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9" r:id="rId6"/>
    <p:sldId id="260" r:id="rId7"/>
    <p:sldId id="259" r:id="rId8"/>
    <p:sldId id="262" r:id="rId9"/>
    <p:sldId id="270" r:id="rId10"/>
    <p:sldId id="263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8" autoAdjust="0"/>
    <p:restoredTop sz="86292" autoAdjust="0"/>
  </p:normalViewPr>
  <p:slideViewPr>
    <p:cSldViewPr>
      <p:cViewPr>
        <p:scale>
          <a:sx n="66" d="100"/>
          <a:sy n="66" d="100"/>
        </p:scale>
        <p:origin x="-64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36817-88A3-405F-97DF-C8E02512C9A3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0566-58B2-466D-A917-B65FA5E1A92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931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0566-58B2-466D-A917-B65FA5E1A927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862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213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90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67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033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87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58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45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77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178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9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791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6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33CE-3CCD-4EA6-9DB4-43027DB03F49}" type="datetimeFigureOut">
              <a:rPr lang="es-CO" smtClean="0"/>
              <a:pPr/>
              <a:t>10/08/18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03CB-1DC8-478E-BDE4-C770054F49FB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9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9576" y="1988841"/>
            <a:ext cx="7772400" cy="1470025"/>
          </a:xfrm>
        </p:spPr>
        <p:txBody>
          <a:bodyPr/>
          <a:lstStyle/>
          <a:p>
            <a:r>
              <a:rPr lang="es-CO" b="1" dirty="0"/>
              <a:t>RENDICION DE CUENTAS 2018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95600" y="3500438"/>
            <a:ext cx="6400800" cy="1714512"/>
          </a:xfrm>
        </p:spPr>
        <p:txBody>
          <a:bodyPr/>
          <a:lstStyle/>
          <a:p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GESTION</a:t>
            </a:r>
          </a:p>
          <a:p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DIRECCIÓN TÉCNICA COMUNAL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3" y="1124745"/>
            <a:ext cx="324036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2460544-D99D-7E4E-BB53-847F9E1AE351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4C19A3F-9E8F-424E-AF3E-149F7F8B9B90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7" name="Forma en L 6">
            <a:extLst>
              <a:ext uri="{FF2B5EF4-FFF2-40B4-BE49-F238E27FC236}">
                <a16:creationId xmlns:a16="http://schemas.microsoft.com/office/drawing/2014/main" id="{924801DE-4247-A24B-AE5C-EDC2B36A714B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7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2309786" y="1714489"/>
            <a:ext cx="7772400" cy="714380"/>
          </a:xfrm>
        </p:spPr>
        <p:txBody>
          <a:bodyPr>
            <a:normAutofit/>
          </a:bodyPr>
          <a:lstStyle/>
          <a:p>
            <a:r>
              <a:rPr lang="es-CO" sz="3200" b="1" dirty="0"/>
              <a:t>GRUPO DIRECCIÓN TÉCNICA COMUNAL.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895600" y="2525956"/>
            <a:ext cx="6400800" cy="41434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CO" sz="2400" b="1" dirty="0">
                <a:solidFill>
                  <a:schemeClr val="tx1"/>
                </a:solidFill>
              </a:rPr>
              <a:t>DIRECTOR: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Domingo Francisco Román Lozano</a:t>
            </a:r>
          </a:p>
          <a:p>
            <a:pPr>
              <a:spcBef>
                <a:spcPts val="0"/>
              </a:spcBef>
            </a:pPr>
            <a:r>
              <a:rPr lang="es-CO" sz="2400" b="1" dirty="0">
                <a:solidFill>
                  <a:schemeClr val="tx1"/>
                </a:solidFill>
              </a:rPr>
              <a:t>TECNICOS: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Carmelina Caraballo Imitola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Roberto Soracá Rodríguez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Dionicio Ricardo Osorio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Osvaldo González Hernández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Teobaldo Cavadía Maza</a:t>
            </a:r>
          </a:p>
          <a:p>
            <a:pPr>
              <a:spcBef>
                <a:spcPts val="0"/>
              </a:spcBef>
            </a:pPr>
            <a:r>
              <a:rPr lang="es-CO" sz="2400" b="1" dirty="0">
                <a:solidFill>
                  <a:schemeClr val="tx1"/>
                </a:solidFill>
              </a:rPr>
              <a:t>PROFESIONAL UNIVERSITARIO:</a:t>
            </a:r>
          </a:p>
          <a:p>
            <a:pPr>
              <a:spcBef>
                <a:spcPts val="0"/>
              </a:spcBef>
            </a:pPr>
            <a:r>
              <a:rPr lang="es-CO" sz="2400" dirty="0">
                <a:solidFill>
                  <a:schemeClr val="tx1"/>
                </a:solidFill>
              </a:rPr>
              <a:t>Gina Pombo Olier</a:t>
            </a:r>
          </a:p>
          <a:p>
            <a:pPr>
              <a:spcBef>
                <a:spcPts val="0"/>
              </a:spcBef>
            </a:pPr>
            <a:endParaRPr lang="es-CO" sz="2400" b="1" dirty="0">
              <a:solidFill>
                <a:schemeClr val="tx1"/>
              </a:solidFill>
            </a:endParaRPr>
          </a:p>
          <a:p>
            <a:endParaRPr lang="es-CO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5" y="1124745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EFEA2F-F5D8-0644-BC9B-CD85D31F978D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CF477A-95FD-6444-82BD-823D2E9DD106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7" name="Forma en L 6">
            <a:extLst>
              <a:ext uri="{FF2B5EF4-FFF2-40B4-BE49-F238E27FC236}">
                <a16:creationId xmlns:a16="http://schemas.microsoft.com/office/drawing/2014/main" id="{2110B9B9-3E6D-5D43-BCF2-285F7817D63D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91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4294967295"/>
          </p:nvPr>
        </p:nvSpPr>
        <p:spPr>
          <a:xfrm>
            <a:off x="2895600" y="2906714"/>
            <a:ext cx="7772400" cy="1500187"/>
          </a:xfrm>
        </p:spPr>
        <p:txBody>
          <a:bodyPr/>
          <a:lstStyle/>
          <a:p>
            <a:endParaRPr lang="es-CO" dirty="0">
              <a:solidFill>
                <a:schemeClr val="tx1"/>
              </a:solidFill>
            </a:endParaRPr>
          </a:p>
          <a:p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2567608" y="2636911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En cumplimiento del Plan de Acción de la Dirección Técnica Comunal, aprobado en la vigencia 2018, se presenta el informe de Gestión del período comprendido entre el 1° de enero hasta el 30 de junio de 2018.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297" y="1124745"/>
            <a:ext cx="3384376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265B7F5-3D42-F542-A6FA-5CB0015B2C62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6F51FB7-099E-BF4F-AD2F-0E0C64C86EE3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8" name="Forma en L 7">
            <a:extLst>
              <a:ext uri="{FF2B5EF4-FFF2-40B4-BE49-F238E27FC236}">
                <a16:creationId xmlns:a16="http://schemas.microsoft.com/office/drawing/2014/main" id="{D97CCB66-BBCC-664B-A407-83CB355CFC47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5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38348" y="2071678"/>
            <a:ext cx="7772400" cy="3214710"/>
          </a:xfrm>
        </p:spPr>
        <p:txBody>
          <a:bodyPr>
            <a:noAutofit/>
          </a:bodyPr>
          <a:lstStyle/>
          <a:p>
            <a:r>
              <a:rPr lang="es-CO" sz="3600" b="1" dirty="0"/>
              <a:t>La Oficina de la Dirección Técnica Comunal</a:t>
            </a:r>
            <a:r>
              <a:rPr lang="es-CO" sz="3600" dirty="0"/>
              <a:t>, es la encargada de establecer una línea directa entre la Comunidad y la Corporación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5" y="1124745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6270617-CB61-6E46-9B0C-E18B37A9E4AE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19714A-3254-294E-B1AC-4FD879D93EFB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6" name="Forma en L 5">
            <a:extLst>
              <a:ext uri="{FF2B5EF4-FFF2-40B4-BE49-F238E27FC236}">
                <a16:creationId xmlns:a16="http://schemas.microsoft.com/office/drawing/2014/main" id="{5BD5101B-481E-704D-999F-875A6B3D1045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2524100" y="185736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Las  Funciones de la oficina se enmarca dentro de lo establecido por el Decreto 2504 de 1998 así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Dirigir, coordinar y definir políticas de desarrollo comunitario, previa concertación con las comunidades, organizaciones públicas y privadas.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Realizar  estudios e investigaciones que permitan determinar la situación de las diferentes comunidades, para trazar directrices y pautas que permitan cumplir a cabalidad con la misión de la Corporación.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Asistir y coordinar con la Mesa Directiva, Presidencia, Secretaría General y Concejales el apoyo y fortalecimiento de las Asociaciones y comités cívicos que existan en el Distrito.</a:t>
            </a:r>
          </a:p>
          <a:p>
            <a:pPr marL="342900" indent="-342900">
              <a:buFont typeface="+mj-lt"/>
              <a:buAutoNum type="arabicPeriod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297" y="1124745"/>
            <a:ext cx="3384376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C257112-5750-B045-A364-BE820943544B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E3B8EB6-148E-1341-8976-06C59253268B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6" name="Forma en L 5">
            <a:extLst>
              <a:ext uri="{FF2B5EF4-FFF2-40B4-BE49-F238E27FC236}">
                <a16:creationId xmlns:a16="http://schemas.microsoft.com/office/drawing/2014/main" id="{B1111244-55D6-8249-AD85-3F17F1B7D2FB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20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2524100" y="207167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Las  Funciones de la oficina se enmarca dentro de lo establecido por el Decreto 2504 de 1998 así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>
              <a:buAutoNum type="arabicPeriod" startAt="4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Brindar el apoyo técnico necesario que requieran las Comunidades, Asociaciones y Comités Cívicos.</a:t>
            </a:r>
          </a:p>
          <a:p>
            <a:pPr marL="342900" indent="-342900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5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Adoptar políticas Interinstitucionales que permitan ejecutar planes y programas de apoyo comunitario.</a:t>
            </a:r>
          </a:p>
          <a:p>
            <a:pPr marL="342900" indent="-342900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6.  Asistir a la Mesa Directiva y a la Plenaria de la Corporación en Todas las Audiencias, Sesiones especiales y Cabildos Abiertos, para establecer adopción de políticas y toma de decisiones.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5" y="1160333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4A2EC21-CDD8-324B-9D00-F5FF9F89F7E7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8A47AF-1282-7846-A93D-62414D7BEE5D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6" name="Forma en L 5">
            <a:extLst>
              <a:ext uri="{FF2B5EF4-FFF2-40B4-BE49-F238E27FC236}">
                <a16:creationId xmlns:a16="http://schemas.microsoft.com/office/drawing/2014/main" id="{5E0493BB-74BF-CA43-9627-B299801B27F7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20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99656" y="1857366"/>
            <a:ext cx="741682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EVALUACION Y SEGUMIENTO</a:t>
            </a:r>
          </a:p>
          <a:p>
            <a:pPr lvl="0" algn="ctr"/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 le realizó evaluación y seguimiento a la Gestión semestral  con las siguientes actividades:</a:t>
            </a:r>
          </a:p>
          <a:p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1. VISITAS DE CONTACTO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2. ACOMPAÑAMIENTO INTERINSTITUCIONAL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3. CAPACITACIONES Y ORIENTACIONES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4. VISITAS DE SEGUIMIENTO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5. ATENCIÓN PERSONALIZADA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6. AUDIENCIAS PÚBLICAS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7.TERTULIAS CIUDADANAS</a:t>
            </a:r>
          </a:p>
          <a:p>
            <a:pPr marL="342900" indent="-342900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8.CABILDOS ABIERTOS</a:t>
            </a:r>
          </a:p>
          <a:p>
            <a:pPr marL="342900" indent="-342900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9.ATENCIÓN A ESTUDIANTES 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10.MESAS DE TRABAJO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11.CONTACTO A ORGANIZACIONES CIVILES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12.CAMPAÑA EN LAS ZONAS PERIFÉRICAS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13.ESTADÍSTICAS CON LA PROBLEMÁTICAS DEL DISTRITO. </a:t>
            </a:r>
          </a:p>
          <a:p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3" y="1124745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294A3BB-60DF-8849-9EB3-D859565F6ED8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267A1AD-A258-B247-B417-203C248F856C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6" name="Forma en L 5">
            <a:extLst>
              <a:ext uri="{FF2B5EF4-FFF2-40B4-BE49-F238E27FC236}">
                <a16:creationId xmlns:a16="http://schemas.microsoft.com/office/drawing/2014/main" id="{B16F4382-9D1A-C94A-8E27-D0AC9F8A66BA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72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03661"/>
              </p:ext>
            </p:extLst>
          </p:nvPr>
        </p:nvGraphicFramePr>
        <p:xfrm>
          <a:off x="3215680" y="1789907"/>
          <a:ext cx="6840760" cy="4521280"/>
        </p:xfrm>
        <a:graphic>
          <a:graphicData uri="http://schemas.openxmlformats.org/drawingml/2006/table">
            <a:tbl>
              <a:tblPr/>
              <a:tblGrid>
                <a:gridCol w="1642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ACTIVIDAD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TOTAL ANUAL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EJECUTADO EL  I SEMESTRE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EJECUTADO EL II SEMESTRE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% DE EJECUCIÓN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Visita de Contacto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8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Acompañamiento  interinstitucional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66.6%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Capacitaciones y orientaciones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3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3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Visitas de seguimiento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12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latin typeface="Arial Narrow"/>
                          <a:ea typeface="Calibri"/>
                          <a:cs typeface="Times New Roman"/>
                        </a:rPr>
                        <a:t>11</a:t>
                      </a:r>
                      <a:endParaRPr lang="es-CO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latin typeface="Arial Narrow"/>
                          <a:ea typeface="Calibri"/>
                          <a:cs typeface="Times New Roman"/>
                        </a:rPr>
                        <a:t>1</a:t>
                      </a:r>
                      <a:endParaRPr lang="es-CO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2275" algn="l"/>
                          <a:tab pos="516255" algn="ctr"/>
                        </a:tabLs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91.6%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Atención personalizada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A SOLICITUD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+mn-lt"/>
                          <a:ea typeface="Calibri"/>
                          <a:cs typeface="Times New Roman"/>
                        </a:rPr>
                        <a:t>A SOLICITUD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100%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Audiencias Públicas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Tertulias Ciudadanas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Cabildos Abiertos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3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0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Atención a Estudiantes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12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3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3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25%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Mesas de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 Trabajo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4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2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Arial Narrow"/>
                          <a:ea typeface="Calibri"/>
                          <a:cs typeface="Times New Roman"/>
                        </a:rPr>
                        <a:t>Contactos con Orgs. Civiles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50%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Calibri"/>
                          <a:ea typeface="Calibri"/>
                          <a:cs typeface="Times New Roman"/>
                        </a:rPr>
                        <a:t>Campañas</a:t>
                      </a:r>
                      <a:r>
                        <a:rPr lang="es-CO" sz="1200" b="1" baseline="0" dirty="0">
                          <a:latin typeface="Calibri"/>
                          <a:ea typeface="Calibri"/>
                          <a:cs typeface="Times New Roman"/>
                        </a:rPr>
                        <a:t> zonas periféricas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0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468" y="1179662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69433"/>
              </p:ext>
            </p:extLst>
          </p:nvPr>
        </p:nvGraphicFramePr>
        <p:xfrm>
          <a:off x="3215680" y="6371080"/>
          <a:ext cx="6840760" cy="61855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6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latin typeface="Calibri"/>
                          <a:ea typeface="Calibri"/>
                          <a:cs typeface="Times New Roman"/>
                        </a:rPr>
                        <a:t>Estadísticas</a:t>
                      </a:r>
                      <a:r>
                        <a:rPr lang="es-CO" sz="1200" b="1" baseline="0" dirty="0">
                          <a:latin typeface="Calibri"/>
                          <a:ea typeface="Calibri"/>
                          <a:cs typeface="Times New Roman"/>
                        </a:rPr>
                        <a:t> problemáticas prioritaria</a:t>
                      </a:r>
                      <a:endParaRPr lang="es-CO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0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latin typeface="Arial Narrow"/>
                          <a:ea typeface="Calibri"/>
                          <a:cs typeface="Times New Roman"/>
                        </a:rPr>
                        <a:t>0%</a:t>
                      </a:r>
                      <a:endParaRPr lang="es-CO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6" marR="5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1E57DC7-0A64-8D42-A541-4D77DC050E1C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088800A-3837-0347-A651-21B2D16861CA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7" name="Forma en L 6">
            <a:extLst>
              <a:ext uri="{FF2B5EF4-FFF2-40B4-BE49-F238E27FC236}">
                <a16:creationId xmlns:a16="http://schemas.microsoft.com/office/drawing/2014/main" id="{64752AFE-8850-014B-B0E4-BEEEC03B6C97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99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66910" y="1928802"/>
            <a:ext cx="8229600" cy="714380"/>
          </a:xfrm>
        </p:spPr>
        <p:txBody>
          <a:bodyPr>
            <a:normAutofit/>
          </a:bodyPr>
          <a:lstStyle/>
          <a:p>
            <a:r>
              <a:rPr lang="es-CO" sz="3600" b="1" dirty="0"/>
              <a:t>COMENTARIOS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738414" y="3214687"/>
            <a:ext cx="7472386" cy="2911477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De acuerdo a la tabla anterior hay un balance positivo en cuanto a las ejecuciones del primer semestre con la excepción de cuatro ítems (Cabildos abiertos, atención a estudiantes, campañas periféricas y estadísticas de problemáticas prioritarias) las cuales se trabajaran haciendo los ajustes necesarios en el 2° semestre de la presente anualidad.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572" y="1196753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4799EBB-D682-3B47-8B8A-91E9FDED71D0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3D5FF2-EBE0-6E48-9F3D-F9E0F0539CD6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7" name="Forma en L 6">
            <a:extLst>
              <a:ext uri="{FF2B5EF4-FFF2-40B4-BE49-F238E27FC236}">
                <a16:creationId xmlns:a16="http://schemas.microsoft.com/office/drawing/2014/main" id="{FC6B671F-5813-AA4A-A892-467CEA3AD5E2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00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66910" y="1850524"/>
            <a:ext cx="8229600" cy="714380"/>
          </a:xfrm>
        </p:spPr>
        <p:txBody>
          <a:bodyPr>
            <a:normAutofit/>
          </a:bodyPr>
          <a:lstStyle/>
          <a:p>
            <a:r>
              <a:rPr lang="es-CO" sz="3600" b="1" dirty="0"/>
              <a:t>COMENTARIOS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738414" y="2571745"/>
            <a:ext cx="7472386" cy="3554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400" dirty="0"/>
              <a:t>Todas las capacitaciones que ha llevado a cabo la Dirección técnica Comunal, están relacionadas con los mecanismos de participación ciudadana dentro de los cuales citamos: Las tertulias ciudadanas, Referéndum, Consulta Popular, Audiencias Públicas, Cabildos Abiertos, Plebiscito, Mesas de Trabajo, El Voto, entre las más resaltadas.</a:t>
            </a:r>
          </a:p>
          <a:p>
            <a:pPr algn="just"/>
            <a:r>
              <a:rPr lang="es-CO" sz="2400" dirty="0"/>
              <a:t>Obtuvimos estos logros debido al trabajo en equipo realizado por la Dirección Técnica Comunal, quienes estuvimos atentos a atender todas las solicitudes de la comunidad y a su vez lograr cumplir con voluntad y disciplina nuestro plan de acción.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950" y="1124745"/>
            <a:ext cx="33829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8ED25A2-23A6-C745-AFDB-DC9B7AA4B591}"/>
              </a:ext>
            </a:extLst>
          </p:cNvPr>
          <p:cNvSpPr txBox="1"/>
          <p:nvPr/>
        </p:nvSpPr>
        <p:spPr>
          <a:xfrm>
            <a:off x="4223792" y="-1882"/>
            <a:ext cx="6366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/>
              <a:t>Rendición de Cuentas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78CB726-549A-7543-870F-315FA08E256B}"/>
              </a:ext>
            </a:extLst>
          </p:cNvPr>
          <p:cNvSpPr txBox="1"/>
          <p:nvPr/>
        </p:nvSpPr>
        <p:spPr>
          <a:xfrm>
            <a:off x="4484407" y="700032"/>
            <a:ext cx="58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Concejo Distrital de Cartagena</a:t>
            </a:r>
          </a:p>
        </p:txBody>
      </p:sp>
      <p:sp>
        <p:nvSpPr>
          <p:cNvPr id="7" name="Forma en L 6">
            <a:extLst>
              <a:ext uri="{FF2B5EF4-FFF2-40B4-BE49-F238E27FC236}">
                <a16:creationId xmlns:a16="http://schemas.microsoft.com/office/drawing/2014/main" id="{2B703996-5130-674E-A88D-D720D2CAB385}"/>
              </a:ext>
            </a:extLst>
          </p:cNvPr>
          <p:cNvSpPr/>
          <p:nvPr/>
        </p:nvSpPr>
        <p:spPr>
          <a:xfrm>
            <a:off x="6096000" y="1346363"/>
            <a:ext cx="936105" cy="138421"/>
          </a:xfrm>
          <a:prstGeom prst="corner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00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579</Words>
  <Application>Microsoft Macintosh PowerPoint</Application>
  <PresentationFormat>Panorámica</PresentationFormat>
  <Paragraphs>146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Tema de Office</vt:lpstr>
      <vt:lpstr>RENDICION DE CUENTAS 2018</vt:lpstr>
      <vt:lpstr>Presentación de PowerPoint</vt:lpstr>
      <vt:lpstr>La Oficina de la Dirección Técnica Comunal, es la encargada de establecer una línea directa entre la Comunidad y la Corporación</vt:lpstr>
      <vt:lpstr>Presentación de PowerPoint</vt:lpstr>
      <vt:lpstr>Presentación de PowerPoint</vt:lpstr>
      <vt:lpstr>Presentación de PowerPoint</vt:lpstr>
      <vt:lpstr>Presentación de PowerPoint</vt:lpstr>
      <vt:lpstr>COMENTARIOS</vt:lpstr>
      <vt:lpstr>COMENTARIOS</vt:lpstr>
      <vt:lpstr>GRUPO DIRECCIÓN TÉCNICA COMUNAL.</vt:lpstr>
    </vt:vector>
  </TitlesOfParts>
  <Company>Hewlett-Packard Company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NICOLAS LORA</cp:lastModifiedBy>
  <cp:revision>48</cp:revision>
  <dcterms:created xsi:type="dcterms:W3CDTF">2017-12-18T01:11:58Z</dcterms:created>
  <dcterms:modified xsi:type="dcterms:W3CDTF">2018-08-10T14:30:05Z</dcterms:modified>
</cp:coreProperties>
</file>