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7" r:id="rId4"/>
    <p:sldId id="262" r:id="rId5"/>
    <p:sldId id="263" r:id="rId6"/>
    <p:sldId id="264" r:id="rId7"/>
    <p:sldId id="260" r:id="rId8"/>
    <p:sldId id="261" r:id="rId9"/>
    <p:sldId id="265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9"/>
  </p:normalViewPr>
  <p:slideViewPr>
    <p:cSldViewPr snapToGrid="0" snapToObjects="1">
      <p:cViewPr>
        <p:scale>
          <a:sx n="78" d="100"/>
          <a:sy n="78" d="100"/>
        </p:scale>
        <p:origin x="-1062" y="-3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2B9-4499-B960-155F7A79CA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2B9-4499-B960-155F7A79CA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2B9-4499-B960-155F7A79CA2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Hoja1!$A$2:$A$4</c:f>
              <c:strCache>
                <c:ptCount val="3"/>
                <c:pt idx="0">
                  <c:v>Bancada Conservadora</c:v>
                </c:pt>
                <c:pt idx="1">
                  <c:v>Bancada de la U</c:v>
                </c:pt>
                <c:pt idx="2">
                  <c:v>El Ejecutivo 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2B9-4499-B960-155F7A79CA2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833825460166417"/>
          <c:y val="0.29770107493373305"/>
          <c:w val="0.33373914000659521"/>
          <c:h val="0.2761775803212713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30/07/2019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443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30/07/2019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3490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3"/>
            <a:ext cx="1971675" cy="435887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3"/>
            <a:ext cx="5800725" cy="435887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30/07/2019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9617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30/07/2019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263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30/07/2019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068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30/07/2019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409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30/07/2019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07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30/07/2019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4016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30/07/2019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252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30/07/2019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334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30/07/2019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309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37FE4-BBAF-1044-B726-0573DEA13094}" type="datetimeFigureOut">
              <a:rPr lang="es-CO" smtClean="0"/>
              <a:t>30/07/2019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503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1B31F48-6488-D147-B357-46BE8F7E3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05068"/>
            <a:ext cx="7772400" cy="1790700"/>
          </a:xfrm>
        </p:spPr>
        <p:txBody>
          <a:bodyPr>
            <a:normAutofit fontScale="90000"/>
          </a:bodyPr>
          <a:lstStyle/>
          <a:p>
            <a:r>
              <a:rPr lang="es-CO" sz="4400" b="1" i="1" dirty="0"/>
              <a:t>Informe de gestión comisiones permanentes</a:t>
            </a:r>
            <a:r>
              <a:rPr lang="es-ES" dirty="0"/>
              <a:t/>
            </a:r>
            <a:br>
              <a:rPr lang="es-ES" dirty="0"/>
            </a:b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53F2F3D-0922-CC44-9FF7-98FF1BE90A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277534"/>
            <a:ext cx="6858000" cy="1665817"/>
          </a:xfrm>
        </p:spPr>
        <p:txBody>
          <a:bodyPr>
            <a:normAutofit/>
          </a:bodyPr>
          <a:lstStyle/>
          <a:p>
            <a:endParaRPr lang="es-CO" b="1" i="1" dirty="0"/>
          </a:p>
          <a:p>
            <a:r>
              <a:rPr lang="es-CO" b="1" i="1" dirty="0"/>
              <a:t>COMISION PRIMERA O DEL PLAN Y DE BIENES</a:t>
            </a:r>
            <a:endParaRPr lang="es-ES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7610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300EA22-1A88-42B9-8F79-0E6BE3F79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Integrantes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11E3154-866B-4ECE-94B6-EAEEC8649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1" dirty="0"/>
              <a:t>CESAR PION GONZALEZ – (PRESIDENTE)</a:t>
            </a:r>
            <a:endParaRPr lang="es-ES" dirty="0"/>
          </a:p>
          <a:p>
            <a:pPr marL="0" indent="0">
              <a:buNone/>
            </a:pPr>
            <a:r>
              <a:rPr lang="es-ES" b="1" dirty="0"/>
              <a:t>LEWIS MONTERO POLO – (VICEPRESIDENTE)</a:t>
            </a:r>
            <a:endParaRPr lang="es-ES" dirty="0"/>
          </a:p>
          <a:p>
            <a:pPr marL="0" indent="0">
              <a:buNone/>
            </a:pPr>
            <a:r>
              <a:rPr lang="es-ES" b="1" dirty="0"/>
              <a:t>RODRIGO REYES PEREIRA – (SECRETARIO)</a:t>
            </a:r>
            <a:endParaRPr lang="es-ES" dirty="0"/>
          </a:p>
          <a:p>
            <a:pPr marL="0" indent="0">
              <a:buNone/>
            </a:pPr>
            <a:r>
              <a:rPr lang="es-ES" b="1" dirty="0"/>
              <a:t>ANTONIO SALIM GUERRA TORRES</a:t>
            </a:r>
            <a:endParaRPr lang="es-ES" dirty="0"/>
          </a:p>
          <a:p>
            <a:pPr marL="0" indent="0">
              <a:buNone/>
            </a:pPr>
            <a:r>
              <a:rPr lang="es-ES" b="1" dirty="0"/>
              <a:t>EDGAR MENDOZA SALEME</a:t>
            </a:r>
            <a:endParaRPr lang="es-ES" dirty="0"/>
          </a:p>
          <a:p>
            <a:pPr marL="0" indent="0">
              <a:buNone/>
            </a:pPr>
            <a:r>
              <a:rPr lang="es-ES" b="1" dirty="0"/>
              <a:t>RONALD FORTICH RODELO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3166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97AF60-3FD4-D349-9835-AFB3FEFD5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i="1" dirty="0" smtClean="0"/>
              <a:t>Funciones </a:t>
            </a:r>
            <a:r>
              <a:rPr lang="es-CO" b="1" i="1" dirty="0"/>
              <a:t>de la comisión </a:t>
            </a:r>
            <a:r>
              <a:rPr lang="es-CO" b="1" i="1" dirty="0" smtClean="0"/>
              <a:t/>
            </a:r>
            <a:br>
              <a:rPr lang="es-CO" b="1" i="1" dirty="0" smtClean="0"/>
            </a:br>
            <a:r>
              <a:rPr lang="es-CO" sz="2400" b="1" i="1" dirty="0" smtClean="0"/>
              <a:t>Art. 93 - Acuerdo 014 de 2018</a:t>
            </a:r>
            <a:endParaRPr lang="es-CO" sz="2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F80AF9A-861A-0E43-BAA1-CBF15AE50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5635"/>
            <a:ext cx="7886700" cy="3263504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AutoNum type="arabicPeriod"/>
            </a:pPr>
            <a:r>
              <a:rPr lang="es-CO" dirty="0"/>
              <a:t>Aprobar </a:t>
            </a:r>
            <a:r>
              <a:rPr lang="es-CO" dirty="0" smtClean="0"/>
              <a:t>en primer debate el </a:t>
            </a:r>
            <a:r>
              <a:rPr lang="es-CO" dirty="0"/>
              <a:t>plan de </a:t>
            </a:r>
            <a:r>
              <a:rPr lang="es-CO" dirty="0" smtClean="0"/>
              <a:t>desarrollo, </a:t>
            </a:r>
            <a:r>
              <a:rPr lang="es-CO" dirty="0"/>
              <a:t>el plan de ordenamiento </a:t>
            </a:r>
            <a:r>
              <a:rPr lang="es-CO" dirty="0" smtClean="0"/>
              <a:t>territorial, el estatuto de valorización, y las modificaciones de cada uno de estos, dar primer debate en comisión conjunta del presupuesto del distrito y sus modificaciones. </a:t>
            </a:r>
          </a:p>
          <a:p>
            <a:pPr marL="514350" indent="-514350" algn="just">
              <a:buAutoNum type="arabicPeriod"/>
            </a:pPr>
            <a:r>
              <a:rPr lang="es-CO" dirty="0" smtClean="0"/>
              <a:t>Decidir sobre la autorización al alcalde para enajenar bienes municipales, bienes inmuebles, activos, acciones y cuotas partes. </a:t>
            </a:r>
          </a:p>
          <a:p>
            <a:pPr marL="514350" indent="-514350" algn="just">
              <a:buAutoNum type="arabicPeriod"/>
            </a:pPr>
            <a:r>
              <a:rPr lang="es-CO" dirty="0" smtClean="0"/>
              <a:t>Asuntos relacionados con el control, preservación y defensa del patrimonio cultural, arquitectónico, ecológico y del medio ambiente.  </a:t>
            </a:r>
            <a:endParaRPr lang="es-CO" dirty="0"/>
          </a:p>
          <a:p>
            <a:pPr marL="514350" indent="-514350">
              <a:buAutoNum type="arabicPeriod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4707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dirty="0" smtClean="0"/>
              <a:t>RELACION DE </a:t>
            </a:r>
            <a:r>
              <a:rPr lang="es-ES" b="1" i="1" dirty="0"/>
              <a:t>PROYECTOS RADICADOS</a:t>
            </a:r>
            <a:endParaRPr lang="en-U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4981045"/>
              </p:ext>
            </p:extLst>
          </p:nvPr>
        </p:nvGraphicFramePr>
        <p:xfrm>
          <a:off x="263525" y="1257951"/>
          <a:ext cx="8672514" cy="32994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0838">
                  <a:extLst>
                    <a:ext uri="{9D8B030D-6E8A-4147-A177-3AD203B41FA5}">
                      <a16:colId xmlns:a16="http://schemas.microsoft.com/office/drawing/2014/main" xmlns="" val="1303394234"/>
                    </a:ext>
                  </a:extLst>
                </a:gridCol>
                <a:gridCol w="3412692">
                  <a:extLst>
                    <a:ext uri="{9D8B030D-6E8A-4147-A177-3AD203B41FA5}">
                      <a16:colId xmlns:a16="http://schemas.microsoft.com/office/drawing/2014/main" xmlns="" val="515460318"/>
                    </a:ext>
                  </a:extLst>
                </a:gridCol>
                <a:gridCol w="2368984">
                  <a:extLst>
                    <a:ext uri="{9D8B030D-6E8A-4147-A177-3AD203B41FA5}">
                      <a16:colId xmlns:a16="http://schemas.microsoft.com/office/drawing/2014/main" xmlns="" val="1554080015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P.A No.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TITULO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PRESENTADO POR</a:t>
                      </a:r>
                      <a:endParaRPr lang="en-US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154802970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146</a:t>
                      </a:r>
                      <a:endParaRPr lang="en-US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800" b="1" kern="1200" dirty="0" smtClean="0">
                          <a:effectLst/>
                        </a:rPr>
                        <a:t>“POR MEDIO DEL CUAL SE DECLARA QUE LA PRÁCTICA CONSISTENTE EN LA COLOCACIÓN, CONEXIÓN Y DEPÓSITO DE CABLEADO INÚTIL SOBRE LA INFRAESTRUCTURA DESTINADA AL SUMINISTRO DEL SERVICIO DE ENERGÍA ELÉCTRICA Y DE COMUNICACIONES EN EL DISTRITO DE CARTAGENA DE INDIAS CONSTITUYE UNA CONDUCTA QUE AFECTA EL PATRIMONIO ECOLOGICO DEL DISTRITO”</a:t>
                      </a:r>
                      <a:endParaRPr lang="en-US" sz="8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Bancada conservadora</a:t>
                      </a:r>
                      <a:endParaRPr lang="en-US" sz="1400" b="1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3663857469"/>
                  </a:ext>
                </a:extLst>
              </a:tr>
              <a:tr h="1080135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148</a:t>
                      </a:r>
                      <a:endParaRPr lang="en-US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CO" sz="800" b="1" kern="1200" dirty="0" smtClean="0">
                          <a:effectLst/>
                        </a:rPr>
                        <a:t>“POR MEDIO DEL CUAL SE ADOPTA   LA ESTRATEGIA DE POLITICA PUBLICA ECONOMÍA NARANJA QUE PERMITA FOMENTAR LA CREACION, PRODUCCION Y COMERCIALIZACION DE BIENES Y SERVICIOS DE CARÁCTER CULTURAL Y CREATIVO EN EL DISTRITO DE CARTAGENA</a:t>
                      </a:r>
                      <a:r>
                        <a:rPr lang="es-CO" sz="800" kern="1200" dirty="0" smtClean="0">
                          <a:effectLst/>
                        </a:rPr>
                        <a:t>"</a:t>
                      </a:r>
                      <a:endParaRPr lang="en-US" sz="800" kern="1200" dirty="0" smtClean="0">
                        <a:effectLst/>
                      </a:endParaRPr>
                    </a:p>
                    <a:p>
                      <a:r>
                        <a:rPr lang="es-CO" sz="1400" kern="1200" dirty="0" smtClean="0">
                          <a:effectLst/>
                        </a:rPr>
                        <a:t> </a:t>
                      </a:r>
                      <a:endParaRPr lang="en-US" sz="1400" kern="1200" dirty="0" smtClean="0">
                        <a:effectLst/>
                      </a:endParaRPr>
                    </a:p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Bancada de la U</a:t>
                      </a:r>
                      <a:endParaRPr lang="en-US" sz="1400" b="1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2981646147"/>
                  </a:ext>
                </a:extLst>
              </a:tr>
              <a:tr h="908685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151</a:t>
                      </a:r>
                      <a:endParaRPr lang="en-US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CO" sz="800" b="1" kern="1200" dirty="0" smtClean="0">
                          <a:effectLst/>
                        </a:rPr>
                        <a:t>“POR MEDIO DEL CUAL SE AUTORIZA AL ALCALDE MAYOR DE CARTAGENA DE INDIAS D.T. Y C., PARA CEDER A TÍTULO GRATUITO EL DOMINIO DE PREDIOS FISCALES OCUPADOS CON VIVIENDAS DE INTERÉS SOCIAL ANTES DEL 30 DE NOVIEMBRE DE 2001, DE CONFORMIDAD CON EL ARTÍCULO 2 DE LA LEY 1001 DE 2005 Y SE DICTAN OTRAS DISPOSICIONES”</a:t>
                      </a:r>
                      <a:endParaRPr lang="en-US" sz="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Ejecutivo</a:t>
                      </a:r>
                      <a:endParaRPr lang="en-US" sz="1400" b="1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2770043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69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dirty="0" smtClean="0"/>
              <a:t>RELACION DE </a:t>
            </a:r>
            <a:r>
              <a:rPr lang="es-ES" b="1" i="1" dirty="0"/>
              <a:t>PROYECTOS RADICADOS</a:t>
            </a:r>
            <a:endParaRPr lang="en-U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79465054"/>
              </p:ext>
            </p:extLst>
          </p:nvPr>
        </p:nvGraphicFramePr>
        <p:xfrm>
          <a:off x="263525" y="1423880"/>
          <a:ext cx="8672514" cy="213741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0838">
                  <a:extLst>
                    <a:ext uri="{9D8B030D-6E8A-4147-A177-3AD203B41FA5}">
                      <a16:colId xmlns:a16="http://schemas.microsoft.com/office/drawing/2014/main" xmlns="" val="1303394234"/>
                    </a:ext>
                  </a:extLst>
                </a:gridCol>
                <a:gridCol w="3412692">
                  <a:extLst>
                    <a:ext uri="{9D8B030D-6E8A-4147-A177-3AD203B41FA5}">
                      <a16:colId xmlns:a16="http://schemas.microsoft.com/office/drawing/2014/main" xmlns="" val="515460318"/>
                    </a:ext>
                  </a:extLst>
                </a:gridCol>
                <a:gridCol w="2368984">
                  <a:extLst>
                    <a:ext uri="{9D8B030D-6E8A-4147-A177-3AD203B41FA5}">
                      <a16:colId xmlns:a16="http://schemas.microsoft.com/office/drawing/2014/main" xmlns="" val="1554080015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P.A No.</a:t>
                      </a:r>
                      <a:endParaRPr lang="en-US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TITULO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PRESENTADO POR</a:t>
                      </a:r>
                      <a:endParaRPr lang="en-US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1548029701"/>
                  </a:ext>
                </a:extLst>
              </a:tr>
              <a:tr h="668655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152</a:t>
                      </a:r>
                      <a:endParaRPr lang="en-US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“POR EL CUAL SE REGLAMENTAN NORMAS RELACIONADAS A LA EXIGENCIA DE ESTACIONAMIENTOS O PARQUEADEROS PARA LOS SUELOS URBANOS, DE EXPANSIÓN URBANA Y RURAL SUBURBANO DEL DISTRITO TURÍSTICO Y CULTURAL DE CARTAGENA DE INDIAS”</a:t>
                      </a:r>
                      <a:endParaRPr lang="en-US" sz="8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Ejecutivo</a:t>
                      </a:r>
                      <a:endParaRPr lang="en-US" sz="1400" b="1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3663857469"/>
                  </a:ext>
                </a:extLst>
              </a:tr>
              <a:tr h="874395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154</a:t>
                      </a:r>
                      <a:endParaRPr lang="en-US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CO" sz="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“POR MEDIO DEL CUAL SE EFECTÚA UNA INCORPORACIÓN EN EL PRESUPUESTO DE LA VIGENCIA FISCAL 2019, SE REALIZAN UNOS TRASLADOS ENTRE UNIDADES EJECUTORAS Y SE DICTAN OTRAS DISPOSICIONES”</a:t>
                      </a:r>
                      <a:r>
                        <a:rPr lang="es-CO" sz="800" kern="1200" dirty="0" smtClean="0">
                          <a:effectLst/>
                        </a:rPr>
                        <a:t> </a:t>
                      </a:r>
                      <a:endParaRPr lang="en-US" sz="800" kern="1200" dirty="0" smtClean="0">
                        <a:effectLst/>
                      </a:endParaRPr>
                    </a:p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Ejecutivo</a:t>
                      </a:r>
                      <a:endParaRPr lang="en-US" sz="1400" b="1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2981646147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160</a:t>
                      </a:r>
                      <a:endParaRPr lang="en-US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CO" sz="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“POR EL CUAL SE ADOPTA EL PLAN MAESTRO DE EDUCACIÓN – CARTAGENA 19-33”</a:t>
                      </a:r>
                      <a:endParaRPr lang="en-US" sz="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Ejecutivo</a:t>
                      </a:r>
                      <a:endParaRPr lang="en-US" sz="1400" b="1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2770043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76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dirty="0" smtClean="0"/>
              <a:t>RELACION DE </a:t>
            </a:r>
            <a:r>
              <a:rPr lang="es-ES" b="1" i="1" dirty="0"/>
              <a:t>PROYECTOS RADICADOS</a:t>
            </a:r>
            <a:endParaRPr lang="en-U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51354827"/>
              </p:ext>
            </p:extLst>
          </p:nvPr>
        </p:nvGraphicFramePr>
        <p:xfrm>
          <a:off x="263525" y="1423880"/>
          <a:ext cx="8672514" cy="2577313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0838">
                  <a:extLst>
                    <a:ext uri="{9D8B030D-6E8A-4147-A177-3AD203B41FA5}">
                      <a16:colId xmlns:a16="http://schemas.microsoft.com/office/drawing/2014/main" xmlns="" val="1303394234"/>
                    </a:ext>
                  </a:extLst>
                </a:gridCol>
                <a:gridCol w="3412692">
                  <a:extLst>
                    <a:ext uri="{9D8B030D-6E8A-4147-A177-3AD203B41FA5}">
                      <a16:colId xmlns:a16="http://schemas.microsoft.com/office/drawing/2014/main" xmlns="" val="515460318"/>
                    </a:ext>
                  </a:extLst>
                </a:gridCol>
                <a:gridCol w="2368984">
                  <a:extLst>
                    <a:ext uri="{9D8B030D-6E8A-4147-A177-3AD203B41FA5}">
                      <a16:colId xmlns:a16="http://schemas.microsoft.com/office/drawing/2014/main" xmlns="" val="1554080015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P.A No.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TITULO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PRESENTADO POR</a:t>
                      </a:r>
                      <a:endParaRPr lang="en-US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15480297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167</a:t>
                      </a:r>
                      <a:endParaRPr lang="en-US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“POR MEDIO DEL CUAL SE AUTORIZA AL ALCALDE DEL DISTRITO DE CARTAGENA LA CELEBRACIÓN DE UN CONTRATO DE COMODATO DE USO CON LA ARQUIDIÓCESIS DE CARTAGENA”</a:t>
                      </a:r>
                      <a:endParaRPr lang="en-US" sz="8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Ejecutivo</a:t>
                      </a:r>
                      <a:endParaRPr lang="en-US" sz="1400" b="1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3663857469"/>
                  </a:ext>
                </a:extLst>
              </a:tr>
              <a:tr h="838048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169</a:t>
                      </a:r>
                      <a:endParaRPr lang="en-US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CO" sz="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“POR MEDIO DEL CUAL SE AUTORIZA AL ALCALDE MAYOR DE CARTAGENA DE INDIAS PARA ENAJENAR LAS CUOTAS PARTES QUE EL DISTRITO TURÍSTICO Y CULTURAL DE CARTAGENA DE INDIAS POSEE EN LOS BIENES INMUEBLES CON MATRICULA INMOBILIARIA NOS. 060-32920 Y 060-80777” </a:t>
                      </a:r>
                      <a:endParaRPr lang="en-US" sz="8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Ejecutivo</a:t>
                      </a:r>
                      <a:endParaRPr lang="en-US" sz="1400" b="1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2981646147"/>
                  </a:ext>
                </a:extLst>
              </a:tr>
              <a:tr h="908685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171</a:t>
                      </a:r>
                      <a:endParaRPr lang="en-US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CO" sz="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“POR MEDIO DEL CUAL SE AUTORIZA AL ALCALDE MAYOR DE CARTAGENA DE INDIAS D. T. Y C., PARA CEDER A TÍTULO GRATUITO EL DOMINIO DE PREDIOS FISCALES OCUPADOS CON VIVIENDAS DE INTERÉS SOCIAL ANTES DEL 30 DE NOVIEMBRE DE 2001, DE CONFORMIDAD CON EL ARTÍCULO 2 DE LA LEY 1001 DE 2005 Y SE DICTAN OTRAS DISPOSICIONES”</a:t>
                      </a:r>
                      <a:endParaRPr lang="en-US" sz="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Ejecutivo</a:t>
                      </a:r>
                      <a:endParaRPr lang="en-US" sz="1400" b="1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2770043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28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0698" y="304800"/>
            <a:ext cx="6564630" cy="999793"/>
          </a:xfrm>
        </p:spPr>
        <p:txBody>
          <a:bodyPr>
            <a:normAutofit/>
          </a:bodyPr>
          <a:lstStyle/>
          <a:p>
            <a:r>
              <a:rPr lang="es-ES" sz="3200" b="1" i="1" dirty="0" smtClean="0"/>
              <a:t>RESUMEN DE </a:t>
            </a:r>
            <a:r>
              <a:rPr lang="es-ES" sz="3200" b="1" i="1" dirty="0"/>
              <a:t>PROYECTOS </a:t>
            </a:r>
            <a:r>
              <a:rPr lang="es-ES" sz="3200" b="1" i="1" dirty="0" smtClean="0"/>
              <a:t>RADICADOS</a:t>
            </a:r>
            <a:endParaRPr lang="en-US" sz="2800" b="1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8444941"/>
              </p:ext>
            </p:extLst>
          </p:nvPr>
        </p:nvGraphicFramePr>
        <p:xfrm>
          <a:off x="604266" y="1207059"/>
          <a:ext cx="7886700" cy="284713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xmlns="" val="2858997363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xmlns="" val="406192451"/>
                    </a:ext>
                  </a:extLst>
                </a:gridCol>
              </a:tblGrid>
              <a:tr h="536352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ESTADO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No.</a:t>
                      </a:r>
                      <a:endParaRPr lang="en-US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3836102337"/>
                  </a:ext>
                </a:extLst>
              </a:tr>
              <a:tr h="7017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effectLst/>
                        </a:rPr>
                        <a:t>ESTUDIADOS EN PRIMER  DEBATE DE COMISION</a:t>
                      </a:r>
                      <a:endParaRPr lang="es-CO" sz="1400" kern="1200" dirty="0" smtClean="0">
                        <a:effectLst/>
                      </a:endParaRPr>
                    </a:p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7</a:t>
                      </a:r>
                      <a:endParaRPr lang="en-US" sz="18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4021034299"/>
                  </a:ext>
                </a:extLst>
              </a:tr>
              <a:tr h="5363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effectLst/>
                        </a:rPr>
                        <a:t>PENDIENTES</a:t>
                      </a:r>
                      <a:r>
                        <a:rPr lang="es-ES" sz="1400" baseline="0" dirty="0" smtClean="0">
                          <a:effectLst/>
                        </a:rPr>
                        <a:t> DE PRIMER DEBATE</a:t>
                      </a:r>
                      <a:endParaRPr lang="es-CO" sz="1400" dirty="0" smtClean="0">
                        <a:effectLst/>
                      </a:endParaRPr>
                    </a:p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1</a:t>
                      </a:r>
                      <a:endParaRPr lang="en-US" sz="18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3053117152"/>
                  </a:ext>
                </a:extLst>
              </a:tr>
              <a:tr h="5363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effectLst/>
                        </a:rPr>
                        <a:t>RETIRADOS</a:t>
                      </a:r>
                      <a:endParaRPr lang="es-CO" sz="1400" dirty="0" smtClean="0">
                        <a:effectLst/>
                      </a:endParaRPr>
                    </a:p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800" kern="1200" dirty="0" smtClean="0"/>
                        <a:t>1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2540977783"/>
                  </a:ext>
                </a:extLst>
              </a:tr>
              <a:tr h="5363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effectLst/>
                        </a:rPr>
                        <a:t>TOTAL RADICADOS</a:t>
                      </a:r>
                      <a:endParaRPr lang="es-CO" sz="1400" b="1" dirty="0" smtClean="0">
                        <a:effectLst/>
                      </a:endParaRPr>
                    </a:p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800" b="1" kern="1200" dirty="0" smtClean="0"/>
                        <a:t>9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774691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65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 b="1" i="1" dirty="0" smtClean="0"/>
              <a:t>DISTRIBUCION </a:t>
            </a:r>
            <a:r>
              <a:rPr lang="es-ES" sz="4000" b="1" i="1" dirty="0"/>
              <a:t>DE PROYECTOS </a:t>
            </a:r>
            <a:r>
              <a:rPr lang="es-ES" sz="4000" b="1" i="1" dirty="0" smtClean="0"/>
              <a:t>PRESENTADOS POR:</a:t>
            </a:r>
            <a:endParaRPr lang="en-U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O" sz="2400" b="1" dirty="0"/>
              <a:t>P.A presentados por la Bancada Conservadora:  </a:t>
            </a:r>
            <a:r>
              <a:rPr lang="es-ES" sz="2400" b="1" dirty="0"/>
              <a:t>1 (P.A. 146)</a:t>
            </a:r>
            <a:endParaRPr lang="en-US" sz="2400" dirty="0"/>
          </a:p>
          <a:p>
            <a:pPr algn="just"/>
            <a:r>
              <a:rPr lang="es-CO" sz="2400" b="1" dirty="0"/>
              <a:t>P.A presentados por la Bancada del partido de la U: </a:t>
            </a:r>
            <a:r>
              <a:rPr lang="es-ES" sz="2400" b="1" dirty="0" smtClean="0"/>
              <a:t>1  (</a:t>
            </a:r>
            <a:r>
              <a:rPr lang="es-ES" sz="2400" b="1" dirty="0"/>
              <a:t>P.A. 148)</a:t>
            </a:r>
            <a:endParaRPr lang="en-US" sz="2400" dirty="0"/>
          </a:p>
          <a:p>
            <a:pPr algn="just"/>
            <a:r>
              <a:rPr lang="es-CO" sz="2400" b="1" dirty="0"/>
              <a:t>P.A presentados por el ejecutivo:  </a:t>
            </a:r>
            <a:r>
              <a:rPr lang="es-ES" sz="2400" b="1" dirty="0"/>
              <a:t>7 </a:t>
            </a:r>
            <a:r>
              <a:rPr lang="es-ES" sz="2400" b="1" dirty="0" smtClean="0"/>
              <a:t>(P.A</a:t>
            </a:r>
            <a:r>
              <a:rPr lang="es-ES" sz="2400" b="1" dirty="0"/>
              <a:t>. 151-152-154-160-167-169-171)</a:t>
            </a:r>
            <a:endParaRPr lang="en-US" sz="2400" dirty="0"/>
          </a:p>
          <a:p>
            <a:pPr algn="just"/>
            <a:endParaRPr lang="en-U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62986238"/>
              </p:ext>
            </p:extLst>
          </p:nvPr>
        </p:nvGraphicFramePr>
        <p:xfrm>
          <a:off x="4629150" y="1369219"/>
          <a:ext cx="4251614" cy="3150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966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 dirty="0" smtClean="0"/>
              <a:t>Reuniones de comisión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7886700" cy="280792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" b="1" dirty="0"/>
              <a:t>Fecha: 19 de febrero de 2019</a:t>
            </a:r>
            <a:endParaRPr lang="en-US" dirty="0"/>
          </a:p>
          <a:p>
            <a:pPr marL="0" indent="0" algn="just">
              <a:buNone/>
            </a:pPr>
            <a:r>
              <a:rPr lang="es-ES" b="1" dirty="0" smtClean="0"/>
              <a:t>Tema: </a:t>
            </a:r>
            <a:r>
              <a:rPr lang="es-CO" dirty="0"/>
              <a:t> Socialización del proyecto de protección costera que se ejecutará en la ciudad de Cartagena de indias. </a:t>
            </a: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s-ES" b="1" dirty="0"/>
              <a:t>Fecha: 20 de febrero de 2019</a:t>
            </a:r>
            <a:endParaRPr lang="en-US" dirty="0"/>
          </a:p>
          <a:p>
            <a:pPr marL="0" indent="0" algn="just">
              <a:buNone/>
            </a:pPr>
            <a:r>
              <a:rPr lang="es-ES" b="1" dirty="0" smtClean="0"/>
              <a:t>Tema: </a:t>
            </a:r>
            <a:r>
              <a:rPr lang="es-CO" dirty="0"/>
              <a:t> Abordar el caso del edificio Torres Bahía, proyecto de Viviendas de Interés Social (VIS) del barrio Alto Bosque.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87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638</Words>
  <Application>Microsoft Office PowerPoint</Application>
  <PresentationFormat>Presentación en pantalla (16:9)</PresentationFormat>
  <Paragraphs>75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Informe de gestión comisiones permanentes </vt:lpstr>
      <vt:lpstr>Integrantes </vt:lpstr>
      <vt:lpstr>Funciones de la comisión  Art. 93 - Acuerdo 014 de 2018</vt:lpstr>
      <vt:lpstr>RELACION DE PROYECTOS RADICADOS</vt:lpstr>
      <vt:lpstr>RELACION DE PROYECTOS RADICADOS</vt:lpstr>
      <vt:lpstr>RELACION DE PROYECTOS RADICADOS</vt:lpstr>
      <vt:lpstr>RESUMEN DE PROYECTOS RADICADOS</vt:lpstr>
      <vt:lpstr>DISTRIBUCION DE PROYECTOS PRESENTADOS POR:</vt:lpstr>
      <vt:lpstr>Reuniones de comisión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 LORA</dc:creator>
  <cp:lastModifiedBy>COMUNICACION</cp:lastModifiedBy>
  <cp:revision>17</cp:revision>
  <cp:lastPrinted>2019-06-26T23:47:36Z</cp:lastPrinted>
  <dcterms:created xsi:type="dcterms:W3CDTF">2019-06-26T23:44:36Z</dcterms:created>
  <dcterms:modified xsi:type="dcterms:W3CDTF">2019-07-30T13:38:34Z</dcterms:modified>
</cp:coreProperties>
</file>