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7" r:id="rId4"/>
    <p:sldId id="260" r:id="rId5"/>
    <p:sldId id="266" r:id="rId6"/>
    <p:sldId id="267" r:id="rId7"/>
    <p:sldId id="262" r:id="rId8"/>
    <p:sldId id="268" r:id="rId9"/>
    <p:sldId id="263" r:id="rId10"/>
    <p:sldId id="264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9"/>
  </p:normalViewPr>
  <p:slideViewPr>
    <p:cSldViewPr snapToGrid="0" snapToObjects="1">
      <p:cViewPr>
        <p:scale>
          <a:sx n="78" d="100"/>
          <a:sy n="78" d="100"/>
        </p:scale>
        <p:origin x="-1062" y="-3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443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349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3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3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961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26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068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409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07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4016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252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334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309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50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1B31F48-6488-D147-B357-46BE8F7E3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53312"/>
            <a:ext cx="7772400" cy="2454673"/>
          </a:xfrm>
        </p:spPr>
        <p:txBody>
          <a:bodyPr>
            <a:normAutofit/>
          </a:bodyPr>
          <a:lstStyle/>
          <a:p>
            <a:r>
              <a:rPr lang="es-CO" sz="4400" i="1" dirty="0"/>
              <a:t>COMISIÓN TERCERA O ADMINISTRATIVA Y DE ASUNTOS </a:t>
            </a:r>
            <a:r>
              <a:rPr lang="es-CO" sz="4400" i="1" dirty="0" smtClean="0"/>
              <a:t>GENERALES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53F2F3D-0922-CC44-9FF7-98FF1BE90A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158240"/>
            <a:ext cx="6858000" cy="2785111"/>
          </a:xfrm>
        </p:spPr>
        <p:txBody>
          <a:bodyPr>
            <a:normAutofit/>
          </a:bodyPr>
          <a:lstStyle/>
          <a:p>
            <a:endParaRPr lang="es-CO" b="1" i="1" dirty="0"/>
          </a:p>
          <a:p>
            <a:endParaRPr lang="es-CO" b="1" dirty="0" smtClean="0"/>
          </a:p>
          <a:p>
            <a:endParaRPr lang="es-CO" b="1" dirty="0"/>
          </a:p>
          <a:p>
            <a:endParaRPr lang="es-CO" b="1" dirty="0" smtClean="0"/>
          </a:p>
          <a:p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38761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b="1" i="1" dirty="0"/>
              <a:t>RELACION DE PROYECTOS </a:t>
            </a:r>
            <a:r>
              <a:rPr lang="es-ES" sz="3600" b="1" i="1" dirty="0" smtClean="0"/>
              <a:t/>
            </a:r>
            <a:br>
              <a:rPr lang="es-ES" sz="3600" b="1" i="1" dirty="0" smtClean="0"/>
            </a:br>
            <a:r>
              <a:rPr lang="es-ES" sz="3600" b="1" i="1" dirty="0" smtClean="0"/>
              <a:t>RADICADOS</a:t>
            </a:r>
            <a:endParaRPr lang="en-US" sz="3600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46293754"/>
              </p:ext>
            </p:extLst>
          </p:nvPr>
        </p:nvGraphicFramePr>
        <p:xfrm>
          <a:off x="263525" y="1423880"/>
          <a:ext cx="8672514" cy="22172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0838">
                  <a:extLst>
                    <a:ext uri="{9D8B030D-6E8A-4147-A177-3AD203B41FA5}">
                      <a16:colId xmlns:a16="http://schemas.microsoft.com/office/drawing/2014/main" xmlns="" val="1303394234"/>
                    </a:ext>
                  </a:extLst>
                </a:gridCol>
                <a:gridCol w="3412692">
                  <a:extLst>
                    <a:ext uri="{9D8B030D-6E8A-4147-A177-3AD203B41FA5}">
                      <a16:colId xmlns:a16="http://schemas.microsoft.com/office/drawing/2014/main" xmlns="" val="515460318"/>
                    </a:ext>
                  </a:extLst>
                </a:gridCol>
                <a:gridCol w="2368984">
                  <a:extLst>
                    <a:ext uri="{9D8B030D-6E8A-4147-A177-3AD203B41FA5}">
                      <a16:colId xmlns:a16="http://schemas.microsoft.com/office/drawing/2014/main" xmlns="" val="155408001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P.A No.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TITULO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PRESENTADO POR</a:t>
                      </a:r>
                      <a:endParaRPr lang="en-US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5480297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164</a:t>
                      </a:r>
                      <a:endParaRPr lang="en-US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“POR MEDIO DEL CUAL SE CREA EL OBSERVATORIO DE LA FAMILIA EN EL DISTRITO DE CARTAGENA DE INDIAS D. T. Y C”</a:t>
                      </a:r>
                      <a:endParaRPr lang="en-US" sz="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PARTIDO DE LA U</a:t>
                      </a:r>
                      <a:endParaRPr lang="en-US" sz="14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3663857469"/>
                  </a:ext>
                </a:extLst>
              </a:tr>
              <a:tr h="838048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168</a:t>
                      </a:r>
                      <a:endParaRPr lang="en-US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CO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“POR EL CUAL SE CREA LA POLÍTICA PÚBLICA PARA LA IGUALDAD DE GÉNERO DE LAS MUJERES DEL ÁREA URBANA, CORREGIMIENTOS Y TERRITORIO INSULAR DEL DISTRITO DE CARTAGENA DE INDIAS” </a:t>
                      </a:r>
                      <a:endParaRPr lang="en-US" sz="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PARTIDO DE LA U</a:t>
                      </a:r>
                      <a:endParaRPr lang="en-US" sz="14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2981646147"/>
                  </a:ext>
                </a:extLst>
              </a:tr>
              <a:tr h="668655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170</a:t>
                      </a:r>
                      <a:endParaRPr lang="en-US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CO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“POR MEDIO DEL CUAL SE MODIFICA EL ACUERDO 020 DEL 2006 "POR MEDIO DEL CUAL SE ESTABLECE EL SISTEMA DISTRITAL DE ATENCIÓN INTEGRAL A PERSONAS EN CONDICIÓN DE DISCAPACIDAD EN EL DISTRITO TURÍSTICO Y CULTURAL DE CARTAGENA DE INDIAS”</a:t>
                      </a:r>
                      <a:endParaRPr lang="en-US" sz="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EJECUTIVO</a:t>
                      </a:r>
                      <a:endParaRPr lang="en-US" sz="14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2770043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28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300EA22-1A88-42B9-8F79-0E6BE3F79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INTEGRANTES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11E3154-866B-4ECE-94B6-EAEEC8649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algn="just"/>
            <a:r>
              <a:rPr lang="es-CO" sz="2400" b="1" dirty="0"/>
              <a:t>RAFAEL ENRIQUE MEZA PEREZ (PRESIDENTE)</a:t>
            </a:r>
          </a:p>
          <a:p>
            <a:pPr marL="571500" indent="-571500" algn="just"/>
            <a:r>
              <a:rPr lang="es-CO" sz="2400" b="1" dirty="0"/>
              <a:t>OSCAR MARIN VILLALBA (VICEPRESIDENTE)</a:t>
            </a:r>
          </a:p>
          <a:p>
            <a:pPr marL="571500" indent="-571500" algn="just"/>
            <a:r>
              <a:rPr lang="es-CO" sz="2400" b="1" dirty="0"/>
              <a:t>WILSON TONCEL OCHOA (SECRETARIO)</a:t>
            </a:r>
          </a:p>
          <a:p>
            <a:pPr marL="571500" indent="-571500" algn="just"/>
            <a:r>
              <a:rPr lang="es-CO" sz="2400" b="1" dirty="0"/>
              <a:t>ERICH PIÑA FÉLIZ</a:t>
            </a:r>
          </a:p>
          <a:p>
            <a:pPr marL="571500" indent="-571500" algn="just"/>
            <a:r>
              <a:rPr lang="es-CO" sz="2400" b="1" dirty="0"/>
              <a:t>WILLIAM PEREZ MONTES</a:t>
            </a:r>
          </a:p>
          <a:p>
            <a:pPr marL="571500" indent="-571500" algn="just"/>
            <a:r>
              <a:rPr lang="es-CO" sz="2400" b="1" dirty="0"/>
              <a:t>LUIS CASSIANI VALIENTE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33166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97AF60-3FD4-D349-9835-AFB3FEFD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i="1" dirty="0"/>
              <a:t>Funciones de la comisión </a:t>
            </a:r>
            <a:br>
              <a:rPr lang="es-CO" b="1" i="1" dirty="0"/>
            </a:br>
            <a:r>
              <a:rPr lang="es-CO" sz="2400" b="1" i="1" dirty="0"/>
              <a:t>Art. 95 - Acuerdo 014 de 2018</a:t>
            </a:r>
            <a:endParaRPr lang="es-CO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F80AF9A-861A-0E43-BAA1-CBF15AE50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9747"/>
            <a:ext cx="7886700" cy="3263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2400" i="1" dirty="0"/>
              <a:t>1. La Comisión Tercera o Administrativa y de Asuntos Generales, procura el análisis de temas relacionados con la educación, cultura, recreación, salud, seguridad, bienestar social, vivienda, transporte y tránsito, servicios administrativos, deporte, derechos humanos.</a:t>
            </a:r>
          </a:p>
          <a:p>
            <a:pPr marL="0" indent="0" algn="just">
              <a:buNone/>
            </a:pPr>
            <a:r>
              <a:rPr lang="es-CO" sz="2400" i="1" dirty="0"/>
              <a:t>2. Determinar la estructura del Concejo, de la Personería, de la Contraloría y de la Administración Municipal y Organismos Descentralizados y las funciones de sus dependencias.</a:t>
            </a:r>
          </a:p>
          <a:p>
            <a:pPr marL="514350" indent="-514350">
              <a:buAutoNum type="arabicPeriod"/>
            </a:pP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414707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274" y="-12192"/>
            <a:ext cx="5613654" cy="1438705"/>
          </a:xfrm>
        </p:spPr>
        <p:txBody>
          <a:bodyPr>
            <a:noAutofit/>
          </a:bodyPr>
          <a:lstStyle/>
          <a:p>
            <a:r>
              <a:rPr lang="es-ES" sz="4000" b="1" i="1" dirty="0" smtClean="0"/>
              <a:t/>
            </a:r>
            <a:br>
              <a:rPr lang="es-ES" sz="4000" b="1" i="1" dirty="0" smtClean="0"/>
            </a:br>
            <a:r>
              <a:rPr lang="es-ES" sz="3600" b="1" i="1" dirty="0" smtClean="0"/>
              <a:t>RESUMEN </a:t>
            </a:r>
            <a:r>
              <a:rPr lang="es-ES" sz="3600" b="1" i="1" dirty="0"/>
              <a:t>DE PROYECTOS </a:t>
            </a:r>
            <a:r>
              <a:rPr lang="es-ES" sz="3600" b="1" i="1" dirty="0" smtClean="0"/>
              <a:t/>
            </a:r>
            <a:br>
              <a:rPr lang="es-ES" sz="3600" b="1" i="1" dirty="0" smtClean="0"/>
            </a:br>
            <a:r>
              <a:rPr lang="es-ES" sz="3600" b="1" i="1" dirty="0" smtClean="0"/>
              <a:t>RADICADOS</a:t>
            </a:r>
            <a:r>
              <a:rPr lang="es-ES" sz="3600" b="1" dirty="0">
                <a:latin typeface="Verdan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s-ES" sz="3600" b="1" dirty="0">
                <a:latin typeface="Verdana" panose="020B0604030504040204" pitchFamily="34" charset="0"/>
                <a:ea typeface="Times New Roman" panose="02020603050405020304" pitchFamily="18" charset="0"/>
              </a:rPr>
            </a:br>
            <a:endParaRPr lang="en-US" sz="3600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501397"/>
              </p:ext>
            </p:extLst>
          </p:nvPr>
        </p:nvGraphicFramePr>
        <p:xfrm>
          <a:off x="628650" y="1527715"/>
          <a:ext cx="7886700" cy="278251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xmlns="" val="2858997363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xmlns="" val="406192451"/>
                    </a:ext>
                  </a:extLst>
                </a:gridCol>
              </a:tblGrid>
              <a:tr h="52417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ESTADO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No.</a:t>
                      </a:r>
                      <a:endParaRPr lang="en-US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383610233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>
                          <a:effectLst/>
                        </a:rPr>
                        <a:t>ESTUDIADOS EN PRIMER  DEBATE DE COMISION</a:t>
                      </a:r>
                      <a:endParaRPr lang="es-CO" sz="1400" kern="1200" dirty="0">
                        <a:effectLst/>
                      </a:endParaRP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12</a:t>
                      </a:r>
                      <a:endParaRPr lang="en-US" sz="18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4021034299"/>
                  </a:ext>
                </a:extLst>
              </a:tr>
              <a:tr h="524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effectLst/>
                        </a:rPr>
                        <a:t>PENDIENTES</a:t>
                      </a:r>
                      <a:r>
                        <a:rPr lang="es-ES" sz="1400" baseline="0" dirty="0">
                          <a:effectLst/>
                        </a:rPr>
                        <a:t> DE PRIMER DEBATE</a:t>
                      </a:r>
                      <a:endParaRPr lang="es-CO" sz="1400" dirty="0">
                        <a:effectLst/>
                      </a:endParaRP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2</a:t>
                      </a:r>
                      <a:endParaRPr lang="en-US" sz="18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3053117152"/>
                  </a:ext>
                </a:extLst>
              </a:tr>
              <a:tr h="524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effectLst/>
                        </a:rPr>
                        <a:t>ARCHIVADOS</a:t>
                      </a: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2540977783"/>
                  </a:ext>
                </a:extLst>
              </a:tr>
              <a:tr h="524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effectLst/>
                        </a:rPr>
                        <a:t>TOTAL RADICADOS</a:t>
                      </a:r>
                      <a:endParaRPr lang="es-CO" sz="1400" b="1" dirty="0">
                        <a:effectLst/>
                      </a:endParaRP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774691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65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0878" y="515796"/>
            <a:ext cx="6562372" cy="994172"/>
          </a:xfrm>
        </p:spPr>
        <p:txBody>
          <a:bodyPr>
            <a:noAutofit/>
          </a:bodyPr>
          <a:lstStyle/>
          <a:p>
            <a:r>
              <a:rPr lang="es-ES" sz="3200" b="1" i="1" dirty="0"/>
              <a:t>RESUMEN DE PROYECTOS RADICADOS 1er PERIODO SESIONES</a:t>
            </a:r>
            <a:r>
              <a:rPr lang="es-ES" sz="3600" b="1" dirty="0">
                <a:latin typeface="Verdan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s-ES" sz="3600" b="1" dirty="0">
                <a:latin typeface="Verdana" panose="020B0604030504040204" pitchFamily="34" charset="0"/>
                <a:ea typeface="Times New Roman" panose="02020603050405020304" pitchFamily="18" charset="0"/>
              </a:rPr>
            </a:br>
            <a:endParaRPr lang="en-US" sz="3600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546888"/>
              </p:ext>
            </p:extLst>
          </p:nvPr>
        </p:nvGraphicFramePr>
        <p:xfrm>
          <a:off x="592074" y="1527715"/>
          <a:ext cx="7886700" cy="278251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xmlns="" val="2858997363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xmlns="" val="406192451"/>
                    </a:ext>
                  </a:extLst>
                </a:gridCol>
              </a:tblGrid>
              <a:tr h="52417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ESTADO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No.</a:t>
                      </a:r>
                      <a:endParaRPr lang="en-US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383610233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>
                          <a:effectLst/>
                        </a:rPr>
                        <a:t>ESTUDIADOS EN PRIMER  DEBATE DE COMISION</a:t>
                      </a:r>
                      <a:endParaRPr lang="es-CO" sz="1400" kern="1200" dirty="0">
                        <a:effectLst/>
                      </a:endParaRP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5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4021034299"/>
                  </a:ext>
                </a:extLst>
              </a:tr>
              <a:tr h="524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effectLst/>
                        </a:rPr>
                        <a:t>PENDIENTES</a:t>
                      </a:r>
                      <a:r>
                        <a:rPr lang="es-ES" sz="1400" baseline="0" dirty="0">
                          <a:effectLst/>
                        </a:rPr>
                        <a:t> DE PRIMER DEBATE</a:t>
                      </a:r>
                      <a:endParaRPr lang="es-CO" sz="1400" dirty="0">
                        <a:effectLst/>
                      </a:endParaRP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0</a:t>
                      </a:r>
                      <a:endParaRPr lang="en-US" sz="18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3053117152"/>
                  </a:ext>
                </a:extLst>
              </a:tr>
              <a:tr h="524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effectLst/>
                        </a:rPr>
                        <a:t>ARCHIVADOS</a:t>
                      </a: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2540977783"/>
                  </a:ext>
                </a:extLst>
              </a:tr>
              <a:tr h="524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effectLst/>
                        </a:rPr>
                        <a:t>TOTAL RADICADOS</a:t>
                      </a:r>
                      <a:endParaRPr lang="es-CO" sz="1400" b="1" dirty="0">
                        <a:effectLst/>
                      </a:endParaRP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774691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22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3070" y="12192"/>
            <a:ext cx="6562372" cy="1194816"/>
          </a:xfrm>
        </p:spPr>
        <p:txBody>
          <a:bodyPr>
            <a:noAutofit/>
          </a:bodyPr>
          <a:lstStyle/>
          <a:p>
            <a:r>
              <a:rPr lang="es-ES" sz="3200" b="1" i="1" dirty="0"/>
              <a:t>RESUMEN DE PROYECTOS RADICADOS 2do PERIODO </a:t>
            </a:r>
            <a:r>
              <a:rPr lang="es-ES" sz="3200" b="1" i="1" dirty="0" smtClean="0"/>
              <a:t>SESIONES</a:t>
            </a:r>
            <a:endParaRPr lang="en-US" sz="3600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5656492"/>
              </p:ext>
            </p:extLst>
          </p:nvPr>
        </p:nvGraphicFramePr>
        <p:xfrm>
          <a:off x="628650" y="1369219"/>
          <a:ext cx="7886700" cy="278251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xmlns="" val="2858997363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xmlns="" val="406192451"/>
                    </a:ext>
                  </a:extLst>
                </a:gridCol>
              </a:tblGrid>
              <a:tr h="52417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ESTADO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No.</a:t>
                      </a:r>
                      <a:endParaRPr lang="en-US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383610233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>
                          <a:effectLst/>
                        </a:rPr>
                        <a:t>ESTUDIADOS EN PRIMER  DEBATE DE COMISION</a:t>
                      </a:r>
                      <a:endParaRPr lang="es-CO" sz="1400" kern="1200" dirty="0">
                        <a:effectLst/>
                      </a:endParaRP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7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4021034299"/>
                  </a:ext>
                </a:extLst>
              </a:tr>
              <a:tr h="524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effectLst/>
                        </a:rPr>
                        <a:t>PENDIENTES</a:t>
                      </a:r>
                      <a:r>
                        <a:rPr lang="es-ES" sz="1400" baseline="0" dirty="0">
                          <a:effectLst/>
                        </a:rPr>
                        <a:t> DE PRIMER DEBATE</a:t>
                      </a:r>
                      <a:endParaRPr lang="es-CO" sz="1400" dirty="0">
                        <a:effectLst/>
                      </a:endParaRP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3053117152"/>
                  </a:ext>
                </a:extLst>
              </a:tr>
              <a:tr h="524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effectLst/>
                        </a:rPr>
                        <a:t>ARCHIVADOS</a:t>
                      </a: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2540977783"/>
                  </a:ext>
                </a:extLst>
              </a:tr>
              <a:tr h="524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effectLst/>
                        </a:rPr>
                        <a:t>TOTAL RADICADOS</a:t>
                      </a:r>
                      <a:endParaRPr lang="es-CO" sz="1400" b="1" dirty="0">
                        <a:effectLst/>
                      </a:endParaRP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774691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41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0427" y="75278"/>
            <a:ext cx="5162549" cy="1268017"/>
          </a:xfrm>
        </p:spPr>
        <p:txBody>
          <a:bodyPr>
            <a:normAutofit/>
          </a:bodyPr>
          <a:lstStyle/>
          <a:p>
            <a:r>
              <a:rPr lang="es-ES" sz="3600" b="1" i="1" dirty="0"/>
              <a:t>RELACION DE PROYECTOS </a:t>
            </a:r>
            <a:r>
              <a:rPr lang="es-ES" sz="3600" b="1" i="1" dirty="0" smtClean="0"/>
              <a:t/>
            </a:r>
            <a:br>
              <a:rPr lang="es-ES" sz="3600" b="1" i="1" dirty="0" smtClean="0"/>
            </a:br>
            <a:r>
              <a:rPr lang="es-ES" sz="3600" b="1" i="1" dirty="0" smtClean="0"/>
              <a:t>RADICADOS</a:t>
            </a:r>
            <a:endParaRPr lang="en-US" sz="3600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21288965"/>
              </p:ext>
            </p:extLst>
          </p:nvPr>
        </p:nvGraphicFramePr>
        <p:xfrm>
          <a:off x="263525" y="1257951"/>
          <a:ext cx="8672514" cy="32994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0838">
                  <a:extLst>
                    <a:ext uri="{9D8B030D-6E8A-4147-A177-3AD203B41FA5}">
                      <a16:colId xmlns:a16="http://schemas.microsoft.com/office/drawing/2014/main" xmlns="" val="1303394234"/>
                    </a:ext>
                  </a:extLst>
                </a:gridCol>
                <a:gridCol w="3412692">
                  <a:extLst>
                    <a:ext uri="{9D8B030D-6E8A-4147-A177-3AD203B41FA5}">
                      <a16:colId xmlns:a16="http://schemas.microsoft.com/office/drawing/2014/main" xmlns="" val="515460318"/>
                    </a:ext>
                  </a:extLst>
                </a:gridCol>
                <a:gridCol w="2368984">
                  <a:extLst>
                    <a:ext uri="{9D8B030D-6E8A-4147-A177-3AD203B41FA5}">
                      <a16:colId xmlns:a16="http://schemas.microsoft.com/office/drawing/2014/main" xmlns="" val="155408001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P.A No.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TITULO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PRESENTADO POR</a:t>
                      </a:r>
                      <a:endParaRPr lang="en-US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548029701"/>
                  </a:ext>
                </a:extLst>
              </a:tr>
              <a:tr h="668655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144</a:t>
                      </a:r>
                      <a:endParaRPr lang="en-US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1" kern="1200" dirty="0">
                          <a:effectLst/>
                        </a:rPr>
                        <a:t>“</a:t>
                      </a:r>
                      <a:r>
                        <a:rPr lang="es-CO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MEDIANTE EL CUAL SE INSTITUCIONALIZA LA ÚLTIMA SEMANA DEL MES DE SEPTIEMBRE DE CADA AÑO COMO LA SEMANA DE LA MOVILIDAD SOSTENIBLE Y LA SEGURIDAD VIAL Y SE DEFINE EL DIA 22 DE SEPTIEMBRE COMO EL DIA SIN CARRO Y SIN MOTO</a:t>
                      </a:r>
                      <a:r>
                        <a:rPr lang="es-CO" sz="800" b="1" kern="1200" dirty="0">
                          <a:effectLst/>
                        </a:rPr>
                        <a:t>”</a:t>
                      </a:r>
                      <a:endParaRPr lang="en-US" sz="8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PARTIDO DE LA U</a:t>
                      </a:r>
                      <a:endParaRPr lang="en-US" sz="14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3663857469"/>
                  </a:ext>
                </a:extLst>
              </a:tr>
              <a:tr h="1080135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147</a:t>
                      </a:r>
                      <a:endParaRPr lang="en-US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CO" sz="800" b="1" kern="1200" dirty="0">
                          <a:effectLst/>
                        </a:rPr>
                        <a:t>“</a:t>
                      </a:r>
                      <a:r>
                        <a:rPr lang="es-CO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 MEDIO DEL CUAL SE INSTITUCIONALIZA LA REALIZACIÓN DE LAS CABALGATAS DE LA VIRGEN DE LA CANDELARIA Y DE LAS VELITAS EN HONOR A LA SAGRADA INMACULADA CONCEPCIÓN EN EL DISTRITO DE CARTAGENA Y SE DICTAN OTRAS DISPOSICIONES"</a:t>
                      </a:r>
                      <a:endParaRPr lang="en-US" sz="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CO" sz="1400" kern="1200" dirty="0">
                          <a:effectLst/>
                        </a:rPr>
                        <a:t> </a:t>
                      </a:r>
                      <a:endParaRPr lang="en-US" sz="1400" kern="1200" dirty="0">
                        <a:effectLst/>
                      </a:endParaRP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CONSERVADOR</a:t>
                      </a:r>
                      <a:endParaRPr lang="en-US" sz="14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2981646147"/>
                  </a:ext>
                </a:extLst>
              </a:tr>
              <a:tr h="1268730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149</a:t>
                      </a:r>
                      <a:endParaRPr lang="en-US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CO" sz="800" b="1" kern="1200" dirty="0">
                          <a:effectLst/>
                        </a:rPr>
                        <a:t>“</a:t>
                      </a:r>
                      <a:r>
                        <a:rPr lang="es-CO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 MEDIO DEL CUAL SE AUTORIZA A LA MESA DIRECTIVA DEL CONCEJO DISTRITAL DE CARTAGENA DE INDIAS, PARA QUE REALICE EL PROCESO PARA LA ELABORACIÓN DE UN LOGO COMO IMAGEN CORPORATIVA DEL CONCEJO Y EXPIDA EL ACTO ADMINISTRATIVO A TRAVÉS DEL CUAL ADOPTA LA IMAGEN CORPORATIVA Y/O INSTITUCIONAL DEL CONCEJO DISTRITAL DE CARTAGENA CONFORMADO POR EL LOGO Y EL ESLOGAN Y SE DICTAN OTRAS DISPOSICIONES”</a:t>
                      </a:r>
                      <a:endParaRPr lang="en-US" sz="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CONSERVADOR</a:t>
                      </a:r>
                      <a:endParaRPr lang="en-US" sz="14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2770043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6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1" y="0"/>
            <a:ext cx="7081661" cy="1268017"/>
          </a:xfrm>
        </p:spPr>
        <p:txBody>
          <a:bodyPr>
            <a:normAutofit/>
          </a:bodyPr>
          <a:lstStyle/>
          <a:p>
            <a:r>
              <a:rPr lang="es-ES" sz="3600" b="1" i="1" dirty="0"/>
              <a:t>RELACION DE PROYECTOS </a:t>
            </a:r>
            <a:r>
              <a:rPr lang="es-ES" sz="3600" b="1" i="1" dirty="0" smtClean="0"/>
              <a:t/>
            </a:r>
            <a:br>
              <a:rPr lang="es-ES" sz="3600" b="1" i="1" dirty="0" smtClean="0"/>
            </a:br>
            <a:r>
              <a:rPr lang="es-ES" sz="3600" b="1" i="1" dirty="0" smtClean="0"/>
              <a:t>RADICADOS</a:t>
            </a:r>
            <a:endParaRPr lang="en-US" sz="3600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41732743"/>
              </p:ext>
            </p:extLst>
          </p:nvPr>
        </p:nvGraphicFramePr>
        <p:xfrm>
          <a:off x="263525" y="1257951"/>
          <a:ext cx="8672514" cy="234505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0838">
                  <a:extLst>
                    <a:ext uri="{9D8B030D-6E8A-4147-A177-3AD203B41FA5}">
                      <a16:colId xmlns:a16="http://schemas.microsoft.com/office/drawing/2014/main" xmlns="" val="1303394234"/>
                    </a:ext>
                  </a:extLst>
                </a:gridCol>
                <a:gridCol w="3412692">
                  <a:extLst>
                    <a:ext uri="{9D8B030D-6E8A-4147-A177-3AD203B41FA5}">
                      <a16:colId xmlns:a16="http://schemas.microsoft.com/office/drawing/2014/main" xmlns="" val="515460318"/>
                    </a:ext>
                  </a:extLst>
                </a:gridCol>
                <a:gridCol w="2368984">
                  <a:extLst>
                    <a:ext uri="{9D8B030D-6E8A-4147-A177-3AD203B41FA5}">
                      <a16:colId xmlns:a16="http://schemas.microsoft.com/office/drawing/2014/main" xmlns="" val="155408001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P.A No.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TITULO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PRESENTADO POR</a:t>
                      </a:r>
                      <a:endParaRPr lang="en-US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5480297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156</a:t>
                      </a:r>
                      <a:endParaRPr lang="en-US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1" kern="1200" dirty="0">
                          <a:effectLst/>
                        </a:rPr>
                        <a:t>“</a:t>
                      </a:r>
                      <a:r>
                        <a:rPr lang="es-CO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 MEDIO DEL CUAL SE ADOPTA LA LEY 1784 DE 2016 O LEY DE SITIO DE CARTAGENA DE INDIAS. EN EL DISTRITO TURÍSTICO Y CULTURAL DE CARTAGENA DE INDIAS Y SE DICTAN OTRAS DISPOSICIONES”</a:t>
                      </a:r>
                      <a:endParaRPr lang="en-US" sz="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CAMBIO RADICAL</a:t>
                      </a:r>
                      <a:endParaRPr lang="en-US" sz="14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3663857469"/>
                  </a:ext>
                </a:extLst>
              </a:tr>
              <a:tr h="1080135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157</a:t>
                      </a:r>
                      <a:endParaRPr lang="en-US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CO" sz="800" b="1" kern="1200" dirty="0">
                          <a:effectLst/>
                        </a:rPr>
                        <a:t>“</a:t>
                      </a:r>
                      <a:r>
                        <a:rPr lang="es-CO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 MEDIO DEL CUAL SE INSTITUCIONALIZA LA REALIZACIÓN DE LAS CABALGATAS DE LA VIRGEN DE LA CANDELARIA Y DE LAS VELITAS EN HONOR A LA SAGRADA INMACULADA CONCEPCIÓN EN EL DISTRITO DE CARTAGENA Y SE DICTAN OTRAS DISPOSICIONES"</a:t>
                      </a:r>
                      <a:endParaRPr lang="en-US" sz="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CO" sz="1400" kern="1200" dirty="0">
                          <a:effectLst/>
                        </a:rPr>
                        <a:t> </a:t>
                      </a:r>
                      <a:endParaRPr lang="en-US" sz="1400" kern="1200" dirty="0">
                        <a:effectLst/>
                      </a:endParaRP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CONSERVADOR</a:t>
                      </a:r>
                      <a:endParaRPr lang="en-US" sz="14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298164614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158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CO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“POR MEDIO DEL CUAL SE INSTITUCIONALIZA Y REGLAMENTA LA SEMANA CULTURAL Y ECONÓMICA DE LA CARTAGENEIDAD Y SE DICTAN OTRAS DISPOSICIONES”</a:t>
                      </a:r>
                      <a:endParaRPr lang="en-US" sz="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PARTIDO DE LA U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2770043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85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b="1" i="1" dirty="0"/>
              <a:t>RELACION DE PROYECTOS </a:t>
            </a:r>
            <a:r>
              <a:rPr lang="es-ES" sz="3600" b="1" i="1" dirty="0" smtClean="0"/>
              <a:t/>
            </a:r>
            <a:br>
              <a:rPr lang="es-ES" sz="3600" b="1" i="1" dirty="0" smtClean="0"/>
            </a:br>
            <a:r>
              <a:rPr lang="es-ES" sz="3600" b="1" i="1" dirty="0" smtClean="0"/>
              <a:t>RADICADOS</a:t>
            </a:r>
            <a:endParaRPr lang="en-US" sz="3600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6241284"/>
              </p:ext>
            </p:extLst>
          </p:nvPr>
        </p:nvGraphicFramePr>
        <p:xfrm>
          <a:off x="263525" y="1423880"/>
          <a:ext cx="8672514" cy="30937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0838">
                  <a:extLst>
                    <a:ext uri="{9D8B030D-6E8A-4147-A177-3AD203B41FA5}">
                      <a16:colId xmlns:a16="http://schemas.microsoft.com/office/drawing/2014/main" xmlns="" val="1303394234"/>
                    </a:ext>
                  </a:extLst>
                </a:gridCol>
                <a:gridCol w="3412692">
                  <a:extLst>
                    <a:ext uri="{9D8B030D-6E8A-4147-A177-3AD203B41FA5}">
                      <a16:colId xmlns:a16="http://schemas.microsoft.com/office/drawing/2014/main" xmlns="" val="515460318"/>
                    </a:ext>
                  </a:extLst>
                </a:gridCol>
                <a:gridCol w="2368984">
                  <a:extLst>
                    <a:ext uri="{9D8B030D-6E8A-4147-A177-3AD203B41FA5}">
                      <a16:colId xmlns:a16="http://schemas.microsoft.com/office/drawing/2014/main" xmlns="" val="155408001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P.A No.</a:t>
                      </a:r>
                      <a:endParaRPr lang="en-US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TITULO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PRESENTADO POR</a:t>
                      </a:r>
                      <a:endParaRPr lang="en-US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548029701"/>
                  </a:ext>
                </a:extLst>
              </a:tr>
              <a:tr h="90868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161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CO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 MEDIO DEL CUAL SE CREA LA CASA MUSEO ALEJANDRO OBREGÓN PARA PRESERVAR Y DIFUNDIR EL LEGADO ARTÍSTICO PLÁSTICO DEL MAESTRO ALEJANDRO OBREGÓN, PINTOR Y ESCULTOR COLOMBO-ESPAÑOL, PARA ALGUNOS DENOMINADO PADRE DEL ARTE MODERNO EN COLOMBIA Y DEL MOVIMIENTO DEL EXPRESIONISMO GRAFICO”</a:t>
                      </a:r>
                      <a:endParaRPr lang="en-US" sz="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CONSERVADOR</a:t>
                      </a:r>
                      <a:endParaRPr lang="en-US" sz="14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3663857469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162</a:t>
                      </a:r>
                      <a:endParaRPr lang="en-US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CO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“POR MEDIO DEL CUAL SE REGLAMENTA EN EL DISTRITO DE CARTAGENA DE INDIAS, EL ARTÍCULO 71 DEL PLAN DE DESARROLLO NACIONAL QUE LES BRINDA A LOS VENDEDORES CON CONFIANZA LEGÍTIMA, EL USO Y APROVECHAMIENTO ECONÓMICO DEL ESPACIO PÚBLICO, CREACIÓN Y REGLAMENTAR ZONAS DE ADN ES ESPACIO PÚBLICO ESTRATÉGICO DE LA CIUDAD” </a:t>
                      </a:r>
                      <a:endParaRPr lang="en-US" sz="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PARTIDO DE LA U</a:t>
                      </a:r>
                      <a:endParaRPr lang="en-US" sz="14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2981646147"/>
                  </a:ext>
                </a:extLst>
              </a:tr>
              <a:tr h="788670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163</a:t>
                      </a:r>
                      <a:endParaRPr lang="en-US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CO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“POR MEDIO DEL CUAL SE REGLAMENTAN LAS ESCUELAS Y TIENDAS SALUDABLES Y SE ORDENA PROHIBIR LA VENTA DE GASEOSAS, Y BEBIDAS AZUCARADAS EN LAS TIENDAS Y CAFETERÍAS ESCOLARES EN LAS INSTITUCIONES EDUCATIVAS DE PRIMARIA Y MENORES DE 12 AÑOS”</a:t>
                      </a:r>
                      <a:endParaRPr lang="en-US" sz="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PARTIDO DE LA U</a:t>
                      </a:r>
                      <a:endParaRPr lang="en-US" sz="14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2770043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76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767</Words>
  <Application>Microsoft Office PowerPoint</Application>
  <PresentationFormat>Presentación en pantalla (16:9)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COMISIÓN TERCERA O ADMINISTRATIVA Y DE ASUNTOS GENERALES</vt:lpstr>
      <vt:lpstr>INTEGRANTES </vt:lpstr>
      <vt:lpstr>Funciones de la comisión  Art. 95 - Acuerdo 014 de 2018</vt:lpstr>
      <vt:lpstr> RESUMEN DE PROYECTOS  RADICADOS </vt:lpstr>
      <vt:lpstr>RESUMEN DE PROYECTOS RADICADOS 1er PERIODO SESIONES </vt:lpstr>
      <vt:lpstr>RESUMEN DE PROYECTOS RADICADOS 2do PERIODO SESIONES</vt:lpstr>
      <vt:lpstr>RELACION DE PROYECTOS  RADICADOS</vt:lpstr>
      <vt:lpstr>RELACION DE PROYECTOS  RADICADOS</vt:lpstr>
      <vt:lpstr>RELACION DE PROYECTOS  RADICADOS</vt:lpstr>
      <vt:lpstr>RELACION DE PROYECTOS  RADICADOS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LORA</dc:creator>
  <cp:lastModifiedBy>COMUNICACION</cp:lastModifiedBy>
  <cp:revision>20</cp:revision>
  <cp:lastPrinted>2019-06-26T23:47:36Z</cp:lastPrinted>
  <dcterms:created xsi:type="dcterms:W3CDTF">2019-06-26T23:44:36Z</dcterms:created>
  <dcterms:modified xsi:type="dcterms:W3CDTF">2019-07-30T13:54:35Z</dcterms:modified>
</cp:coreProperties>
</file>