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8" r:id="rId1"/>
  </p:sldMasterIdLst>
  <p:notesMasterIdLst>
    <p:notesMasterId r:id="rId30"/>
  </p:notesMasterIdLst>
  <p:sldIdLst>
    <p:sldId id="433" r:id="rId2"/>
    <p:sldId id="432" r:id="rId3"/>
    <p:sldId id="397" r:id="rId4"/>
    <p:sldId id="350" r:id="rId5"/>
    <p:sldId id="352" r:id="rId6"/>
    <p:sldId id="353" r:id="rId7"/>
    <p:sldId id="354" r:id="rId8"/>
    <p:sldId id="355" r:id="rId9"/>
    <p:sldId id="356" r:id="rId10"/>
    <p:sldId id="357" r:id="rId11"/>
    <p:sldId id="430" r:id="rId12"/>
    <p:sldId id="431" r:id="rId13"/>
    <p:sldId id="402" r:id="rId14"/>
    <p:sldId id="358" r:id="rId15"/>
    <p:sldId id="398" r:id="rId16"/>
    <p:sldId id="399" r:id="rId17"/>
    <p:sldId id="400" r:id="rId18"/>
    <p:sldId id="401" r:id="rId19"/>
    <p:sldId id="403" r:id="rId20"/>
    <p:sldId id="404" r:id="rId21"/>
    <p:sldId id="405" r:id="rId22"/>
    <p:sldId id="406" r:id="rId23"/>
    <p:sldId id="407" r:id="rId24"/>
    <p:sldId id="408" r:id="rId25"/>
    <p:sldId id="409" r:id="rId26"/>
    <p:sldId id="410" r:id="rId27"/>
    <p:sldId id="411" r:id="rId28"/>
    <p:sldId id="412" r:id="rId2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D3A282B2-592E-42EF-B43E-AF61F3CB4E37}">
  <a:tblStyle styleId="{D3A282B2-592E-42EF-B43E-AF61F3CB4E3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-612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9698622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481259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0079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729644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49327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36109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80946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644333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724929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8327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33607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8470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65862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84790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599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0782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99943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96397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849398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257012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24028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255935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94719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09992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96339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51875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6587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-13164" y="1424069"/>
            <a:ext cx="9157393" cy="3719422"/>
            <a:chOff x="187960" y="1453515"/>
            <a:chExt cx="3861435" cy="1568450"/>
          </a:xfrm>
        </p:grpSpPr>
        <p:sp>
          <p:nvSpPr>
            <p:cNvPr id="11" name="Google Shape;11;p2"/>
            <p:cNvSpPr/>
            <p:nvPr/>
          </p:nvSpPr>
          <p:spPr>
            <a:xfrm>
              <a:off x="187960" y="1453515"/>
              <a:ext cx="3860800" cy="1568450"/>
            </a:xfrm>
            <a:custGeom>
              <a:avLst/>
              <a:gdLst/>
              <a:ahLst/>
              <a:cxnLst/>
              <a:rect l="l" t="t" r="r" b="b"/>
              <a:pathLst>
                <a:path w="3860800" h="1568450" extrusionOk="0">
                  <a:moveTo>
                    <a:pt x="1304290" y="810260"/>
                  </a:moveTo>
                  <a:cubicBezTo>
                    <a:pt x="857250" y="810260"/>
                    <a:pt x="421005" y="740410"/>
                    <a:pt x="0" y="608330"/>
                  </a:cubicBezTo>
                  <a:lnTo>
                    <a:pt x="0" y="1570355"/>
                  </a:lnTo>
                  <a:lnTo>
                    <a:pt x="3864610" y="1570355"/>
                  </a:lnTo>
                  <a:lnTo>
                    <a:pt x="3864610" y="0"/>
                  </a:lnTo>
                  <a:cubicBezTo>
                    <a:pt x="3082290" y="520700"/>
                    <a:pt x="2216150" y="810260"/>
                    <a:pt x="1304290" y="810260"/>
                  </a:cubicBezTo>
                  <a:close/>
                </a:path>
              </a:pathLst>
            </a:custGeom>
            <a:gradFill>
              <a:gsLst>
                <a:gs pos="0">
                  <a:srgbClr val="FFC486">
                    <a:alpha val="20000"/>
                  </a:srgbClr>
                </a:gs>
                <a:gs pos="100000">
                  <a:srgbClr val="FF866B">
                    <a:alpha val="2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187960" y="2182495"/>
              <a:ext cx="3860800" cy="838200"/>
            </a:xfrm>
            <a:custGeom>
              <a:avLst/>
              <a:gdLst/>
              <a:ahLst/>
              <a:cxnLst/>
              <a:rect l="l" t="t" r="r" b="b"/>
              <a:pathLst>
                <a:path w="3860800" h="838200" extrusionOk="0">
                  <a:moveTo>
                    <a:pt x="1932305" y="451485"/>
                  </a:moveTo>
                  <a:cubicBezTo>
                    <a:pt x="1258570" y="451485"/>
                    <a:pt x="608965" y="293370"/>
                    <a:pt x="0" y="0"/>
                  </a:cubicBezTo>
                  <a:lnTo>
                    <a:pt x="0" y="840740"/>
                  </a:lnTo>
                  <a:lnTo>
                    <a:pt x="3864610" y="840740"/>
                  </a:lnTo>
                  <a:lnTo>
                    <a:pt x="3864610" y="635"/>
                  </a:lnTo>
                  <a:cubicBezTo>
                    <a:pt x="3255645" y="293370"/>
                    <a:pt x="2606675" y="451485"/>
                    <a:pt x="1932305" y="451485"/>
                  </a:cubicBezTo>
                  <a:close/>
                </a:path>
              </a:pathLst>
            </a:custGeom>
            <a:gradFill>
              <a:gsLst>
                <a:gs pos="0">
                  <a:srgbClr val="F20122">
                    <a:alpha val="51764"/>
                    <a:alpha val="20000"/>
                  </a:srgbClr>
                </a:gs>
                <a:gs pos="100000">
                  <a:srgbClr val="FF6A00">
                    <a:alpha val="71764"/>
                    <a:alpha val="20000"/>
                  </a:srgbClr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88595" y="1819275"/>
              <a:ext cx="3860800" cy="1200150"/>
            </a:xfrm>
            <a:custGeom>
              <a:avLst/>
              <a:gdLst/>
              <a:ahLst/>
              <a:cxnLst/>
              <a:rect l="l" t="t" r="r" b="b"/>
              <a:pathLst>
                <a:path w="3860800" h="1200150" extrusionOk="0">
                  <a:moveTo>
                    <a:pt x="2672715" y="887095"/>
                  </a:moveTo>
                  <a:cubicBezTo>
                    <a:pt x="1717040" y="887095"/>
                    <a:pt x="811530" y="568960"/>
                    <a:pt x="0" y="0"/>
                  </a:cubicBezTo>
                  <a:lnTo>
                    <a:pt x="0" y="1204595"/>
                  </a:lnTo>
                  <a:lnTo>
                    <a:pt x="3864610" y="1204595"/>
                  </a:lnTo>
                  <a:lnTo>
                    <a:pt x="3864610" y="718820"/>
                  </a:lnTo>
                  <a:cubicBezTo>
                    <a:pt x="3478530" y="829310"/>
                    <a:pt x="3079750" y="887095"/>
                    <a:pt x="2672715" y="887095"/>
                  </a:cubicBezTo>
                  <a:close/>
                </a:path>
              </a:pathLst>
            </a:custGeom>
            <a:gradFill>
              <a:gsLst>
                <a:gs pos="0">
                  <a:srgbClr val="FF9F00">
                    <a:alpha val="56470"/>
                    <a:alpha val="20000"/>
                  </a:srgbClr>
                </a:gs>
                <a:gs pos="100000">
                  <a:srgbClr val="CC0000">
                    <a:alpha val="57254"/>
                    <a:alpha val="2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1034300" y="925025"/>
            <a:ext cx="7075500" cy="115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oogle Shape;34;p5"/>
          <p:cNvGrpSpPr/>
          <p:nvPr/>
        </p:nvGrpSpPr>
        <p:grpSpPr>
          <a:xfrm rot="-5400000" flipH="1">
            <a:off x="5520163" y="1530301"/>
            <a:ext cx="5154243" cy="2093410"/>
            <a:chOff x="187960" y="1453515"/>
            <a:chExt cx="3861435" cy="1568450"/>
          </a:xfrm>
        </p:grpSpPr>
        <p:sp>
          <p:nvSpPr>
            <p:cNvPr id="35" name="Google Shape;35;p5"/>
            <p:cNvSpPr/>
            <p:nvPr/>
          </p:nvSpPr>
          <p:spPr>
            <a:xfrm>
              <a:off x="187960" y="1453515"/>
              <a:ext cx="3860800" cy="1568450"/>
            </a:xfrm>
            <a:custGeom>
              <a:avLst/>
              <a:gdLst/>
              <a:ahLst/>
              <a:cxnLst/>
              <a:rect l="l" t="t" r="r" b="b"/>
              <a:pathLst>
                <a:path w="3860800" h="1568450" extrusionOk="0">
                  <a:moveTo>
                    <a:pt x="1304290" y="810260"/>
                  </a:moveTo>
                  <a:cubicBezTo>
                    <a:pt x="857250" y="810260"/>
                    <a:pt x="421005" y="740410"/>
                    <a:pt x="0" y="608330"/>
                  </a:cubicBezTo>
                  <a:lnTo>
                    <a:pt x="0" y="1570355"/>
                  </a:lnTo>
                  <a:lnTo>
                    <a:pt x="3864610" y="1570355"/>
                  </a:lnTo>
                  <a:lnTo>
                    <a:pt x="3864610" y="0"/>
                  </a:lnTo>
                  <a:cubicBezTo>
                    <a:pt x="3082290" y="520700"/>
                    <a:pt x="2216150" y="810260"/>
                    <a:pt x="1304290" y="810260"/>
                  </a:cubicBezTo>
                  <a:close/>
                </a:path>
              </a:pathLst>
            </a:custGeom>
            <a:gradFill>
              <a:gsLst>
                <a:gs pos="0">
                  <a:srgbClr val="FFC486">
                    <a:alpha val="20000"/>
                  </a:srgbClr>
                </a:gs>
                <a:gs pos="100000">
                  <a:srgbClr val="FF866B">
                    <a:alpha val="2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36" name="Google Shape;36;p5"/>
            <p:cNvSpPr/>
            <p:nvPr/>
          </p:nvSpPr>
          <p:spPr>
            <a:xfrm>
              <a:off x="187960" y="2182495"/>
              <a:ext cx="3860800" cy="838200"/>
            </a:xfrm>
            <a:custGeom>
              <a:avLst/>
              <a:gdLst/>
              <a:ahLst/>
              <a:cxnLst/>
              <a:rect l="l" t="t" r="r" b="b"/>
              <a:pathLst>
                <a:path w="3860800" h="838200" extrusionOk="0">
                  <a:moveTo>
                    <a:pt x="1932305" y="451485"/>
                  </a:moveTo>
                  <a:cubicBezTo>
                    <a:pt x="1258570" y="451485"/>
                    <a:pt x="608965" y="293370"/>
                    <a:pt x="0" y="0"/>
                  </a:cubicBezTo>
                  <a:lnTo>
                    <a:pt x="0" y="840740"/>
                  </a:lnTo>
                  <a:lnTo>
                    <a:pt x="3864610" y="840740"/>
                  </a:lnTo>
                  <a:lnTo>
                    <a:pt x="3864610" y="635"/>
                  </a:lnTo>
                  <a:cubicBezTo>
                    <a:pt x="3255645" y="293370"/>
                    <a:pt x="2606675" y="451485"/>
                    <a:pt x="1932305" y="451485"/>
                  </a:cubicBezTo>
                  <a:close/>
                </a:path>
              </a:pathLst>
            </a:custGeom>
            <a:gradFill>
              <a:gsLst>
                <a:gs pos="0">
                  <a:srgbClr val="F20122">
                    <a:alpha val="51764"/>
                    <a:alpha val="20000"/>
                  </a:srgbClr>
                </a:gs>
                <a:gs pos="100000">
                  <a:srgbClr val="FF6A00">
                    <a:alpha val="71764"/>
                    <a:alpha val="20000"/>
                  </a:srgbClr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37" name="Google Shape;37;p5"/>
            <p:cNvSpPr/>
            <p:nvPr/>
          </p:nvSpPr>
          <p:spPr>
            <a:xfrm>
              <a:off x="188595" y="1819275"/>
              <a:ext cx="3860800" cy="1200150"/>
            </a:xfrm>
            <a:custGeom>
              <a:avLst/>
              <a:gdLst/>
              <a:ahLst/>
              <a:cxnLst/>
              <a:rect l="l" t="t" r="r" b="b"/>
              <a:pathLst>
                <a:path w="3860800" h="1200150" extrusionOk="0">
                  <a:moveTo>
                    <a:pt x="2672715" y="887095"/>
                  </a:moveTo>
                  <a:cubicBezTo>
                    <a:pt x="1717040" y="887095"/>
                    <a:pt x="811530" y="568960"/>
                    <a:pt x="0" y="0"/>
                  </a:cubicBezTo>
                  <a:lnTo>
                    <a:pt x="0" y="1204595"/>
                  </a:lnTo>
                  <a:lnTo>
                    <a:pt x="3864610" y="1204595"/>
                  </a:lnTo>
                  <a:lnTo>
                    <a:pt x="3864610" y="718820"/>
                  </a:lnTo>
                  <a:cubicBezTo>
                    <a:pt x="3478530" y="829310"/>
                    <a:pt x="3079750" y="887095"/>
                    <a:pt x="2672715" y="887095"/>
                  </a:cubicBezTo>
                  <a:close/>
                </a:path>
              </a:pathLst>
            </a:custGeom>
            <a:gradFill>
              <a:gsLst>
                <a:gs pos="0">
                  <a:srgbClr val="FF9F00">
                    <a:alpha val="56470"/>
                    <a:alpha val="20000"/>
                  </a:srgbClr>
                </a:gs>
                <a:gs pos="100000">
                  <a:srgbClr val="CC0000">
                    <a:alpha val="57254"/>
                    <a:alpha val="2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sp>
        <p:nvSpPr>
          <p:cNvPr id="38" name="Google Shape;38;p5"/>
          <p:cNvSpPr txBox="1">
            <a:spLocks noGrp="1"/>
          </p:cNvSpPr>
          <p:nvPr>
            <p:ph type="title"/>
          </p:nvPr>
        </p:nvSpPr>
        <p:spPr>
          <a:xfrm>
            <a:off x="737850" y="517525"/>
            <a:ext cx="6034500" cy="744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body" idx="1"/>
          </p:nvPr>
        </p:nvSpPr>
        <p:spPr>
          <a:xfrm>
            <a:off x="737850" y="1475700"/>
            <a:ext cx="6034500" cy="304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◦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37850" y="517525"/>
            <a:ext cx="6034500" cy="7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37850" y="1475700"/>
            <a:ext cx="6034500" cy="30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3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algn="r" rtl="0">
              <a:buNone/>
              <a:defRPr sz="13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algn="r" rtl="0">
              <a:buNone/>
              <a:defRPr sz="13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algn="r" rtl="0">
              <a:buNone/>
              <a:defRPr sz="13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algn="r" rtl="0">
              <a:buNone/>
              <a:defRPr sz="13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algn="r" rtl="0">
              <a:buNone/>
              <a:defRPr sz="13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algn="r" rtl="0">
              <a:buNone/>
              <a:defRPr sz="13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algn="r" rtl="0">
              <a:buNone/>
              <a:defRPr sz="13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algn="r" rtl="0">
              <a:buNone/>
              <a:defRPr sz="13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2344" y="89566"/>
            <a:ext cx="4113025" cy="1670917"/>
          </a:xfrm>
          <a:prstGeom prst="rect">
            <a:avLst/>
          </a:prstGeom>
        </p:spPr>
      </p:pic>
      <p:sp>
        <p:nvSpPr>
          <p:cNvPr id="5" name="Título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dirty="0" smtClean="0"/>
              <a:t>T</a:t>
            </a:r>
            <a:endParaRPr lang="es-CO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36" y="1021773"/>
            <a:ext cx="4197030" cy="3389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47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i="1" dirty="0" smtClean="0">
                <a:solidFill>
                  <a:srgbClr val="92D050"/>
                </a:solidFill>
                <a:latin typeface="Cooper Black" panose="0208090404030B020404" pitchFamily="18" charset="0"/>
              </a:rPr>
              <a:t>PROYECTOS</a:t>
            </a:r>
            <a:endParaRPr lang="es-CO" i="1" dirty="0">
              <a:solidFill>
                <a:srgbClr val="92D050"/>
              </a:solidFill>
              <a:latin typeface="Cooper Black" panose="0208090404030B020404" pitchFamily="18" charset="0"/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s-CO" sz="2800" dirty="0"/>
              <a:t>Proyecto de Acuerdo “Por el cual se crea la Política Pública para la Igualdad de Género de las Mujeres del área urbana, corregimientos y territorio insular del Distrito de Cartagena de Indias”. </a:t>
            </a:r>
          </a:p>
          <a:p>
            <a:endParaRPr lang="es-CO" dirty="0"/>
          </a:p>
        </p:txBody>
      </p:sp>
      <p:pic>
        <p:nvPicPr>
          <p:cNvPr id="6" name="Marcador de contenido 6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71000" y="163063"/>
            <a:ext cx="2252712" cy="131263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sp>
        <p:nvSpPr>
          <p:cNvPr id="5" name="Rectángulo 4"/>
          <p:cNvSpPr/>
          <p:nvPr/>
        </p:nvSpPr>
        <p:spPr>
          <a:xfrm>
            <a:off x="6297356" y="1112204"/>
            <a:ext cx="753359" cy="1710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8" name="Picture 2" descr="Imagen relaciona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30" y="124269"/>
            <a:ext cx="987936" cy="987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0133" y="3665680"/>
            <a:ext cx="2509428" cy="14099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7586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i="1" dirty="0" smtClean="0">
                <a:solidFill>
                  <a:srgbClr val="92D050"/>
                </a:solidFill>
                <a:latin typeface="Cooper Black" panose="0208090404030B020404" pitchFamily="18" charset="0"/>
              </a:rPr>
              <a:t>PROYECTOS</a:t>
            </a:r>
            <a:endParaRPr lang="es-CO" i="1" dirty="0">
              <a:solidFill>
                <a:srgbClr val="92D050"/>
              </a:solidFill>
              <a:latin typeface="Cooper Black" panose="0208090404030B020404" pitchFamily="18" charset="0"/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s-CO" sz="3600" dirty="0" err="1" smtClean="0"/>
              <a:t>Reglamentacion</a:t>
            </a:r>
            <a:r>
              <a:rPr lang="es-CO" sz="3600" dirty="0" smtClean="0"/>
              <a:t>  para cumplir con la </a:t>
            </a:r>
            <a:r>
              <a:rPr lang="es-CO" sz="3600" dirty="0" err="1" smtClean="0"/>
              <a:t>anmistia</a:t>
            </a:r>
            <a:r>
              <a:rPr lang="es-CO" sz="3600" dirty="0" smtClean="0"/>
              <a:t>  para tramitar la libreta  militar por parte de los remisos y otros.</a:t>
            </a:r>
            <a:endParaRPr lang="es-CO" sz="3600" dirty="0"/>
          </a:p>
        </p:txBody>
      </p:sp>
      <p:pic>
        <p:nvPicPr>
          <p:cNvPr id="6" name="Marcador de contenido 6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71000" y="163063"/>
            <a:ext cx="2252712" cy="131263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sp>
        <p:nvSpPr>
          <p:cNvPr id="5" name="Rectángulo 4"/>
          <p:cNvSpPr/>
          <p:nvPr/>
        </p:nvSpPr>
        <p:spPr>
          <a:xfrm>
            <a:off x="6297356" y="1112204"/>
            <a:ext cx="753359" cy="1710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8" name="Picture 2" descr="Imagen relaciona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30" y="124269"/>
            <a:ext cx="987936" cy="987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6531" y="3305346"/>
            <a:ext cx="2619375" cy="17430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34383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i="1" dirty="0" smtClean="0">
                <a:solidFill>
                  <a:srgbClr val="92D050"/>
                </a:solidFill>
                <a:latin typeface="Cooper Black" panose="0208090404030B020404" pitchFamily="18" charset="0"/>
              </a:rPr>
              <a:t>PROYECTOS</a:t>
            </a:r>
            <a:endParaRPr lang="es-CO" i="1" dirty="0">
              <a:solidFill>
                <a:srgbClr val="92D050"/>
              </a:solidFill>
              <a:latin typeface="Cooper Black" panose="0208090404030B020404" pitchFamily="18" charset="0"/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s-CO" sz="4400" dirty="0" err="1" smtClean="0"/>
              <a:t>Reglamentacion</a:t>
            </a:r>
            <a:r>
              <a:rPr lang="es-CO" sz="4400" dirty="0" smtClean="0"/>
              <a:t> para cumplir con la ley Empanada</a:t>
            </a:r>
            <a:endParaRPr lang="es-CO" sz="4400" dirty="0"/>
          </a:p>
        </p:txBody>
      </p:sp>
      <p:pic>
        <p:nvPicPr>
          <p:cNvPr id="6" name="Marcador de contenido 6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71000" y="163063"/>
            <a:ext cx="2252712" cy="131263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sp>
        <p:nvSpPr>
          <p:cNvPr id="5" name="Rectángulo 4"/>
          <p:cNvSpPr/>
          <p:nvPr/>
        </p:nvSpPr>
        <p:spPr>
          <a:xfrm>
            <a:off x="6297356" y="1112204"/>
            <a:ext cx="753359" cy="1710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8" name="Picture 2" descr="Imagen relaciona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30" y="124269"/>
            <a:ext cx="987936" cy="987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7356" y="3249326"/>
            <a:ext cx="2101804" cy="15763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0325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i="1" dirty="0" smtClean="0">
                <a:solidFill>
                  <a:srgbClr val="92D050"/>
                </a:solidFill>
                <a:latin typeface="Cooper Black" panose="0208090404030B020404" pitchFamily="18" charset="0"/>
              </a:rPr>
              <a:t>PROPOSICIONES</a:t>
            </a:r>
            <a:endParaRPr lang="es-CO" i="1" dirty="0">
              <a:solidFill>
                <a:srgbClr val="92D050"/>
              </a:solidFill>
              <a:latin typeface="Cooper Black" panose="0208090404030B020404" pitchFamily="18" charset="0"/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 smtClean="0"/>
              <a:t>distinguir </a:t>
            </a:r>
            <a:r>
              <a:rPr lang="es-CO" dirty="0"/>
              <a:t>en hora y fecha que establezca la mesa directiva y acuerden con el mencionado para ser exaltado con la más alta distinción y </a:t>
            </a:r>
            <a:r>
              <a:rPr lang="es-CO" dirty="0" err="1" smtClean="0"/>
              <a:t>condecoraciónal</a:t>
            </a:r>
            <a:r>
              <a:rPr lang="es-CO" dirty="0" smtClean="0"/>
              <a:t> presidente del senado LIDIO GARCIA TURBAY</a:t>
            </a:r>
            <a:endParaRPr lang="es-CO" dirty="0"/>
          </a:p>
          <a:p>
            <a:endParaRPr lang="es-CO" dirty="0"/>
          </a:p>
        </p:txBody>
      </p:sp>
      <p:pic>
        <p:nvPicPr>
          <p:cNvPr id="6" name="Marcador de contenido 6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47679" y="163063"/>
            <a:ext cx="2252712" cy="131263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sp>
        <p:nvSpPr>
          <p:cNvPr id="5" name="Rectángulo 4"/>
          <p:cNvSpPr/>
          <p:nvPr/>
        </p:nvSpPr>
        <p:spPr>
          <a:xfrm>
            <a:off x="6674035" y="1132391"/>
            <a:ext cx="753359" cy="1710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8" name="Picture 2" descr="Imagen relaciona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30" y="124269"/>
            <a:ext cx="1137556" cy="1137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073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i="1" dirty="0" smtClean="0">
                <a:solidFill>
                  <a:srgbClr val="92D050"/>
                </a:solidFill>
                <a:latin typeface="Cooper Black" panose="0208090404030B020404" pitchFamily="18" charset="0"/>
              </a:rPr>
              <a:t>PROPOSICIONES</a:t>
            </a:r>
            <a:endParaRPr lang="es-CO" i="1" dirty="0">
              <a:solidFill>
                <a:srgbClr val="92D050"/>
              </a:solidFill>
              <a:latin typeface="Cooper Black" panose="0208090404030B020404" pitchFamily="18" charset="0"/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idx="1"/>
          </p:nvPr>
        </p:nvSpPr>
        <p:spPr>
          <a:xfrm>
            <a:off x="131568" y="1475700"/>
            <a:ext cx="6690251" cy="3043200"/>
          </a:xfrm>
        </p:spPr>
        <p:txBody>
          <a:bodyPr/>
          <a:lstStyle/>
          <a:p>
            <a:pPr algn="ctr" fontAlgn="base"/>
            <a:r>
              <a:rPr lang="es-CO" sz="2800" dirty="0" smtClean="0"/>
              <a:t>CONTAMINACION DE LA BAHIA DE CARTAGENA </a:t>
            </a:r>
          </a:p>
          <a:p>
            <a:pPr algn="just"/>
            <a:r>
              <a:rPr lang="es-ES_tradnl" sz="2800" dirty="0" smtClean="0"/>
              <a:t>estado</a:t>
            </a:r>
            <a:r>
              <a:rPr lang="es-ES_tradnl" sz="2800" dirty="0"/>
              <a:t>, estudio, investigaciones de la  contaminación de la bahía de </a:t>
            </a:r>
            <a:r>
              <a:rPr lang="es-ES_tradnl" sz="2800" dirty="0" err="1"/>
              <a:t>cartagena</a:t>
            </a:r>
            <a:r>
              <a:rPr lang="es-ES_tradnl" sz="2800" dirty="0"/>
              <a:t> por el carbón y la </a:t>
            </a:r>
            <a:r>
              <a:rPr lang="es-ES_tradnl" sz="2800" dirty="0" err="1"/>
              <a:t>reisidencia</a:t>
            </a:r>
            <a:r>
              <a:rPr lang="es-ES_tradnl" sz="2800" dirty="0"/>
              <a:t> de vertimientos contaminantes a la bahía.</a:t>
            </a:r>
            <a:endParaRPr lang="es-CO" sz="2800" dirty="0"/>
          </a:p>
          <a:p>
            <a:pPr algn="just"/>
            <a:endParaRPr lang="es-CO" dirty="0"/>
          </a:p>
        </p:txBody>
      </p:sp>
      <p:pic>
        <p:nvPicPr>
          <p:cNvPr id="6" name="Marcador de contenido 6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47679" y="163063"/>
            <a:ext cx="2252712" cy="131263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sp>
        <p:nvSpPr>
          <p:cNvPr id="5" name="Rectángulo 4"/>
          <p:cNvSpPr/>
          <p:nvPr/>
        </p:nvSpPr>
        <p:spPr>
          <a:xfrm>
            <a:off x="6674035" y="1132391"/>
            <a:ext cx="753359" cy="1710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8" name="Picture 2" descr="Imagen relaciona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30" y="124269"/>
            <a:ext cx="1137556" cy="1137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650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i="1" dirty="0" smtClean="0">
                <a:solidFill>
                  <a:srgbClr val="92D050"/>
                </a:solidFill>
                <a:latin typeface="Cooper Black" panose="0208090404030B020404" pitchFamily="18" charset="0"/>
              </a:rPr>
              <a:t>PROPOSICIONES</a:t>
            </a:r>
            <a:endParaRPr lang="es-CO" i="1" dirty="0">
              <a:solidFill>
                <a:srgbClr val="92D050"/>
              </a:solidFill>
              <a:latin typeface="Cooper Black" panose="0208090404030B020404" pitchFamily="18" charset="0"/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idx="1"/>
          </p:nvPr>
        </p:nvSpPr>
        <p:spPr>
          <a:xfrm>
            <a:off x="1" y="1475700"/>
            <a:ext cx="8176972" cy="3043200"/>
          </a:xfrm>
        </p:spPr>
        <p:txBody>
          <a:bodyPr/>
          <a:lstStyle/>
          <a:p>
            <a:r>
              <a:rPr lang="es-CO" dirty="0" smtClean="0"/>
              <a:t>COMISION </a:t>
            </a:r>
            <a:r>
              <a:rPr lang="es-CO" dirty="0"/>
              <a:t>CONJUNTA – PROTECCION </a:t>
            </a:r>
            <a:r>
              <a:rPr lang="es-CO" dirty="0" smtClean="0"/>
              <a:t>COSTERA</a:t>
            </a:r>
          </a:p>
          <a:p>
            <a:r>
              <a:rPr lang="es-CO" dirty="0"/>
              <a:t>Director Unidad Nacional de Gestión del Riesgo, Coordinadora Oficina Gestión del Riesgo y desastres, Infraestructura, Planeación, Escuela de Gobierno</a:t>
            </a:r>
          </a:p>
        </p:txBody>
      </p:sp>
      <p:pic>
        <p:nvPicPr>
          <p:cNvPr id="6" name="Marcador de contenido 6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47679" y="163063"/>
            <a:ext cx="2252712" cy="131263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sp>
        <p:nvSpPr>
          <p:cNvPr id="5" name="Rectángulo 4"/>
          <p:cNvSpPr/>
          <p:nvPr/>
        </p:nvSpPr>
        <p:spPr>
          <a:xfrm>
            <a:off x="6674035" y="1132391"/>
            <a:ext cx="753359" cy="1710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8" name="Picture 2" descr="Imagen relaciona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30" y="124269"/>
            <a:ext cx="1137556" cy="1137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808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i="1" dirty="0" smtClean="0">
                <a:solidFill>
                  <a:srgbClr val="92D050"/>
                </a:solidFill>
                <a:latin typeface="Cooper Black" panose="0208090404030B020404" pitchFamily="18" charset="0"/>
              </a:rPr>
              <a:t>PROPOSICIONES</a:t>
            </a:r>
            <a:endParaRPr lang="es-CO" i="1" dirty="0">
              <a:solidFill>
                <a:srgbClr val="92D050"/>
              </a:solidFill>
              <a:latin typeface="Cooper Black" panose="0208090404030B020404" pitchFamily="18" charset="0"/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idx="1"/>
          </p:nvPr>
        </p:nvSpPr>
        <p:spPr>
          <a:xfrm>
            <a:off x="85519" y="1475700"/>
            <a:ext cx="8071717" cy="3043200"/>
          </a:xfrm>
        </p:spPr>
        <p:txBody>
          <a:bodyPr/>
          <a:lstStyle/>
          <a:p>
            <a:r>
              <a:rPr lang="es-CO" dirty="0"/>
              <a:t>COMISIÓN CONJUNTA EDIFICIO TORRES </a:t>
            </a:r>
            <a:r>
              <a:rPr lang="es-CO" dirty="0" smtClean="0"/>
              <a:t>BAHIA</a:t>
            </a:r>
          </a:p>
          <a:p>
            <a:r>
              <a:rPr lang="es-CO" dirty="0"/>
              <a:t>Planeación, Asesor Servicios Públicos, Alcalde Local, Personero Distrital, Defensor del Pueblo, Grupo Bahía Empresas, Habitantes del Proyecto Bahía, Mesa de Propiedad Horizontal de Cartagena y Bolívar, </a:t>
            </a:r>
            <a:r>
              <a:rPr lang="es-CO" dirty="0" err="1"/>
              <a:t>Gerenta</a:t>
            </a:r>
            <a:r>
              <a:rPr lang="es-CO" dirty="0"/>
              <a:t> Aguas de Cartagena, Lonja de Cartagena </a:t>
            </a:r>
          </a:p>
        </p:txBody>
      </p:sp>
      <p:pic>
        <p:nvPicPr>
          <p:cNvPr id="6" name="Marcador de contenido 6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47679" y="163063"/>
            <a:ext cx="2252712" cy="131263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sp>
        <p:nvSpPr>
          <p:cNvPr id="5" name="Rectángulo 4"/>
          <p:cNvSpPr/>
          <p:nvPr/>
        </p:nvSpPr>
        <p:spPr>
          <a:xfrm>
            <a:off x="6674035" y="1132391"/>
            <a:ext cx="753359" cy="1710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8" name="Picture 2" descr="Imagen relaciona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30" y="124269"/>
            <a:ext cx="1137556" cy="1137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990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i="1" dirty="0" smtClean="0">
                <a:solidFill>
                  <a:srgbClr val="92D050"/>
                </a:solidFill>
                <a:latin typeface="Cooper Black" panose="0208090404030B020404" pitchFamily="18" charset="0"/>
              </a:rPr>
              <a:t>PROPOSICIONES</a:t>
            </a:r>
            <a:endParaRPr lang="es-CO" i="1" dirty="0">
              <a:solidFill>
                <a:srgbClr val="92D050"/>
              </a:solidFill>
              <a:latin typeface="Cooper Black" panose="0208090404030B020404" pitchFamily="18" charset="0"/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idx="1"/>
          </p:nvPr>
        </p:nvSpPr>
        <p:spPr>
          <a:xfrm>
            <a:off x="177617" y="1475700"/>
            <a:ext cx="8170395" cy="3043200"/>
          </a:xfrm>
        </p:spPr>
        <p:txBody>
          <a:bodyPr/>
          <a:lstStyle/>
          <a:p>
            <a:r>
              <a:rPr lang="es-ES" dirty="0"/>
              <a:t>PROYECTO URBANISTICO PARQUE DE LA </a:t>
            </a:r>
            <a:r>
              <a:rPr lang="es-ES" dirty="0" smtClean="0"/>
              <a:t>CASTELLANA</a:t>
            </a:r>
          </a:p>
          <a:p>
            <a:r>
              <a:rPr lang="es-ES" dirty="0"/>
              <a:t>Alcalde 2, Sec. Planeación, Apoyo Logístico, Personero, EPA, Sec. Infraestructura, Inspectora de Policía, Grupo Inmobiliario y Constructor Valor S.A.</a:t>
            </a:r>
            <a:r>
              <a:rPr lang="es-ES" i="1" dirty="0"/>
              <a:t>, </a:t>
            </a:r>
            <a:r>
              <a:rPr lang="es-ES" dirty="0"/>
              <a:t>Rep. Parque de la Castellana, Comunidad del sector Contadora 2 y 3, Abogados Representantes de la comunidad, Comité de Veedurías, Control Urbano, Sec. Interior, Propietario o apoderado de la Casa 30 frente al Proyecto Urbanístico</a:t>
            </a:r>
            <a:endParaRPr lang="es-CO" dirty="0"/>
          </a:p>
        </p:txBody>
      </p:sp>
      <p:pic>
        <p:nvPicPr>
          <p:cNvPr id="6" name="Marcador de contenido 6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47679" y="163063"/>
            <a:ext cx="2252712" cy="131263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sp>
        <p:nvSpPr>
          <p:cNvPr id="5" name="Rectángulo 4"/>
          <p:cNvSpPr/>
          <p:nvPr/>
        </p:nvSpPr>
        <p:spPr>
          <a:xfrm>
            <a:off x="6674035" y="1132391"/>
            <a:ext cx="753359" cy="1710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8" name="Picture 2" descr="Imagen relaciona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30" y="124269"/>
            <a:ext cx="1137556" cy="1137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475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i="1" dirty="0" smtClean="0">
                <a:solidFill>
                  <a:srgbClr val="92D050"/>
                </a:solidFill>
                <a:latin typeface="Cooper Black" panose="0208090404030B020404" pitchFamily="18" charset="0"/>
              </a:rPr>
              <a:t>PROPOSICIONES</a:t>
            </a:r>
            <a:endParaRPr lang="es-CO" i="1" dirty="0">
              <a:solidFill>
                <a:srgbClr val="92D050"/>
              </a:solidFill>
              <a:latin typeface="Cooper Black" panose="0208090404030B020404" pitchFamily="18" charset="0"/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idx="1"/>
          </p:nvPr>
        </p:nvSpPr>
        <p:spPr>
          <a:xfrm>
            <a:off x="737850" y="1475700"/>
            <a:ext cx="7774622" cy="3043200"/>
          </a:xfrm>
        </p:spPr>
        <p:txBody>
          <a:bodyPr/>
          <a:lstStyle/>
          <a:p>
            <a:r>
              <a:rPr lang="es-ES" dirty="0"/>
              <a:t>CUESTIONARIO ESPACIO </a:t>
            </a:r>
            <a:r>
              <a:rPr lang="es-ES" dirty="0" smtClean="0"/>
              <a:t>PUBLICO</a:t>
            </a:r>
          </a:p>
          <a:p>
            <a:r>
              <a:rPr lang="es-ES" dirty="0"/>
              <a:t>Gerente Espacio Público, IPCC, Planeación, DATT, Alcalde Local 1, 2 y 3, Policía Metropolitana, EPA CARTAGENA, Procuraduría Regional de Bolívar</a:t>
            </a:r>
            <a:endParaRPr lang="es-CO" dirty="0"/>
          </a:p>
        </p:txBody>
      </p:sp>
      <p:pic>
        <p:nvPicPr>
          <p:cNvPr id="6" name="Marcador de contenido 6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47679" y="163063"/>
            <a:ext cx="2252712" cy="131263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sp>
        <p:nvSpPr>
          <p:cNvPr id="5" name="Rectángulo 4"/>
          <p:cNvSpPr/>
          <p:nvPr/>
        </p:nvSpPr>
        <p:spPr>
          <a:xfrm>
            <a:off x="6674035" y="1132391"/>
            <a:ext cx="753359" cy="1710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8" name="Picture 2" descr="Imagen relaciona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30" y="124269"/>
            <a:ext cx="1137556" cy="1137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065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i="1" dirty="0" smtClean="0">
                <a:solidFill>
                  <a:srgbClr val="92D050"/>
                </a:solidFill>
                <a:latin typeface="Cooper Black" panose="0208090404030B020404" pitchFamily="18" charset="0"/>
              </a:rPr>
              <a:t>PROPOSICIONES</a:t>
            </a:r>
            <a:endParaRPr lang="es-CO" i="1" dirty="0">
              <a:solidFill>
                <a:srgbClr val="92D050"/>
              </a:solidFill>
              <a:latin typeface="Cooper Black" panose="0208090404030B020404" pitchFamily="18" charset="0"/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400" dirty="0"/>
              <a:t>COLEGIO MAYOR DE </a:t>
            </a:r>
            <a:r>
              <a:rPr lang="es-ES" sz="1400" dirty="0" smtClean="0"/>
              <a:t>BOLIVAR</a:t>
            </a:r>
          </a:p>
          <a:p>
            <a:pPr fontAlgn="base"/>
            <a:r>
              <a:rPr lang="es-CO" sz="1400" dirty="0"/>
              <a:t>Jairo Argemiro Mendoza Álvarez, Rector Colegio Mayor de Bolívar</a:t>
            </a:r>
            <a:endParaRPr lang="es-CO" sz="1400" b="1" dirty="0"/>
          </a:p>
          <a:p>
            <a:pPr fontAlgn="base"/>
            <a:r>
              <a:rPr lang="es-CO" sz="1400" dirty="0"/>
              <a:t>Martha Cediel, Secretaria General del Distrito</a:t>
            </a:r>
            <a:endParaRPr lang="es-CO" sz="1400" b="1" dirty="0"/>
          </a:p>
          <a:p>
            <a:pPr fontAlgn="base"/>
            <a:r>
              <a:rPr lang="es-CO" sz="1400" dirty="0"/>
              <a:t>Claudia Almeida, Secretaria de Educación del Distrito</a:t>
            </a:r>
            <a:endParaRPr lang="es-CO" sz="1400" b="1" dirty="0"/>
          </a:p>
          <a:p>
            <a:r>
              <a:rPr lang="es-CO" sz="1400" b="1" dirty="0"/>
              <a:t>William Valderrama, Secretario de Hacienda del Distrito</a:t>
            </a:r>
            <a:endParaRPr lang="es-CO" sz="1400" dirty="0"/>
          </a:p>
        </p:txBody>
      </p:sp>
      <p:pic>
        <p:nvPicPr>
          <p:cNvPr id="6" name="Marcador de contenido 6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47679" y="163063"/>
            <a:ext cx="2252712" cy="131263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sp>
        <p:nvSpPr>
          <p:cNvPr id="5" name="Rectángulo 4"/>
          <p:cNvSpPr/>
          <p:nvPr/>
        </p:nvSpPr>
        <p:spPr>
          <a:xfrm>
            <a:off x="6674035" y="1132391"/>
            <a:ext cx="753359" cy="1710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8" name="Picture 2" descr="Imagen relaciona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30" y="124269"/>
            <a:ext cx="1137556" cy="1137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202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6060" y="431300"/>
            <a:ext cx="2983313" cy="186457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2591" y="2585728"/>
            <a:ext cx="3802325" cy="237645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2732" y="433353"/>
            <a:ext cx="2980026" cy="186251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08" y="2585728"/>
            <a:ext cx="3147637" cy="1716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46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i="1" dirty="0" smtClean="0">
                <a:solidFill>
                  <a:srgbClr val="92D050"/>
                </a:solidFill>
                <a:latin typeface="Cooper Black" panose="0208090404030B020404" pitchFamily="18" charset="0"/>
              </a:rPr>
              <a:t>PROPOSICIONES</a:t>
            </a:r>
            <a:endParaRPr lang="es-CO" i="1" dirty="0">
              <a:solidFill>
                <a:srgbClr val="92D050"/>
              </a:solidFill>
              <a:latin typeface="Cooper Black" panose="0208090404030B020404" pitchFamily="18" charset="0"/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idx="1"/>
          </p:nvPr>
        </p:nvSpPr>
        <p:spPr>
          <a:xfrm>
            <a:off x="737849" y="1475700"/>
            <a:ext cx="7629897" cy="3043200"/>
          </a:xfrm>
        </p:spPr>
        <p:txBody>
          <a:bodyPr/>
          <a:lstStyle/>
          <a:p>
            <a:r>
              <a:rPr lang="es-CO" sz="2800" dirty="0" smtClean="0"/>
              <a:t>CITACION  PARA MONITORERAR LAS REVISIONES Y CERTIFICACIONES  DEL SISTEMA DE TRANSPORTE VERTICAL DE LAS EDFICACIONES Y ESCALERAS ELECTRICAS</a:t>
            </a:r>
            <a:endParaRPr lang="es-CO" sz="2800" dirty="0"/>
          </a:p>
        </p:txBody>
      </p:sp>
      <p:pic>
        <p:nvPicPr>
          <p:cNvPr id="6" name="Marcador de contenido 6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47679" y="163063"/>
            <a:ext cx="2252712" cy="131263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sp>
        <p:nvSpPr>
          <p:cNvPr id="5" name="Rectángulo 4"/>
          <p:cNvSpPr/>
          <p:nvPr/>
        </p:nvSpPr>
        <p:spPr>
          <a:xfrm>
            <a:off x="6674035" y="1132391"/>
            <a:ext cx="753359" cy="1710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8" name="Picture 2" descr="Imagen relaciona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30" y="124269"/>
            <a:ext cx="1137556" cy="1137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563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i="1" dirty="0" smtClean="0">
                <a:solidFill>
                  <a:srgbClr val="92D050"/>
                </a:solidFill>
                <a:latin typeface="Cooper Black" panose="0208090404030B020404" pitchFamily="18" charset="0"/>
              </a:rPr>
              <a:t>PROPOSICIONES</a:t>
            </a:r>
            <a:endParaRPr lang="es-CO" i="1" dirty="0">
              <a:solidFill>
                <a:srgbClr val="92D050"/>
              </a:solidFill>
              <a:latin typeface="Cooper Black" panose="0208090404030B020404" pitchFamily="18" charset="0"/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idx="1"/>
          </p:nvPr>
        </p:nvSpPr>
        <p:spPr>
          <a:xfrm>
            <a:off x="157882" y="1475700"/>
            <a:ext cx="8255914" cy="3043200"/>
          </a:xfrm>
        </p:spPr>
        <p:txBody>
          <a:bodyPr/>
          <a:lstStyle/>
          <a:p>
            <a:r>
              <a:rPr lang="es-CO" sz="4000" dirty="0" smtClean="0"/>
              <a:t>CITACION ALCALDIAS LOCALES , MONITOREO CONTRATACION CON FUNDACIONES</a:t>
            </a:r>
            <a:endParaRPr lang="es-CO" sz="4000" dirty="0"/>
          </a:p>
        </p:txBody>
      </p:sp>
      <p:pic>
        <p:nvPicPr>
          <p:cNvPr id="6" name="Marcador de contenido 6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47679" y="163063"/>
            <a:ext cx="2252712" cy="131263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sp>
        <p:nvSpPr>
          <p:cNvPr id="5" name="Rectángulo 4"/>
          <p:cNvSpPr/>
          <p:nvPr/>
        </p:nvSpPr>
        <p:spPr>
          <a:xfrm>
            <a:off x="6674035" y="1132391"/>
            <a:ext cx="753359" cy="1710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8" name="Picture 2" descr="Imagen relaciona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30" y="124269"/>
            <a:ext cx="1137556" cy="1137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824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i="1" dirty="0" smtClean="0">
                <a:solidFill>
                  <a:srgbClr val="92D050"/>
                </a:solidFill>
                <a:latin typeface="Cooper Black" panose="0208090404030B020404" pitchFamily="18" charset="0"/>
              </a:rPr>
              <a:t>PROPOSICIONES</a:t>
            </a:r>
            <a:endParaRPr lang="es-CO" i="1" dirty="0">
              <a:solidFill>
                <a:srgbClr val="92D050"/>
              </a:solidFill>
              <a:latin typeface="Cooper Black" panose="0208090404030B020404" pitchFamily="18" charset="0"/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idx="1"/>
          </p:nvPr>
        </p:nvSpPr>
        <p:spPr>
          <a:xfrm>
            <a:off x="737850" y="1475700"/>
            <a:ext cx="7768044" cy="3043200"/>
          </a:xfrm>
        </p:spPr>
        <p:txBody>
          <a:bodyPr/>
          <a:lstStyle/>
          <a:p>
            <a:r>
              <a:rPr lang="es-CO" sz="4000" dirty="0" smtClean="0"/>
              <a:t>PARA TRATAR LA POLITICA DE INCLUSION PRODUCTIVA</a:t>
            </a:r>
            <a:endParaRPr lang="es-CO" sz="4000" dirty="0"/>
          </a:p>
        </p:txBody>
      </p:sp>
      <p:pic>
        <p:nvPicPr>
          <p:cNvPr id="6" name="Marcador de contenido 6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47679" y="163063"/>
            <a:ext cx="2252712" cy="131263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sp>
        <p:nvSpPr>
          <p:cNvPr id="5" name="Rectángulo 4"/>
          <p:cNvSpPr/>
          <p:nvPr/>
        </p:nvSpPr>
        <p:spPr>
          <a:xfrm>
            <a:off x="6674035" y="1132391"/>
            <a:ext cx="753359" cy="1710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8" name="Picture 2" descr="Imagen relaciona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30" y="124269"/>
            <a:ext cx="1137556" cy="1137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936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i="1" dirty="0" smtClean="0">
                <a:solidFill>
                  <a:srgbClr val="92D050"/>
                </a:solidFill>
                <a:latin typeface="Cooper Black" panose="0208090404030B020404" pitchFamily="18" charset="0"/>
              </a:rPr>
              <a:t>PROPOSICIONES</a:t>
            </a:r>
            <a:endParaRPr lang="es-CO" i="1" dirty="0">
              <a:solidFill>
                <a:srgbClr val="92D050"/>
              </a:solidFill>
              <a:latin typeface="Cooper Black" panose="0208090404030B020404" pitchFamily="18" charset="0"/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idx="1"/>
          </p:nvPr>
        </p:nvSpPr>
        <p:spPr>
          <a:xfrm>
            <a:off x="138147" y="1475700"/>
            <a:ext cx="8282227" cy="3043200"/>
          </a:xfrm>
        </p:spPr>
        <p:txBody>
          <a:bodyPr/>
          <a:lstStyle/>
          <a:p>
            <a:r>
              <a:rPr lang="es-CO" sz="3200" dirty="0" smtClean="0"/>
              <a:t>CITACION PARA ANALIZAR SI ESTAMOS IMPULSANDO UNA CARTAGENA SOSTENIBLE QUE GARANTIZE EL FUTURO Y LA VIDA DE LOS COMPATRIOTAS CARTAGENEROS</a:t>
            </a:r>
            <a:endParaRPr lang="es-CO" sz="3200" dirty="0"/>
          </a:p>
        </p:txBody>
      </p:sp>
      <p:pic>
        <p:nvPicPr>
          <p:cNvPr id="6" name="Marcador de contenido 6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47679" y="163063"/>
            <a:ext cx="2252712" cy="131263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sp>
        <p:nvSpPr>
          <p:cNvPr id="5" name="Rectángulo 4"/>
          <p:cNvSpPr/>
          <p:nvPr/>
        </p:nvSpPr>
        <p:spPr>
          <a:xfrm>
            <a:off x="6674035" y="1132391"/>
            <a:ext cx="753359" cy="1710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8" name="Picture 2" descr="Imagen relaciona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30" y="124269"/>
            <a:ext cx="1137556" cy="1137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899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i="1" dirty="0" smtClean="0">
                <a:solidFill>
                  <a:srgbClr val="92D050"/>
                </a:solidFill>
                <a:latin typeface="Cooper Black" panose="0208090404030B020404" pitchFamily="18" charset="0"/>
              </a:rPr>
              <a:t>PROPOSICIONES</a:t>
            </a:r>
            <a:endParaRPr lang="es-CO" i="1" dirty="0">
              <a:solidFill>
                <a:srgbClr val="92D050"/>
              </a:solidFill>
              <a:latin typeface="Cooper Black" panose="0208090404030B020404" pitchFamily="18" charset="0"/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idx="1"/>
          </p:nvPr>
        </p:nvSpPr>
        <p:spPr>
          <a:xfrm>
            <a:off x="737850" y="1475700"/>
            <a:ext cx="7675946" cy="3043200"/>
          </a:xfrm>
        </p:spPr>
        <p:txBody>
          <a:bodyPr/>
          <a:lstStyle/>
          <a:p>
            <a:r>
              <a:rPr lang="es-CO" sz="3200" dirty="0" smtClean="0"/>
              <a:t>REVISION DE LA HISTORIA DE CARTAGENA Y SU VOCACION COMO PUERTO COMERCIAL, POLO TURISTICO Y DESARROLLO INDUSTRIAL</a:t>
            </a:r>
            <a:endParaRPr lang="es-CO" sz="3200" dirty="0"/>
          </a:p>
        </p:txBody>
      </p:sp>
      <p:pic>
        <p:nvPicPr>
          <p:cNvPr id="6" name="Marcador de contenido 6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47679" y="163063"/>
            <a:ext cx="2252712" cy="131263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sp>
        <p:nvSpPr>
          <p:cNvPr id="5" name="Rectángulo 4"/>
          <p:cNvSpPr/>
          <p:nvPr/>
        </p:nvSpPr>
        <p:spPr>
          <a:xfrm>
            <a:off x="6674035" y="1132391"/>
            <a:ext cx="753359" cy="1710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8" name="Picture 2" descr="Imagen relaciona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30" y="124269"/>
            <a:ext cx="1137556" cy="1137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174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i="1" dirty="0" smtClean="0">
                <a:solidFill>
                  <a:srgbClr val="92D050"/>
                </a:solidFill>
                <a:latin typeface="Cooper Black" panose="0208090404030B020404" pitchFamily="18" charset="0"/>
              </a:rPr>
              <a:t>PROPOSICIONES</a:t>
            </a:r>
            <a:endParaRPr lang="es-CO" i="1" dirty="0">
              <a:solidFill>
                <a:srgbClr val="92D050"/>
              </a:solidFill>
              <a:latin typeface="Cooper Black" panose="0208090404030B020404" pitchFamily="18" charset="0"/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idx="1"/>
          </p:nvPr>
        </p:nvSpPr>
        <p:spPr>
          <a:xfrm>
            <a:off x="296029" y="1475700"/>
            <a:ext cx="8387481" cy="3043200"/>
          </a:xfrm>
        </p:spPr>
        <p:txBody>
          <a:bodyPr/>
          <a:lstStyle/>
          <a:p>
            <a:r>
              <a:rPr lang="es-CO" sz="3600" dirty="0" smtClean="0"/>
              <a:t>ANALISIS A LA SALUD , INFRAESTRUCTURA, EQUIPOS , INSUMOS , TALENTO HUMANO, DEMANDAS, EMBARGOS </a:t>
            </a:r>
            <a:endParaRPr lang="es-CO" sz="3600" dirty="0"/>
          </a:p>
        </p:txBody>
      </p:sp>
      <p:pic>
        <p:nvPicPr>
          <p:cNvPr id="6" name="Marcador de contenido 6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47679" y="163063"/>
            <a:ext cx="2252712" cy="131263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sp>
        <p:nvSpPr>
          <p:cNvPr id="5" name="Rectángulo 4"/>
          <p:cNvSpPr/>
          <p:nvPr/>
        </p:nvSpPr>
        <p:spPr>
          <a:xfrm>
            <a:off x="6674035" y="1132391"/>
            <a:ext cx="753359" cy="1710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8" name="Picture 2" descr="Imagen relaciona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30" y="124269"/>
            <a:ext cx="1137556" cy="1137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703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i="1" dirty="0" smtClean="0">
                <a:solidFill>
                  <a:srgbClr val="92D050"/>
                </a:solidFill>
                <a:latin typeface="Cooper Black" panose="0208090404030B020404" pitchFamily="18" charset="0"/>
              </a:rPr>
              <a:t>PROPOSICIONES</a:t>
            </a:r>
            <a:endParaRPr lang="es-CO" i="1" dirty="0">
              <a:solidFill>
                <a:srgbClr val="92D050"/>
              </a:solidFill>
              <a:latin typeface="Cooper Black" panose="0208090404030B020404" pitchFamily="18" charset="0"/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idx="1"/>
          </p:nvPr>
        </p:nvSpPr>
        <p:spPr>
          <a:xfrm>
            <a:off x="737850" y="1475700"/>
            <a:ext cx="7465436" cy="3043200"/>
          </a:xfrm>
        </p:spPr>
        <p:txBody>
          <a:bodyPr/>
          <a:lstStyle/>
          <a:p>
            <a:r>
              <a:rPr lang="es-CO" dirty="0" smtClean="0"/>
              <a:t>DEBATES Y AUDIENCIA PARA EL BARRIO MANGA  PARA ANALIZAR  LA PROBLEMÁTICA DE LA CONSTRUCCION, MOVILIDAD, SEGURIDAD, LOTE DE LA ELECTRIFICADORA Y ESTADO DE LA BAHIA</a:t>
            </a:r>
            <a:endParaRPr lang="es-CO" dirty="0"/>
          </a:p>
        </p:txBody>
      </p:sp>
      <p:pic>
        <p:nvPicPr>
          <p:cNvPr id="6" name="Marcador de contenido 6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47679" y="163063"/>
            <a:ext cx="2252712" cy="131263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sp>
        <p:nvSpPr>
          <p:cNvPr id="5" name="Rectángulo 4"/>
          <p:cNvSpPr/>
          <p:nvPr/>
        </p:nvSpPr>
        <p:spPr>
          <a:xfrm>
            <a:off x="6674035" y="1132391"/>
            <a:ext cx="753359" cy="1710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8" name="Picture 2" descr="Imagen relaciona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30" y="124269"/>
            <a:ext cx="1137556" cy="1137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994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i="1" dirty="0" smtClean="0">
                <a:solidFill>
                  <a:srgbClr val="92D050"/>
                </a:solidFill>
                <a:latin typeface="Cooper Black" panose="0208090404030B020404" pitchFamily="18" charset="0"/>
              </a:rPr>
              <a:t>PROPOSICIONES</a:t>
            </a:r>
            <a:endParaRPr lang="es-CO" i="1" dirty="0">
              <a:solidFill>
                <a:srgbClr val="92D050"/>
              </a:solidFill>
              <a:latin typeface="Cooper Black" panose="0208090404030B020404" pitchFamily="18" charset="0"/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idx="1"/>
          </p:nvPr>
        </p:nvSpPr>
        <p:spPr>
          <a:xfrm>
            <a:off x="737849" y="1475700"/>
            <a:ext cx="7702259" cy="3043200"/>
          </a:xfrm>
        </p:spPr>
        <p:txBody>
          <a:bodyPr/>
          <a:lstStyle/>
          <a:p>
            <a:r>
              <a:rPr lang="es-CO" sz="2800" dirty="0" smtClean="0"/>
              <a:t>AUDIENCIA AL MERCADO BAZURTO COMO GRAN EMPLEADOR Y ABASTECEDOR Y ESTADO DE SU MEJORAMIENTO Y O TRASLADO.</a:t>
            </a:r>
            <a:endParaRPr lang="es-CO" sz="2800" dirty="0"/>
          </a:p>
        </p:txBody>
      </p:sp>
      <p:pic>
        <p:nvPicPr>
          <p:cNvPr id="6" name="Marcador de contenido 6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47679" y="163063"/>
            <a:ext cx="2252712" cy="131263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sp>
        <p:nvSpPr>
          <p:cNvPr id="5" name="Rectángulo 4"/>
          <p:cNvSpPr/>
          <p:nvPr/>
        </p:nvSpPr>
        <p:spPr>
          <a:xfrm>
            <a:off x="6674035" y="1132391"/>
            <a:ext cx="753359" cy="1710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8" name="Picture 2" descr="Imagen relaciona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30" y="124269"/>
            <a:ext cx="1137556" cy="1137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04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i="1" dirty="0" smtClean="0">
                <a:solidFill>
                  <a:srgbClr val="92D050"/>
                </a:solidFill>
                <a:latin typeface="Cooper Black" panose="0208090404030B020404" pitchFamily="18" charset="0"/>
              </a:rPr>
              <a:t>PROPOSICIONES</a:t>
            </a:r>
            <a:endParaRPr lang="es-CO" i="1" dirty="0">
              <a:solidFill>
                <a:srgbClr val="92D050"/>
              </a:solidFill>
              <a:latin typeface="Cooper Black" panose="0208090404030B020404" pitchFamily="18" charset="0"/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sz="4000" dirty="0" smtClean="0"/>
              <a:t>PROPOSICION PARA REGLAMENTAR  LOS CUERPOS DE AGUA</a:t>
            </a:r>
            <a:endParaRPr lang="es-CO" sz="4000" dirty="0"/>
          </a:p>
        </p:txBody>
      </p:sp>
      <p:pic>
        <p:nvPicPr>
          <p:cNvPr id="6" name="Marcador de contenido 6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47679" y="163063"/>
            <a:ext cx="2252712" cy="131263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sp>
        <p:nvSpPr>
          <p:cNvPr id="5" name="Rectángulo 4"/>
          <p:cNvSpPr/>
          <p:nvPr/>
        </p:nvSpPr>
        <p:spPr>
          <a:xfrm>
            <a:off x="6674035" y="1132391"/>
            <a:ext cx="753359" cy="1710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8" name="Picture 2" descr="Imagen relaciona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30" y="124269"/>
            <a:ext cx="1137556" cy="1137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587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i="1" dirty="0" smtClean="0">
                <a:solidFill>
                  <a:srgbClr val="92D050"/>
                </a:solidFill>
                <a:latin typeface="Cooper Black" panose="0208090404030B020404" pitchFamily="18" charset="0"/>
              </a:rPr>
              <a:t>PROYECTOS</a:t>
            </a:r>
            <a:endParaRPr lang="es-CO" i="1" dirty="0">
              <a:solidFill>
                <a:srgbClr val="92D050"/>
              </a:solidFill>
              <a:latin typeface="Cooper Black" panose="0208090404030B020404" pitchFamily="18" charset="0"/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s-CO" dirty="0"/>
              <a:t>“Mediante el cual se institucionaliza la última semana del mes de septiembre de cada año como la semana de la movilidad sostenible y la seguridad vial y se define el Dia 22 de septiembre como el Dia sin carro y sin moto”</a:t>
            </a:r>
          </a:p>
        </p:txBody>
      </p:sp>
      <p:pic>
        <p:nvPicPr>
          <p:cNvPr id="6" name="Marcador de contenido 6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71000" y="163063"/>
            <a:ext cx="2252712" cy="131263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sp>
        <p:nvSpPr>
          <p:cNvPr id="5" name="Rectángulo 4"/>
          <p:cNvSpPr/>
          <p:nvPr/>
        </p:nvSpPr>
        <p:spPr>
          <a:xfrm>
            <a:off x="6297356" y="1112204"/>
            <a:ext cx="753359" cy="1710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8" name="Picture 2" descr="Imagen relaciona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30" y="124269"/>
            <a:ext cx="987936" cy="987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1083" y="3523597"/>
            <a:ext cx="2503567" cy="127104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8362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i="1" dirty="0" smtClean="0">
                <a:solidFill>
                  <a:srgbClr val="92D050"/>
                </a:solidFill>
                <a:latin typeface="Cooper Black" panose="0208090404030B020404" pitchFamily="18" charset="0"/>
              </a:rPr>
              <a:t>PROYECTOS</a:t>
            </a:r>
            <a:endParaRPr lang="es-CO" i="1" dirty="0">
              <a:solidFill>
                <a:srgbClr val="92D050"/>
              </a:solidFill>
              <a:latin typeface="Cooper Black" panose="0208090404030B020404" pitchFamily="18" charset="0"/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s-ES" dirty="0"/>
              <a:t>“Mediante el cual se faculta y se solicita al Alcalde para que presente un Acuerdo que fortalezca la inclusión de genero mediante beneficios tributarios a quienes contraten y vinculen mujeres cabeza de hogar y de otras condiciones en sus empresas”.</a:t>
            </a:r>
            <a:endParaRPr lang="es-CO" dirty="0"/>
          </a:p>
        </p:txBody>
      </p:sp>
      <p:pic>
        <p:nvPicPr>
          <p:cNvPr id="6" name="Marcador de contenido 6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71000" y="163063"/>
            <a:ext cx="2252712" cy="131263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sp>
        <p:nvSpPr>
          <p:cNvPr id="5" name="Rectángulo 4"/>
          <p:cNvSpPr/>
          <p:nvPr/>
        </p:nvSpPr>
        <p:spPr>
          <a:xfrm>
            <a:off x="6297356" y="1112204"/>
            <a:ext cx="753359" cy="1710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8" name="Picture 2" descr="Imagen relaciona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30" y="124269"/>
            <a:ext cx="987936" cy="987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4573" y="3801194"/>
            <a:ext cx="2238924" cy="11194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54198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i="1" dirty="0" smtClean="0">
                <a:solidFill>
                  <a:srgbClr val="92D050"/>
                </a:solidFill>
                <a:latin typeface="Cooper Black" panose="0208090404030B020404" pitchFamily="18" charset="0"/>
              </a:rPr>
              <a:t>PROYECTOS</a:t>
            </a:r>
            <a:endParaRPr lang="es-CO" i="1" dirty="0">
              <a:solidFill>
                <a:srgbClr val="92D050"/>
              </a:solidFill>
              <a:latin typeface="Cooper Black" panose="0208090404030B020404" pitchFamily="18" charset="0"/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s-CO" dirty="0"/>
              <a:t>“Por medio del cual se adopta   la estrategia de política publica economía naranja que permita fomentar la creación, producción y comercialización de bienes y servicios de carácter cultural y creativo en el distrito de Cartagena."</a:t>
            </a:r>
          </a:p>
        </p:txBody>
      </p:sp>
      <p:pic>
        <p:nvPicPr>
          <p:cNvPr id="6" name="Marcador de contenido 6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71000" y="163063"/>
            <a:ext cx="2252712" cy="131263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sp>
        <p:nvSpPr>
          <p:cNvPr id="5" name="Rectángulo 4"/>
          <p:cNvSpPr/>
          <p:nvPr/>
        </p:nvSpPr>
        <p:spPr>
          <a:xfrm>
            <a:off x="6297356" y="1112204"/>
            <a:ext cx="753359" cy="1710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8" name="Picture 2" descr="Imagen relaciona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30" y="124269"/>
            <a:ext cx="987936" cy="987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4" descr="Resultado de imagen para economia naran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5544" y="3874966"/>
            <a:ext cx="2360350" cy="10671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0575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i="1" dirty="0" smtClean="0">
                <a:solidFill>
                  <a:srgbClr val="92D050"/>
                </a:solidFill>
                <a:latin typeface="Cooper Black" panose="0208090404030B020404" pitchFamily="18" charset="0"/>
              </a:rPr>
              <a:t>PROYECTOS</a:t>
            </a:r>
            <a:endParaRPr lang="es-CO" i="1" dirty="0">
              <a:solidFill>
                <a:srgbClr val="92D050"/>
              </a:solidFill>
              <a:latin typeface="Cooper Black" panose="0208090404030B020404" pitchFamily="18" charset="0"/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s-CO" dirty="0"/>
              <a:t>“Mediante el cual se solicita un depósito reembolsable a quien solicite un permiso para eventos transitorios que promocionen actividades con avisos, carteles, volantes, pasacalles y vallas de actividades transitorias”</a:t>
            </a:r>
          </a:p>
          <a:p>
            <a:pPr algn="just"/>
            <a:endParaRPr lang="es-CO" dirty="0"/>
          </a:p>
        </p:txBody>
      </p:sp>
      <p:pic>
        <p:nvPicPr>
          <p:cNvPr id="6" name="Marcador de contenido 6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71000" y="163063"/>
            <a:ext cx="2252712" cy="131263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sp>
        <p:nvSpPr>
          <p:cNvPr id="5" name="Rectángulo 4"/>
          <p:cNvSpPr/>
          <p:nvPr/>
        </p:nvSpPr>
        <p:spPr>
          <a:xfrm>
            <a:off x="6297356" y="1112204"/>
            <a:ext cx="753359" cy="1710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8" name="Picture 2" descr="Imagen relaciona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30" y="124269"/>
            <a:ext cx="987936" cy="987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5925" y="3486150"/>
            <a:ext cx="2752725" cy="16573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15563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i="1" dirty="0" smtClean="0">
                <a:solidFill>
                  <a:srgbClr val="92D050"/>
                </a:solidFill>
                <a:latin typeface="Cooper Black" panose="0208090404030B020404" pitchFamily="18" charset="0"/>
              </a:rPr>
              <a:t>PROYECTOS</a:t>
            </a:r>
            <a:endParaRPr lang="es-CO" i="1" dirty="0">
              <a:solidFill>
                <a:srgbClr val="92D050"/>
              </a:solidFill>
              <a:latin typeface="Cooper Black" panose="0208090404030B020404" pitchFamily="18" charset="0"/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s-CO" dirty="0"/>
              <a:t>“Mediante el cual se crea en la ciudad de Cartagena el Capítulo de disponibilidad laboral “CADILA” como alternativa para organizar la caracterización, disponibilidad y gestión que asegure la certificación de la fuerza laboral del Distrito de Cartagena y la inclusión de la población vulnerable”</a:t>
            </a:r>
          </a:p>
          <a:p>
            <a:pPr algn="just"/>
            <a:endParaRPr lang="es-CO" dirty="0"/>
          </a:p>
        </p:txBody>
      </p:sp>
      <p:pic>
        <p:nvPicPr>
          <p:cNvPr id="6" name="Marcador de contenido 6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71000" y="163063"/>
            <a:ext cx="2252712" cy="131263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sp>
        <p:nvSpPr>
          <p:cNvPr id="5" name="Rectángulo 4"/>
          <p:cNvSpPr/>
          <p:nvPr/>
        </p:nvSpPr>
        <p:spPr>
          <a:xfrm>
            <a:off x="6297356" y="1112204"/>
            <a:ext cx="753359" cy="1710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8" name="Picture 2" descr="Imagen relaciona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30" y="124269"/>
            <a:ext cx="987936" cy="987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52" name="Picture 4" descr="Imagen relacionad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350" y="3989658"/>
            <a:ext cx="1881747" cy="105848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759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i="1" dirty="0" smtClean="0">
                <a:solidFill>
                  <a:srgbClr val="92D050"/>
                </a:solidFill>
                <a:latin typeface="Cooper Black" panose="0208090404030B020404" pitchFamily="18" charset="0"/>
              </a:rPr>
              <a:t>PROYECTOS</a:t>
            </a:r>
            <a:endParaRPr lang="es-CO" i="1" dirty="0">
              <a:solidFill>
                <a:srgbClr val="92D050"/>
              </a:solidFill>
              <a:latin typeface="Cooper Black" panose="0208090404030B020404" pitchFamily="18" charset="0"/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s-CO" sz="3200" dirty="0"/>
              <a:t>“Por medio del cual se institucionaliza y reglamenta la semana cultural y económica de la </a:t>
            </a:r>
            <a:r>
              <a:rPr lang="es-CO" sz="3200" dirty="0" err="1"/>
              <a:t>Cartageneidad</a:t>
            </a:r>
            <a:r>
              <a:rPr lang="es-CO" sz="3200" dirty="0"/>
              <a:t> y se dictan otras disposiciones”</a:t>
            </a:r>
          </a:p>
          <a:p>
            <a:endParaRPr lang="es-CO" dirty="0"/>
          </a:p>
        </p:txBody>
      </p:sp>
      <p:pic>
        <p:nvPicPr>
          <p:cNvPr id="6" name="Marcador de contenido 6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71000" y="163063"/>
            <a:ext cx="2252712" cy="131263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sp>
        <p:nvSpPr>
          <p:cNvPr id="5" name="Rectángulo 4"/>
          <p:cNvSpPr/>
          <p:nvPr/>
        </p:nvSpPr>
        <p:spPr>
          <a:xfrm>
            <a:off x="6297356" y="1112204"/>
            <a:ext cx="753359" cy="1710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8" name="Picture 2" descr="Imagen relaciona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30" y="124269"/>
            <a:ext cx="987936" cy="987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4035" y="3834457"/>
            <a:ext cx="2093285" cy="117747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2169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i="1" dirty="0" smtClean="0">
                <a:solidFill>
                  <a:srgbClr val="92D050"/>
                </a:solidFill>
                <a:latin typeface="Cooper Black" panose="0208090404030B020404" pitchFamily="18" charset="0"/>
              </a:rPr>
              <a:t>PROYECTOS</a:t>
            </a:r>
            <a:endParaRPr lang="es-CO" i="1" dirty="0">
              <a:solidFill>
                <a:srgbClr val="92D050"/>
              </a:solidFill>
              <a:latin typeface="Cooper Black" panose="0208090404030B020404" pitchFamily="18" charset="0"/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/>
              <a:t>“por medio del cual se reglamentan las escuelas y tiendas saludables y se ordena prohibir la venta de gaseosas, y bebidas azucaradas en las tiendas y cafeterías escolares en las instituciones educativas de primaria y menores de 12 años” </a:t>
            </a:r>
          </a:p>
          <a:p>
            <a:endParaRPr lang="es-CO" dirty="0"/>
          </a:p>
        </p:txBody>
      </p:sp>
      <p:pic>
        <p:nvPicPr>
          <p:cNvPr id="6" name="Marcador de contenido 6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71000" y="163063"/>
            <a:ext cx="2252712" cy="131263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sp>
        <p:nvSpPr>
          <p:cNvPr id="5" name="Rectángulo 4"/>
          <p:cNvSpPr/>
          <p:nvPr/>
        </p:nvSpPr>
        <p:spPr>
          <a:xfrm>
            <a:off x="6297356" y="1112204"/>
            <a:ext cx="753359" cy="1710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8" name="Picture 2" descr="Imagen relaciona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30" y="124269"/>
            <a:ext cx="987936" cy="987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4035" y="3706250"/>
            <a:ext cx="2334765" cy="1340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58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lvia template">
  <a:themeElements>
    <a:clrScheme name="Custom 347">
      <a:dk1>
        <a:srgbClr val="222222"/>
      </a:dk1>
      <a:lt1>
        <a:srgbClr val="FFFFFF"/>
      </a:lt1>
      <a:dk2>
        <a:srgbClr val="111111"/>
      </a:dk2>
      <a:lt2>
        <a:srgbClr val="FFFFFF"/>
      </a:lt2>
      <a:accent1>
        <a:srgbClr val="F20122"/>
      </a:accent1>
      <a:accent2>
        <a:srgbClr val="CA0000"/>
      </a:accent2>
      <a:accent3>
        <a:srgbClr val="FF6A00"/>
      </a:accent3>
      <a:accent4>
        <a:srgbClr val="FF9F00"/>
      </a:accent4>
      <a:accent5>
        <a:srgbClr val="999999"/>
      </a:accent5>
      <a:accent6>
        <a:srgbClr val="D9D9D9"/>
      </a:accent6>
      <a:hlink>
        <a:srgbClr val="F20122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785</Words>
  <Application>Microsoft Office PowerPoint</Application>
  <PresentationFormat>Presentación en pantalla (16:9)</PresentationFormat>
  <Paragraphs>62</Paragraphs>
  <Slides>28</Slides>
  <Notes>26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29" baseType="lpstr">
      <vt:lpstr>Silvia template</vt:lpstr>
      <vt:lpstr>T</vt:lpstr>
      <vt:lpstr>Presentación de PowerPoint</vt:lpstr>
      <vt:lpstr>PROYECTOS</vt:lpstr>
      <vt:lpstr>PROYECTOS</vt:lpstr>
      <vt:lpstr>PROYECTOS</vt:lpstr>
      <vt:lpstr>PROYECTOS</vt:lpstr>
      <vt:lpstr>PROYECTOS</vt:lpstr>
      <vt:lpstr>PROYECTOS</vt:lpstr>
      <vt:lpstr>PROYECTOS</vt:lpstr>
      <vt:lpstr>PROYECTOS</vt:lpstr>
      <vt:lpstr>PROYECTOS</vt:lpstr>
      <vt:lpstr>PROYECTOS</vt:lpstr>
      <vt:lpstr>PROPOSICIONES</vt:lpstr>
      <vt:lpstr>PROPOSICIONES</vt:lpstr>
      <vt:lpstr>PROPOSICIONES</vt:lpstr>
      <vt:lpstr>PROPOSICIONES</vt:lpstr>
      <vt:lpstr>PROPOSICIONES</vt:lpstr>
      <vt:lpstr>PROPOSICIONES</vt:lpstr>
      <vt:lpstr>PROPOSICIONES</vt:lpstr>
      <vt:lpstr>PROPOSICIONES</vt:lpstr>
      <vt:lpstr>PROPOSICIONES</vt:lpstr>
      <vt:lpstr>PROPOSICIONES</vt:lpstr>
      <vt:lpstr>PROPOSICIONES</vt:lpstr>
      <vt:lpstr>PROPOSICIONES</vt:lpstr>
      <vt:lpstr>PROPOSICIONES</vt:lpstr>
      <vt:lpstr>PROPOSICIONES</vt:lpstr>
      <vt:lpstr>PROPOSICIONES</vt:lpstr>
      <vt:lpstr>PROPOSICIONES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DEBATES REALIZADOS</dc:title>
  <dc:creator>cesar pion</dc:creator>
  <cp:lastModifiedBy>COMUNICACION</cp:lastModifiedBy>
  <cp:revision>19</cp:revision>
  <dcterms:modified xsi:type="dcterms:W3CDTF">2019-07-30T15:34:03Z</dcterms:modified>
</cp:coreProperties>
</file>