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75" r:id="rId2"/>
    <p:sldId id="262" r:id="rId3"/>
    <p:sldId id="281" r:id="rId4"/>
    <p:sldId id="282" r:id="rId5"/>
    <p:sldId id="260" r:id="rId6"/>
    <p:sldId id="261" r:id="rId7"/>
    <p:sldId id="280" r:id="rId8"/>
    <p:sldId id="278" r:id="rId9"/>
    <p:sldId id="279" r:id="rId10"/>
    <p:sldId id="263" r:id="rId11"/>
    <p:sldId id="264" r:id="rId12"/>
    <p:sldId id="265" r:id="rId13"/>
    <p:sldId id="266" r:id="rId14"/>
    <p:sldId id="267" r:id="rId15"/>
    <p:sldId id="269" r:id="rId16"/>
    <p:sldId id="270" r:id="rId17"/>
    <p:sldId id="271" r:id="rId18"/>
    <p:sldId id="272" r:id="rId19"/>
    <p:sldId id="274" r:id="rId20"/>
    <p:sldId id="273"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9"/>
  </p:normalViewPr>
  <p:slideViewPr>
    <p:cSldViewPr snapToGrid="0" snapToObjects="1">
      <p:cViewPr varScale="1">
        <p:scale>
          <a:sx n="85" d="100"/>
          <a:sy n="85" d="100"/>
        </p:scale>
        <p:origin x="15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30/07/2019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90443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30/07/2019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663490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30/07/2019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219617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30/07/2019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80263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EE37FE4-BBAF-1044-B726-0573DEA13094}" type="datetimeFigureOut">
              <a:rPr lang="es-CO" smtClean="0"/>
              <a:t>30/07/2019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61068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EE37FE4-BBAF-1044-B726-0573DEA13094}" type="datetimeFigureOut">
              <a:rPr lang="es-CO" smtClean="0"/>
              <a:t>30/07/2019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302409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EE37FE4-BBAF-1044-B726-0573DEA13094}" type="datetimeFigureOut">
              <a:rPr lang="es-CO" smtClean="0"/>
              <a:t>30/07/2019</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52507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EE37FE4-BBAF-1044-B726-0573DEA13094}" type="datetimeFigureOut">
              <a:rPr lang="es-CO" smtClean="0"/>
              <a:t>30/07/2019</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2034016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37FE4-BBAF-1044-B726-0573DEA13094}" type="datetimeFigureOut">
              <a:rPr lang="es-CO" smtClean="0"/>
              <a:t>30/07/2019</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102527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E37FE4-BBAF-1044-B726-0573DEA13094}" type="datetimeFigureOut">
              <a:rPr lang="es-CO" smtClean="0"/>
              <a:t>30/07/2019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3413345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E37FE4-BBAF-1044-B726-0573DEA13094}" type="datetimeFigureOut">
              <a:rPr lang="es-CO" smtClean="0"/>
              <a:t>30/07/2019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2393098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E37FE4-BBAF-1044-B726-0573DEA13094}" type="datetimeFigureOut">
              <a:rPr lang="es-CO" smtClean="0"/>
              <a:t>30/07/2019</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18DED-8D99-1646-AAC4-D6B07B455688}" type="slidenum">
              <a:rPr lang="es-CO" smtClean="0"/>
              <a:t>‹Nº›</a:t>
            </a:fld>
            <a:endParaRPr lang="es-CO"/>
          </a:p>
        </p:txBody>
      </p:sp>
    </p:spTree>
    <p:extLst>
      <p:ext uri="{BB962C8B-B14F-4D97-AF65-F5344CB8AC3E}">
        <p14:creationId xmlns:p14="http://schemas.microsoft.com/office/powerpoint/2010/main" val="110503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E487580-DAB4-4A0F-ACB7-6D765FC38D97}"/>
              </a:ext>
            </a:extLst>
          </p:cNvPr>
          <p:cNvSpPr/>
          <p:nvPr/>
        </p:nvSpPr>
        <p:spPr>
          <a:xfrm>
            <a:off x="1991139" y="781653"/>
            <a:ext cx="5161722" cy="4385816"/>
          </a:xfrm>
          <a:prstGeom prst="rect">
            <a:avLst/>
          </a:prstGeom>
        </p:spPr>
        <p:txBody>
          <a:bodyPr wrap="square">
            <a:spAutoFit/>
          </a:bodyPr>
          <a:lstStyle/>
          <a:p>
            <a:pPr algn="ctr">
              <a:spcAft>
                <a:spcPts val="0"/>
              </a:spcAft>
            </a:pPr>
            <a:endParaRPr lang="es-ES_tradnl" sz="2800" b="1" dirty="0">
              <a:latin typeface="Verdana" panose="020B0604030504040204" pitchFamily="34" charset="0"/>
              <a:ea typeface="Times New Roman" panose="02020603050405020304" pitchFamily="18" charset="0"/>
            </a:endParaRPr>
          </a:p>
          <a:p>
            <a:pPr algn="ctr">
              <a:spcAft>
                <a:spcPts val="0"/>
              </a:spcAft>
            </a:pPr>
            <a:r>
              <a:rPr lang="es-ES_tradnl" sz="2800" b="1" dirty="0">
                <a:latin typeface="Verdana" panose="020B0604030504040204" pitchFamily="34" charset="0"/>
                <a:ea typeface="Times New Roman" panose="02020603050405020304" pitchFamily="18" charset="0"/>
              </a:rPr>
              <a:t>INFORME DE GESTION</a:t>
            </a:r>
            <a:endParaRPr lang="es-CO" sz="2800" dirty="0">
              <a:latin typeface="Times New Roman" panose="02020603050405020304" pitchFamily="18" charset="0"/>
              <a:ea typeface="Times New Roman" panose="02020603050405020304" pitchFamily="18" charset="0"/>
            </a:endParaRPr>
          </a:p>
          <a:p>
            <a:pPr algn="ctr">
              <a:spcAft>
                <a:spcPts val="0"/>
              </a:spcAft>
            </a:pPr>
            <a:r>
              <a:rPr lang="es-ES_tradnl" sz="2800" dirty="0">
                <a:latin typeface="Times New Roman" panose="02020603050405020304" pitchFamily="18" charset="0"/>
                <a:ea typeface="Times New Roman" panose="02020603050405020304" pitchFamily="18" charset="0"/>
              </a:rPr>
              <a:t> </a:t>
            </a:r>
            <a:endParaRPr lang="es-CO" sz="2800" dirty="0">
              <a:latin typeface="Times New Roman" panose="02020603050405020304" pitchFamily="18" charset="0"/>
              <a:ea typeface="Times New Roman" panose="02020603050405020304" pitchFamily="18" charset="0"/>
            </a:endParaRPr>
          </a:p>
          <a:p>
            <a:pPr algn="ctr">
              <a:spcAft>
                <a:spcPts val="0"/>
              </a:spcAft>
            </a:pPr>
            <a:r>
              <a:rPr lang="es-ES_tradnl" sz="2800" b="1" dirty="0">
                <a:latin typeface="Verdana" panose="020B0604030504040204" pitchFamily="34" charset="0"/>
                <a:ea typeface="Times New Roman" panose="02020603050405020304" pitchFamily="18" charset="0"/>
              </a:rPr>
              <a:t>PRIMER SEMESTRE </a:t>
            </a:r>
            <a:endParaRPr lang="es-CO" sz="2800" dirty="0">
              <a:latin typeface="Times New Roman" panose="02020603050405020304" pitchFamily="18" charset="0"/>
              <a:ea typeface="Times New Roman" panose="02020603050405020304" pitchFamily="18" charset="0"/>
            </a:endParaRPr>
          </a:p>
          <a:p>
            <a:pPr algn="ctr">
              <a:spcAft>
                <a:spcPts val="0"/>
              </a:spcAft>
            </a:pPr>
            <a:r>
              <a:rPr lang="es-ES_tradnl" sz="2800" b="1" dirty="0">
                <a:latin typeface="Verdana" panose="020B0604030504040204" pitchFamily="34" charset="0"/>
                <a:ea typeface="Times New Roman" panose="02020603050405020304" pitchFamily="18" charset="0"/>
              </a:rPr>
              <a:t>  </a:t>
            </a:r>
            <a:endParaRPr lang="es-CO" sz="2800" dirty="0">
              <a:latin typeface="Times New Roman" panose="02020603050405020304" pitchFamily="18" charset="0"/>
              <a:ea typeface="Times New Roman" panose="02020603050405020304" pitchFamily="18" charset="0"/>
            </a:endParaRPr>
          </a:p>
          <a:p>
            <a:pPr algn="ctr">
              <a:spcAft>
                <a:spcPts val="0"/>
              </a:spcAft>
            </a:pPr>
            <a:r>
              <a:rPr lang="es-ES_tradnl" sz="2800" b="1" dirty="0">
                <a:latin typeface="Verdana" panose="020B0604030504040204" pitchFamily="34" charset="0"/>
                <a:ea typeface="Times New Roman" panose="02020603050405020304" pitchFamily="18" charset="0"/>
              </a:rPr>
              <a:t>2019</a:t>
            </a:r>
            <a:endParaRPr lang="es-CO" sz="2800" dirty="0">
              <a:latin typeface="Times New Roman" panose="02020603050405020304" pitchFamily="18" charset="0"/>
              <a:ea typeface="Times New Roman" panose="02020603050405020304" pitchFamily="18" charset="0"/>
            </a:endParaRPr>
          </a:p>
          <a:p>
            <a:pPr algn="ctr">
              <a:spcAft>
                <a:spcPts val="0"/>
              </a:spcAft>
            </a:pPr>
            <a:r>
              <a:rPr lang="es-ES_tradnl" sz="1500" b="1" dirty="0">
                <a:latin typeface="Verdana" panose="020B0604030504040204" pitchFamily="34" charset="0"/>
                <a:ea typeface="Times New Roman" panose="02020603050405020304" pitchFamily="18" charset="0"/>
              </a:rPr>
              <a:t> </a:t>
            </a:r>
            <a:endParaRPr lang="es-CO" sz="1200" dirty="0">
              <a:latin typeface="Times New Roman" panose="02020603050405020304" pitchFamily="18" charset="0"/>
              <a:ea typeface="Times New Roman" panose="02020603050405020304" pitchFamily="18" charset="0"/>
            </a:endParaRPr>
          </a:p>
          <a:p>
            <a:pPr algn="ctr">
              <a:spcAft>
                <a:spcPts val="0"/>
              </a:spcAft>
            </a:pPr>
            <a:r>
              <a:rPr lang="es-ES_tradnl" sz="1500" b="1" dirty="0">
                <a:latin typeface="Verdana" panose="020B0604030504040204" pitchFamily="34" charset="0"/>
                <a:ea typeface="Times New Roman" panose="02020603050405020304" pitchFamily="18" charset="0"/>
              </a:rPr>
              <a:t> </a:t>
            </a:r>
            <a:endParaRPr lang="es-CO" sz="1200" dirty="0">
              <a:latin typeface="Times New Roman" panose="02020603050405020304" pitchFamily="18" charset="0"/>
              <a:ea typeface="Times New Roman" panose="02020603050405020304" pitchFamily="18" charset="0"/>
            </a:endParaRPr>
          </a:p>
          <a:p>
            <a:pPr algn="ctr">
              <a:spcAft>
                <a:spcPts val="0"/>
              </a:spcAft>
            </a:pPr>
            <a:r>
              <a:rPr lang="es-ES_tradnl" sz="1500" b="1" dirty="0">
                <a:latin typeface="Verdana" panose="020B0604030504040204" pitchFamily="34" charset="0"/>
                <a:ea typeface="Times New Roman" panose="02020603050405020304" pitchFamily="18" charset="0"/>
              </a:rPr>
              <a:t> </a:t>
            </a:r>
            <a:r>
              <a:rPr lang="es-ES_tradnl" sz="1200" dirty="0">
                <a:latin typeface="Times New Roman" panose="02020603050405020304" pitchFamily="18" charset="0"/>
                <a:ea typeface="Times New Roman" panose="02020603050405020304" pitchFamily="18" charset="0"/>
              </a:rPr>
              <a:t> </a:t>
            </a:r>
            <a:endParaRPr lang="es-CO" sz="1200"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sz="2200" b="1" dirty="0">
                <a:latin typeface="Verdana" panose="020B0604030504040204" pitchFamily="34" charset="0"/>
                <a:ea typeface="Times New Roman" panose="02020603050405020304" pitchFamily="18" charset="0"/>
              </a:rPr>
              <a:t>MESA DIRECTIVA</a:t>
            </a:r>
          </a:p>
          <a:p>
            <a:pPr algn="ctr">
              <a:spcAft>
                <a:spcPts val="0"/>
              </a:spcAft>
              <a:tabLst>
                <a:tab pos="2700020" algn="ctr"/>
                <a:tab pos="5400040" algn="r"/>
              </a:tabLst>
            </a:pPr>
            <a:r>
              <a:rPr lang="es-ES_tradnl" sz="2200" b="1" dirty="0">
                <a:latin typeface="Verdana" panose="020B0604030504040204" pitchFamily="34" charset="0"/>
                <a:ea typeface="Times New Roman" panose="02020603050405020304" pitchFamily="18" charset="0"/>
              </a:rPr>
              <a:t> Y</a:t>
            </a:r>
            <a:endParaRPr lang="es-CO" sz="1200" dirty="0">
              <a:latin typeface="Times New Roman" panose="02020603050405020304" pitchFamily="18" charset="0"/>
              <a:ea typeface="Times New Roman" panose="02020603050405020304" pitchFamily="18" charset="0"/>
            </a:endParaRPr>
          </a:p>
          <a:p>
            <a:pPr algn="ctr"/>
            <a:r>
              <a:rPr lang="es-ES_tradnl" sz="2200" b="1" dirty="0">
                <a:latin typeface="Verdana" panose="020B0604030504040204" pitchFamily="34" charset="0"/>
                <a:ea typeface="Times New Roman" panose="02020603050405020304" pitchFamily="18" charset="0"/>
                <a:cs typeface="Times New Roman" panose="02020603050405020304" pitchFamily="18" charset="0"/>
              </a:rPr>
              <a:t>SECRETARIA GENERAL</a:t>
            </a:r>
            <a:endParaRPr lang="es-CO" dirty="0"/>
          </a:p>
        </p:txBody>
      </p:sp>
    </p:spTree>
    <p:extLst>
      <p:ext uri="{BB962C8B-B14F-4D97-AF65-F5344CB8AC3E}">
        <p14:creationId xmlns:p14="http://schemas.microsoft.com/office/powerpoint/2010/main" val="2966143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E458A29-8C97-43AF-A02E-8A2584A8EA08}"/>
              </a:ext>
            </a:extLst>
          </p:cNvPr>
          <p:cNvSpPr/>
          <p:nvPr/>
        </p:nvSpPr>
        <p:spPr>
          <a:xfrm>
            <a:off x="2285999" y="74524"/>
            <a:ext cx="4572000" cy="1200329"/>
          </a:xfrm>
          <a:prstGeom prst="rect">
            <a:avLst/>
          </a:prstGeom>
        </p:spPr>
        <p:txBody>
          <a:bodyPr>
            <a:spAutoFit/>
          </a:bodyPr>
          <a:lstStyle/>
          <a:p>
            <a:pPr algn="just">
              <a:spcAft>
                <a:spcPts val="0"/>
              </a:spcAft>
              <a:tabLst>
                <a:tab pos="2700020" algn="ctr"/>
                <a:tab pos="5400040" algn="r"/>
              </a:tabLst>
            </a:pPr>
            <a:r>
              <a:rPr lang="es-ES_tradnl" dirty="0">
                <a:latin typeface="Verdana" panose="020B0604030504040204" pitchFamily="34" charset="0"/>
                <a:ea typeface="Times New Roman" panose="02020603050405020304" pitchFamily="18" charset="0"/>
              </a:rPr>
              <a:t> </a:t>
            </a:r>
            <a:endParaRPr lang="es-CO" sz="1600" dirty="0">
              <a:latin typeface="Times New Roman" panose="02020603050405020304" pitchFamily="18" charset="0"/>
              <a:ea typeface="Times New Roman" panose="02020603050405020304" pitchFamily="18" charset="0"/>
            </a:endParaRPr>
          </a:p>
          <a:p>
            <a:pPr marL="342900" lvl="0" indent="-342900" algn="ctr">
              <a:spcAft>
                <a:spcPts val="0"/>
              </a:spcAft>
              <a:buFont typeface="+mj-lt"/>
              <a:buAutoNum type="romanUcPeriod"/>
              <a:tabLst>
                <a:tab pos="2700020" algn="ctr"/>
                <a:tab pos="5400040" algn="r"/>
              </a:tabLst>
            </a:pPr>
            <a:r>
              <a:rPr lang="es-ES_tradnl" b="1" dirty="0">
                <a:latin typeface="Verdana" panose="020B0604030504040204" pitchFamily="34" charset="0"/>
                <a:ea typeface="Times New Roman" panose="02020603050405020304" pitchFamily="18" charset="0"/>
              </a:rPr>
              <a:t>GESTIÓN MISIONAL </a:t>
            </a:r>
            <a:endParaRPr lang="es-CO" sz="1600" dirty="0">
              <a:latin typeface="Times New Roman" panose="02020603050405020304" pitchFamily="18" charset="0"/>
              <a:ea typeface="Times New Roman" panose="02020603050405020304" pitchFamily="18" charset="0"/>
            </a:endParaRPr>
          </a:p>
          <a:p>
            <a:pPr>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 </a:t>
            </a:r>
            <a:endParaRPr lang="es-CO" sz="1600" dirty="0">
              <a:latin typeface="Times New Roman" panose="02020603050405020304" pitchFamily="18" charset="0"/>
              <a:ea typeface="Times New Roman" panose="02020603050405020304" pitchFamily="18" charset="0"/>
            </a:endParaRPr>
          </a:p>
          <a:p>
            <a:pPr marL="342900" lvl="0" indent="-342900" algn="ctr">
              <a:spcAft>
                <a:spcPts val="0"/>
              </a:spcAft>
              <a:buFont typeface="+mj-lt"/>
              <a:buAutoNum type="alphaUcPeriod"/>
              <a:tabLst>
                <a:tab pos="2700020" algn="ctr"/>
                <a:tab pos="5400040" algn="r"/>
              </a:tabLst>
            </a:pPr>
            <a:r>
              <a:rPr lang="es-ES_tradnl" b="1" dirty="0">
                <a:latin typeface="Verdana" panose="020B0604030504040204" pitchFamily="34" charset="0"/>
                <a:ea typeface="Times New Roman" panose="02020603050405020304" pitchFamily="18" charset="0"/>
              </a:rPr>
              <a:t> SESIONES ORDINARIAS</a:t>
            </a:r>
            <a:endParaRPr lang="es-CO" sz="1600" dirty="0">
              <a:effectLst/>
              <a:latin typeface="Times New Roman" panose="02020603050405020304" pitchFamily="18" charset="0"/>
              <a:ea typeface="Times New Roman" panose="02020603050405020304" pitchFamily="18" charset="0"/>
            </a:endParaRPr>
          </a:p>
        </p:txBody>
      </p:sp>
      <p:graphicFrame>
        <p:nvGraphicFramePr>
          <p:cNvPr id="3" name="Tabla 2">
            <a:extLst>
              <a:ext uri="{FF2B5EF4-FFF2-40B4-BE49-F238E27FC236}">
                <a16:creationId xmlns:a16="http://schemas.microsoft.com/office/drawing/2014/main" id="{1E61080C-2338-4D07-AD28-BCBE3714899E}"/>
              </a:ext>
            </a:extLst>
          </p:cNvPr>
          <p:cNvGraphicFramePr>
            <a:graphicFrameLocks noGrp="1"/>
          </p:cNvGraphicFramePr>
          <p:nvPr>
            <p:extLst>
              <p:ext uri="{D42A27DB-BD31-4B8C-83A1-F6EECF244321}">
                <p14:modId xmlns:p14="http://schemas.microsoft.com/office/powerpoint/2010/main" val="2590251907"/>
              </p:ext>
            </p:extLst>
          </p:nvPr>
        </p:nvGraphicFramePr>
        <p:xfrm>
          <a:off x="1626359" y="1262773"/>
          <a:ext cx="5891281" cy="4858595"/>
        </p:xfrm>
        <a:graphic>
          <a:graphicData uri="http://schemas.openxmlformats.org/drawingml/2006/table">
            <a:tbl>
              <a:tblPr firstRow="1" firstCol="1" bandRow="1">
                <a:tableStyleId>{5C22544A-7EE6-4342-B048-85BDC9FD1C3A}</a:tableStyleId>
              </a:tblPr>
              <a:tblGrid>
                <a:gridCol w="1890544">
                  <a:extLst>
                    <a:ext uri="{9D8B030D-6E8A-4147-A177-3AD203B41FA5}">
                      <a16:colId xmlns:a16="http://schemas.microsoft.com/office/drawing/2014/main" val="198397268"/>
                    </a:ext>
                  </a:extLst>
                </a:gridCol>
                <a:gridCol w="1776798">
                  <a:extLst>
                    <a:ext uri="{9D8B030D-6E8A-4147-A177-3AD203B41FA5}">
                      <a16:colId xmlns:a16="http://schemas.microsoft.com/office/drawing/2014/main" val="2944406934"/>
                    </a:ext>
                  </a:extLst>
                </a:gridCol>
                <a:gridCol w="2223939">
                  <a:extLst>
                    <a:ext uri="{9D8B030D-6E8A-4147-A177-3AD203B41FA5}">
                      <a16:colId xmlns:a16="http://schemas.microsoft.com/office/drawing/2014/main" val="3398823777"/>
                    </a:ext>
                  </a:extLst>
                </a:gridCol>
              </a:tblGrid>
              <a:tr h="326269">
                <a:tc>
                  <a:txBody>
                    <a:bodyPr/>
                    <a:lstStyle/>
                    <a:p>
                      <a:pPr algn="ctr">
                        <a:spcAft>
                          <a:spcPts val="0"/>
                        </a:spcAft>
                      </a:pPr>
                      <a:r>
                        <a:rPr lang="es-ES_tradnl" sz="1100">
                          <a:effectLst/>
                        </a:rPr>
                        <a:t>MES</a:t>
                      </a:r>
                      <a:endParaRPr lang="es-CO"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_tradnl" sz="1100" dirty="0">
                          <a:effectLst/>
                        </a:rPr>
                        <a:t>FECHAS</a:t>
                      </a:r>
                      <a:endParaRPr lang="es-CO"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_tradnl" sz="1100">
                          <a:effectLst/>
                        </a:rPr>
                        <a:t>TOTAL DIAS DE SESIÓN</a:t>
                      </a:r>
                      <a:endParaRPr lang="es-CO"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68982878"/>
                  </a:ext>
                </a:extLst>
              </a:tr>
              <a:tr h="0">
                <a:tc>
                  <a:txBody>
                    <a:bodyPr/>
                    <a:lstStyle/>
                    <a:p>
                      <a:endParaRPr lang="es-CO" dirty="0"/>
                    </a:p>
                  </a:txBody>
                  <a:tcPr marL="68580" marR="68580" marT="0" marB="0" anchor="ctr"/>
                </a:tc>
                <a:tc>
                  <a:txBody>
                    <a:bodyPr/>
                    <a:lstStyle/>
                    <a:p>
                      <a:pPr algn="just">
                        <a:spcAft>
                          <a:spcPts val="0"/>
                        </a:spcAft>
                      </a:pP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749721064"/>
                  </a:ext>
                </a:extLst>
              </a:tr>
              <a:tr h="803123">
                <a:tc>
                  <a:txBody>
                    <a:bodyPr/>
                    <a:lstStyle/>
                    <a:p>
                      <a:pPr algn="just">
                        <a:spcAft>
                          <a:spcPts val="0"/>
                        </a:spcAft>
                      </a:pPr>
                      <a:endParaRPr lang="es-ES_tradnl" sz="2000" dirty="0">
                        <a:effectLst/>
                      </a:endParaRPr>
                    </a:p>
                    <a:p>
                      <a:pPr algn="just">
                        <a:spcAft>
                          <a:spcPts val="0"/>
                        </a:spcAft>
                      </a:pPr>
                      <a:r>
                        <a:rPr lang="es-ES_tradnl" sz="2000" dirty="0">
                          <a:effectLst/>
                        </a:rPr>
                        <a:t>MARZO</a:t>
                      </a:r>
                      <a:endParaRPr lang="es-CO" sz="2000" dirty="0">
                        <a:effectLst/>
                      </a:endParaRPr>
                    </a:p>
                    <a:p>
                      <a:pPr algn="just">
                        <a:spcAft>
                          <a:spcPts val="0"/>
                        </a:spcAft>
                      </a:pPr>
                      <a:r>
                        <a:rPr lang="es-ES_tradnl" sz="2000" dirty="0">
                          <a:effectLst/>
                        </a:rPr>
                        <a:t>  </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_tradnl" sz="1000" dirty="0">
                          <a:effectLst/>
                        </a:rPr>
                        <a:t>1, 4, 5, 6, 7, 8, 9, 10, 11, 12, 13, 14, , 15, 18, 19, 20, 21, 22, 23, 24, 26, 27, 28, 29, 30 y 31</a:t>
                      </a:r>
                      <a:endParaRPr lang="es-CO"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_tradnl" sz="2000" dirty="0">
                          <a:effectLst/>
                        </a:rPr>
                        <a:t>26</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006061744"/>
                  </a:ext>
                </a:extLst>
              </a:tr>
              <a:tr h="803123">
                <a:tc>
                  <a:txBody>
                    <a:bodyPr/>
                    <a:lstStyle/>
                    <a:p>
                      <a:pPr algn="just">
                        <a:spcAft>
                          <a:spcPts val="0"/>
                        </a:spcAft>
                      </a:pPr>
                      <a:r>
                        <a:rPr lang="es-ES_tradnl" sz="2000" dirty="0">
                          <a:effectLst/>
                        </a:rPr>
                        <a:t>ABRIL</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_tradnl" sz="1000">
                          <a:effectLst/>
                        </a:rPr>
                        <a:t>1, 2, 3, 4, 5, 6, 7, 8, 9, 10, 11, 12, 13, 15, 16, 22, 23, 24, 25, 26, 27, 28, 29 y 30</a:t>
                      </a:r>
                      <a:endParaRPr lang="es-CO"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_tradnl" sz="2000" dirty="0">
                          <a:effectLst/>
                        </a:rPr>
                        <a:t>24</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386235476"/>
                  </a:ext>
                </a:extLst>
              </a:tr>
              <a:tr h="200781">
                <a:tc>
                  <a:txBody>
                    <a:bodyPr/>
                    <a:lstStyle/>
                    <a:p>
                      <a:pPr algn="just">
                        <a:spcAft>
                          <a:spcPts val="0"/>
                        </a:spcAft>
                      </a:pPr>
                      <a:r>
                        <a:rPr lang="es-ES_tradnl" sz="2000" dirty="0">
                          <a:effectLst/>
                        </a:rPr>
                        <a:t>MAYO</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_tradnl" sz="1000">
                          <a:effectLst/>
                        </a:rPr>
                        <a:t> 8 y 9</a:t>
                      </a:r>
                      <a:endParaRPr lang="es-CO"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_tradnl" sz="2000">
                          <a:effectLst/>
                        </a:rPr>
                        <a:t>2</a:t>
                      </a:r>
                      <a:endParaRPr lang="es-CO"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703444583"/>
                  </a:ext>
                </a:extLst>
              </a:tr>
              <a:tr h="803123">
                <a:tc>
                  <a:txBody>
                    <a:bodyPr/>
                    <a:lstStyle/>
                    <a:p>
                      <a:pPr algn="just">
                        <a:spcAft>
                          <a:spcPts val="0"/>
                        </a:spcAft>
                      </a:pPr>
                      <a:r>
                        <a:rPr lang="es-ES_tradnl" sz="2000" dirty="0">
                          <a:effectLst/>
                        </a:rPr>
                        <a:t>JUNIO</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_tradnl" sz="1000">
                          <a:effectLst/>
                        </a:rPr>
                        <a:t>1, 4, 5, 6, 7, 8, 9, 10, 12, 13, 14, 15, 17, 18, 19, 20, 21, 22, 23, 25, 26, 27, 28, 29 y 30</a:t>
                      </a:r>
                      <a:endParaRPr lang="es-CO"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_tradnl" sz="2000" dirty="0">
                          <a:effectLst/>
                        </a:rPr>
                        <a:t>25</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595409837"/>
                  </a:ext>
                </a:extLst>
              </a:tr>
              <a:tr h="803123">
                <a:tc>
                  <a:txBody>
                    <a:bodyPr/>
                    <a:lstStyle/>
                    <a:p>
                      <a:pPr algn="just">
                        <a:spcAft>
                          <a:spcPts val="0"/>
                        </a:spcAft>
                      </a:pPr>
                      <a:r>
                        <a:rPr lang="es-ES_tradnl" sz="2000" dirty="0">
                          <a:effectLst/>
                        </a:rPr>
                        <a:t> </a:t>
                      </a:r>
                      <a:endParaRPr lang="es-CO" sz="2000" dirty="0">
                        <a:effectLst/>
                      </a:endParaRPr>
                    </a:p>
                    <a:p>
                      <a:pPr algn="just">
                        <a:spcAft>
                          <a:spcPts val="0"/>
                        </a:spcAft>
                      </a:pPr>
                      <a:r>
                        <a:rPr lang="es-ES_tradnl" sz="2000" dirty="0">
                          <a:effectLst/>
                        </a:rPr>
                        <a:t>JULIO</a:t>
                      </a:r>
                      <a:endParaRPr lang="es-CO" sz="2000" dirty="0">
                        <a:effectLst/>
                      </a:endParaRPr>
                    </a:p>
                    <a:p>
                      <a:pPr algn="just">
                        <a:spcAft>
                          <a:spcPts val="0"/>
                        </a:spcAft>
                      </a:pPr>
                      <a:r>
                        <a:rPr lang="es-ES_tradnl" sz="2000" dirty="0">
                          <a:effectLst/>
                        </a:rPr>
                        <a:t> </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_tradnl" sz="1000">
                          <a:effectLst/>
                        </a:rPr>
                        <a:t>2, 3, 4, 5, 6, 7, 8, 9, 10, 11, , 13, 14, 15, 16, 17, 18, 19, 20, 21, 22, 23 y 24</a:t>
                      </a:r>
                      <a:endParaRPr lang="es-CO"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_tradnl" sz="2000" dirty="0">
                          <a:effectLst/>
                        </a:rPr>
                        <a:t>21</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7376125"/>
                  </a:ext>
                </a:extLst>
              </a:tr>
              <a:tr h="220859">
                <a:tc gridSpan="2">
                  <a:txBody>
                    <a:bodyPr/>
                    <a:lstStyle/>
                    <a:p>
                      <a:pPr algn="ctr">
                        <a:spcAft>
                          <a:spcPts val="0"/>
                        </a:spcAft>
                      </a:pPr>
                      <a:r>
                        <a:rPr lang="es-ES_tradnl" sz="1000">
                          <a:effectLst/>
                        </a:rPr>
                        <a:t>TOTAL</a:t>
                      </a:r>
                      <a:endParaRPr lang="es-CO" sz="12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s-CO"/>
                    </a:p>
                  </a:txBody>
                  <a:tcPr/>
                </a:tc>
                <a:tc>
                  <a:txBody>
                    <a:bodyPr/>
                    <a:lstStyle/>
                    <a:p>
                      <a:pPr algn="ctr">
                        <a:spcAft>
                          <a:spcPts val="0"/>
                        </a:spcAft>
                      </a:pPr>
                      <a:r>
                        <a:rPr lang="es-ES_tradnl" sz="3200" b="1" dirty="0">
                          <a:effectLst/>
                          <a:latin typeface="Times New Roman" panose="02020603050405020304" pitchFamily="18" charset="0"/>
                          <a:ea typeface="Times New Roman" panose="02020603050405020304" pitchFamily="18" charset="0"/>
                        </a:rPr>
                        <a:t>98</a:t>
                      </a:r>
                      <a:endParaRPr lang="es-CO" sz="32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814598574"/>
                  </a:ext>
                </a:extLst>
              </a:tr>
            </a:tbl>
          </a:graphicData>
        </a:graphic>
      </p:graphicFrame>
    </p:spTree>
    <p:extLst>
      <p:ext uri="{BB962C8B-B14F-4D97-AF65-F5344CB8AC3E}">
        <p14:creationId xmlns:p14="http://schemas.microsoft.com/office/powerpoint/2010/main" val="240067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1AAC5F4F-C2B8-4AFB-821C-1A7DE4040152}"/>
              </a:ext>
            </a:extLst>
          </p:cNvPr>
          <p:cNvSpPr/>
          <p:nvPr/>
        </p:nvSpPr>
        <p:spPr>
          <a:xfrm>
            <a:off x="3360770" y="530923"/>
            <a:ext cx="2422458" cy="369332"/>
          </a:xfrm>
          <a:prstGeom prst="rect">
            <a:avLst/>
          </a:prstGeom>
        </p:spPr>
        <p:txBody>
          <a:bodyPr wrap="none">
            <a:spAutoFit/>
          </a:bodyPr>
          <a:lstStyle/>
          <a:p>
            <a:pPr algn="ctr">
              <a:spcAft>
                <a:spcPts val="0"/>
              </a:spcAft>
              <a:tabLst>
                <a:tab pos="2700020" algn="ctr"/>
                <a:tab pos="5400040" algn="r"/>
              </a:tabLst>
            </a:pPr>
            <a:r>
              <a:rPr lang="es-ES" b="1" dirty="0">
                <a:latin typeface="Verdana" panose="020B0604030504040204" pitchFamily="34" charset="0"/>
                <a:ea typeface="Times New Roman" panose="02020603050405020304" pitchFamily="18" charset="0"/>
              </a:rPr>
              <a:t>TOTAL SESIONES</a:t>
            </a:r>
            <a:endParaRPr lang="es-CO" dirty="0">
              <a:latin typeface="Times New Roman" panose="02020603050405020304" pitchFamily="18" charset="0"/>
              <a:ea typeface="Times New Roman" panose="02020603050405020304" pitchFamily="18" charset="0"/>
            </a:endParaRPr>
          </a:p>
        </p:txBody>
      </p:sp>
      <p:graphicFrame>
        <p:nvGraphicFramePr>
          <p:cNvPr id="5" name="Tabla 4">
            <a:extLst>
              <a:ext uri="{FF2B5EF4-FFF2-40B4-BE49-F238E27FC236}">
                <a16:creationId xmlns:a16="http://schemas.microsoft.com/office/drawing/2014/main" id="{1CE0F9A6-D577-4A61-BC82-A884DB86FCFB}"/>
              </a:ext>
            </a:extLst>
          </p:cNvPr>
          <p:cNvGraphicFramePr>
            <a:graphicFrameLocks noGrp="1"/>
          </p:cNvGraphicFramePr>
          <p:nvPr>
            <p:extLst>
              <p:ext uri="{D42A27DB-BD31-4B8C-83A1-F6EECF244321}">
                <p14:modId xmlns:p14="http://schemas.microsoft.com/office/powerpoint/2010/main" val="2017117131"/>
              </p:ext>
            </p:extLst>
          </p:nvPr>
        </p:nvGraphicFramePr>
        <p:xfrm>
          <a:off x="1504122" y="938584"/>
          <a:ext cx="6135755" cy="4980831"/>
        </p:xfrm>
        <a:graphic>
          <a:graphicData uri="http://schemas.openxmlformats.org/drawingml/2006/table">
            <a:tbl>
              <a:tblPr>
                <a:tableStyleId>{5C22544A-7EE6-4342-B048-85BDC9FD1C3A}</a:tableStyleId>
              </a:tblPr>
              <a:tblGrid>
                <a:gridCol w="3359746">
                  <a:extLst>
                    <a:ext uri="{9D8B030D-6E8A-4147-A177-3AD203B41FA5}">
                      <a16:colId xmlns:a16="http://schemas.microsoft.com/office/drawing/2014/main" val="2628949179"/>
                    </a:ext>
                  </a:extLst>
                </a:gridCol>
                <a:gridCol w="2776009">
                  <a:extLst>
                    <a:ext uri="{9D8B030D-6E8A-4147-A177-3AD203B41FA5}">
                      <a16:colId xmlns:a16="http://schemas.microsoft.com/office/drawing/2014/main" val="1529220170"/>
                    </a:ext>
                  </a:extLst>
                </a:gridCol>
              </a:tblGrid>
              <a:tr h="555704">
                <a:tc>
                  <a:txBody>
                    <a:bodyPr/>
                    <a:lstStyle/>
                    <a:p>
                      <a:pPr algn="ctr">
                        <a:spcAft>
                          <a:spcPts val="0"/>
                        </a:spcAft>
                        <a:tabLst>
                          <a:tab pos="2700020" algn="ctr"/>
                          <a:tab pos="5400040" algn="r"/>
                        </a:tabLst>
                      </a:pPr>
                      <a:r>
                        <a:rPr lang="es-ES_tradnl" sz="2800" dirty="0">
                          <a:effectLst/>
                        </a:rPr>
                        <a:t>SESIONES</a:t>
                      </a:r>
                      <a:endParaRPr lang="es-CO" sz="28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tabLst>
                          <a:tab pos="2700020" algn="ctr"/>
                          <a:tab pos="5400040" algn="r"/>
                        </a:tabLst>
                      </a:pPr>
                      <a:r>
                        <a:rPr lang="es-ES_tradnl" sz="2800">
                          <a:effectLst/>
                        </a:rPr>
                        <a:t>CANTIDAD</a:t>
                      </a:r>
                      <a:endParaRPr lang="es-CO" sz="2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6654121"/>
                  </a:ext>
                </a:extLst>
              </a:tr>
              <a:tr h="822070">
                <a:tc>
                  <a:txBody>
                    <a:bodyPr/>
                    <a:lstStyle/>
                    <a:p>
                      <a:pPr>
                        <a:spcAft>
                          <a:spcPts val="0"/>
                        </a:spcAft>
                        <a:tabLst>
                          <a:tab pos="2700020" algn="ctr"/>
                          <a:tab pos="5400040" algn="r"/>
                        </a:tabLst>
                      </a:pPr>
                      <a:r>
                        <a:rPr lang="es-ES" sz="2800" dirty="0">
                          <a:effectLst/>
                        </a:rPr>
                        <a:t>Total Comisiones Conjunta</a:t>
                      </a:r>
                      <a:endParaRPr lang="es-CO" sz="28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tabLst>
                          <a:tab pos="2700020" algn="ctr"/>
                          <a:tab pos="5400040" algn="r"/>
                        </a:tabLst>
                      </a:pPr>
                      <a:r>
                        <a:rPr lang="es-ES" sz="2800">
                          <a:effectLst/>
                        </a:rPr>
                        <a:t>2</a:t>
                      </a:r>
                      <a:endParaRPr lang="es-CO" sz="2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199197619"/>
                  </a:ext>
                </a:extLst>
              </a:tr>
              <a:tr h="822070">
                <a:tc>
                  <a:txBody>
                    <a:bodyPr/>
                    <a:lstStyle/>
                    <a:p>
                      <a:pPr>
                        <a:spcAft>
                          <a:spcPts val="0"/>
                        </a:spcAft>
                        <a:tabLst>
                          <a:tab pos="2700020" algn="ctr"/>
                          <a:tab pos="5400040" algn="r"/>
                        </a:tabLst>
                      </a:pPr>
                      <a:r>
                        <a:rPr lang="es-ES" sz="2800" dirty="0">
                          <a:effectLst/>
                        </a:rPr>
                        <a:t>Total Sesiones Ordinarias realizadas </a:t>
                      </a:r>
                      <a:endParaRPr lang="es-CO" sz="28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tabLst>
                          <a:tab pos="2700020" algn="ctr"/>
                          <a:tab pos="5400040" algn="r"/>
                        </a:tabLst>
                      </a:pPr>
                      <a:r>
                        <a:rPr lang="es-ES_tradnl" sz="2800">
                          <a:effectLst/>
                        </a:rPr>
                        <a:t>96</a:t>
                      </a:r>
                      <a:endParaRPr lang="es-CO" sz="2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10225466"/>
                  </a:ext>
                </a:extLst>
              </a:tr>
              <a:tr h="822070">
                <a:tc>
                  <a:txBody>
                    <a:bodyPr/>
                    <a:lstStyle/>
                    <a:p>
                      <a:pPr>
                        <a:spcAft>
                          <a:spcPts val="0"/>
                        </a:spcAft>
                        <a:tabLst>
                          <a:tab pos="2700020" algn="ctr"/>
                          <a:tab pos="5400040" algn="r"/>
                        </a:tabLst>
                      </a:pPr>
                      <a:r>
                        <a:rPr lang="es-ES" sz="2800" dirty="0">
                          <a:effectLst/>
                        </a:rPr>
                        <a:t>Total sesiones Extraordinarias</a:t>
                      </a:r>
                      <a:endParaRPr lang="es-CO" sz="28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tabLst>
                          <a:tab pos="2700020" algn="ctr"/>
                          <a:tab pos="5400040" algn="r"/>
                        </a:tabLst>
                      </a:pPr>
                      <a:r>
                        <a:rPr lang="es-ES_tradnl" sz="2800" dirty="0">
                          <a:effectLst/>
                        </a:rPr>
                        <a:t>0</a:t>
                      </a:r>
                      <a:endParaRPr lang="es-CO" sz="2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527341553"/>
                  </a:ext>
                </a:extLst>
              </a:tr>
              <a:tr h="1233105">
                <a:tc>
                  <a:txBody>
                    <a:bodyPr/>
                    <a:lstStyle/>
                    <a:p>
                      <a:pPr>
                        <a:spcAft>
                          <a:spcPts val="0"/>
                        </a:spcAft>
                        <a:tabLst>
                          <a:tab pos="2700020" algn="ctr"/>
                          <a:tab pos="5400040" algn="r"/>
                        </a:tabLst>
                      </a:pPr>
                      <a:r>
                        <a:rPr lang="es-ES_tradnl" sz="2800">
                          <a:effectLst/>
                        </a:rPr>
                        <a:t>Total sesiones realizadas en </a:t>
                      </a:r>
                      <a:r>
                        <a:rPr lang="es-ES" sz="2800">
                          <a:effectLst/>
                        </a:rPr>
                        <a:t>Prorrogas de Ordinarias</a:t>
                      </a:r>
                      <a:endParaRPr lang="es-CO" sz="28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tabLst>
                          <a:tab pos="2700020" algn="ctr"/>
                          <a:tab pos="5400040" algn="r"/>
                        </a:tabLst>
                      </a:pPr>
                      <a:r>
                        <a:rPr lang="es-ES_tradnl" sz="2800" dirty="0">
                          <a:effectLst/>
                        </a:rPr>
                        <a:t>2</a:t>
                      </a:r>
                      <a:endParaRPr lang="es-CO" sz="2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99551842"/>
                  </a:ext>
                </a:extLst>
              </a:tr>
              <a:tr h="584647">
                <a:tc>
                  <a:txBody>
                    <a:bodyPr/>
                    <a:lstStyle/>
                    <a:p>
                      <a:pPr>
                        <a:spcAft>
                          <a:spcPts val="0"/>
                        </a:spcAft>
                        <a:tabLst>
                          <a:tab pos="2700020" algn="ctr"/>
                          <a:tab pos="5400040" algn="r"/>
                        </a:tabLst>
                      </a:pPr>
                      <a:r>
                        <a:rPr lang="es-ES_tradnl" sz="2800" dirty="0">
                          <a:effectLst/>
                        </a:rPr>
                        <a:t>TOTAL</a:t>
                      </a:r>
                      <a:endParaRPr lang="es-CO" sz="28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tabLst>
                          <a:tab pos="2700020" algn="ctr"/>
                          <a:tab pos="5400040" algn="r"/>
                        </a:tabLst>
                      </a:pPr>
                      <a:r>
                        <a:rPr lang="es-ES" sz="3600" b="1" dirty="0">
                          <a:effectLst/>
                        </a:rPr>
                        <a:t>100</a:t>
                      </a:r>
                      <a:endParaRPr lang="es-CO" sz="3600" b="1"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9859557"/>
                  </a:ext>
                </a:extLst>
              </a:tr>
            </a:tbl>
          </a:graphicData>
        </a:graphic>
      </p:graphicFrame>
    </p:spTree>
    <p:extLst>
      <p:ext uri="{BB962C8B-B14F-4D97-AF65-F5344CB8AC3E}">
        <p14:creationId xmlns:p14="http://schemas.microsoft.com/office/powerpoint/2010/main" val="2969793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D4E35C0-155C-4008-B349-F0BE0DF0D43E}"/>
              </a:ext>
            </a:extLst>
          </p:cNvPr>
          <p:cNvSpPr/>
          <p:nvPr/>
        </p:nvSpPr>
        <p:spPr>
          <a:xfrm>
            <a:off x="1967120" y="564248"/>
            <a:ext cx="4572000" cy="646331"/>
          </a:xfrm>
          <a:prstGeom prst="rect">
            <a:avLst/>
          </a:prstGeom>
        </p:spPr>
        <p:txBody>
          <a:bodyPr>
            <a:spAutoFit/>
          </a:bodyPr>
          <a:lstStyle/>
          <a:p>
            <a:pPr lvl="0" algn="ctr">
              <a:spcAft>
                <a:spcPts val="0"/>
              </a:spcAft>
              <a:tabLst>
                <a:tab pos="2700020" algn="ctr"/>
                <a:tab pos="5400040" algn="r"/>
              </a:tabLst>
            </a:pPr>
            <a:r>
              <a:rPr lang="es-CO" b="1" dirty="0">
                <a:latin typeface="Verdana" panose="020B0604030504040204" pitchFamily="34" charset="0"/>
                <a:ea typeface="Times New Roman" panose="02020603050405020304" pitchFamily="18" charset="0"/>
              </a:rPr>
              <a:t>B. </a:t>
            </a:r>
            <a:r>
              <a:rPr lang="es-ES_tradnl" b="1" dirty="0">
                <a:latin typeface="Verdana" panose="020B0604030504040204" pitchFamily="34" charset="0"/>
                <a:ea typeface="Times New Roman" panose="02020603050405020304" pitchFamily="18" charset="0"/>
              </a:rPr>
              <a:t>SESIONES ESPECIALES DE COMISION</a:t>
            </a:r>
            <a:endParaRPr lang="es-CO" sz="1600" dirty="0">
              <a:effectLst/>
              <a:latin typeface="Times New Roman" panose="02020603050405020304" pitchFamily="18" charset="0"/>
              <a:ea typeface="Times New Roman" panose="02020603050405020304" pitchFamily="18" charset="0"/>
            </a:endParaRPr>
          </a:p>
        </p:txBody>
      </p:sp>
      <p:graphicFrame>
        <p:nvGraphicFramePr>
          <p:cNvPr id="3" name="Tabla 2">
            <a:extLst>
              <a:ext uri="{FF2B5EF4-FFF2-40B4-BE49-F238E27FC236}">
                <a16:creationId xmlns:a16="http://schemas.microsoft.com/office/drawing/2014/main" id="{DB40B324-8700-4888-9BAC-A8094F676101}"/>
              </a:ext>
            </a:extLst>
          </p:cNvPr>
          <p:cNvGraphicFramePr>
            <a:graphicFrameLocks noGrp="1"/>
          </p:cNvGraphicFramePr>
          <p:nvPr>
            <p:extLst>
              <p:ext uri="{D42A27DB-BD31-4B8C-83A1-F6EECF244321}">
                <p14:modId xmlns:p14="http://schemas.microsoft.com/office/powerpoint/2010/main" val="2108945243"/>
              </p:ext>
            </p:extLst>
          </p:nvPr>
        </p:nvGraphicFramePr>
        <p:xfrm>
          <a:off x="914400" y="1210579"/>
          <a:ext cx="6745049" cy="4579903"/>
        </p:xfrm>
        <a:graphic>
          <a:graphicData uri="http://schemas.openxmlformats.org/drawingml/2006/table">
            <a:tbl>
              <a:tblPr firstRow="1" firstCol="1" bandRow="1">
                <a:tableStyleId>{5C22544A-7EE6-4342-B048-85BDC9FD1C3A}</a:tableStyleId>
              </a:tblPr>
              <a:tblGrid>
                <a:gridCol w="1173051">
                  <a:extLst>
                    <a:ext uri="{9D8B030D-6E8A-4147-A177-3AD203B41FA5}">
                      <a16:colId xmlns:a16="http://schemas.microsoft.com/office/drawing/2014/main" val="549743775"/>
                    </a:ext>
                  </a:extLst>
                </a:gridCol>
                <a:gridCol w="791210">
                  <a:extLst>
                    <a:ext uri="{9D8B030D-6E8A-4147-A177-3AD203B41FA5}">
                      <a16:colId xmlns:a16="http://schemas.microsoft.com/office/drawing/2014/main" val="3706977032"/>
                    </a:ext>
                  </a:extLst>
                </a:gridCol>
                <a:gridCol w="1706591">
                  <a:extLst>
                    <a:ext uri="{9D8B030D-6E8A-4147-A177-3AD203B41FA5}">
                      <a16:colId xmlns:a16="http://schemas.microsoft.com/office/drawing/2014/main" val="1460805715"/>
                    </a:ext>
                  </a:extLst>
                </a:gridCol>
                <a:gridCol w="3074197">
                  <a:extLst>
                    <a:ext uri="{9D8B030D-6E8A-4147-A177-3AD203B41FA5}">
                      <a16:colId xmlns:a16="http://schemas.microsoft.com/office/drawing/2014/main" val="1632235166"/>
                    </a:ext>
                  </a:extLst>
                </a:gridCol>
              </a:tblGrid>
              <a:tr h="190783">
                <a:tc>
                  <a:txBody>
                    <a:bodyPr/>
                    <a:lstStyle/>
                    <a:p>
                      <a:pPr algn="ctr">
                        <a:spcAft>
                          <a:spcPts val="0"/>
                        </a:spcAft>
                      </a:pPr>
                      <a:r>
                        <a:rPr lang="es-CO" sz="1100">
                          <a:effectLst/>
                        </a:rPr>
                        <a:t>FECHA</a:t>
                      </a:r>
                      <a:endParaRPr lang="es-C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CO" sz="1100">
                          <a:effectLst/>
                        </a:rPr>
                        <a:t>COMISION</a:t>
                      </a:r>
                      <a:endParaRPr lang="es-C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CO" sz="1100">
                          <a:effectLst/>
                        </a:rPr>
                        <a:t>TEMA</a:t>
                      </a:r>
                      <a:endParaRPr lang="es-C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CO" sz="1100">
                          <a:effectLst/>
                        </a:rPr>
                        <a:t>INVITADOS</a:t>
                      </a:r>
                      <a:endParaRPr lang="es-C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55746762"/>
                  </a:ext>
                </a:extLst>
              </a:tr>
              <a:tr h="1883758">
                <a:tc>
                  <a:txBody>
                    <a:bodyPr/>
                    <a:lstStyle/>
                    <a:p>
                      <a:pPr algn="just">
                        <a:spcAft>
                          <a:spcPts val="0"/>
                        </a:spcAft>
                      </a:pPr>
                      <a:endParaRPr lang="es-CO" sz="1600" dirty="0">
                        <a:effectLst/>
                      </a:endParaRPr>
                    </a:p>
                    <a:p>
                      <a:pPr algn="just">
                        <a:spcAft>
                          <a:spcPts val="0"/>
                        </a:spcAft>
                      </a:pPr>
                      <a:endParaRPr lang="es-CO" sz="1600" dirty="0">
                        <a:effectLst/>
                      </a:endParaRPr>
                    </a:p>
                    <a:p>
                      <a:pPr algn="just">
                        <a:spcAft>
                          <a:spcPts val="0"/>
                        </a:spcAft>
                      </a:pPr>
                      <a:endParaRPr lang="es-CO" sz="1600" dirty="0">
                        <a:effectLst/>
                      </a:endParaRPr>
                    </a:p>
                    <a:p>
                      <a:pPr algn="just">
                        <a:spcAft>
                          <a:spcPts val="0"/>
                        </a:spcAft>
                      </a:pPr>
                      <a:endParaRPr lang="es-CO" sz="1600" dirty="0">
                        <a:effectLst/>
                      </a:endParaRPr>
                    </a:p>
                    <a:p>
                      <a:pPr algn="just">
                        <a:spcAft>
                          <a:spcPts val="0"/>
                        </a:spcAft>
                      </a:pPr>
                      <a:r>
                        <a:rPr lang="es-CO" sz="1600" dirty="0">
                          <a:effectLst/>
                        </a:rPr>
                        <a:t>19 DE FEBRERO</a:t>
                      </a:r>
                      <a:endParaRPr lang="es-CO"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endParaRPr lang="es-CO" sz="1600" dirty="0">
                        <a:effectLst/>
                      </a:endParaRPr>
                    </a:p>
                    <a:p>
                      <a:pPr algn="just">
                        <a:spcAft>
                          <a:spcPts val="0"/>
                        </a:spcAft>
                      </a:pPr>
                      <a:endParaRPr lang="es-CO" sz="1600" dirty="0">
                        <a:effectLst/>
                      </a:endParaRPr>
                    </a:p>
                    <a:p>
                      <a:pPr algn="just">
                        <a:spcAft>
                          <a:spcPts val="0"/>
                        </a:spcAft>
                      </a:pPr>
                      <a:endParaRPr lang="es-CO" sz="1600" dirty="0">
                        <a:effectLst/>
                      </a:endParaRPr>
                    </a:p>
                    <a:p>
                      <a:pPr algn="just">
                        <a:spcAft>
                          <a:spcPts val="0"/>
                        </a:spcAft>
                      </a:pPr>
                      <a:endParaRPr lang="es-CO" sz="1600" dirty="0">
                        <a:effectLst/>
                      </a:endParaRPr>
                    </a:p>
                    <a:p>
                      <a:pPr algn="just">
                        <a:spcAft>
                          <a:spcPts val="0"/>
                        </a:spcAft>
                      </a:pPr>
                      <a:r>
                        <a:rPr lang="es-CO" sz="1600" dirty="0">
                          <a:effectLst/>
                        </a:rPr>
                        <a:t>1RA.</a:t>
                      </a:r>
                      <a:endParaRPr lang="es-CO"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endParaRPr lang="es-CO" sz="1600" dirty="0">
                        <a:effectLst/>
                      </a:endParaRPr>
                    </a:p>
                    <a:p>
                      <a:pPr algn="just">
                        <a:spcAft>
                          <a:spcPts val="0"/>
                        </a:spcAft>
                      </a:pPr>
                      <a:endParaRPr lang="es-CO" sz="1600" dirty="0">
                        <a:effectLst/>
                      </a:endParaRPr>
                    </a:p>
                    <a:p>
                      <a:pPr algn="just">
                        <a:spcAft>
                          <a:spcPts val="0"/>
                        </a:spcAft>
                      </a:pPr>
                      <a:r>
                        <a:rPr lang="es-CO" sz="1600" dirty="0">
                          <a:effectLst/>
                        </a:rPr>
                        <a:t>SOCIALIZACION DE PROYECTO DE PROTECCION COSTERA</a:t>
                      </a:r>
                      <a:endParaRPr lang="es-CO"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CO" sz="1600">
                          <a:effectLst/>
                        </a:rPr>
                        <a:t>Director General de la Unidad Nacional para la Gestión del Riesgo de Desastres (UNGRD); Director de Valorización Distrital; Directora de la Oficina de Gestión de Riesgos y Desastres; Secretario de Planeación; Director de la Escuela de Gobierno y Liderazgo; Secretaria de Infraestructura; y Personero distrital</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34268214"/>
                  </a:ext>
                </a:extLst>
              </a:tr>
              <a:tr h="1614649">
                <a:tc>
                  <a:txBody>
                    <a:bodyPr/>
                    <a:lstStyle/>
                    <a:p>
                      <a:pPr algn="just">
                        <a:spcAft>
                          <a:spcPts val="0"/>
                        </a:spcAft>
                      </a:pPr>
                      <a:endParaRPr lang="es-CO" sz="1600" dirty="0">
                        <a:effectLst/>
                      </a:endParaRPr>
                    </a:p>
                    <a:p>
                      <a:pPr algn="just">
                        <a:spcAft>
                          <a:spcPts val="0"/>
                        </a:spcAft>
                      </a:pPr>
                      <a:endParaRPr lang="es-CO" sz="1600" dirty="0">
                        <a:effectLst/>
                      </a:endParaRPr>
                    </a:p>
                    <a:p>
                      <a:pPr algn="just">
                        <a:spcAft>
                          <a:spcPts val="0"/>
                        </a:spcAft>
                      </a:pPr>
                      <a:r>
                        <a:rPr lang="es-CO" sz="1600" dirty="0">
                          <a:effectLst/>
                        </a:rPr>
                        <a:t>20 DE FEBRERO</a:t>
                      </a:r>
                      <a:endParaRPr lang="es-CO"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endParaRPr lang="es-CO" sz="1600" dirty="0">
                        <a:effectLst/>
                      </a:endParaRPr>
                    </a:p>
                    <a:p>
                      <a:pPr algn="just">
                        <a:spcAft>
                          <a:spcPts val="0"/>
                        </a:spcAft>
                      </a:pPr>
                      <a:endParaRPr lang="es-CO" sz="1600" dirty="0">
                        <a:effectLst/>
                      </a:endParaRPr>
                    </a:p>
                    <a:p>
                      <a:pPr algn="just">
                        <a:spcAft>
                          <a:spcPts val="0"/>
                        </a:spcAft>
                      </a:pPr>
                      <a:endParaRPr lang="es-CO" sz="1600" dirty="0">
                        <a:effectLst/>
                      </a:endParaRPr>
                    </a:p>
                    <a:p>
                      <a:pPr algn="just">
                        <a:spcAft>
                          <a:spcPts val="0"/>
                        </a:spcAft>
                      </a:pPr>
                      <a:r>
                        <a:rPr lang="es-CO" sz="1600" dirty="0">
                          <a:effectLst/>
                        </a:rPr>
                        <a:t>1RA.</a:t>
                      </a:r>
                      <a:endParaRPr lang="es-CO"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endParaRPr lang="es-CO" sz="1600" dirty="0">
                        <a:effectLst/>
                      </a:endParaRPr>
                    </a:p>
                    <a:p>
                      <a:pPr algn="just">
                        <a:spcAft>
                          <a:spcPts val="0"/>
                        </a:spcAft>
                      </a:pPr>
                      <a:r>
                        <a:rPr lang="es-CO" sz="1600" dirty="0">
                          <a:effectLst/>
                        </a:rPr>
                        <a:t>PRESUNTAS IRREGULARIDADES EN PROYECTO VIS DEL BARRIO ALTO BOSQUE</a:t>
                      </a:r>
                    </a:p>
                    <a:p>
                      <a:pPr algn="just">
                        <a:spcAft>
                          <a:spcPts val="0"/>
                        </a:spcAft>
                      </a:pPr>
                      <a:r>
                        <a:rPr lang="es-CO" sz="1600" dirty="0">
                          <a:effectLst/>
                        </a:rPr>
                        <a:t> </a:t>
                      </a:r>
                      <a:endParaRPr lang="es-CO"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CO" sz="1600" dirty="0">
                          <a:effectLst/>
                        </a:rPr>
                        <a:t>Secretario de Planeación; Personero Distrital, representantes de ACUACAR, de la constructora encargada del proyecto, de la Oficina de Servicios Públicos, de la Lonja de Propiedad Raíz, Mesa Distrital de Propiedad Horizontal y propietarios del edificio</a:t>
                      </a:r>
                      <a:endParaRPr lang="es-CO"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62577367"/>
                  </a:ext>
                </a:extLst>
              </a:tr>
            </a:tbl>
          </a:graphicData>
        </a:graphic>
      </p:graphicFrame>
    </p:spTree>
    <p:extLst>
      <p:ext uri="{BB962C8B-B14F-4D97-AF65-F5344CB8AC3E}">
        <p14:creationId xmlns:p14="http://schemas.microsoft.com/office/powerpoint/2010/main" val="2447682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A058B3B-F24D-4D01-91BF-DFB52EBF1847}"/>
              </a:ext>
            </a:extLst>
          </p:cNvPr>
          <p:cNvSpPr/>
          <p:nvPr/>
        </p:nvSpPr>
        <p:spPr>
          <a:xfrm>
            <a:off x="1377134" y="518660"/>
            <a:ext cx="5303055" cy="369332"/>
          </a:xfrm>
          <a:prstGeom prst="rect">
            <a:avLst/>
          </a:prstGeom>
        </p:spPr>
        <p:txBody>
          <a:bodyPr wrap="none">
            <a:spAutoFit/>
          </a:bodyPr>
          <a:lstStyle/>
          <a:p>
            <a:pPr lvl="0" algn="just">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C. SESIONES ORDINARIAS ESPECIALES</a:t>
            </a:r>
            <a:endParaRPr lang="es-CO" dirty="0">
              <a:latin typeface="Times New Roman" panose="02020603050405020304" pitchFamily="18" charset="0"/>
              <a:ea typeface="Times New Roman" panose="02020603050405020304" pitchFamily="18" charset="0"/>
            </a:endParaRPr>
          </a:p>
        </p:txBody>
      </p:sp>
      <p:sp>
        <p:nvSpPr>
          <p:cNvPr id="3" name="Rectángulo 2">
            <a:extLst>
              <a:ext uri="{FF2B5EF4-FFF2-40B4-BE49-F238E27FC236}">
                <a16:creationId xmlns:a16="http://schemas.microsoft.com/office/drawing/2014/main" id="{230FE685-CE7A-4E77-A564-7DC4CF60847C}"/>
              </a:ext>
            </a:extLst>
          </p:cNvPr>
          <p:cNvSpPr/>
          <p:nvPr/>
        </p:nvSpPr>
        <p:spPr>
          <a:xfrm>
            <a:off x="685214" y="1166842"/>
            <a:ext cx="7773572" cy="4524315"/>
          </a:xfrm>
          <a:prstGeom prst="rect">
            <a:avLst/>
          </a:prstGeom>
        </p:spPr>
        <p:txBody>
          <a:bodyPr wrap="square">
            <a:spAutoFit/>
          </a:bodyPr>
          <a:lstStyle/>
          <a:p>
            <a:pPr marL="342900" indent="-342900" algn="just">
              <a:spcAft>
                <a:spcPts val="0"/>
              </a:spcAft>
              <a:buAutoNum type="arabicPeriod"/>
            </a:pPr>
            <a:r>
              <a:rPr lang="es-ES_tradnl" b="1" dirty="0">
                <a:latin typeface="Verdana" panose="020B0604030504040204" pitchFamily="34" charset="0"/>
                <a:ea typeface="Times New Roman" panose="02020603050405020304" pitchFamily="18" charset="0"/>
              </a:rPr>
              <a:t>VIA PERIMETRAL SEDIMENTACION CIENAGA DE LA VIRGEN – PROBLEMÁTICA PESCADORES (ABRIL 27 DE 2019). </a:t>
            </a:r>
          </a:p>
          <a:p>
            <a:pPr algn="just">
              <a:spcAft>
                <a:spcPts val="0"/>
              </a:spcAft>
            </a:pPr>
            <a:r>
              <a:rPr lang="es-ES_tradnl" dirty="0">
                <a:latin typeface="Verdana" panose="020B0604030504040204" pitchFamily="34" charset="0"/>
                <a:ea typeface="Times New Roman" panose="02020603050405020304" pitchFamily="18" charset="0"/>
              </a:rPr>
              <a:t>Institución Educativa Jorge </a:t>
            </a:r>
            <a:r>
              <a:rPr lang="es-ES_tradnl" dirty="0" err="1">
                <a:latin typeface="Verdana" panose="020B0604030504040204" pitchFamily="34" charset="0"/>
                <a:ea typeface="Times New Roman" panose="02020603050405020304" pitchFamily="18" charset="0"/>
              </a:rPr>
              <a:t>Artel</a:t>
            </a:r>
            <a:r>
              <a:rPr lang="es-ES_tradnl" dirty="0">
                <a:latin typeface="Verdana" panose="020B0604030504040204" pitchFamily="34" charset="0"/>
                <a:ea typeface="Times New Roman" panose="02020603050405020304" pitchFamily="18" charset="0"/>
              </a:rPr>
              <a:t> de la Vía Perimetral  </a:t>
            </a:r>
            <a:endParaRPr lang="es-CO" sz="2000" dirty="0">
              <a:latin typeface="Times New Roman" panose="02020603050405020304" pitchFamily="18" charset="0"/>
              <a:ea typeface="Times New Roman" panose="02020603050405020304" pitchFamily="18" charset="0"/>
            </a:endParaRPr>
          </a:p>
          <a:p>
            <a:pPr>
              <a:spcAft>
                <a:spcPts val="0"/>
              </a:spcAft>
            </a:pPr>
            <a:endParaRPr lang="es-ES" b="1" dirty="0">
              <a:latin typeface="Verdana" panose="020B0604030504040204" pitchFamily="34" charset="0"/>
              <a:ea typeface="Times New Roman" panose="02020603050405020304" pitchFamily="18" charset="0"/>
            </a:endParaRPr>
          </a:p>
          <a:p>
            <a:pPr>
              <a:spcAft>
                <a:spcPts val="0"/>
              </a:spcAft>
            </a:pPr>
            <a:endParaRPr lang="es-ES" b="1" dirty="0">
              <a:latin typeface="Verdana" panose="020B0604030504040204" pitchFamily="34" charset="0"/>
              <a:ea typeface="Times New Roman" panose="02020603050405020304" pitchFamily="18" charset="0"/>
            </a:endParaRPr>
          </a:p>
          <a:p>
            <a:pPr>
              <a:spcAft>
                <a:spcPts val="0"/>
              </a:spcAft>
            </a:pPr>
            <a:r>
              <a:rPr lang="es-ES" b="1" dirty="0">
                <a:latin typeface="Verdana" panose="020B0604030504040204" pitchFamily="34" charset="0"/>
                <a:ea typeface="Times New Roman" panose="02020603050405020304" pitchFamily="18" charset="0"/>
              </a:rPr>
              <a:t>Citados y/o Invitados a la sesión especial</a:t>
            </a:r>
            <a:endParaRPr lang="es-CO" sz="2000" dirty="0">
              <a:latin typeface="Times New Roman" panose="02020603050405020304" pitchFamily="18" charset="0"/>
              <a:ea typeface="Times New Roman" panose="02020603050405020304" pitchFamily="18" charset="0"/>
            </a:endParaRPr>
          </a:p>
          <a:p>
            <a:pPr algn="just">
              <a:spcAft>
                <a:spcPts val="0"/>
              </a:spcAft>
            </a:pPr>
            <a:r>
              <a:rPr lang="es-ES_tradnl" dirty="0">
                <a:latin typeface="Verdana" panose="020B0604030504040204" pitchFamily="34" charset="0"/>
                <a:ea typeface="Times New Roman" panose="02020603050405020304" pitchFamily="18" charset="0"/>
              </a:rPr>
              <a:t> </a:t>
            </a:r>
            <a:endParaRPr lang="es-CO" sz="2000" dirty="0">
              <a:latin typeface="Times New Roman" panose="02020603050405020304" pitchFamily="18" charset="0"/>
              <a:ea typeface="Times New Roman" panose="02020603050405020304" pitchFamily="18" charset="0"/>
            </a:endParaRPr>
          </a:p>
          <a:p>
            <a:pPr algn="just">
              <a:spcAft>
                <a:spcPts val="0"/>
              </a:spcAft>
            </a:pPr>
            <a:r>
              <a:rPr lang="es-ES_tradnl" dirty="0">
                <a:latin typeface="Verdana" panose="020B0604030504040204" pitchFamily="34" charset="0"/>
                <a:ea typeface="Times New Roman" panose="02020603050405020304" pitchFamily="18" charset="0"/>
              </a:rPr>
              <a:t>Director CARDIQUE, EPA Cartagena, UMATA, DADIS, MINAMBIENTE, Concesión Costera, Asociación Nacional de Licencias Ambientales - ANLA, ACUACAR, AERONAUTICA Civil, DIMAR, Procuraduría Ambiental, Ruta del Sol, Secretaría de Planeación, al Comandante de Policía, Personero Distrital, Congresistas Bolivarenses, a tres miembros de la Asociación de Pescadores señores Roberto Mattos, </a:t>
            </a:r>
            <a:r>
              <a:rPr lang="es-ES_tradnl" dirty="0" err="1">
                <a:latin typeface="Verdana" panose="020B0604030504040204" pitchFamily="34" charset="0"/>
                <a:ea typeface="Times New Roman" panose="02020603050405020304" pitchFamily="18" charset="0"/>
              </a:rPr>
              <a:t>Elber</a:t>
            </a:r>
            <a:r>
              <a:rPr lang="es-ES_tradnl" dirty="0">
                <a:latin typeface="Verdana" panose="020B0604030504040204" pitchFamily="34" charset="0"/>
                <a:ea typeface="Times New Roman" panose="02020603050405020304" pitchFamily="18" charset="0"/>
              </a:rPr>
              <a:t> Enrique Navarro.</a:t>
            </a:r>
            <a:endParaRPr lang="es-CO" sz="2000" dirty="0">
              <a:latin typeface="Times New Roman" panose="02020603050405020304" pitchFamily="18" charset="0"/>
              <a:ea typeface="Times New Roman" panose="02020603050405020304" pitchFamily="18" charset="0"/>
            </a:endParaRPr>
          </a:p>
          <a:p>
            <a:pPr algn="just">
              <a:spcAft>
                <a:spcPts val="0"/>
              </a:spcAft>
            </a:pPr>
            <a:r>
              <a:rPr lang="es-ES_tradnl" dirty="0">
                <a:latin typeface="Verdana" panose="020B0604030504040204" pitchFamily="34" charset="0"/>
                <a:ea typeface="Times New Roman" panose="02020603050405020304" pitchFamily="18" charset="0"/>
              </a:rPr>
              <a:t> </a:t>
            </a:r>
            <a:endParaRPr lang="es-CO"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15651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1DB9282-1CC2-4550-9286-19FCCE7F908D}"/>
              </a:ext>
            </a:extLst>
          </p:cNvPr>
          <p:cNvSpPr/>
          <p:nvPr/>
        </p:nvSpPr>
        <p:spPr>
          <a:xfrm>
            <a:off x="460479" y="1053761"/>
            <a:ext cx="8223042" cy="3693319"/>
          </a:xfrm>
          <a:prstGeom prst="rect">
            <a:avLst/>
          </a:prstGeom>
        </p:spPr>
        <p:txBody>
          <a:bodyPr wrap="square">
            <a:spAutoFit/>
          </a:bodyPr>
          <a:lstStyle/>
          <a:p>
            <a:pPr algn="just">
              <a:spcAft>
                <a:spcPts val="0"/>
              </a:spcAft>
            </a:pPr>
            <a:r>
              <a:rPr lang="es-ES_tradnl" dirty="0">
                <a:latin typeface="Verdana" panose="020B0604030504040204" pitchFamily="34" charset="0"/>
                <a:ea typeface="Times New Roman" panose="02020603050405020304" pitchFamily="18" charset="0"/>
              </a:rPr>
              <a:t> </a:t>
            </a:r>
            <a:endParaRPr lang="es-CO" sz="2000" dirty="0">
              <a:latin typeface="Times New Roman" panose="02020603050405020304" pitchFamily="18" charset="0"/>
              <a:ea typeface="Times New Roman" panose="02020603050405020304" pitchFamily="18" charset="0"/>
            </a:endParaRPr>
          </a:p>
          <a:p>
            <a:pPr algn="just">
              <a:spcAft>
                <a:spcPts val="0"/>
              </a:spcAft>
            </a:pPr>
            <a:r>
              <a:rPr lang="es-ES_tradnl" b="1" dirty="0">
                <a:latin typeface="Verdana" panose="020B0604030504040204" pitchFamily="34" charset="0"/>
                <a:ea typeface="Times New Roman" panose="02020603050405020304" pitchFamily="18" charset="0"/>
              </a:rPr>
              <a:t>2. </a:t>
            </a:r>
            <a:r>
              <a:rPr lang="es-CO" b="1" dirty="0">
                <a:latin typeface="Verdana" panose="020B0604030504040204" pitchFamily="34" charset="0"/>
                <a:ea typeface="Times New Roman" panose="02020603050405020304" pitchFamily="18" charset="0"/>
              </a:rPr>
              <a:t>PROTECCION COSTERA (08 DE JULIO DE 2019)</a:t>
            </a:r>
            <a:endParaRPr lang="es-CO" sz="2000" dirty="0">
              <a:latin typeface="Times New Roman" panose="02020603050405020304" pitchFamily="18" charset="0"/>
              <a:ea typeface="Times New Roman" panose="02020603050405020304" pitchFamily="18" charset="0"/>
            </a:endParaRPr>
          </a:p>
          <a:p>
            <a:pPr algn="just">
              <a:spcAft>
                <a:spcPts val="0"/>
              </a:spcAft>
            </a:pPr>
            <a:r>
              <a:rPr lang="es-CO" b="1" dirty="0">
                <a:latin typeface="Verdana" panose="020B0604030504040204" pitchFamily="34" charset="0"/>
                <a:ea typeface="Times New Roman" panose="02020603050405020304" pitchFamily="18" charset="0"/>
              </a:rPr>
              <a:t> </a:t>
            </a:r>
            <a:endParaRPr lang="es-CO" sz="2000" dirty="0">
              <a:latin typeface="Times New Roman" panose="02020603050405020304" pitchFamily="18" charset="0"/>
              <a:ea typeface="Times New Roman" panose="02020603050405020304" pitchFamily="18" charset="0"/>
            </a:endParaRPr>
          </a:p>
          <a:p>
            <a:pPr algn="just">
              <a:spcAft>
                <a:spcPts val="0"/>
              </a:spcAft>
            </a:pPr>
            <a:r>
              <a:rPr lang="es-ES_tradnl" dirty="0">
                <a:latin typeface="Verdana" panose="020B0604030504040204" pitchFamily="34" charset="0"/>
                <a:ea typeface="Times New Roman" panose="02020603050405020304" pitchFamily="18" charset="0"/>
              </a:rPr>
              <a:t>Hotel Intercontinental                 Proposición No. 048.</a:t>
            </a:r>
            <a:endParaRPr lang="es-CO" sz="2000" dirty="0">
              <a:latin typeface="Times New Roman" panose="02020603050405020304" pitchFamily="18" charset="0"/>
              <a:ea typeface="Times New Roman" panose="02020603050405020304" pitchFamily="18" charset="0"/>
            </a:endParaRPr>
          </a:p>
          <a:p>
            <a:pPr algn="just">
              <a:spcAft>
                <a:spcPts val="0"/>
              </a:spcAft>
            </a:pPr>
            <a:r>
              <a:rPr lang="es-ES_tradnl" dirty="0">
                <a:latin typeface="Verdana" panose="020B0604030504040204" pitchFamily="34" charset="0"/>
                <a:ea typeface="Times New Roman" panose="02020603050405020304" pitchFamily="18" charset="0"/>
              </a:rPr>
              <a:t> </a:t>
            </a:r>
            <a:endParaRPr lang="es-CO" sz="2000" dirty="0">
              <a:latin typeface="Times New Roman" panose="02020603050405020304" pitchFamily="18" charset="0"/>
              <a:ea typeface="Times New Roman" panose="02020603050405020304" pitchFamily="18" charset="0"/>
            </a:endParaRPr>
          </a:p>
          <a:p>
            <a:pPr>
              <a:spcAft>
                <a:spcPts val="0"/>
              </a:spcAft>
            </a:pPr>
            <a:r>
              <a:rPr lang="es-ES" b="1" dirty="0">
                <a:latin typeface="Verdana" panose="020B0604030504040204" pitchFamily="34" charset="0"/>
                <a:ea typeface="Times New Roman" panose="02020603050405020304" pitchFamily="18" charset="0"/>
              </a:rPr>
              <a:t>Citados y/o Invitados a la sesión especial</a:t>
            </a:r>
            <a:endParaRPr lang="es-CO" sz="2000" dirty="0">
              <a:latin typeface="Times New Roman" panose="02020603050405020304" pitchFamily="18" charset="0"/>
              <a:ea typeface="Times New Roman" panose="02020603050405020304" pitchFamily="18" charset="0"/>
            </a:endParaRPr>
          </a:p>
          <a:p>
            <a:pPr algn="just">
              <a:spcAft>
                <a:spcPts val="0"/>
              </a:spcAft>
            </a:pPr>
            <a:r>
              <a:rPr lang="es-CO" b="1" dirty="0">
                <a:latin typeface="Verdana" panose="020B0604030504040204" pitchFamily="34" charset="0"/>
                <a:ea typeface="Times New Roman" panose="02020603050405020304" pitchFamily="18" charset="0"/>
              </a:rPr>
              <a:t> </a:t>
            </a:r>
            <a:endParaRPr lang="es-CO" sz="2000" dirty="0">
              <a:latin typeface="Times New Roman" panose="02020603050405020304" pitchFamily="18" charset="0"/>
              <a:ea typeface="Times New Roman" panose="02020603050405020304" pitchFamily="18" charset="0"/>
            </a:endParaRPr>
          </a:p>
          <a:p>
            <a:pPr algn="just">
              <a:spcAft>
                <a:spcPts val="0"/>
              </a:spcAft>
            </a:pPr>
            <a:r>
              <a:rPr lang="es-ES_tradnl" dirty="0">
                <a:latin typeface="Verdana" panose="020B0604030504040204" pitchFamily="34" charset="0"/>
                <a:ea typeface="Times New Roman" panose="02020603050405020304" pitchFamily="18" charset="0"/>
              </a:rPr>
              <a:t>Director de la Unidad de Riesgos, Director de la Oficina de Valorización doctor Jorge Lequerica, Directora de Espacio Público, Alcalde de la Localidad, Inspector zonas a intervenir. Perito de DIMAR-(Interventor (es) de las obras, Universidad de Cartagena, Autoridad Nacional de Licencias Ambientales.</a:t>
            </a:r>
            <a:endParaRPr lang="es-CO" sz="2000" dirty="0">
              <a:latin typeface="Times New Roman" panose="02020603050405020304" pitchFamily="18" charset="0"/>
              <a:ea typeface="Times New Roman" panose="02020603050405020304" pitchFamily="18" charset="0"/>
            </a:endParaRPr>
          </a:p>
          <a:p>
            <a:pPr algn="just">
              <a:spcAft>
                <a:spcPts val="0"/>
              </a:spcAft>
            </a:pPr>
            <a:r>
              <a:rPr lang="es-ES_tradnl" dirty="0">
                <a:latin typeface="Verdana" panose="020B0604030504040204" pitchFamily="34" charset="0"/>
                <a:ea typeface="Times New Roman" panose="02020603050405020304" pitchFamily="18" charset="0"/>
              </a:rPr>
              <a:t> </a:t>
            </a:r>
            <a:endParaRPr lang="es-CO"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5978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4A8041F-B39B-447A-8F85-C7A2120375E8}"/>
              </a:ext>
            </a:extLst>
          </p:cNvPr>
          <p:cNvSpPr/>
          <p:nvPr/>
        </p:nvSpPr>
        <p:spPr>
          <a:xfrm>
            <a:off x="231565" y="648593"/>
            <a:ext cx="8567875" cy="5170646"/>
          </a:xfrm>
          <a:prstGeom prst="rect">
            <a:avLst/>
          </a:prstGeom>
        </p:spPr>
        <p:txBody>
          <a:bodyPr wrap="square">
            <a:spAutoFit/>
          </a:bodyPr>
          <a:lstStyle/>
          <a:p>
            <a:pPr algn="just">
              <a:spcAft>
                <a:spcPts val="0"/>
              </a:spcAft>
            </a:pPr>
            <a:r>
              <a:rPr lang="es-ES_tradnl" dirty="0">
                <a:latin typeface="Verdana" panose="020B0604030504040204" pitchFamily="34" charset="0"/>
                <a:ea typeface="Times New Roman" panose="02020603050405020304" pitchFamily="18" charset="0"/>
              </a:rPr>
              <a:t> </a:t>
            </a:r>
            <a:endParaRPr lang="es-CO" sz="2000" dirty="0">
              <a:latin typeface="Times New Roman" panose="02020603050405020304" pitchFamily="18" charset="0"/>
              <a:ea typeface="Times New Roman" panose="02020603050405020304" pitchFamily="18" charset="0"/>
            </a:endParaRPr>
          </a:p>
          <a:p>
            <a:pPr algn="just">
              <a:spcAft>
                <a:spcPts val="0"/>
              </a:spcAft>
            </a:pPr>
            <a:r>
              <a:rPr lang="es-ES_tradnl" b="1" dirty="0">
                <a:latin typeface="Verdana" panose="020B0604030504040204" pitchFamily="34" charset="0"/>
                <a:ea typeface="Times New Roman" panose="02020603050405020304" pitchFamily="18" charset="0"/>
              </a:rPr>
              <a:t>3.</a:t>
            </a:r>
            <a:r>
              <a:rPr lang="es-CO" b="1" dirty="0">
                <a:latin typeface="Verdana" panose="020B0604030504040204" pitchFamily="34" charset="0"/>
                <a:ea typeface="Times New Roman" panose="02020603050405020304" pitchFamily="18" charset="0"/>
              </a:rPr>
              <a:t> COMERCIANTES, CONCEJALES Y CIUDADANOS ABORDARON SITUACIÓN DEL MERCADO DE BAZURTO (11 DE JULIO DE 2019)</a:t>
            </a:r>
            <a:endParaRPr lang="es-CO" sz="2000" dirty="0">
              <a:latin typeface="Times New Roman" panose="02020603050405020304" pitchFamily="18" charset="0"/>
              <a:ea typeface="Times New Roman" panose="02020603050405020304" pitchFamily="18" charset="0"/>
            </a:endParaRPr>
          </a:p>
          <a:p>
            <a:pPr algn="just">
              <a:spcAft>
                <a:spcPts val="0"/>
              </a:spcAft>
            </a:pPr>
            <a:r>
              <a:rPr lang="es-CO" b="1" dirty="0">
                <a:latin typeface="Verdana" panose="020B0604030504040204" pitchFamily="34" charset="0"/>
                <a:ea typeface="Times New Roman" panose="02020603050405020304" pitchFamily="18" charset="0"/>
              </a:rPr>
              <a:t> </a:t>
            </a:r>
            <a:endParaRPr lang="es-CO" sz="2000" dirty="0">
              <a:latin typeface="Times New Roman" panose="02020603050405020304" pitchFamily="18" charset="0"/>
              <a:ea typeface="Times New Roman" panose="02020603050405020304" pitchFamily="18" charset="0"/>
            </a:endParaRPr>
          </a:p>
          <a:p>
            <a:pPr algn="just">
              <a:spcAft>
                <a:spcPts val="0"/>
              </a:spcAft>
            </a:pPr>
            <a:r>
              <a:rPr lang="es-ES" sz="2400" dirty="0">
                <a:solidFill>
                  <a:srgbClr val="0C000A"/>
                </a:solidFill>
                <a:latin typeface="Source Sans Pro" panose="020B0503030403020204" pitchFamily="34" charset="0"/>
                <a:ea typeface="Times New Roman" panose="02020603050405020304" pitchFamily="18" charset="0"/>
              </a:rPr>
              <a:t>Institución Educativa Rafael Núñez del barrio Martínez Martelo </a:t>
            </a:r>
          </a:p>
          <a:p>
            <a:pPr algn="just">
              <a:spcAft>
                <a:spcPts val="0"/>
              </a:spcAft>
            </a:pPr>
            <a:endParaRPr lang="es-ES" sz="2400" dirty="0">
              <a:solidFill>
                <a:srgbClr val="0C000A"/>
              </a:solidFill>
              <a:latin typeface="Source Sans Pro" panose="020B0503030403020204" pitchFamily="34" charset="0"/>
              <a:ea typeface="Times New Roman" panose="02020603050405020304" pitchFamily="18" charset="0"/>
            </a:endParaRPr>
          </a:p>
          <a:p>
            <a:pPr algn="just">
              <a:spcAft>
                <a:spcPts val="0"/>
              </a:spcAft>
            </a:pPr>
            <a:r>
              <a:rPr lang="es-ES" sz="2400" dirty="0">
                <a:solidFill>
                  <a:srgbClr val="0C000A"/>
                </a:solidFill>
                <a:latin typeface="Source Sans Pro" panose="020B0503030403020204" pitchFamily="34" charset="0"/>
                <a:ea typeface="Times New Roman" panose="02020603050405020304" pitchFamily="18" charset="0"/>
              </a:rPr>
              <a:t>Proposición No. 047.</a:t>
            </a:r>
            <a:endParaRPr lang="es-CO" sz="2000" dirty="0">
              <a:latin typeface="Times New Roman" panose="02020603050405020304" pitchFamily="18" charset="0"/>
              <a:ea typeface="Times New Roman" panose="02020603050405020304" pitchFamily="18" charset="0"/>
            </a:endParaRPr>
          </a:p>
          <a:p>
            <a:pPr algn="just">
              <a:spcAft>
                <a:spcPts val="0"/>
              </a:spcAft>
            </a:pPr>
            <a:r>
              <a:rPr lang="es-ES" sz="2400" dirty="0">
                <a:solidFill>
                  <a:srgbClr val="0C000A"/>
                </a:solidFill>
                <a:latin typeface="Source Sans Pro" panose="020B0503030403020204" pitchFamily="34" charset="0"/>
                <a:ea typeface="Times New Roman" panose="02020603050405020304" pitchFamily="18" charset="0"/>
              </a:rPr>
              <a:t> </a:t>
            </a:r>
            <a:endParaRPr lang="es-CO" sz="2000" dirty="0">
              <a:latin typeface="Times New Roman" panose="02020603050405020304" pitchFamily="18" charset="0"/>
              <a:ea typeface="Times New Roman" panose="02020603050405020304" pitchFamily="18" charset="0"/>
            </a:endParaRPr>
          </a:p>
          <a:p>
            <a:pPr>
              <a:spcAft>
                <a:spcPts val="0"/>
              </a:spcAft>
            </a:pPr>
            <a:r>
              <a:rPr lang="es-ES" b="1" dirty="0">
                <a:latin typeface="Verdana" panose="020B0604030504040204" pitchFamily="34" charset="0"/>
                <a:ea typeface="Times New Roman" panose="02020603050405020304" pitchFamily="18" charset="0"/>
              </a:rPr>
              <a:t>Citados y/o Invitados a la sesión especial</a:t>
            </a:r>
            <a:endParaRPr lang="es-CO" sz="2000" dirty="0">
              <a:latin typeface="Times New Roman" panose="02020603050405020304" pitchFamily="18" charset="0"/>
              <a:ea typeface="Times New Roman" panose="02020603050405020304" pitchFamily="18" charset="0"/>
            </a:endParaRPr>
          </a:p>
          <a:p>
            <a:pPr algn="just">
              <a:spcAft>
                <a:spcPts val="0"/>
              </a:spcAft>
            </a:pPr>
            <a:r>
              <a:rPr lang="es-CO" b="1" dirty="0">
                <a:latin typeface="Verdana" panose="020B0604030504040204" pitchFamily="34" charset="0"/>
                <a:ea typeface="Times New Roman" panose="02020603050405020304" pitchFamily="18" charset="0"/>
              </a:rPr>
              <a:t> </a:t>
            </a:r>
            <a:endParaRPr lang="es-CO" sz="2000" dirty="0">
              <a:latin typeface="Times New Roman" panose="02020603050405020304" pitchFamily="18" charset="0"/>
              <a:ea typeface="Times New Roman" panose="02020603050405020304" pitchFamily="18" charset="0"/>
            </a:endParaRPr>
          </a:p>
          <a:p>
            <a:pPr algn="just">
              <a:spcAft>
                <a:spcPts val="0"/>
              </a:spcAft>
            </a:pPr>
            <a:r>
              <a:rPr lang="es-CO" dirty="0">
                <a:latin typeface="Verdana" panose="020B0604030504040204" pitchFamily="34" charset="0"/>
                <a:ea typeface="Times New Roman" panose="02020603050405020304" pitchFamily="18" charset="0"/>
              </a:rPr>
              <a:t>Alcalde la Localidad, establecimiento Ambiental EPA, Espacio Público, Organizaciones </a:t>
            </a:r>
            <a:r>
              <a:rPr lang="es-CO" dirty="0" err="1">
                <a:latin typeface="Verdana" panose="020B0604030504040204" pitchFamily="34" charset="0"/>
                <a:ea typeface="Times New Roman" panose="02020603050405020304" pitchFamily="18" charset="0"/>
              </a:rPr>
              <a:t>Mercabastos</a:t>
            </a:r>
            <a:r>
              <a:rPr lang="es-CO" dirty="0">
                <a:latin typeface="Verdana" panose="020B0604030504040204" pitchFamily="34" charset="0"/>
                <a:ea typeface="Times New Roman" panose="02020603050405020304" pitchFamily="18" charset="0"/>
              </a:rPr>
              <a:t>, Jefe Jurídico del Distrito, Administrador del Mercado de Bazurto, Oficina de Desarrollo Económico, Planeación, </a:t>
            </a:r>
            <a:r>
              <a:rPr lang="es-CO" dirty="0" err="1">
                <a:latin typeface="Verdana" panose="020B0604030504040204" pitchFamily="34" charset="0"/>
                <a:ea typeface="Times New Roman" panose="02020603050405020304" pitchFamily="18" charset="0"/>
              </a:rPr>
              <a:t>Corporturismo</a:t>
            </a:r>
            <a:r>
              <a:rPr lang="es-CO" dirty="0">
                <a:latin typeface="Verdana" panose="020B0604030504040204" pitchFamily="34" charset="0"/>
                <a:ea typeface="Times New Roman" panose="02020603050405020304" pitchFamily="18" charset="0"/>
              </a:rPr>
              <a:t>, Universidad de Cartagena , Tecnológica, UNICOLOMBO para analizar juntos con las asociaciones existentes ASOTRABAJO, ASOVENBAZ, ASOVINCAR y AMICOS</a:t>
            </a:r>
            <a:endParaRPr lang="es-CO" sz="2000" dirty="0">
              <a:latin typeface="Times New Roman" panose="02020603050405020304" pitchFamily="18" charset="0"/>
              <a:ea typeface="Times New Roman" panose="02020603050405020304" pitchFamily="18" charset="0"/>
            </a:endParaRPr>
          </a:p>
          <a:p>
            <a:pPr algn="just">
              <a:spcAft>
                <a:spcPts val="0"/>
              </a:spcAft>
            </a:pPr>
            <a:r>
              <a:rPr lang="es-CO" b="1" dirty="0">
                <a:latin typeface="Verdana" panose="020B0604030504040204" pitchFamily="34" charset="0"/>
                <a:ea typeface="Times New Roman" panose="02020603050405020304" pitchFamily="18" charset="0"/>
              </a:rPr>
              <a:t> </a:t>
            </a:r>
            <a:endParaRPr lang="es-CO"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85404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BF0B80B-1551-4E0C-AF3C-A6014664AB03}"/>
              </a:ext>
            </a:extLst>
          </p:cNvPr>
          <p:cNvSpPr/>
          <p:nvPr/>
        </p:nvSpPr>
        <p:spPr>
          <a:xfrm>
            <a:off x="3069024" y="502827"/>
            <a:ext cx="3005951" cy="369332"/>
          </a:xfrm>
          <a:prstGeom prst="rect">
            <a:avLst/>
          </a:prstGeom>
        </p:spPr>
        <p:txBody>
          <a:bodyPr wrap="none">
            <a:spAutoFit/>
          </a:bodyPr>
          <a:lstStyle/>
          <a:p>
            <a:pPr algn="ctr">
              <a:spcAft>
                <a:spcPts val="0"/>
              </a:spcAft>
            </a:pPr>
            <a:r>
              <a:rPr lang="es-ES_tradnl" b="1" dirty="0">
                <a:latin typeface="Arial" panose="020B0604020202020204" pitchFamily="34" charset="0"/>
                <a:ea typeface="Times New Roman" panose="02020603050405020304" pitchFamily="18" charset="0"/>
              </a:rPr>
              <a:t>D.CAMBIOS DE QUORUM</a:t>
            </a:r>
            <a:endParaRPr lang="es-CO" dirty="0">
              <a:latin typeface="Times New Roman" panose="02020603050405020304" pitchFamily="18" charset="0"/>
              <a:ea typeface="Times New Roman" panose="02020603050405020304" pitchFamily="18" charset="0"/>
            </a:endParaRPr>
          </a:p>
        </p:txBody>
      </p:sp>
      <p:graphicFrame>
        <p:nvGraphicFramePr>
          <p:cNvPr id="3" name="Tabla 2">
            <a:extLst>
              <a:ext uri="{FF2B5EF4-FFF2-40B4-BE49-F238E27FC236}">
                <a16:creationId xmlns:a16="http://schemas.microsoft.com/office/drawing/2014/main" id="{80DD2710-EED5-450F-9AC3-23C2E59F72A7}"/>
              </a:ext>
            </a:extLst>
          </p:cNvPr>
          <p:cNvGraphicFramePr>
            <a:graphicFrameLocks noGrp="1"/>
          </p:cNvGraphicFramePr>
          <p:nvPr>
            <p:extLst>
              <p:ext uri="{D42A27DB-BD31-4B8C-83A1-F6EECF244321}">
                <p14:modId xmlns:p14="http://schemas.microsoft.com/office/powerpoint/2010/main" val="2282789895"/>
              </p:ext>
            </p:extLst>
          </p:nvPr>
        </p:nvGraphicFramePr>
        <p:xfrm>
          <a:off x="954155" y="954157"/>
          <a:ext cx="7235687" cy="3566160"/>
        </p:xfrm>
        <a:graphic>
          <a:graphicData uri="http://schemas.openxmlformats.org/drawingml/2006/table">
            <a:tbl>
              <a:tblPr firstRow="1" firstCol="1" bandRow="1">
                <a:tableStyleId>{5C22544A-7EE6-4342-B048-85BDC9FD1C3A}</a:tableStyleId>
              </a:tblPr>
              <a:tblGrid>
                <a:gridCol w="2790332">
                  <a:extLst>
                    <a:ext uri="{9D8B030D-6E8A-4147-A177-3AD203B41FA5}">
                      <a16:colId xmlns:a16="http://schemas.microsoft.com/office/drawing/2014/main" val="1863420991"/>
                    </a:ext>
                  </a:extLst>
                </a:gridCol>
                <a:gridCol w="4445355">
                  <a:extLst>
                    <a:ext uri="{9D8B030D-6E8A-4147-A177-3AD203B41FA5}">
                      <a16:colId xmlns:a16="http://schemas.microsoft.com/office/drawing/2014/main" val="10437503"/>
                    </a:ext>
                  </a:extLst>
                </a:gridCol>
              </a:tblGrid>
              <a:tr h="389971">
                <a:tc>
                  <a:txBody>
                    <a:bodyPr/>
                    <a:lstStyle/>
                    <a:p>
                      <a:pPr algn="ctr">
                        <a:spcAft>
                          <a:spcPts val="0"/>
                        </a:spcAft>
                      </a:pPr>
                      <a:r>
                        <a:rPr lang="es-CO" sz="1800" b="1" dirty="0">
                          <a:effectLst/>
                        </a:rPr>
                        <a:t>CAMBIOS DE QUORUM 2019</a:t>
                      </a:r>
                      <a:endParaRPr lang="es-C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CO" sz="1800" b="1" dirty="0">
                          <a:effectLst/>
                        </a:rPr>
                        <a:t>9 CAMBIOS DE QUORUM</a:t>
                      </a:r>
                      <a:endParaRPr lang="es-C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09907555"/>
                  </a:ext>
                </a:extLst>
              </a:tr>
              <a:tr h="228317">
                <a:tc>
                  <a:txBody>
                    <a:bodyPr/>
                    <a:lstStyle/>
                    <a:p>
                      <a:pPr algn="ctr">
                        <a:spcAft>
                          <a:spcPts val="0"/>
                        </a:spcAft>
                      </a:pPr>
                      <a:r>
                        <a:rPr lang="es-CO" sz="1800" b="1" dirty="0">
                          <a:effectLst/>
                        </a:rPr>
                        <a:t>FECHA</a:t>
                      </a:r>
                      <a:endParaRPr lang="es-C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CO" sz="1800" b="1">
                          <a:effectLst/>
                        </a:rPr>
                        <a:t>DETALLE</a:t>
                      </a:r>
                      <a:endParaRPr lang="es-CO" sz="1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40363215"/>
                  </a:ext>
                </a:extLst>
              </a:tr>
              <a:tr h="241862">
                <a:tc>
                  <a:txBody>
                    <a:bodyPr/>
                    <a:lstStyle/>
                    <a:p>
                      <a:pPr algn="ctr">
                        <a:spcAft>
                          <a:spcPts val="0"/>
                        </a:spcAft>
                      </a:pPr>
                      <a:r>
                        <a:rPr lang="es-CO" sz="1800" b="1" dirty="0">
                          <a:effectLst/>
                        </a:rPr>
                        <a:t>15 ENERO</a:t>
                      </a:r>
                      <a:endParaRPr lang="es-C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CO" sz="1800" b="1">
                          <a:effectLst/>
                        </a:rPr>
                        <a:t>SALIDA DE CONCEJAL DE LA CORPORACION</a:t>
                      </a:r>
                      <a:endParaRPr lang="es-CO" sz="1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64074152"/>
                  </a:ext>
                </a:extLst>
              </a:tr>
              <a:tr h="228317">
                <a:tc>
                  <a:txBody>
                    <a:bodyPr/>
                    <a:lstStyle/>
                    <a:p>
                      <a:pPr algn="ctr">
                        <a:spcAft>
                          <a:spcPts val="0"/>
                        </a:spcAft>
                      </a:pPr>
                      <a:r>
                        <a:rPr lang="es-CO" sz="1800" b="1">
                          <a:effectLst/>
                        </a:rPr>
                        <a:t>6 FEBRERO</a:t>
                      </a:r>
                      <a:endParaRPr lang="es-CO" sz="1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CO" sz="1800" b="1" dirty="0">
                          <a:effectLst/>
                        </a:rPr>
                        <a:t>INGRESO DE CONCEJAL A LA CORPORACION</a:t>
                      </a:r>
                      <a:endParaRPr lang="es-C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07554476"/>
                  </a:ext>
                </a:extLst>
              </a:tr>
              <a:tr h="241862">
                <a:tc>
                  <a:txBody>
                    <a:bodyPr/>
                    <a:lstStyle/>
                    <a:p>
                      <a:pPr algn="ctr">
                        <a:spcAft>
                          <a:spcPts val="0"/>
                        </a:spcAft>
                      </a:pPr>
                      <a:r>
                        <a:rPr lang="es-CO" sz="1800" b="1">
                          <a:effectLst/>
                        </a:rPr>
                        <a:t>1 DE MARZO</a:t>
                      </a:r>
                      <a:endParaRPr lang="es-CO" sz="1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CO" sz="1800" b="1" dirty="0">
                          <a:effectLst/>
                        </a:rPr>
                        <a:t>INGRESO DE CONCEJAL A LA CORPORACION</a:t>
                      </a:r>
                      <a:endParaRPr lang="es-C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34515221"/>
                  </a:ext>
                </a:extLst>
              </a:tr>
              <a:tr h="228317">
                <a:tc>
                  <a:txBody>
                    <a:bodyPr/>
                    <a:lstStyle/>
                    <a:p>
                      <a:pPr algn="ctr">
                        <a:spcAft>
                          <a:spcPts val="0"/>
                        </a:spcAft>
                      </a:pPr>
                      <a:r>
                        <a:rPr lang="es-CO" sz="1800" b="1">
                          <a:effectLst/>
                        </a:rPr>
                        <a:t>12 DE MARZO</a:t>
                      </a:r>
                      <a:endParaRPr lang="es-CO" sz="1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CO" sz="1800" b="1" dirty="0">
                          <a:effectLst/>
                        </a:rPr>
                        <a:t>SALIDA DE CONCEJAL DE LA CORPORACION</a:t>
                      </a:r>
                      <a:endParaRPr lang="es-C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56611375"/>
                  </a:ext>
                </a:extLst>
              </a:tr>
              <a:tr h="389971">
                <a:tc>
                  <a:txBody>
                    <a:bodyPr/>
                    <a:lstStyle/>
                    <a:p>
                      <a:pPr algn="ctr">
                        <a:spcAft>
                          <a:spcPts val="0"/>
                        </a:spcAft>
                      </a:pPr>
                      <a:r>
                        <a:rPr lang="es-CO" sz="1800" b="1">
                          <a:effectLst/>
                        </a:rPr>
                        <a:t>18 DE MARZO</a:t>
                      </a:r>
                      <a:endParaRPr lang="es-CO" sz="1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CO" sz="1800" b="1" dirty="0">
                          <a:effectLst/>
                        </a:rPr>
                        <a:t>INGRESO DE CONCEJALES A LA CORPORACION</a:t>
                      </a:r>
                      <a:endParaRPr lang="es-C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49415569"/>
                  </a:ext>
                </a:extLst>
              </a:tr>
              <a:tr h="241862">
                <a:tc>
                  <a:txBody>
                    <a:bodyPr/>
                    <a:lstStyle/>
                    <a:p>
                      <a:pPr algn="ctr">
                        <a:spcAft>
                          <a:spcPts val="0"/>
                        </a:spcAft>
                      </a:pPr>
                      <a:r>
                        <a:rPr lang="es-CO" sz="1800" b="1">
                          <a:effectLst/>
                        </a:rPr>
                        <a:t>5 DE ABRIL</a:t>
                      </a:r>
                      <a:endParaRPr lang="es-CO" sz="1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CO" sz="1800" b="1" dirty="0">
                          <a:effectLst/>
                        </a:rPr>
                        <a:t>INGRESO DE CONCEJAL A LA CORPORACION</a:t>
                      </a:r>
                      <a:endParaRPr lang="es-C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5377630"/>
                  </a:ext>
                </a:extLst>
              </a:tr>
              <a:tr h="228317">
                <a:tc>
                  <a:txBody>
                    <a:bodyPr/>
                    <a:lstStyle/>
                    <a:p>
                      <a:pPr algn="ctr">
                        <a:spcAft>
                          <a:spcPts val="0"/>
                        </a:spcAft>
                      </a:pPr>
                      <a:r>
                        <a:rPr lang="es-CO" sz="1800" b="1">
                          <a:effectLst/>
                        </a:rPr>
                        <a:t>10 DE ABRIL</a:t>
                      </a:r>
                      <a:endParaRPr lang="es-CO" sz="1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CO" sz="1800" b="1" dirty="0">
                          <a:effectLst/>
                        </a:rPr>
                        <a:t>INGRESO DE CONCEJAL A LA CORPORACION</a:t>
                      </a:r>
                      <a:endParaRPr lang="es-C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42233247"/>
                  </a:ext>
                </a:extLst>
              </a:tr>
              <a:tr h="241862">
                <a:tc>
                  <a:txBody>
                    <a:bodyPr/>
                    <a:lstStyle/>
                    <a:p>
                      <a:pPr algn="ctr">
                        <a:spcAft>
                          <a:spcPts val="0"/>
                        </a:spcAft>
                      </a:pPr>
                      <a:r>
                        <a:rPr lang="es-CO" sz="1800" b="1">
                          <a:effectLst/>
                        </a:rPr>
                        <a:t>1 DE JUNIO</a:t>
                      </a:r>
                      <a:endParaRPr lang="es-CO" sz="1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CO" sz="1800" b="1" dirty="0">
                          <a:effectLst/>
                        </a:rPr>
                        <a:t>INGRESO DE CONCEJAL A LA CORPORACION</a:t>
                      </a:r>
                      <a:endParaRPr lang="es-C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36116830"/>
                  </a:ext>
                </a:extLst>
              </a:tr>
              <a:tr h="228317">
                <a:tc>
                  <a:txBody>
                    <a:bodyPr/>
                    <a:lstStyle/>
                    <a:p>
                      <a:pPr algn="ctr">
                        <a:spcAft>
                          <a:spcPts val="0"/>
                        </a:spcAft>
                      </a:pPr>
                      <a:r>
                        <a:rPr lang="es-CO" sz="1800" b="1">
                          <a:effectLst/>
                        </a:rPr>
                        <a:t>7 DE JUNIO</a:t>
                      </a:r>
                      <a:endParaRPr lang="es-CO" sz="1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CO" sz="1800" b="1" dirty="0">
                          <a:effectLst/>
                        </a:rPr>
                        <a:t>INGRESO DE CONCEJAL A LA CORPORACION</a:t>
                      </a:r>
                      <a:endParaRPr lang="es-C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43609266"/>
                  </a:ext>
                </a:extLst>
              </a:tr>
            </a:tbl>
          </a:graphicData>
        </a:graphic>
      </p:graphicFrame>
      <p:sp>
        <p:nvSpPr>
          <p:cNvPr id="4" name="Rectángulo 3">
            <a:extLst>
              <a:ext uri="{FF2B5EF4-FFF2-40B4-BE49-F238E27FC236}">
                <a16:creationId xmlns:a16="http://schemas.microsoft.com/office/drawing/2014/main" id="{FD4E41B7-36C4-4B53-B7E9-EE550D4A3429}"/>
              </a:ext>
            </a:extLst>
          </p:cNvPr>
          <p:cNvSpPr/>
          <p:nvPr/>
        </p:nvSpPr>
        <p:spPr>
          <a:xfrm>
            <a:off x="774906" y="4742416"/>
            <a:ext cx="7839005" cy="1166345"/>
          </a:xfrm>
          <a:prstGeom prst="rect">
            <a:avLst/>
          </a:prstGeom>
        </p:spPr>
        <p:txBody>
          <a:bodyPr wrap="square">
            <a:spAutoFit/>
          </a:bodyPr>
          <a:lstStyle/>
          <a:p>
            <a:pPr algn="ctr">
              <a:lnSpc>
                <a:spcPct val="107000"/>
              </a:lnSpc>
              <a:spcAft>
                <a:spcPts val="800"/>
              </a:spcAft>
            </a:pPr>
            <a:r>
              <a:rPr lang="es-CO" b="1" dirty="0">
                <a:latin typeface="Arial" panose="020B0604020202020204" pitchFamily="34" charset="0"/>
                <a:ea typeface="Calibri" panose="020F0502020204030204" pitchFamily="34" charset="0"/>
              </a:rPr>
              <a:t>ACTUALMENTE QUORUM ESTA INTEGRADO POR 18 CONCEJALES</a:t>
            </a:r>
            <a:endParaRPr lang="es-CO" dirty="0">
              <a:latin typeface="Times New Roman" panose="02020603050405020304" pitchFamily="18" charset="0"/>
              <a:ea typeface="Times New Roman" panose="02020603050405020304" pitchFamily="18" charset="0"/>
            </a:endParaRPr>
          </a:p>
          <a:p>
            <a:pPr algn="ctr">
              <a:lnSpc>
                <a:spcPct val="107000"/>
              </a:lnSpc>
              <a:spcAft>
                <a:spcPts val="800"/>
              </a:spcAft>
            </a:pPr>
            <a:r>
              <a:rPr lang="es-CO" b="1" dirty="0">
                <a:solidFill>
                  <a:schemeClr val="accent6">
                    <a:lumMod val="75000"/>
                  </a:schemeClr>
                </a:solidFill>
                <a:latin typeface="Arial" panose="020B0604020202020204" pitchFamily="34" charset="0"/>
                <a:ea typeface="Calibri" panose="020F0502020204030204" pitchFamily="34" charset="0"/>
              </a:rPr>
              <a:t>QUORUM DELIBERATORIO</a:t>
            </a:r>
            <a:r>
              <a:rPr lang="es-CO" dirty="0">
                <a:latin typeface="Arial" panose="020B0604020202020204" pitchFamily="34" charset="0"/>
                <a:ea typeface="Calibri" panose="020F0502020204030204" pitchFamily="34" charset="0"/>
              </a:rPr>
              <a:t>:           </a:t>
            </a:r>
            <a:r>
              <a:rPr lang="es-CO" b="1" dirty="0">
                <a:latin typeface="Arial" panose="020B0604020202020204" pitchFamily="34" charset="0"/>
                <a:ea typeface="Calibri" panose="020F0502020204030204" pitchFamily="34" charset="0"/>
              </a:rPr>
              <a:t>5 HASTA 9 CONCEJALES</a:t>
            </a:r>
            <a:endParaRPr lang="es-CO" dirty="0">
              <a:latin typeface="Times New Roman" panose="02020603050405020304" pitchFamily="18" charset="0"/>
              <a:ea typeface="Times New Roman" panose="02020603050405020304" pitchFamily="18" charset="0"/>
            </a:endParaRPr>
          </a:p>
          <a:p>
            <a:pPr algn="ctr">
              <a:lnSpc>
                <a:spcPct val="107000"/>
              </a:lnSpc>
              <a:spcAft>
                <a:spcPts val="800"/>
              </a:spcAft>
            </a:pPr>
            <a:r>
              <a:rPr lang="es-CO" b="1" dirty="0">
                <a:solidFill>
                  <a:srgbClr val="FF0000"/>
                </a:solidFill>
                <a:latin typeface="Arial" panose="020B0604020202020204" pitchFamily="34" charset="0"/>
                <a:ea typeface="Calibri" panose="020F0502020204030204" pitchFamily="34" charset="0"/>
              </a:rPr>
              <a:t>QUORUM DECISORIO:                    </a:t>
            </a:r>
            <a:r>
              <a:rPr lang="es-CO" b="1" dirty="0">
                <a:latin typeface="Arial" panose="020B0604020202020204" pitchFamily="34" charset="0"/>
                <a:ea typeface="Calibri" panose="020F0502020204030204" pitchFamily="34" charset="0"/>
              </a:rPr>
              <a:t>10 </a:t>
            </a:r>
            <a:r>
              <a:rPr lang="es-CO" b="1" dirty="0" err="1">
                <a:latin typeface="Arial" panose="020B0604020202020204" pitchFamily="34" charset="0"/>
                <a:ea typeface="Calibri" panose="020F0502020204030204" pitchFamily="34" charset="0"/>
              </a:rPr>
              <a:t>ó</a:t>
            </a:r>
            <a:r>
              <a:rPr lang="es-CO" b="1" dirty="0">
                <a:latin typeface="Arial" panose="020B0604020202020204" pitchFamily="34" charset="0"/>
                <a:ea typeface="Calibri" panose="020F0502020204030204" pitchFamily="34" charset="0"/>
              </a:rPr>
              <a:t> MAS CONCEJALES</a:t>
            </a:r>
            <a:endParaRPr lang="es-CO"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47206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701CD71-D8DD-45B1-8981-D2501BB990EE}"/>
              </a:ext>
            </a:extLst>
          </p:cNvPr>
          <p:cNvSpPr/>
          <p:nvPr/>
        </p:nvSpPr>
        <p:spPr>
          <a:xfrm>
            <a:off x="2286000" y="717402"/>
            <a:ext cx="4572000" cy="646331"/>
          </a:xfrm>
          <a:prstGeom prst="rect">
            <a:avLst/>
          </a:prstGeom>
        </p:spPr>
        <p:txBody>
          <a:bodyPr>
            <a:spAutoFit/>
          </a:bodyPr>
          <a:lstStyle/>
          <a:p>
            <a:pPr algn="ctr">
              <a:spcAft>
                <a:spcPts val="0"/>
              </a:spcAft>
            </a:pPr>
            <a:r>
              <a:rPr lang="es-ES" b="1" dirty="0">
                <a:latin typeface="Verdana" panose="020B0604030504040204" pitchFamily="34" charset="0"/>
                <a:ea typeface="Times New Roman" panose="02020603050405020304" pitchFamily="18" charset="0"/>
              </a:rPr>
              <a:t>TRÁMITE DE LOS PROYECTOS DE ACUERDO RADICADOS</a:t>
            </a:r>
            <a:endParaRPr lang="es-CO" dirty="0">
              <a:latin typeface="Times New Roman" panose="02020603050405020304" pitchFamily="18" charset="0"/>
              <a:ea typeface="Times New Roman" panose="02020603050405020304" pitchFamily="18" charset="0"/>
            </a:endParaRPr>
          </a:p>
        </p:txBody>
      </p:sp>
      <p:graphicFrame>
        <p:nvGraphicFramePr>
          <p:cNvPr id="3" name="Tabla 2">
            <a:extLst>
              <a:ext uri="{FF2B5EF4-FFF2-40B4-BE49-F238E27FC236}">
                <a16:creationId xmlns:a16="http://schemas.microsoft.com/office/drawing/2014/main" id="{B55C0CE2-14FA-46CF-A1BF-9E0C0331A6B5}"/>
              </a:ext>
            </a:extLst>
          </p:cNvPr>
          <p:cNvGraphicFramePr>
            <a:graphicFrameLocks noGrp="1"/>
          </p:cNvGraphicFramePr>
          <p:nvPr>
            <p:extLst>
              <p:ext uri="{D42A27DB-BD31-4B8C-83A1-F6EECF244321}">
                <p14:modId xmlns:p14="http://schemas.microsoft.com/office/powerpoint/2010/main" val="400922457"/>
              </p:ext>
            </p:extLst>
          </p:nvPr>
        </p:nvGraphicFramePr>
        <p:xfrm>
          <a:off x="1111464" y="1348104"/>
          <a:ext cx="6921071" cy="4161791"/>
        </p:xfrm>
        <a:graphic>
          <a:graphicData uri="http://schemas.openxmlformats.org/drawingml/2006/table">
            <a:tbl>
              <a:tblPr firstRow="1" firstCol="1" bandRow="1">
                <a:tableStyleId>{5C22544A-7EE6-4342-B048-85BDC9FD1C3A}</a:tableStyleId>
              </a:tblPr>
              <a:tblGrid>
                <a:gridCol w="4116860">
                  <a:extLst>
                    <a:ext uri="{9D8B030D-6E8A-4147-A177-3AD203B41FA5}">
                      <a16:colId xmlns:a16="http://schemas.microsoft.com/office/drawing/2014/main" val="328111062"/>
                    </a:ext>
                  </a:extLst>
                </a:gridCol>
                <a:gridCol w="2804211">
                  <a:extLst>
                    <a:ext uri="{9D8B030D-6E8A-4147-A177-3AD203B41FA5}">
                      <a16:colId xmlns:a16="http://schemas.microsoft.com/office/drawing/2014/main" val="673473272"/>
                    </a:ext>
                  </a:extLst>
                </a:gridCol>
              </a:tblGrid>
              <a:tr h="323956">
                <a:tc gridSpan="2">
                  <a:txBody>
                    <a:bodyPr/>
                    <a:lstStyle/>
                    <a:p>
                      <a:pPr algn="ctr">
                        <a:spcAft>
                          <a:spcPts val="0"/>
                        </a:spcAft>
                      </a:pPr>
                      <a:r>
                        <a:rPr lang="es-ES" sz="1800" dirty="0">
                          <a:effectLst/>
                        </a:rPr>
                        <a:t>RELACIÓN DE PROYECTOS RADICADOS</a:t>
                      </a:r>
                      <a:endParaRPr lang="es-CO" sz="18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s-CO"/>
                    </a:p>
                  </a:txBody>
                  <a:tcPr/>
                </a:tc>
                <a:extLst>
                  <a:ext uri="{0D108BD9-81ED-4DB2-BD59-A6C34878D82A}">
                    <a16:rowId xmlns:a16="http://schemas.microsoft.com/office/drawing/2014/main" val="483685690"/>
                  </a:ext>
                </a:extLst>
              </a:tr>
              <a:tr h="323956">
                <a:tc>
                  <a:txBody>
                    <a:bodyPr/>
                    <a:lstStyle/>
                    <a:p>
                      <a:pPr algn="just">
                        <a:spcAft>
                          <a:spcPts val="0"/>
                        </a:spcAft>
                      </a:pPr>
                      <a:r>
                        <a:rPr lang="es-ES" sz="1800" dirty="0">
                          <a:effectLst/>
                        </a:rPr>
                        <a:t>TOTAL RADICADOS</a:t>
                      </a:r>
                      <a:endParaRPr lang="es-CO"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 sz="1800" b="1" dirty="0">
                          <a:effectLst/>
                        </a:rPr>
                        <a:t>28</a:t>
                      </a:r>
                      <a:endParaRPr lang="es-CO" sz="18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293925843"/>
                  </a:ext>
                </a:extLst>
              </a:tr>
              <a:tr h="323956">
                <a:tc>
                  <a:txBody>
                    <a:bodyPr/>
                    <a:lstStyle/>
                    <a:p>
                      <a:pPr algn="just">
                        <a:spcAft>
                          <a:spcPts val="0"/>
                        </a:spcAft>
                      </a:pPr>
                      <a:r>
                        <a:rPr lang="es-ES" sz="1800">
                          <a:effectLst/>
                        </a:rPr>
                        <a:t>TRAMITADOS PARA SEGUNDO DEBATE</a:t>
                      </a:r>
                      <a:endParaRPr lang="es-CO"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 sz="1800" b="1" dirty="0">
                          <a:effectLst/>
                          <a:latin typeface="Times New Roman" panose="02020603050405020304" pitchFamily="18" charset="0"/>
                          <a:ea typeface="Times New Roman" panose="02020603050405020304" pitchFamily="18" charset="0"/>
                        </a:rPr>
                        <a:t>9</a:t>
                      </a:r>
                      <a:endParaRPr lang="es-CO" sz="18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917749839"/>
                  </a:ext>
                </a:extLst>
              </a:tr>
              <a:tr h="323956">
                <a:tc>
                  <a:txBody>
                    <a:bodyPr/>
                    <a:lstStyle/>
                    <a:p>
                      <a:pPr algn="just">
                        <a:spcAft>
                          <a:spcPts val="0"/>
                        </a:spcAft>
                      </a:pPr>
                      <a:r>
                        <a:rPr lang="es-ES" sz="1800" dirty="0">
                          <a:effectLst/>
                        </a:rPr>
                        <a:t>APROBADOS EN SEGUNDO DEBATE</a:t>
                      </a:r>
                      <a:endParaRPr lang="es-CO"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 sz="1800" b="1" dirty="0">
                          <a:effectLst/>
                          <a:latin typeface="Times New Roman" panose="02020603050405020304" pitchFamily="18" charset="0"/>
                          <a:ea typeface="Times New Roman" panose="02020603050405020304" pitchFamily="18" charset="0"/>
                        </a:rPr>
                        <a:t>9</a:t>
                      </a:r>
                      <a:endParaRPr lang="es-CO" sz="18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97986048"/>
                  </a:ext>
                </a:extLst>
              </a:tr>
              <a:tr h="323956">
                <a:tc>
                  <a:txBody>
                    <a:bodyPr/>
                    <a:lstStyle/>
                    <a:p>
                      <a:pPr algn="just">
                        <a:spcAft>
                          <a:spcPts val="0"/>
                        </a:spcAft>
                      </a:pPr>
                      <a:r>
                        <a:rPr lang="es-ES" sz="1800" dirty="0">
                          <a:effectLst/>
                        </a:rPr>
                        <a:t>SANCIONADOS</a:t>
                      </a:r>
                      <a:endParaRPr lang="es-CO"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 sz="1800" b="1" dirty="0">
                          <a:effectLst/>
                        </a:rPr>
                        <a:t>4</a:t>
                      </a:r>
                      <a:endParaRPr lang="es-CO" sz="18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41512121"/>
                  </a:ext>
                </a:extLst>
              </a:tr>
              <a:tr h="323956">
                <a:tc>
                  <a:txBody>
                    <a:bodyPr/>
                    <a:lstStyle/>
                    <a:p>
                      <a:pPr algn="just">
                        <a:spcAft>
                          <a:spcPts val="0"/>
                        </a:spcAft>
                      </a:pPr>
                      <a:r>
                        <a:rPr lang="es-ES" sz="1800">
                          <a:effectLst/>
                        </a:rPr>
                        <a:t>PENDIENTE POR SANCION</a:t>
                      </a:r>
                      <a:endParaRPr lang="es-CO"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 sz="1800" b="1" dirty="0">
                          <a:effectLst/>
                          <a:latin typeface="Times New Roman" panose="02020603050405020304" pitchFamily="18" charset="0"/>
                          <a:ea typeface="Times New Roman" panose="02020603050405020304" pitchFamily="18" charset="0"/>
                        </a:rPr>
                        <a:t>2</a:t>
                      </a:r>
                      <a:endParaRPr lang="es-CO" sz="18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661743266"/>
                  </a:ext>
                </a:extLst>
              </a:tr>
              <a:tr h="323956">
                <a:tc>
                  <a:txBody>
                    <a:bodyPr/>
                    <a:lstStyle/>
                    <a:p>
                      <a:pPr algn="just">
                        <a:spcAft>
                          <a:spcPts val="0"/>
                        </a:spcAft>
                      </a:pPr>
                      <a:r>
                        <a:rPr lang="es-ES" sz="1800">
                          <a:effectLst/>
                        </a:rPr>
                        <a:t>OBJETADOS</a:t>
                      </a:r>
                      <a:endParaRPr lang="es-CO"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 sz="1800" b="1" dirty="0">
                          <a:effectLst/>
                        </a:rPr>
                        <a:t>4</a:t>
                      </a:r>
                      <a:endParaRPr lang="es-CO" sz="18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987781483"/>
                  </a:ext>
                </a:extLst>
              </a:tr>
              <a:tr h="323956">
                <a:tc>
                  <a:txBody>
                    <a:bodyPr/>
                    <a:lstStyle/>
                    <a:p>
                      <a:pPr algn="just">
                        <a:spcAft>
                          <a:spcPts val="0"/>
                        </a:spcAft>
                      </a:pPr>
                      <a:r>
                        <a:rPr lang="es-ES" sz="1800">
                          <a:effectLst/>
                        </a:rPr>
                        <a:t>RETIRADOS</a:t>
                      </a:r>
                      <a:endParaRPr lang="es-CO"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 sz="1800" b="1" dirty="0">
                          <a:effectLst/>
                        </a:rPr>
                        <a:t>1</a:t>
                      </a:r>
                      <a:endParaRPr lang="es-CO" sz="18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385254395"/>
                  </a:ext>
                </a:extLst>
              </a:tr>
              <a:tr h="323956">
                <a:tc>
                  <a:txBody>
                    <a:bodyPr/>
                    <a:lstStyle/>
                    <a:p>
                      <a:pPr algn="just">
                        <a:spcAft>
                          <a:spcPts val="0"/>
                        </a:spcAft>
                      </a:pPr>
                      <a:r>
                        <a:rPr lang="es-ES" sz="1800">
                          <a:effectLst/>
                        </a:rPr>
                        <a:t>ARCHIVADOS</a:t>
                      </a:r>
                      <a:endParaRPr lang="es-CO"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 sz="1800" b="1" dirty="0">
                          <a:effectLst/>
                        </a:rPr>
                        <a:t>6</a:t>
                      </a:r>
                      <a:endParaRPr lang="es-CO" sz="18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568768773"/>
                  </a:ext>
                </a:extLst>
              </a:tr>
              <a:tr h="323956">
                <a:tc>
                  <a:txBody>
                    <a:bodyPr/>
                    <a:lstStyle/>
                    <a:p>
                      <a:pPr algn="just">
                        <a:spcAft>
                          <a:spcPts val="0"/>
                        </a:spcAft>
                      </a:pPr>
                      <a:r>
                        <a:rPr lang="es-ES" sz="1800" dirty="0">
                          <a:effectLst/>
                        </a:rPr>
                        <a:t>PENDIENTE PARA AUDIENCIA P.</a:t>
                      </a:r>
                      <a:endParaRPr lang="es-CO"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 sz="1800" b="1" dirty="0">
                          <a:effectLst/>
                          <a:latin typeface="Times New Roman" panose="02020603050405020304" pitchFamily="18" charset="0"/>
                          <a:ea typeface="Times New Roman" panose="02020603050405020304" pitchFamily="18" charset="0"/>
                        </a:rPr>
                        <a:t>4</a:t>
                      </a:r>
                      <a:endParaRPr lang="es-CO" sz="18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28309364"/>
                  </a:ext>
                </a:extLst>
              </a:tr>
              <a:tr h="647911">
                <a:tc>
                  <a:txBody>
                    <a:bodyPr/>
                    <a:lstStyle/>
                    <a:p>
                      <a:pPr algn="just">
                        <a:spcAft>
                          <a:spcPts val="0"/>
                        </a:spcAft>
                      </a:pPr>
                      <a:r>
                        <a:rPr lang="es-ES" sz="1800" dirty="0">
                          <a:effectLst/>
                        </a:rPr>
                        <a:t>PENDIENTE PARA ESTUDIO EN COMISION PRIMER DEBATE</a:t>
                      </a:r>
                      <a:endParaRPr lang="es-CO"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ES" sz="1800" b="1" dirty="0">
                          <a:effectLst/>
                        </a:rPr>
                        <a:t>9</a:t>
                      </a:r>
                      <a:endParaRPr lang="es-CO" sz="18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03596099"/>
                  </a:ext>
                </a:extLst>
              </a:tr>
              <a:tr h="0">
                <a:tc>
                  <a:txBody>
                    <a:bodyPr/>
                    <a:lstStyle/>
                    <a:p>
                      <a:endParaRPr lang="es-CO"/>
                    </a:p>
                  </a:txBody>
                  <a:tcPr marL="68580" marR="68580" marT="0" marB="0" anchor="ctr"/>
                </a:tc>
                <a:tc>
                  <a:txBody>
                    <a:bodyPr/>
                    <a:lstStyle/>
                    <a:p>
                      <a:endParaRPr lang="es-CO" dirty="0"/>
                    </a:p>
                  </a:txBody>
                  <a:tcPr marL="68580" marR="68580" marT="0" marB="0" anchor="ctr"/>
                </a:tc>
                <a:extLst>
                  <a:ext uri="{0D108BD9-81ED-4DB2-BD59-A6C34878D82A}">
                    <a16:rowId xmlns:a16="http://schemas.microsoft.com/office/drawing/2014/main" val="547266126"/>
                  </a:ext>
                </a:extLst>
              </a:tr>
            </a:tbl>
          </a:graphicData>
        </a:graphic>
      </p:graphicFrame>
    </p:spTree>
    <p:extLst>
      <p:ext uri="{BB962C8B-B14F-4D97-AF65-F5344CB8AC3E}">
        <p14:creationId xmlns:p14="http://schemas.microsoft.com/office/powerpoint/2010/main" val="1181615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DB16C01D-581F-48A0-B2C0-F9AC91ED981E}"/>
              </a:ext>
            </a:extLst>
          </p:cNvPr>
          <p:cNvGraphicFramePr>
            <a:graphicFrameLocks noGrp="1"/>
          </p:cNvGraphicFramePr>
          <p:nvPr>
            <p:extLst>
              <p:ext uri="{D42A27DB-BD31-4B8C-83A1-F6EECF244321}">
                <p14:modId xmlns:p14="http://schemas.microsoft.com/office/powerpoint/2010/main" val="391443793"/>
              </p:ext>
            </p:extLst>
          </p:nvPr>
        </p:nvGraphicFramePr>
        <p:xfrm>
          <a:off x="1" y="887896"/>
          <a:ext cx="9143999" cy="5234424"/>
        </p:xfrm>
        <a:graphic>
          <a:graphicData uri="http://schemas.openxmlformats.org/drawingml/2006/table">
            <a:tbl>
              <a:tblPr firstRow="1" firstCol="1" bandRow="1">
                <a:tableStyleId>{5C22544A-7EE6-4342-B048-85BDC9FD1C3A}</a:tableStyleId>
              </a:tblPr>
              <a:tblGrid>
                <a:gridCol w="497343">
                  <a:extLst>
                    <a:ext uri="{9D8B030D-6E8A-4147-A177-3AD203B41FA5}">
                      <a16:colId xmlns:a16="http://schemas.microsoft.com/office/drawing/2014/main" val="3797021602"/>
                    </a:ext>
                  </a:extLst>
                </a:gridCol>
                <a:gridCol w="2286250">
                  <a:extLst>
                    <a:ext uri="{9D8B030D-6E8A-4147-A177-3AD203B41FA5}">
                      <a16:colId xmlns:a16="http://schemas.microsoft.com/office/drawing/2014/main" val="2669354292"/>
                    </a:ext>
                  </a:extLst>
                </a:gridCol>
                <a:gridCol w="953582">
                  <a:extLst>
                    <a:ext uri="{9D8B030D-6E8A-4147-A177-3AD203B41FA5}">
                      <a16:colId xmlns:a16="http://schemas.microsoft.com/office/drawing/2014/main" val="3824159667"/>
                    </a:ext>
                  </a:extLst>
                </a:gridCol>
                <a:gridCol w="1506237">
                  <a:extLst>
                    <a:ext uri="{9D8B030D-6E8A-4147-A177-3AD203B41FA5}">
                      <a16:colId xmlns:a16="http://schemas.microsoft.com/office/drawing/2014/main" val="1719016415"/>
                    </a:ext>
                  </a:extLst>
                </a:gridCol>
                <a:gridCol w="2816093">
                  <a:extLst>
                    <a:ext uri="{9D8B030D-6E8A-4147-A177-3AD203B41FA5}">
                      <a16:colId xmlns:a16="http://schemas.microsoft.com/office/drawing/2014/main" val="744841947"/>
                    </a:ext>
                  </a:extLst>
                </a:gridCol>
                <a:gridCol w="1084494">
                  <a:extLst>
                    <a:ext uri="{9D8B030D-6E8A-4147-A177-3AD203B41FA5}">
                      <a16:colId xmlns:a16="http://schemas.microsoft.com/office/drawing/2014/main" val="1869442956"/>
                    </a:ext>
                  </a:extLst>
                </a:gridCol>
              </a:tblGrid>
              <a:tr h="291507">
                <a:tc>
                  <a:txBody>
                    <a:bodyPr/>
                    <a:lstStyle/>
                    <a:p>
                      <a:pPr algn="just">
                        <a:spcAft>
                          <a:spcPts val="0"/>
                        </a:spcAft>
                      </a:pPr>
                      <a:r>
                        <a:rPr lang="es-ES" sz="1000" dirty="0">
                          <a:effectLst/>
                        </a:rPr>
                        <a:t>No.</a:t>
                      </a:r>
                      <a:endParaRPr lang="es-CO" sz="1000" dirty="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ctr">
                        <a:spcAft>
                          <a:spcPts val="0"/>
                        </a:spcAft>
                      </a:pPr>
                      <a:r>
                        <a:rPr lang="es-ES" sz="1000" dirty="0">
                          <a:effectLst/>
                        </a:rPr>
                        <a:t>PROYECTOS DE ACUERDO No. </a:t>
                      </a:r>
                      <a:endParaRPr lang="es-CO" sz="1000" dirty="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ctr">
                        <a:spcAft>
                          <a:spcPts val="0"/>
                        </a:spcAft>
                      </a:pPr>
                      <a:r>
                        <a:rPr lang="es-ES" sz="1000" dirty="0">
                          <a:effectLst/>
                        </a:rPr>
                        <a:t>PRESENTADO</a:t>
                      </a:r>
                      <a:endParaRPr lang="es-CO" sz="1000" dirty="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ctr">
                        <a:spcAft>
                          <a:spcPts val="0"/>
                        </a:spcAft>
                      </a:pPr>
                      <a:r>
                        <a:rPr lang="es-ES" sz="1000" dirty="0">
                          <a:effectLst/>
                        </a:rPr>
                        <a:t>PONENTES</a:t>
                      </a:r>
                      <a:endParaRPr lang="es-CO" sz="1000" dirty="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ctr">
                        <a:spcAft>
                          <a:spcPts val="0"/>
                        </a:spcAft>
                      </a:pPr>
                      <a:r>
                        <a:rPr lang="es-ES" sz="1000" dirty="0">
                          <a:effectLst/>
                        </a:rPr>
                        <a:t>ACUERDO No. </a:t>
                      </a:r>
                      <a:endParaRPr lang="es-CO" sz="1000" dirty="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ctr">
                        <a:spcAft>
                          <a:spcPts val="0"/>
                        </a:spcAft>
                      </a:pPr>
                      <a:r>
                        <a:rPr lang="es-ES" sz="1000" dirty="0">
                          <a:effectLst/>
                        </a:rPr>
                        <a:t>FECHA DE SANCIÓN</a:t>
                      </a:r>
                      <a:endParaRPr lang="es-CO" sz="1000" dirty="0">
                        <a:effectLst/>
                        <a:latin typeface="Times New Roman" panose="02020603050405020304" pitchFamily="18" charset="0"/>
                        <a:ea typeface="Times New Roman" panose="02020603050405020304" pitchFamily="18" charset="0"/>
                      </a:endParaRPr>
                    </a:p>
                  </a:txBody>
                  <a:tcPr marL="35928" marR="35928" marT="0" marB="0" anchor="ctr"/>
                </a:tc>
                <a:extLst>
                  <a:ext uri="{0D108BD9-81ED-4DB2-BD59-A6C34878D82A}">
                    <a16:rowId xmlns:a16="http://schemas.microsoft.com/office/drawing/2014/main" val="3972001387"/>
                  </a:ext>
                </a:extLst>
              </a:tr>
              <a:tr h="1749041">
                <a:tc>
                  <a:txBody>
                    <a:bodyPr/>
                    <a:lstStyle/>
                    <a:p>
                      <a:pPr algn="ctr">
                        <a:spcAft>
                          <a:spcPts val="0"/>
                        </a:spcAft>
                      </a:pPr>
                      <a:r>
                        <a:rPr lang="es-ES_tradnl" sz="500" dirty="0">
                          <a:effectLst/>
                        </a:rPr>
                        <a:t>1 </a:t>
                      </a:r>
                      <a:endParaRPr lang="es-CO" sz="600" dirty="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just">
                        <a:spcAft>
                          <a:spcPts val="0"/>
                        </a:spcAft>
                      </a:pPr>
                      <a:r>
                        <a:rPr lang="es-ES" sz="1000" dirty="0">
                          <a:effectLst/>
                        </a:rPr>
                        <a:t>Proyecto de Acuerdo No. 149</a:t>
                      </a:r>
                      <a:endParaRPr lang="es-CO" sz="1000" dirty="0">
                        <a:effectLst/>
                      </a:endParaRPr>
                    </a:p>
                    <a:p>
                      <a:pPr algn="just">
                        <a:spcAft>
                          <a:spcPts val="0"/>
                        </a:spcAft>
                      </a:pPr>
                      <a:r>
                        <a:rPr lang="es-ES" sz="1000" dirty="0">
                          <a:effectLst/>
                        </a:rPr>
                        <a:t>“Por medio del cual se autoriza a la Mesa Directiva del Concejo Distrital de Cartagena de Indias, para que realice el proceso para la elaboración de un logo como imagen corporativa del Concejo y expida el acto administrativo a través del cual adopta la imagen corporativa y/o institucional del concejo distrital de Cartagena conformado por el logo y el eslogan y se dictan otras disposiciones”.</a:t>
                      </a:r>
                      <a:endParaRPr lang="es-CO" sz="1000" dirty="0">
                        <a:effectLst/>
                      </a:endParaRPr>
                    </a:p>
                  </a:txBody>
                  <a:tcPr marL="35928" marR="35928" marT="0" marB="0" anchor="ctr"/>
                </a:tc>
                <a:tc>
                  <a:txBody>
                    <a:bodyPr/>
                    <a:lstStyle/>
                    <a:p>
                      <a:pPr algn="ctr">
                        <a:spcAft>
                          <a:spcPts val="0"/>
                        </a:spcAft>
                        <a:tabLst>
                          <a:tab pos="2700020" algn="ctr"/>
                          <a:tab pos="5400040" algn="r"/>
                        </a:tabLst>
                      </a:pPr>
                      <a:r>
                        <a:rPr lang="es-ES" sz="1000" dirty="0">
                          <a:effectLst/>
                        </a:rPr>
                        <a:t>Presidente del Concejo</a:t>
                      </a:r>
                      <a:endParaRPr lang="es-CO" sz="1000" dirty="0">
                        <a:effectLst/>
                      </a:endParaRPr>
                    </a:p>
                    <a:p>
                      <a:pPr algn="ctr">
                        <a:spcAft>
                          <a:spcPts val="0"/>
                        </a:spcAft>
                        <a:tabLst>
                          <a:tab pos="2700020" algn="ctr"/>
                          <a:tab pos="5400040" algn="r"/>
                        </a:tabLst>
                      </a:pPr>
                      <a:r>
                        <a:rPr lang="es-ES" sz="1000" dirty="0">
                          <a:effectLst/>
                        </a:rPr>
                        <a:t>27/03/19</a:t>
                      </a:r>
                      <a:endParaRPr lang="es-CO" sz="1000" dirty="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ctr">
                        <a:spcAft>
                          <a:spcPts val="0"/>
                        </a:spcAft>
                      </a:pPr>
                      <a:r>
                        <a:rPr lang="es-ES" sz="1000">
                          <a:effectLst/>
                        </a:rPr>
                        <a:t>COMISION 3RA</a:t>
                      </a:r>
                      <a:endParaRPr lang="es-CO" sz="1000">
                        <a:effectLst/>
                      </a:endParaRPr>
                    </a:p>
                    <a:p>
                      <a:pPr algn="ctr">
                        <a:spcAft>
                          <a:spcPts val="0"/>
                        </a:spcAft>
                      </a:pPr>
                      <a:r>
                        <a:rPr lang="es-ES" sz="1000">
                          <a:effectLst/>
                        </a:rPr>
                        <a:t>Rodrigo Reyes (c)</a:t>
                      </a:r>
                      <a:endParaRPr lang="es-CO" sz="1000">
                        <a:effectLst/>
                      </a:endParaRPr>
                    </a:p>
                    <a:p>
                      <a:pPr algn="ctr">
                        <a:spcAft>
                          <a:spcPts val="0"/>
                        </a:spcAft>
                      </a:pPr>
                      <a:r>
                        <a:rPr lang="es-ES" sz="1000">
                          <a:effectLst/>
                        </a:rPr>
                        <a:t>William Pérez</a:t>
                      </a:r>
                      <a:endParaRPr lang="es-CO" sz="1000">
                        <a:effectLst/>
                      </a:endParaRPr>
                    </a:p>
                    <a:p>
                      <a:pPr algn="ctr">
                        <a:spcAft>
                          <a:spcPts val="0"/>
                        </a:spcAft>
                      </a:pPr>
                      <a:r>
                        <a:rPr lang="es-ES" sz="1000">
                          <a:effectLst/>
                        </a:rPr>
                        <a:t>Erich Piña</a:t>
                      </a:r>
                      <a:endParaRPr lang="es-CO" sz="100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just">
                        <a:spcAft>
                          <a:spcPts val="0"/>
                        </a:spcAft>
                      </a:pPr>
                      <a:r>
                        <a:rPr lang="es-ES" sz="1000" dirty="0">
                          <a:effectLst/>
                        </a:rPr>
                        <a:t>Acuerdo  0002 de 2019</a:t>
                      </a:r>
                      <a:endParaRPr lang="es-CO" sz="1000" dirty="0">
                        <a:effectLst/>
                      </a:endParaRPr>
                    </a:p>
                    <a:p>
                      <a:pPr algn="just">
                        <a:spcAft>
                          <a:spcPts val="0"/>
                        </a:spcAft>
                      </a:pPr>
                      <a:r>
                        <a:rPr lang="es-ES" sz="1000" dirty="0">
                          <a:effectLst/>
                        </a:rPr>
                        <a:t>“Por medio del cual se autoriza a la Mesa Directiva del Concejo Distrital de C/gena de Indias, para que realice el proceso para la elaboración de un logo como imagen corporativa del Concejo y expida el acto administrativo a través del cual adopta la imagen corporativa y/o institucional del Concejo Distrital de Cartagena conformado por el logo y el eslogan y se dictan otras disposiciones”</a:t>
                      </a:r>
                      <a:endParaRPr lang="es-CO" sz="1000" dirty="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ctr">
                        <a:spcAft>
                          <a:spcPts val="0"/>
                        </a:spcAft>
                      </a:pPr>
                      <a:r>
                        <a:rPr lang="es-ES" sz="1000" dirty="0">
                          <a:effectLst/>
                        </a:rPr>
                        <a:t>21 de Mayo de 2019</a:t>
                      </a:r>
                      <a:endParaRPr lang="es-CO" sz="1000" dirty="0">
                        <a:effectLst/>
                        <a:latin typeface="Times New Roman" panose="02020603050405020304" pitchFamily="18" charset="0"/>
                        <a:ea typeface="Times New Roman" panose="02020603050405020304" pitchFamily="18" charset="0"/>
                      </a:endParaRPr>
                    </a:p>
                  </a:txBody>
                  <a:tcPr marL="35928" marR="35928" marT="0" marB="0" anchor="ctr"/>
                </a:tc>
                <a:extLst>
                  <a:ext uri="{0D108BD9-81ED-4DB2-BD59-A6C34878D82A}">
                    <a16:rowId xmlns:a16="http://schemas.microsoft.com/office/drawing/2014/main" val="2108787564"/>
                  </a:ext>
                </a:extLst>
              </a:tr>
              <a:tr h="874869">
                <a:tc>
                  <a:txBody>
                    <a:bodyPr/>
                    <a:lstStyle/>
                    <a:p>
                      <a:pPr algn="ctr">
                        <a:spcAft>
                          <a:spcPts val="0"/>
                        </a:spcAft>
                      </a:pPr>
                      <a:r>
                        <a:rPr lang="es-ES_tradnl" sz="500">
                          <a:effectLst/>
                        </a:rPr>
                        <a:t>2</a:t>
                      </a:r>
                      <a:endParaRPr lang="es-CO" sz="60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just">
                        <a:spcAft>
                          <a:spcPts val="0"/>
                        </a:spcAft>
                      </a:pPr>
                      <a:r>
                        <a:rPr lang="es-ES" sz="1000" dirty="0">
                          <a:effectLst/>
                        </a:rPr>
                        <a:t>Proyecto de Acuerdo No. 154</a:t>
                      </a:r>
                      <a:endParaRPr lang="es-CO" sz="1000" dirty="0">
                        <a:effectLst/>
                      </a:endParaRPr>
                    </a:p>
                    <a:p>
                      <a:pPr algn="just">
                        <a:spcAft>
                          <a:spcPts val="0"/>
                        </a:spcAft>
                      </a:pPr>
                      <a:r>
                        <a:rPr lang="es-ES" sz="1000" dirty="0">
                          <a:effectLst/>
                        </a:rPr>
                        <a:t>“Por medio del cual se efectúa una incorporación en el Presupuesto de la vigencia fiscal 2019, se realizan unos traslados entre unidades ejecutoras y se dictan otras disposiciones”</a:t>
                      </a:r>
                      <a:endParaRPr lang="es-CO" sz="1000" dirty="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ctr">
                        <a:spcAft>
                          <a:spcPts val="0"/>
                        </a:spcAft>
                        <a:tabLst>
                          <a:tab pos="2700020" algn="ctr"/>
                          <a:tab pos="5400040" algn="r"/>
                        </a:tabLst>
                      </a:pPr>
                      <a:r>
                        <a:rPr lang="es-ES" sz="1000">
                          <a:effectLst/>
                        </a:rPr>
                        <a:t>08/04/19</a:t>
                      </a:r>
                      <a:endParaRPr lang="es-CO" sz="1000">
                        <a:effectLst/>
                      </a:endParaRPr>
                    </a:p>
                    <a:p>
                      <a:pPr algn="ctr">
                        <a:spcAft>
                          <a:spcPts val="0"/>
                        </a:spcAft>
                        <a:tabLst>
                          <a:tab pos="2700020" algn="ctr"/>
                          <a:tab pos="5400040" algn="r"/>
                        </a:tabLst>
                      </a:pPr>
                      <a:r>
                        <a:rPr lang="es-ES" sz="1000">
                          <a:effectLst/>
                        </a:rPr>
                        <a:t>El ejecutivo</a:t>
                      </a:r>
                      <a:endParaRPr lang="es-CO" sz="100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ctr">
                        <a:spcAft>
                          <a:spcPts val="0"/>
                        </a:spcAft>
                      </a:pPr>
                      <a:r>
                        <a:rPr lang="es-ES" sz="1000" dirty="0">
                          <a:effectLst/>
                        </a:rPr>
                        <a:t>COMISION 2DA</a:t>
                      </a:r>
                      <a:endParaRPr lang="es-CO" sz="1000" dirty="0">
                        <a:effectLst/>
                      </a:endParaRPr>
                    </a:p>
                    <a:p>
                      <a:pPr algn="ctr">
                        <a:spcAft>
                          <a:spcPts val="0"/>
                        </a:spcAft>
                      </a:pPr>
                      <a:r>
                        <a:rPr lang="es-ES" sz="1000" dirty="0">
                          <a:effectLst/>
                        </a:rPr>
                        <a:t>Lewis Montero (C)</a:t>
                      </a:r>
                      <a:endParaRPr lang="es-CO" sz="1000" dirty="0">
                        <a:effectLst/>
                      </a:endParaRPr>
                    </a:p>
                    <a:p>
                      <a:pPr algn="ctr">
                        <a:spcAft>
                          <a:spcPts val="0"/>
                        </a:spcAft>
                      </a:pPr>
                      <a:r>
                        <a:rPr lang="es-ES" sz="1000" dirty="0">
                          <a:effectLst/>
                        </a:rPr>
                        <a:t>David Caballero</a:t>
                      </a:r>
                      <a:endParaRPr lang="es-CO" sz="1000" dirty="0">
                        <a:effectLst/>
                      </a:endParaRPr>
                    </a:p>
                    <a:p>
                      <a:pPr algn="ctr">
                        <a:spcAft>
                          <a:spcPts val="0"/>
                        </a:spcAft>
                      </a:pPr>
                      <a:r>
                        <a:rPr lang="es-ES" sz="1000" dirty="0">
                          <a:effectLst/>
                        </a:rPr>
                        <a:t>Rodrigo Reyes</a:t>
                      </a:r>
                      <a:endParaRPr lang="es-CO" sz="1000" dirty="0">
                        <a:effectLst/>
                      </a:endParaRPr>
                    </a:p>
                    <a:p>
                      <a:pPr algn="ctr">
                        <a:spcAft>
                          <a:spcPts val="0"/>
                        </a:spcAft>
                      </a:pPr>
                      <a:r>
                        <a:rPr lang="es-ES" sz="1000" dirty="0">
                          <a:effectLst/>
                        </a:rPr>
                        <a:t>Javier </a:t>
                      </a:r>
                      <a:r>
                        <a:rPr lang="es-ES" sz="1000" dirty="0" err="1">
                          <a:effectLst/>
                        </a:rPr>
                        <a:t>Curi</a:t>
                      </a:r>
                      <a:endParaRPr lang="es-CO" sz="1000" dirty="0">
                        <a:effectLst/>
                      </a:endParaRPr>
                    </a:p>
                    <a:p>
                      <a:pPr algn="ctr">
                        <a:spcAft>
                          <a:spcPts val="0"/>
                        </a:spcAft>
                      </a:pPr>
                      <a:r>
                        <a:rPr lang="es-ES" sz="1000" dirty="0">
                          <a:effectLst/>
                        </a:rPr>
                        <a:t>Américo Mendoza</a:t>
                      </a:r>
                      <a:endParaRPr lang="es-CO" sz="1000" dirty="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just">
                        <a:spcAft>
                          <a:spcPts val="0"/>
                        </a:spcAft>
                      </a:pPr>
                      <a:r>
                        <a:rPr lang="es-ES" sz="1000">
                          <a:effectLst/>
                        </a:rPr>
                        <a:t>Acuerdo 0001 de 2019 </a:t>
                      </a:r>
                      <a:endParaRPr lang="es-CO" sz="1000">
                        <a:effectLst/>
                      </a:endParaRPr>
                    </a:p>
                    <a:p>
                      <a:pPr algn="just">
                        <a:spcAft>
                          <a:spcPts val="0"/>
                        </a:spcAft>
                      </a:pPr>
                      <a:r>
                        <a:rPr lang="es-ES" sz="1000">
                          <a:effectLst/>
                        </a:rPr>
                        <a:t>“Por medio del cual se efectúa una incorporación en el presupuesto de la vigencia fiscal 2019, se realizan unos traslados entre unidades ejecutoras y se dictan otras disposiciones”</a:t>
                      </a:r>
                      <a:endParaRPr lang="es-CO" sz="1000">
                        <a:effectLst/>
                      </a:endParaRPr>
                    </a:p>
                    <a:p>
                      <a:pPr algn="just">
                        <a:spcAft>
                          <a:spcPts val="0"/>
                        </a:spcAft>
                      </a:pPr>
                      <a:r>
                        <a:rPr lang="es-ES" sz="1000">
                          <a:effectLst/>
                        </a:rPr>
                        <a:t> </a:t>
                      </a:r>
                      <a:endParaRPr lang="es-CO" sz="100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ctr">
                        <a:spcAft>
                          <a:spcPts val="0"/>
                        </a:spcAft>
                      </a:pPr>
                      <a:r>
                        <a:rPr lang="es-ES" sz="1000">
                          <a:effectLst/>
                        </a:rPr>
                        <a:t>09 de Mayo de 2019</a:t>
                      </a:r>
                      <a:endParaRPr lang="es-CO" sz="1000">
                        <a:effectLst/>
                        <a:latin typeface="Times New Roman" panose="02020603050405020304" pitchFamily="18" charset="0"/>
                        <a:ea typeface="Times New Roman" panose="02020603050405020304" pitchFamily="18" charset="0"/>
                      </a:endParaRPr>
                    </a:p>
                  </a:txBody>
                  <a:tcPr marL="35928" marR="35928" marT="0" marB="0" anchor="ctr"/>
                </a:tc>
                <a:extLst>
                  <a:ext uri="{0D108BD9-81ED-4DB2-BD59-A6C34878D82A}">
                    <a16:rowId xmlns:a16="http://schemas.microsoft.com/office/drawing/2014/main" val="1943268659"/>
                  </a:ext>
                </a:extLst>
              </a:tr>
              <a:tr h="954402">
                <a:tc>
                  <a:txBody>
                    <a:bodyPr/>
                    <a:lstStyle/>
                    <a:p>
                      <a:pPr algn="ctr">
                        <a:spcAft>
                          <a:spcPts val="0"/>
                        </a:spcAft>
                      </a:pPr>
                      <a:r>
                        <a:rPr lang="es-ES_tradnl" sz="500">
                          <a:effectLst/>
                        </a:rPr>
                        <a:t> </a:t>
                      </a:r>
                      <a:endParaRPr lang="es-CO" sz="600">
                        <a:effectLst/>
                      </a:endParaRPr>
                    </a:p>
                    <a:p>
                      <a:pPr algn="ctr">
                        <a:spcAft>
                          <a:spcPts val="0"/>
                        </a:spcAft>
                      </a:pPr>
                      <a:r>
                        <a:rPr lang="es-ES_tradnl" sz="500">
                          <a:effectLst/>
                        </a:rPr>
                        <a:t> </a:t>
                      </a:r>
                      <a:endParaRPr lang="es-CO" sz="600">
                        <a:effectLst/>
                      </a:endParaRPr>
                    </a:p>
                    <a:p>
                      <a:pPr algn="ctr">
                        <a:spcAft>
                          <a:spcPts val="0"/>
                        </a:spcAft>
                      </a:pPr>
                      <a:r>
                        <a:rPr lang="es-ES_tradnl" sz="500">
                          <a:effectLst/>
                        </a:rPr>
                        <a:t> </a:t>
                      </a:r>
                      <a:endParaRPr lang="es-CO" sz="600">
                        <a:effectLst/>
                      </a:endParaRPr>
                    </a:p>
                    <a:p>
                      <a:pPr algn="ctr">
                        <a:spcAft>
                          <a:spcPts val="0"/>
                        </a:spcAft>
                      </a:pPr>
                      <a:r>
                        <a:rPr lang="es-ES_tradnl" sz="500">
                          <a:effectLst/>
                        </a:rPr>
                        <a:t>3</a:t>
                      </a:r>
                      <a:endParaRPr lang="es-CO" sz="60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just">
                        <a:spcAft>
                          <a:spcPts val="0"/>
                        </a:spcAft>
                      </a:pPr>
                      <a:r>
                        <a:rPr lang="es-ES" sz="1000" dirty="0">
                          <a:effectLst/>
                        </a:rPr>
                        <a:t>Proyecto de Acuerdo No. 157</a:t>
                      </a:r>
                      <a:endParaRPr lang="es-CO" sz="1000" dirty="0">
                        <a:effectLst/>
                      </a:endParaRPr>
                    </a:p>
                    <a:p>
                      <a:pPr algn="just">
                        <a:spcAft>
                          <a:spcPts val="0"/>
                        </a:spcAft>
                      </a:pPr>
                      <a:r>
                        <a:rPr lang="es-ES" sz="1000" dirty="0">
                          <a:effectLst/>
                        </a:rPr>
                        <a:t>“Por medio del cual se designa el estadio de beisbol de Cartagena, con el nombre “estadio de beisbol 11 de noviembre Abel Leal Diaz   en el D. T.  y. C, de Cartagena de Indias”</a:t>
                      </a:r>
                      <a:endParaRPr lang="es-CO" sz="1000" dirty="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ctr">
                        <a:spcAft>
                          <a:spcPts val="0"/>
                        </a:spcAft>
                        <a:tabLst>
                          <a:tab pos="2700020" algn="ctr"/>
                          <a:tab pos="5400040" algn="r"/>
                        </a:tabLst>
                      </a:pPr>
                      <a:r>
                        <a:rPr lang="es-ES" sz="1000">
                          <a:effectLst/>
                        </a:rPr>
                        <a:t>Conservador </a:t>
                      </a:r>
                      <a:endParaRPr lang="es-CO" sz="1000">
                        <a:effectLst/>
                      </a:endParaRPr>
                    </a:p>
                    <a:p>
                      <a:pPr algn="ctr">
                        <a:spcAft>
                          <a:spcPts val="0"/>
                        </a:spcAft>
                        <a:tabLst>
                          <a:tab pos="2700020" algn="ctr"/>
                          <a:tab pos="5400040" algn="r"/>
                        </a:tabLst>
                      </a:pPr>
                      <a:r>
                        <a:rPr lang="es-ES" sz="1000">
                          <a:effectLst/>
                        </a:rPr>
                        <a:t>22/04/19</a:t>
                      </a:r>
                      <a:endParaRPr lang="es-CO" sz="100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ctr">
                        <a:spcAft>
                          <a:spcPts val="0"/>
                        </a:spcAft>
                      </a:pPr>
                      <a:r>
                        <a:rPr lang="es-ES" sz="1000" dirty="0">
                          <a:effectLst/>
                        </a:rPr>
                        <a:t>Erich Piña (c)</a:t>
                      </a:r>
                      <a:endParaRPr lang="es-CO" sz="1000" dirty="0">
                        <a:effectLst/>
                      </a:endParaRPr>
                    </a:p>
                    <a:p>
                      <a:pPr algn="ctr">
                        <a:spcAft>
                          <a:spcPts val="0"/>
                        </a:spcAft>
                      </a:pPr>
                      <a:r>
                        <a:rPr lang="es-ES" sz="1000" dirty="0">
                          <a:effectLst/>
                        </a:rPr>
                        <a:t>L Cassiani</a:t>
                      </a:r>
                      <a:endParaRPr lang="es-CO" sz="1000" dirty="0">
                        <a:effectLst/>
                      </a:endParaRPr>
                    </a:p>
                    <a:p>
                      <a:pPr algn="ctr">
                        <a:spcAft>
                          <a:spcPts val="0"/>
                        </a:spcAft>
                      </a:pPr>
                      <a:r>
                        <a:rPr lang="es-ES" sz="1000" dirty="0">
                          <a:effectLst/>
                        </a:rPr>
                        <a:t>A Mendoza</a:t>
                      </a:r>
                      <a:endParaRPr lang="es-CO" sz="1000" dirty="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just">
                        <a:spcAft>
                          <a:spcPts val="0"/>
                        </a:spcAft>
                      </a:pPr>
                      <a:r>
                        <a:rPr lang="es-ES" sz="1000">
                          <a:effectLst/>
                        </a:rPr>
                        <a:t>Acuerdo 0003 de 2019 “Por medio del cual se designa el Estadio de Beisbol de Cartagena de Indias con el nombre de “Estadio de Beisbol 11 de Noviembre Abel LEAL Diaz”</a:t>
                      </a:r>
                      <a:endParaRPr lang="es-CO" sz="100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ctr">
                        <a:spcAft>
                          <a:spcPts val="0"/>
                        </a:spcAft>
                      </a:pPr>
                      <a:r>
                        <a:rPr lang="es-ES" sz="1000">
                          <a:effectLst/>
                        </a:rPr>
                        <a:t>21 de Mayo de 2019</a:t>
                      </a:r>
                      <a:endParaRPr lang="es-CO" sz="1000">
                        <a:effectLst/>
                        <a:latin typeface="Times New Roman" panose="02020603050405020304" pitchFamily="18" charset="0"/>
                        <a:ea typeface="Times New Roman" panose="02020603050405020304" pitchFamily="18" charset="0"/>
                      </a:endParaRPr>
                    </a:p>
                  </a:txBody>
                  <a:tcPr marL="35928" marR="35928" marT="0" marB="0" anchor="ctr"/>
                </a:tc>
                <a:extLst>
                  <a:ext uri="{0D108BD9-81ED-4DB2-BD59-A6C34878D82A}">
                    <a16:rowId xmlns:a16="http://schemas.microsoft.com/office/drawing/2014/main" val="4128055806"/>
                  </a:ext>
                </a:extLst>
              </a:tr>
              <a:tr h="1311781">
                <a:tc>
                  <a:txBody>
                    <a:bodyPr/>
                    <a:lstStyle/>
                    <a:p>
                      <a:pPr algn="ctr">
                        <a:spcAft>
                          <a:spcPts val="0"/>
                        </a:spcAft>
                      </a:pPr>
                      <a:r>
                        <a:rPr lang="es-ES_tradnl" sz="500">
                          <a:effectLst/>
                        </a:rPr>
                        <a:t> </a:t>
                      </a:r>
                      <a:endParaRPr lang="es-CO" sz="600">
                        <a:effectLst/>
                      </a:endParaRPr>
                    </a:p>
                    <a:p>
                      <a:pPr algn="ctr">
                        <a:spcAft>
                          <a:spcPts val="0"/>
                        </a:spcAft>
                      </a:pPr>
                      <a:r>
                        <a:rPr lang="es-ES_tradnl" sz="500">
                          <a:effectLst/>
                        </a:rPr>
                        <a:t>4</a:t>
                      </a:r>
                      <a:endParaRPr lang="es-CO" sz="60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just">
                        <a:spcAft>
                          <a:spcPts val="0"/>
                        </a:spcAft>
                      </a:pPr>
                      <a:r>
                        <a:rPr lang="es-ES" sz="1000" dirty="0">
                          <a:effectLst/>
                        </a:rPr>
                        <a:t>Proyecto de Acuerdo No. 159</a:t>
                      </a:r>
                      <a:endParaRPr lang="es-CO" sz="1000" dirty="0">
                        <a:effectLst/>
                      </a:endParaRPr>
                    </a:p>
                    <a:p>
                      <a:pPr algn="just">
                        <a:spcAft>
                          <a:spcPts val="0"/>
                        </a:spcAft>
                      </a:pPr>
                      <a:r>
                        <a:rPr lang="es-ES" sz="1000" dirty="0">
                          <a:effectLst/>
                        </a:rPr>
                        <a:t>“Por medio del cual se autoriza al Alcalde de Cartagena de Indias, para realizar operaciones de crédito público como fuente de financiación al programa de inversiones del Plan de Desarrollo "Primero la Gente 2016- 2019: para una Cartagena Sostenible y Competitiva”.</a:t>
                      </a:r>
                      <a:endParaRPr lang="es-CO" sz="1000" dirty="0">
                        <a:effectLst/>
                      </a:endParaRPr>
                    </a:p>
                  </a:txBody>
                  <a:tcPr marL="35928" marR="35928" marT="0" marB="0" anchor="ctr"/>
                </a:tc>
                <a:tc>
                  <a:txBody>
                    <a:bodyPr/>
                    <a:lstStyle/>
                    <a:p>
                      <a:pPr algn="ctr">
                        <a:spcAft>
                          <a:spcPts val="0"/>
                        </a:spcAft>
                        <a:tabLst>
                          <a:tab pos="2700020" algn="ctr"/>
                          <a:tab pos="5400040" algn="r"/>
                        </a:tabLst>
                      </a:pPr>
                      <a:r>
                        <a:rPr lang="es-ES" sz="1000">
                          <a:effectLst/>
                        </a:rPr>
                        <a:t>El Ejecutivo</a:t>
                      </a:r>
                      <a:endParaRPr lang="es-CO" sz="1000">
                        <a:effectLst/>
                      </a:endParaRPr>
                    </a:p>
                    <a:p>
                      <a:pPr algn="ctr">
                        <a:spcAft>
                          <a:spcPts val="0"/>
                        </a:spcAft>
                        <a:tabLst>
                          <a:tab pos="2700020" algn="ctr"/>
                          <a:tab pos="5400040" algn="r"/>
                        </a:tabLst>
                      </a:pPr>
                      <a:r>
                        <a:rPr lang="es-ES" sz="1000">
                          <a:effectLst/>
                        </a:rPr>
                        <a:t>01/06/19</a:t>
                      </a:r>
                      <a:endParaRPr lang="es-CO" sz="100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ctr">
                        <a:spcAft>
                          <a:spcPts val="0"/>
                        </a:spcAft>
                      </a:pPr>
                      <a:r>
                        <a:rPr lang="es-ES" sz="1000">
                          <a:effectLst/>
                        </a:rPr>
                        <a:t>COMISION 2DA</a:t>
                      </a:r>
                      <a:endParaRPr lang="es-CO" sz="1000">
                        <a:effectLst/>
                      </a:endParaRPr>
                    </a:p>
                    <a:p>
                      <a:pPr algn="ctr">
                        <a:spcAft>
                          <a:spcPts val="0"/>
                        </a:spcAft>
                      </a:pPr>
                      <a:r>
                        <a:rPr lang="es-ES" sz="1000">
                          <a:effectLst/>
                        </a:rPr>
                        <a:t>D. Caballero (c)</a:t>
                      </a:r>
                      <a:endParaRPr lang="es-CO" sz="1000">
                        <a:effectLst/>
                      </a:endParaRPr>
                    </a:p>
                    <a:p>
                      <a:pPr algn="ctr">
                        <a:spcAft>
                          <a:spcPts val="0"/>
                        </a:spcAft>
                      </a:pPr>
                      <a:r>
                        <a:rPr lang="es-ES" sz="1000">
                          <a:effectLst/>
                        </a:rPr>
                        <a:t>W. Toncel</a:t>
                      </a:r>
                      <a:endParaRPr lang="es-CO" sz="1000">
                        <a:effectLst/>
                      </a:endParaRPr>
                    </a:p>
                    <a:p>
                      <a:pPr algn="ctr">
                        <a:spcAft>
                          <a:spcPts val="0"/>
                        </a:spcAft>
                      </a:pPr>
                      <a:r>
                        <a:rPr lang="es-ES" sz="1000">
                          <a:effectLst/>
                        </a:rPr>
                        <a:t>E. Piña</a:t>
                      </a:r>
                      <a:endParaRPr lang="es-CO" sz="100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just">
                        <a:spcAft>
                          <a:spcPts val="0"/>
                        </a:spcAft>
                      </a:pPr>
                      <a:r>
                        <a:rPr lang="es-ES" sz="1000" dirty="0">
                          <a:effectLst/>
                        </a:rPr>
                        <a:t>Acuerdo 0004 de 2019</a:t>
                      </a:r>
                      <a:endParaRPr lang="es-CO" sz="1000" dirty="0">
                        <a:effectLst/>
                      </a:endParaRPr>
                    </a:p>
                    <a:p>
                      <a:pPr algn="just">
                        <a:spcAft>
                          <a:spcPts val="0"/>
                        </a:spcAft>
                      </a:pPr>
                      <a:r>
                        <a:rPr lang="es-ES" sz="1000" dirty="0">
                          <a:effectLst/>
                        </a:rPr>
                        <a:t>“Por medio del cual se autoriza al Alcalde de Cartagena de Indias, para realizar operaciones de crédito público como fuente de financiación al programa de inversiones del Plan de Desarrollo "Primero la Gente 2016- 2019: para una Cartagena Sostenible y Competitiva”.</a:t>
                      </a:r>
                      <a:endParaRPr lang="es-CO" sz="1000" dirty="0">
                        <a:effectLst/>
                      </a:endParaRPr>
                    </a:p>
                    <a:p>
                      <a:pPr algn="just">
                        <a:spcAft>
                          <a:spcPts val="0"/>
                        </a:spcAft>
                      </a:pPr>
                      <a:r>
                        <a:rPr lang="es-ES" sz="1000" dirty="0">
                          <a:effectLst/>
                        </a:rPr>
                        <a:t> </a:t>
                      </a:r>
                      <a:endParaRPr lang="es-CO" sz="1000" dirty="0">
                        <a:effectLst/>
                        <a:latin typeface="Times New Roman" panose="02020603050405020304" pitchFamily="18" charset="0"/>
                        <a:ea typeface="Times New Roman" panose="02020603050405020304" pitchFamily="18" charset="0"/>
                      </a:endParaRPr>
                    </a:p>
                  </a:txBody>
                  <a:tcPr marL="35928" marR="35928" marT="0" marB="0" anchor="ctr"/>
                </a:tc>
                <a:tc>
                  <a:txBody>
                    <a:bodyPr/>
                    <a:lstStyle/>
                    <a:p>
                      <a:pPr algn="ctr">
                        <a:spcAft>
                          <a:spcPts val="0"/>
                        </a:spcAft>
                      </a:pPr>
                      <a:r>
                        <a:rPr lang="es-ES" sz="1000" dirty="0">
                          <a:effectLst/>
                        </a:rPr>
                        <a:t>08 de</a:t>
                      </a:r>
                      <a:endParaRPr lang="es-CO" sz="1000" dirty="0">
                        <a:effectLst/>
                      </a:endParaRPr>
                    </a:p>
                    <a:p>
                      <a:pPr algn="ctr">
                        <a:spcAft>
                          <a:spcPts val="0"/>
                        </a:spcAft>
                      </a:pPr>
                      <a:r>
                        <a:rPr lang="es-ES" sz="1000" dirty="0">
                          <a:effectLst/>
                        </a:rPr>
                        <a:t>Julio de 2019</a:t>
                      </a:r>
                      <a:endParaRPr lang="es-CO" sz="1000" dirty="0">
                        <a:effectLst/>
                        <a:latin typeface="Times New Roman" panose="02020603050405020304" pitchFamily="18" charset="0"/>
                        <a:ea typeface="Times New Roman" panose="02020603050405020304" pitchFamily="18" charset="0"/>
                      </a:endParaRPr>
                    </a:p>
                  </a:txBody>
                  <a:tcPr marL="35928" marR="35928" marT="0" marB="0" anchor="ctr"/>
                </a:tc>
                <a:extLst>
                  <a:ext uri="{0D108BD9-81ED-4DB2-BD59-A6C34878D82A}">
                    <a16:rowId xmlns:a16="http://schemas.microsoft.com/office/drawing/2014/main" val="367047883"/>
                  </a:ext>
                </a:extLst>
              </a:tr>
            </a:tbl>
          </a:graphicData>
        </a:graphic>
      </p:graphicFrame>
    </p:spTree>
    <p:extLst>
      <p:ext uri="{BB962C8B-B14F-4D97-AF65-F5344CB8AC3E}">
        <p14:creationId xmlns:p14="http://schemas.microsoft.com/office/powerpoint/2010/main" val="68368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52AA5AC-D22D-47EE-A79D-D3F7AEC011DC}"/>
              </a:ext>
            </a:extLst>
          </p:cNvPr>
          <p:cNvSpPr/>
          <p:nvPr/>
        </p:nvSpPr>
        <p:spPr>
          <a:xfrm>
            <a:off x="456372" y="1337771"/>
            <a:ext cx="7905750" cy="3693319"/>
          </a:xfrm>
          <a:prstGeom prst="rect">
            <a:avLst/>
          </a:prstGeom>
        </p:spPr>
        <p:txBody>
          <a:bodyPr wrap="square">
            <a:spAutoFit/>
          </a:bodyPr>
          <a:lstStyle/>
          <a:p>
            <a:pPr algn="ctr">
              <a:spcAft>
                <a:spcPts val="0"/>
              </a:spcAft>
            </a:pPr>
            <a:r>
              <a:rPr lang="es-ES_tradnl"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ctr">
              <a:spcAft>
                <a:spcPts val="0"/>
              </a:spcAft>
            </a:pPr>
            <a:r>
              <a:rPr lang="es-ES_tradnl" b="1" dirty="0">
                <a:latin typeface="Verdana" panose="020B0604030504040204" pitchFamily="34" charset="0"/>
                <a:ea typeface="Times New Roman" panose="02020603050405020304" pitchFamily="18" charset="0"/>
              </a:rPr>
              <a:t>BALANCE DE PROYECTOS DE ACUERDOS PRESENTADOS</a:t>
            </a:r>
            <a:endParaRPr lang="es-CO" dirty="0">
              <a:latin typeface="Times New Roman" panose="02020603050405020304" pitchFamily="18" charset="0"/>
              <a:ea typeface="Times New Roman" panose="02020603050405020304" pitchFamily="18" charset="0"/>
            </a:endParaRPr>
          </a:p>
          <a:p>
            <a:pPr algn="just">
              <a:spcAft>
                <a:spcPts val="0"/>
              </a:spcAft>
            </a:pPr>
            <a:r>
              <a:rPr lang="es-ES_tradnl"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marL="342900" lvl="0" indent="-342900" algn="ctr">
              <a:spcAft>
                <a:spcPts val="0"/>
              </a:spcAft>
              <a:buFont typeface="Symbol" panose="05050102010706020507" pitchFamily="18" charset="2"/>
              <a:buChar char=""/>
            </a:pPr>
            <a:r>
              <a:rPr lang="es-ES_tradnl" dirty="0">
                <a:latin typeface="Verdana" panose="020B0604030504040204" pitchFamily="34" charset="0"/>
                <a:ea typeface="Times New Roman" panose="02020603050405020304" pitchFamily="18" charset="0"/>
              </a:rPr>
              <a:t>EJECUTIVO		: DOCE        (12)</a:t>
            </a:r>
            <a:endParaRPr lang="es-CO" dirty="0">
              <a:latin typeface="Times New Roman" panose="02020603050405020304" pitchFamily="18" charset="0"/>
              <a:ea typeface="Times New Roman" panose="02020603050405020304" pitchFamily="18" charset="0"/>
            </a:endParaRPr>
          </a:p>
          <a:p>
            <a:pPr marL="342900" lvl="0" indent="-342900" algn="ctr">
              <a:spcAft>
                <a:spcPts val="0"/>
              </a:spcAft>
              <a:buFont typeface="Symbol" panose="05050102010706020507" pitchFamily="18" charset="2"/>
              <a:buChar char=""/>
            </a:pPr>
            <a:r>
              <a:rPr lang="es-ES_tradnl" dirty="0">
                <a:latin typeface="Verdana" panose="020B0604030504040204" pitchFamily="34" charset="0"/>
                <a:ea typeface="Times New Roman" panose="02020603050405020304" pitchFamily="18" charset="0"/>
              </a:rPr>
              <a:t>CORPORACION	: DIECISEIS (16)</a:t>
            </a:r>
            <a:endParaRPr lang="es-CO" dirty="0">
              <a:latin typeface="Times New Roman" panose="02020603050405020304" pitchFamily="18" charset="0"/>
              <a:ea typeface="Times New Roman" panose="02020603050405020304" pitchFamily="18" charset="0"/>
            </a:endParaRPr>
          </a:p>
          <a:p>
            <a:pPr marL="457200" algn="just">
              <a:spcAft>
                <a:spcPts val="0"/>
              </a:spcAft>
            </a:pPr>
            <a:r>
              <a:rPr lang="es-ES_tradnl"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just">
              <a:spcAft>
                <a:spcPts val="0"/>
              </a:spcAft>
            </a:pPr>
            <a:r>
              <a:rPr lang="es-ES" b="1" dirty="0">
                <a:latin typeface="Verdana" panose="020B0604030504040204" pitchFamily="34" charset="0"/>
                <a:ea typeface="Times New Roman" panose="02020603050405020304" pitchFamily="18" charset="0"/>
              </a:rPr>
              <a:t>PROYECTOS DE ACUERDOS PRESENTADOS POR BANCADAS</a:t>
            </a:r>
            <a:endParaRPr lang="es-CO" dirty="0">
              <a:latin typeface="Times New Roman" panose="02020603050405020304" pitchFamily="18" charset="0"/>
              <a:ea typeface="Times New Roman" panose="02020603050405020304" pitchFamily="18" charset="0"/>
            </a:endParaRPr>
          </a:p>
          <a:p>
            <a:pPr algn="just">
              <a:spcAft>
                <a:spcPts val="0"/>
              </a:spcAft>
            </a:pPr>
            <a:r>
              <a:rPr lang="es-ES"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marL="342900" lvl="0" indent="-342900" algn="ctr">
              <a:spcAft>
                <a:spcPts val="0"/>
              </a:spcAft>
              <a:buFont typeface="Symbol" panose="05050102010706020507" pitchFamily="18" charset="2"/>
              <a:buChar char=""/>
            </a:pPr>
            <a:r>
              <a:rPr lang="es-ES" dirty="0">
                <a:latin typeface="Verdana" panose="020B0604030504040204" pitchFamily="34" charset="0"/>
                <a:ea typeface="Times New Roman" panose="02020603050405020304" pitchFamily="18" charset="0"/>
              </a:rPr>
              <a:t>PARTIDO DE LA U : DIEZ     (10)</a:t>
            </a:r>
            <a:endParaRPr lang="es-CO" dirty="0">
              <a:latin typeface="Times New Roman" panose="02020603050405020304" pitchFamily="18" charset="0"/>
              <a:ea typeface="Times New Roman" panose="02020603050405020304" pitchFamily="18" charset="0"/>
            </a:endParaRPr>
          </a:p>
          <a:p>
            <a:pPr marL="342900" lvl="0" indent="-342900" algn="ctr">
              <a:spcAft>
                <a:spcPts val="0"/>
              </a:spcAft>
              <a:buFont typeface="Symbol" panose="05050102010706020507" pitchFamily="18" charset="2"/>
              <a:buChar char=""/>
            </a:pPr>
            <a:r>
              <a:rPr lang="es-ES" sz="1600" dirty="0">
                <a:latin typeface="Verdana" panose="020B0604030504040204" pitchFamily="34" charset="0"/>
                <a:ea typeface="Times New Roman" panose="02020603050405020304" pitchFamily="18" charset="0"/>
              </a:rPr>
              <a:t>CONSERVADOR</a:t>
            </a:r>
            <a:r>
              <a:rPr lang="es-ES" dirty="0">
                <a:latin typeface="Verdana" panose="020B0604030504040204" pitchFamily="34" charset="0"/>
                <a:ea typeface="Times New Roman" panose="02020603050405020304" pitchFamily="18" charset="0"/>
              </a:rPr>
              <a:t>      : CUATRO (4)</a:t>
            </a:r>
            <a:endParaRPr lang="es-CO" dirty="0">
              <a:latin typeface="Times New Roman" panose="02020603050405020304" pitchFamily="18" charset="0"/>
              <a:ea typeface="Times New Roman" panose="02020603050405020304" pitchFamily="18" charset="0"/>
            </a:endParaRPr>
          </a:p>
          <a:p>
            <a:pPr marL="342900" lvl="0" indent="-342900" algn="ctr">
              <a:spcAft>
                <a:spcPts val="0"/>
              </a:spcAft>
              <a:buFont typeface="Symbol" panose="05050102010706020507" pitchFamily="18" charset="2"/>
              <a:buChar char=""/>
            </a:pPr>
            <a:r>
              <a:rPr lang="es-ES" sz="1600" dirty="0">
                <a:latin typeface="Verdana" panose="020B0604030504040204" pitchFamily="34" charset="0"/>
                <a:ea typeface="Times New Roman" panose="02020603050405020304" pitchFamily="18" charset="0"/>
              </a:rPr>
              <a:t>LIBERAL			  </a:t>
            </a:r>
            <a:r>
              <a:rPr lang="es-ES" dirty="0">
                <a:latin typeface="Verdana" panose="020B0604030504040204" pitchFamily="34" charset="0"/>
                <a:ea typeface="Times New Roman" panose="02020603050405020304" pitchFamily="18" charset="0"/>
              </a:rPr>
              <a:t>: UNO       (1)</a:t>
            </a:r>
            <a:endParaRPr lang="es-CO" dirty="0">
              <a:latin typeface="Times New Roman" panose="02020603050405020304" pitchFamily="18" charset="0"/>
              <a:ea typeface="Times New Roman" panose="02020603050405020304" pitchFamily="18" charset="0"/>
            </a:endParaRPr>
          </a:p>
          <a:p>
            <a:pPr marL="342900" lvl="0" indent="-342900" algn="ctr">
              <a:spcAft>
                <a:spcPts val="0"/>
              </a:spcAft>
              <a:buFont typeface="Symbol" panose="05050102010706020507" pitchFamily="18" charset="2"/>
              <a:buChar char=""/>
            </a:pPr>
            <a:r>
              <a:rPr lang="es-ES" sz="1600" dirty="0">
                <a:latin typeface="Verdana" panose="020B0604030504040204" pitchFamily="34" charset="0"/>
                <a:ea typeface="Times New Roman" panose="02020603050405020304" pitchFamily="18" charset="0"/>
              </a:rPr>
              <a:t>CAMBIO RADICAL	  </a:t>
            </a:r>
            <a:r>
              <a:rPr lang="es-ES" dirty="0">
                <a:latin typeface="Verdana" panose="020B0604030504040204" pitchFamily="34" charset="0"/>
                <a:ea typeface="Times New Roman" panose="02020603050405020304" pitchFamily="18" charset="0"/>
              </a:rPr>
              <a:t>: UNO       (1)</a:t>
            </a:r>
            <a:endParaRPr lang="es-CO" dirty="0">
              <a:latin typeface="Times New Roman" panose="02020603050405020304" pitchFamily="18" charset="0"/>
              <a:ea typeface="Times New Roman" panose="02020603050405020304" pitchFamily="18" charset="0"/>
            </a:endParaRPr>
          </a:p>
          <a:p>
            <a:pPr marL="342900" lvl="0" indent="-342900" algn="ctr">
              <a:spcAft>
                <a:spcPts val="0"/>
              </a:spcAft>
              <a:buFont typeface="Symbol" panose="05050102010706020507" pitchFamily="18" charset="2"/>
              <a:buChar char=""/>
            </a:pPr>
            <a:r>
              <a:rPr lang="es-ES" sz="1600" dirty="0">
                <a:latin typeface="Verdana" panose="020B0604030504040204" pitchFamily="34" charset="0"/>
                <a:ea typeface="Times New Roman" panose="02020603050405020304" pitchFamily="18" charset="0"/>
              </a:rPr>
              <a:t>PRESIDENTE           </a:t>
            </a:r>
            <a:r>
              <a:rPr lang="es-ES" dirty="0">
                <a:latin typeface="Verdana" panose="020B0604030504040204" pitchFamily="34" charset="0"/>
                <a:ea typeface="Times New Roman" panose="02020603050405020304" pitchFamily="18" charset="0"/>
              </a:rPr>
              <a:t>: UNO       (1)</a:t>
            </a:r>
            <a:endParaRPr lang="es-CO"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698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3ACA595-BCDF-4999-B33D-CF4D6953E78A}"/>
              </a:ext>
            </a:extLst>
          </p:cNvPr>
          <p:cNvSpPr/>
          <p:nvPr/>
        </p:nvSpPr>
        <p:spPr>
          <a:xfrm>
            <a:off x="1794773" y="440570"/>
            <a:ext cx="4572000" cy="5663089"/>
          </a:xfrm>
          <a:prstGeom prst="rect">
            <a:avLst/>
          </a:prstGeom>
        </p:spPr>
        <p:txBody>
          <a:bodyPr>
            <a:spAutoFit/>
          </a:bodyPr>
          <a:lstStyle/>
          <a:p>
            <a:pPr algn="ctr">
              <a:spcAft>
                <a:spcPts val="0"/>
              </a:spcAft>
            </a:pPr>
            <a:r>
              <a:rPr lang="es-ES_tradnl" sz="2000" b="1" dirty="0">
                <a:latin typeface="Verdana" panose="020B0604030504040204" pitchFamily="34" charset="0"/>
                <a:ea typeface="Times New Roman" panose="02020603050405020304" pitchFamily="18" charset="0"/>
              </a:rPr>
              <a:t>MESA DIRECTIVA</a:t>
            </a:r>
            <a:endParaRPr lang="es-CO" dirty="0">
              <a:latin typeface="Times New Roman" panose="02020603050405020304" pitchFamily="18" charset="0"/>
              <a:ea typeface="Times New Roman" panose="02020603050405020304" pitchFamily="18" charset="0"/>
            </a:endParaRPr>
          </a:p>
          <a:p>
            <a:pPr algn="ctr">
              <a:spcAft>
                <a:spcPts val="0"/>
              </a:spcAft>
            </a:pPr>
            <a:r>
              <a:rPr lang="es-ES_tradnl"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H. C. RAFAEL ENRIQUE MEZA PEREZ </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CO" dirty="0">
                <a:latin typeface="Verdana" panose="020B0604030504040204" pitchFamily="34" charset="0"/>
                <a:ea typeface="Times New Roman" panose="02020603050405020304" pitchFamily="18" charset="0"/>
              </a:rPr>
              <a:t>Presidente</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CO"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CO" b="1" dirty="0">
                <a:latin typeface="Verdana" panose="020B0604030504040204" pitchFamily="34" charset="0"/>
                <a:ea typeface="Times New Roman" panose="02020603050405020304" pitchFamily="18" charset="0"/>
              </a:rPr>
              <a:t>H.C. CESAR AUGUSTO PION GONZALEZ</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CO" dirty="0">
                <a:latin typeface="Verdana" panose="020B0604030504040204" pitchFamily="34" charset="0"/>
                <a:ea typeface="Times New Roman" panose="02020603050405020304" pitchFamily="18" charset="0"/>
              </a:rPr>
              <a:t>Primer Vicepresidente</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CO"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CO" b="1" dirty="0">
                <a:latin typeface="Verdana" panose="020B0604030504040204" pitchFamily="34" charset="0"/>
                <a:ea typeface="Times New Roman" panose="02020603050405020304" pitchFamily="18" charset="0"/>
              </a:rPr>
              <a:t>H. C. CARLOS ALBERTO BARRIOS GOMEZ</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dirty="0">
                <a:latin typeface="Verdana" panose="020B0604030504040204" pitchFamily="34" charset="0"/>
                <a:ea typeface="Times New Roman" panose="02020603050405020304" pitchFamily="18" charset="0"/>
              </a:rPr>
              <a:t>Segundo Vicepresidente</a:t>
            </a:r>
            <a:endParaRPr lang="es-CO" dirty="0">
              <a:latin typeface="Times New Roman" panose="02020603050405020304" pitchFamily="18" charset="0"/>
              <a:ea typeface="Times New Roman" panose="02020603050405020304" pitchFamily="18" charset="0"/>
            </a:endParaRPr>
          </a:p>
          <a:p>
            <a:pPr>
              <a:spcAft>
                <a:spcPts val="0"/>
              </a:spcAft>
              <a:tabLst>
                <a:tab pos="2700020" algn="ctr"/>
                <a:tab pos="5400040" algn="r"/>
              </a:tabLst>
            </a:pPr>
            <a:r>
              <a:rPr lang="es-ES_tradnl"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 </a:t>
            </a:r>
          </a:p>
          <a:p>
            <a:pPr algn="ctr">
              <a:spcAft>
                <a:spcPts val="0"/>
              </a:spcAft>
              <a:tabLst>
                <a:tab pos="2700020" algn="ctr"/>
                <a:tab pos="5400040" algn="r"/>
              </a:tabLst>
            </a:pP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CLEMENTE LUIS POLO PAZ</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dirty="0">
                <a:latin typeface="Verdana" panose="020B0604030504040204" pitchFamily="34" charset="0"/>
                <a:ea typeface="Times New Roman" panose="02020603050405020304" pitchFamily="18" charset="0"/>
              </a:rPr>
              <a:t>Secretario General </a:t>
            </a:r>
            <a:endParaRPr lang="es-CO"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22884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2A0AE8C-252C-4159-B9D1-8F719F8D73C0}"/>
              </a:ext>
            </a:extLst>
          </p:cNvPr>
          <p:cNvSpPr/>
          <p:nvPr/>
        </p:nvSpPr>
        <p:spPr>
          <a:xfrm>
            <a:off x="3065017" y="427251"/>
            <a:ext cx="3013966" cy="369332"/>
          </a:xfrm>
          <a:prstGeom prst="rect">
            <a:avLst/>
          </a:prstGeom>
        </p:spPr>
        <p:txBody>
          <a:bodyPr wrap="none">
            <a:spAutoFit/>
          </a:bodyPr>
          <a:lstStyle/>
          <a:p>
            <a:pPr algn="ctr">
              <a:spcAft>
                <a:spcPts val="0"/>
              </a:spcAft>
              <a:tabLst>
                <a:tab pos="2700020" algn="ctr"/>
                <a:tab pos="5400040" algn="r"/>
              </a:tabLst>
            </a:pPr>
            <a:r>
              <a:rPr lang="es-ES" b="1" dirty="0">
                <a:latin typeface="Verdana" panose="020B0604030504040204" pitchFamily="34" charset="0"/>
                <a:ea typeface="Times New Roman" panose="02020603050405020304" pitchFamily="18" charset="0"/>
              </a:rPr>
              <a:t>IV.   PROPOSICIONES</a:t>
            </a:r>
            <a:endParaRPr lang="es-CO" sz="2800" dirty="0">
              <a:effectLst/>
              <a:latin typeface="Times New Roman" panose="02020603050405020304" pitchFamily="18" charset="0"/>
              <a:ea typeface="Times New Roman" panose="02020603050405020304" pitchFamily="18" charset="0"/>
            </a:endParaRPr>
          </a:p>
        </p:txBody>
      </p:sp>
      <p:graphicFrame>
        <p:nvGraphicFramePr>
          <p:cNvPr id="3" name="Tabla 2">
            <a:extLst>
              <a:ext uri="{FF2B5EF4-FFF2-40B4-BE49-F238E27FC236}">
                <a16:creationId xmlns:a16="http://schemas.microsoft.com/office/drawing/2014/main" id="{F930D1D8-1E26-46AE-BE3A-229066C82F0A}"/>
              </a:ext>
            </a:extLst>
          </p:cNvPr>
          <p:cNvGraphicFramePr>
            <a:graphicFrameLocks noGrp="1"/>
          </p:cNvGraphicFramePr>
          <p:nvPr>
            <p:extLst>
              <p:ext uri="{D42A27DB-BD31-4B8C-83A1-F6EECF244321}">
                <p14:modId xmlns:p14="http://schemas.microsoft.com/office/powerpoint/2010/main" val="127277796"/>
              </p:ext>
            </p:extLst>
          </p:nvPr>
        </p:nvGraphicFramePr>
        <p:xfrm>
          <a:off x="1716775" y="968050"/>
          <a:ext cx="5895975" cy="1116526"/>
        </p:xfrm>
        <a:graphic>
          <a:graphicData uri="http://schemas.openxmlformats.org/drawingml/2006/table">
            <a:tbl>
              <a:tblPr>
                <a:tableStyleId>{5C22544A-7EE6-4342-B048-85BDC9FD1C3A}</a:tableStyleId>
              </a:tblPr>
              <a:tblGrid>
                <a:gridCol w="4379223">
                  <a:extLst>
                    <a:ext uri="{9D8B030D-6E8A-4147-A177-3AD203B41FA5}">
                      <a16:colId xmlns:a16="http://schemas.microsoft.com/office/drawing/2014/main" val="3028713540"/>
                    </a:ext>
                  </a:extLst>
                </a:gridCol>
                <a:gridCol w="1516752">
                  <a:extLst>
                    <a:ext uri="{9D8B030D-6E8A-4147-A177-3AD203B41FA5}">
                      <a16:colId xmlns:a16="http://schemas.microsoft.com/office/drawing/2014/main" val="3232886852"/>
                    </a:ext>
                  </a:extLst>
                </a:gridCol>
              </a:tblGrid>
              <a:tr h="392939">
                <a:tc>
                  <a:txBody>
                    <a:bodyPr/>
                    <a:lstStyle/>
                    <a:p>
                      <a:pPr>
                        <a:spcAft>
                          <a:spcPts val="0"/>
                        </a:spcAft>
                        <a:tabLst>
                          <a:tab pos="2700020" algn="ctr"/>
                          <a:tab pos="5400040" algn="r"/>
                        </a:tabLst>
                      </a:pPr>
                      <a:r>
                        <a:rPr lang="es-ES" sz="2000" b="1" dirty="0">
                          <a:effectLst/>
                        </a:rPr>
                        <a:t>Proposiciones de Control Político </a:t>
                      </a:r>
                      <a:endParaRPr lang="es-CO" sz="2000" b="1" dirty="0">
                        <a:effectLst/>
                        <a:latin typeface="Times New Roman" panose="02020603050405020304" pitchFamily="18" charset="0"/>
                        <a:ea typeface="Times New Roman" panose="02020603050405020304" pitchFamily="18" charset="0"/>
                      </a:endParaRPr>
                    </a:p>
                  </a:txBody>
                  <a:tcPr marL="0" marR="0" marT="0" marB="0"/>
                </a:tc>
                <a:tc>
                  <a:txBody>
                    <a:bodyPr/>
                    <a:lstStyle/>
                    <a:p>
                      <a:pPr algn="ctr">
                        <a:spcAft>
                          <a:spcPts val="0"/>
                        </a:spcAft>
                        <a:tabLst>
                          <a:tab pos="2700020" algn="ctr"/>
                          <a:tab pos="5400040" algn="r"/>
                        </a:tabLst>
                      </a:pPr>
                      <a:r>
                        <a:rPr lang="es-ES_tradnl" sz="2000" b="1" dirty="0">
                          <a:effectLst/>
                        </a:rPr>
                        <a:t>61</a:t>
                      </a:r>
                      <a:endParaRPr lang="es-CO" sz="2000" b="1"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19887265"/>
                  </a:ext>
                </a:extLst>
              </a:tr>
              <a:tr h="380442">
                <a:tc>
                  <a:txBody>
                    <a:bodyPr/>
                    <a:lstStyle/>
                    <a:p>
                      <a:pPr algn="just">
                        <a:spcAft>
                          <a:spcPts val="0"/>
                        </a:spcAft>
                        <a:tabLst>
                          <a:tab pos="2700020" algn="ctr"/>
                          <a:tab pos="5400040" algn="r"/>
                        </a:tabLst>
                      </a:pPr>
                      <a:r>
                        <a:rPr lang="es-ES" sz="2000" b="1" dirty="0">
                          <a:effectLst/>
                        </a:rPr>
                        <a:t>Proposiciones Protocolarias </a:t>
                      </a:r>
                      <a:endParaRPr lang="es-CO" sz="2000" b="1" dirty="0">
                        <a:effectLst/>
                        <a:latin typeface="Times New Roman" panose="02020603050405020304" pitchFamily="18" charset="0"/>
                        <a:ea typeface="Times New Roman" panose="02020603050405020304" pitchFamily="18" charset="0"/>
                      </a:endParaRPr>
                    </a:p>
                  </a:txBody>
                  <a:tcPr marL="0" marR="0" marT="0" marB="0"/>
                </a:tc>
                <a:tc>
                  <a:txBody>
                    <a:bodyPr/>
                    <a:lstStyle/>
                    <a:p>
                      <a:pPr algn="ctr">
                        <a:spcAft>
                          <a:spcPts val="0"/>
                        </a:spcAft>
                        <a:tabLst>
                          <a:tab pos="2700020" algn="ctr"/>
                          <a:tab pos="5400040" algn="r"/>
                        </a:tabLst>
                      </a:pPr>
                      <a:r>
                        <a:rPr lang="es-ES_tradnl" sz="2000" b="1">
                          <a:effectLst/>
                        </a:rPr>
                        <a:t>10</a:t>
                      </a:r>
                      <a:endParaRPr lang="es-CO" sz="2000" b="1">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430284098"/>
                  </a:ext>
                </a:extLst>
              </a:tr>
              <a:tr h="343145">
                <a:tc>
                  <a:txBody>
                    <a:bodyPr/>
                    <a:lstStyle/>
                    <a:p>
                      <a:pPr algn="just">
                        <a:spcAft>
                          <a:spcPts val="0"/>
                        </a:spcAft>
                        <a:tabLst>
                          <a:tab pos="2700020" algn="ctr"/>
                          <a:tab pos="5400040" algn="r"/>
                        </a:tabLst>
                      </a:pPr>
                      <a:r>
                        <a:rPr lang="es-ES" sz="2000" b="1" dirty="0">
                          <a:effectLst/>
                        </a:rPr>
                        <a:t>TOTAL</a:t>
                      </a:r>
                      <a:endParaRPr lang="es-CO" sz="2000" b="1" dirty="0">
                        <a:effectLst/>
                        <a:latin typeface="Times New Roman" panose="02020603050405020304" pitchFamily="18" charset="0"/>
                        <a:ea typeface="Times New Roman" panose="02020603050405020304" pitchFamily="18" charset="0"/>
                      </a:endParaRPr>
                    </a:p>
                  </a:txBody>
                  <a:tcPr marL="0" marR="0" marT="0" marB="0"/>
                </a:tc>
                <a:tc>
                  <a:txBody>
                    <a:bodyPr/>
                    <a:lstStyle/>
                    <a:p>
                      <a:pPr algn="ctr">
                        <a:spcAft>
                          <a:spcPts val="0"/>
                        </a:spcAft>
                        <a:tabLst>
                          <a:tab pos="2700020" algn="ctr"/>
                          <a:tab pos="5400040" algn="r"/>
                        </a:tabLst>
                      </a:pPr>
                      <a:r>
                        <a:rPr lang="es-ES_tradnl" sz="2000" b="1" dirty="0">
                          <a:effectLst/>
                        </a:rPr>
                        <a:t>71</a:t>
                      </a:r>
                      <a:endParaRPr lang="es-CO" sz="2000" b="1"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440403434"/>
                  </a:ext>
                </a:extLst>
              </a:tr>
            </a:tbl>
          </a:graphicData>
        </a:graphic>
      </p:graphicFrame>
      <p:sp>
        <p:nvSpPr>
          <p:cNvPr id="4" name="Rectángulo 3">
            <a:extLst>
              <a:ext uri="{FF2B5EF4-FFF2-40B4-BE49-F238E27FC236}">
                <a16:creationId xmlns:a16="http://schemas.microsoft.com/office/drawing/2014/main" id="{B6522DCF-4940-4432-BDA4-88DAF426AE43}"/>
              </a:ext>
            </a:extLst>
          </p:cNvPr>
          <p:cNvSpPr/>
          <p:nvPr/>
        </p:nvSpPr>
        <p:spPr>
          <a:xfrm>
            <a:off x="599174" y="2270196"/>
            <a:ext cx="8131175" cy="3885038"/>
          </a:xfrm>
          <a:prstGeom prst="rect">
            <a:avLst/>
          </a:prstGeom>
        </p:spPr>
        <p:txBody>
          <a:bodyPr wrap="square">
            <a:spAutoFit/>
          </a:bodyPr>
          <a:lstStyle/>
          <a:p>
            <a:pPr algn="ctr">
              <a:spcAft>
                <a:spcPts val="0"/>
              </a:spcAft>
              <a:tabLst>
                <a:tab pos="2700020" algn="ctr"/>
                <a:tab pos="5400040" algn="r"/>
              </a:tabLst>
            </a:pPr>
            <a:endParaRPr lang="es-ES" b="1" dirty="0">
              <a:latin typeface="Verdana" panose="020B0604030504040204" pitchFamily="34" charset="0"/>
              <a:ea typeface="Times New Roman" panose="02020603050405020304" pitchFamily="18" charset="0"/>
            </a:endParaRPr>
          </a:p>
          <a:p>
            <a:pPr algn="ctr">
              <a:spcAft>
                <a:spcPts val="0"/>
              </a:spcAft>
              <a:tabLst>
                <a:tab pos="2700020" algn="ctr"/>
                <a:tab pos="5400040" algn="r"/>
              </a:tabLst>
            </a:pPr>
            <a:r>
              <a:rPr lang="es-ES" b="1" dirty="0">
                <a:latin typeface="Verdana" panose="020B0604030504040204" pitchFamily="34" charset="0"/>
                <a:ea typeface="Times New Roman" panose="02020603050405020304" pitchFamily="18" charset="0"/>
              </a:rPr>
              <a:t>TEMAS GENERALES PROPOSICIONES</a:t>
            </a:r>
          </a:p>
          <a:p>
            <a:pPr algn="ctr">
              <a:spcAft>
                <a:spcPts val="0"/>
              </a:spcAft>
              <a:tabLst>
                <a:tab pos="2700020" algn="ctr"/>
                <a:tab pos="5400040" algn="r"/>
              </a:tabLst>
            </a:pPr>
            <a:endParaRPr lang="es-CO" sz="2800" dirty="0">
              <a:latin typeface="Times New Roman" panose="02020603050405020304" pitchFamily="18" charset="0"/>
              <a:ea typeface="Times New Roman" panose="02020603050405020304" pitchFamily="18" charset="0"/>
            </a:endParaRPr>
          </a:p>
          <a:p>
            <a:pPr algn="just">
              <a:lnSpc>
                <a:spcPct val="115000"/>
              </a:lnSpc>
              <a:spcAft>
                <a:spcPts val="0"/>
              </a:spcAft>
            </a:pPr>
            <a:r>
              <a:rPr lang="es-ES" sz="1600" dirty="0">
                <a:latin typeface="Verdana" panose="020B0604030504040204" pitchFamily="34" charset="0"/>
                <a:ea typeface="Times New Roman" panose="02020603050405020304" pitchFamily="18" charset="0"/>
              </a:rPr>
              <a:t>Plan Maestro de Alcantarillado Pluvial, Servicio de Aseo, Economía Naranja, Código Nacional de Policía y Convivencia Ciudadana, Fondos de Estabilización de Tarifa (FET), Cárcel de San diego, Contrato de Alumbrado Público y Semaforización, Plan de Alimentación Escolar (PAE), Reserva Ecológica, Salud, Movilidad, caño Juan Angola, </a:t>
            </a:r>
            <a:r>
              <a:rPr lang="es-ES" sz="1600" dirty="0">
                <a:latin typeface="Verdana" panose="020B0604030504040204" pitchFamily="34" charset="0"/>
                <a:ea typeface="Times New Roman" panose="02020603050405020304" pitchFamily="18" charset="0"/>
                <a:cs typeface="Arial" panose="020B0604020202020204" pitchFamily="34" charset="0"/>
              </a:rPr>
              <a:t>Plan Especial de Manejo y Protección del sector antiguo de Cartagena de Indias </a:t>
            </a:r>
            <a:r>
              <a:rPr lang="es-ES" sz="1600" dirty="0">
                <a:latin typeface="Verdana" panose="020B0604030504040204" pitchFamily="34" charset="0"/>
                <a:ea typeface="Times New Roman" panose="02020603050405020304" pitchFamily="18" charset="0"/>
              </a:rPr>
              <a:t>y su zona de influencia (PEMP), Hospitales Públicos, Vías, Espacio Público, Protección Costera Cementerios Públicos, Vía Perimetral – Sedimentación Ciénaga de la Virgen – Problemática Pescadores, Colegio Mayor de Bolívar, </a:t>
            </a:r>
            <a:r>
              <a:rPr lang="es-ES" sz="1600" dirty="0" err="1">
                <a:latin typeface="Verdana" panose="020B0604030504040204" pitchFamily="34" charset="0"/>
                <a:ea typeface="Times New Roman" panose="02020603050405020304" pitchFamily="18" charset="0"/>
              </a:rPr>
              <a:t>Bocagrande</a:t>
            </a:r>
            <a:r>
              <a:rPr lang="es-ES" sz="1600" dirty="0">
                <a:latin typeface="Verdana" panose="020B0604030504040204" pitchFamily="34" charset="0"/>
                <a:ea typeface="Times New Roman" panose="02020603050405020304" pitchFamily="18" charset="0"/>
              </a:rPr>
              <a:t>, </a:t>
            </a:r>
            <a:r>
              <a:rPr lang="es-ES" sz="1600" dirty="0" err="1">
                <a:latin typeface="Verdana" panose="020B0604030504040204" pitchFamily="34" charset="0"/>
                <a:ea typeface="Times New Roman" panose="02020603050405020304" pitchFamily="18" charset="0"/>
              </a:rPr>
              <a:t>Castillogrande</a:t>
            </a:r>
            <a:r>
              <a:rPr lang="es-ES" sz="1600" dirty="0">
                <a:latin typeface="Verdana" panose="020B0604030504040204" pitchFamily="34" charset="0"/>
                <a:ea typeface="Times New Roman" panose="02020603050405020304" pitchFamily="18" charset="0"/>
              </a:rPr>
              <a:t> y Laguito.</a:t>
            </a:r>
            <a:endParaRPr lang="es-CO"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98666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AD7A727A-B239-4E97-9BE7-77CF5F1DE8BB}"/>
              </a:ext>
            </a:extLst>
          </p:cNvPr>
          <p:cNvSpPr/>
          <p:nvPr/>
        </p:nvSpPr>
        <p:spPr>
          <a:xfrm>
            <a:off x="2286000" y="630923"/>
            <a:ext cx="4572000" cy="646331"/>
          </a:xfrm>
          <a:prstGeom prst="rect">
            <a:avLst/>
          </a:prstGeom>
        </p:spPr>
        <p:txBody>
          <a:bodyPr>
            <a:spAutoFit/>
          </a:bodyPr>
          <a:lstStyle/>
          <a:p>
            <a:pPr algn="ctr">
              <a:spcAft>
                <a:spcPts val="0"/>
              </a:spcAft>
              <a:tabLst>
                <a:tab pos="2700020" algn="ctr"/>
                <a:tab pos="5400040" algn="r"/>
              </a:tabLst>
            </a:pPr>
            <a:r>
              <a:rPr lang="es-ES" b="1" dirty="0">
                <a:latin typeface="Verdana" panose="020B0604030504040204" pitchFamily="34" charset="0"/>
                <a:ea typeface="Times New Roman" panose="02020603050405020304" pitchFamily="18" charset="0"/>
              </a:rPr>
              <a:t>PROPOSICIONES PRESENTADAS POR BANCADAS</a:t>
            </a:r>
            <a:endParaRPr lang="es-CO" sz="2800" dirty="0">
              <a:effectLst/>
              <a:latin typeface="Times New Roman" panose="02020603050405020304" pitchFamily="18" charset="0"/>
              <a:ea typeface="Times New Roman" panose="02020603050405020304" pitchFamily="18" charset="0"/>
            </a:endParaRPr>
          </a:p>
        </p:txBody>
      </p:sp>
      <p:graphicFrame>
        <p:nvGraphicFramePr>
          <p:cNvPr id="5" name="Tabla 4">
            <a:extLst>
              <a:ext uri="{FF2B5EF4-FFF2-40B4-BE49-F238E27FC236}">
                <a16:creationId xmlns:a16="http://schemas.microsoft.com/office/drawing/2014/main" id="{67FAA865-B28B-456B-93B1-D877C98B05E3}"/>
              </a:ext>
            </a:extLst>
          </p:cNvPr>
          <p:cNvGraphicFramePr>
            <a:graphicFrameLocks noGrp="1"/>
          </p:cNvGraphicFramePr>
          <p:nvPr>
            <p:extLst>
              <p:ext uri="{D42A27DB-BD31-4B8C-83A1-F6EECF244321}">
                <p14:modId xmlns:p14="http://schemas.microsoft.com/office/powerpoint/2010/main" val="446373449"/>
              </p:ext>
            </p:extLst>
          </p:nvPr>
        </p:nvGraphicFramePr>
        <p:xfrm>
          <a:off x="1146313" y="1617238"/>
          <a:ext cx="6851374" cy="3743274"/>
        </p:xfrm>
        <a:graphic>
          <a:graphicData uri="http://schemas.openxmlformats.org/drawingml/2006/table">
            <a:tbl>
              <a:tblPr firstRow="1" firstCol="1" bandRow="1">
                <a:tableStyleId>{5C22544A-7EE6-4342-B048-85BDC9FD1C3A}</a:tableStyleId>
              </a:tblPr>
              <a:tblGrid>
                <a:gridCol w="4465983">
                  <a:extLst>
                    <a:ext uri="{9D8B030D-6E8A-4147-A177-3AD203B41FA5}">
                      <a16:colId xmlns:a16="http://schemas.microsoft.com/office/drawing/2014/main" val="4278264143"/>
                    </a:ext>
                  </a:extLst>
                </a:gridCol>
                <a:gridCol w="2385391">
                  <a:extLst>
                    <a:ext uri="{9D8B030D-6E8A-4147-A177-3AD203B41FA5}">
                      <a16:colId xmlns:a16="http://schemas.microsoft.com/office/drawing/2014/main" val="3870758753"/>
                    </a:ext>
                  </a:extLst>
                </a:gridCol>
              </a:tblGrid>
              <a:tr h="553824">
                <a:tc>
                  <a:txBody>
                    <a:bodyPr/>
                    <a:lstStyle/>
                    <a:p>
                      <a:pPr algn="ctr">
                        <a:spcAft>
                          <a:spcPts val="0"/>
                        </a:spcAft>
                        <a:tabLst>
                          <a:tab pos="2700020" algn="ctr"/>
                          <a:tab pos="5400040" algn="r"/>
                        </a:tabLst>
                      </a:pPr>
                      <a:r>
                        <a:rPr lang="es-ES" sz="2000" dirty="0">
                          <a:effectLst/>
                        </a:rPr>
                        <a:t>BANCADA</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2700020" algn="ctr"/>
                          <a:tab pos="5400040" algn="r"/>
                        </a:tabLst>
                      </a:pPr>
                      <a:r>
                        <a:rPr lang="es-ES" sz="2000">
                          <a:effectLst/>
                        </a:rPr>
                        <a:t>PROPOSICIONES</a:t>
                      </a:r>
                      <a:endParaRPr lang="es-CO"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519611776"/>
                  </a:ext>
                </a:extLst>
              </a:tr>
              <a:tr h="306970">
                <a:tc>
                  <a:txBody>
                    <a:bodyPr/>
                    <a:lstStyle/>
                    <a:p>
                      <a:pPr>
                        <a:spcAft>
                          <a:spcPts val="0"/>
                        </a:spcAft>
                        <a:tabLst>
                          <a:tab pos="2700020" algn="ctr"/>
                          <a:tab pos="5400040" algn="r"/>
                        </a:tabLst>
                      </a:pP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2700020" algn="ctr"/>
                          <a:tab pos="5400040" algn="r"/>
                        </a:tabLst>
                      </a:pP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010838348"/>
                  </a:ext>
                </a:extLst>
              </a:tr>
              <a:tr h="306970">
                <a:tc>
                  <a:txBody>
                    <a:bodyPr/>
                    <a:lstStyle/>
                    <a:p>
                      <a:pPr>
                        <a:spcAft>
                          <a:spcPts val="0"/>
                        </a:spcAft>
                        <a:tabLst>
                          <a:tab pos="2700020" algn="ctr"/>
                          <a:tab pos="5400040" algn="r"/>
                        </a:tabLst>
                      </a:pPr>
                      <a:r>
                        <a:rPr lang="es-ES" sz="2000">
                          <a:effectLst/>
                        </a:rPr>
                        <a:t>PARTIDO LIBERAL</a:t>
                      </a:r>
                      <a:endParaRPr lang="es-CO"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2700020" algn="ctr"/>
                          <a:tab pos="5400040" algn="r"/>
                        </a:tabLst>
                      </a:pPr>
                      <a:r>
                        <a:rPr lang="es-ES" sz="2000" dirty="0">
                          <a:effectLst/>
                        </a:rPr>
                        <a:t>17</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002436076"/>
                  </a:ext>
                </a:extLst>
              </a:tr>
              <a:tr h="306970">
                <a:tc>
                  <a:txBody>
                    <a:bodyPr/>
                    <a:lstStyle/>
                    <a:p>
                      <a:pPr>
                        <a:spcAft>
                          <a:spcPts val="0"/>
                        </a:spcAft>
                        <a:tabLst>
                          <a:tab pos="2700020" algn="ctr"/>
                          <a:tab pos="5400040" algn="r"/>
                        </a:tabLst>
                      </a:pPr>
                      <a:r>
                        <a:rPr lang="es-ES" sz="2000">
                          <a:effectLst/>
                        </a:rPr>
                        <a:t>PARTIDO DE LA U</a:t>
                      </a:r>
                      <a:endParaRPr lang="es-CO"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2700020" algn="ctr"/>
                          <a:tab pos="5400040" algn="r"/>
                        </a:tabLst>
                      </a:pPr>
                      <a:r>
                        <a:rPr lang="es-ES" sz="2000" dirty="0">
                          <a:effectLst/>
                        </a:rPr>
                        <a:t>25</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706065169"/>
                  </a:ext>
                </a:extLst>
              </a:tr>
              <a:tr h="306970">
                <a:tc>
                  <a:txBody>
                    <a:bodyPr/>
                    <a:lstStyle/>
                    <a:p>
                      <a:pPr>
                        <a:spcAft>
                          <a:spcPts val="0"/>
                        </a:spcAft>
                        <a:tabLst>
                          <a:tab pos="2700020" algn="ctr"/>
                          <a:tab pos="5400040" algn="r"/>
                        </a:tabLst>
                      </a:pPr>
                      <a:r>
                        <a:rPr lang="es-ES" sz="2000">
                          <a:effectLst/>
                        </a:rPr>
                        <a:t>CAMBIO RADICAL</a:t>
                      </a:r>
                      <a:endParaRPr lang="es-CO"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2700020" algn="ctr"/>
                          <a:tab pos="5400040" algn="r"/>
                        </a:tabLst>
                      </a:pPr>
                      <a:r>
                        <a:rPr lang="es-ES" sz="2000" dirty="0">
                          <a:effectLst/>
                        </a:rPr>
                        <a:t>13</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815770261"/>
                  </a:ext>
                </a:extLst>
              </a:tr>
              <a:tr h="306970">
                <a:tc>
                  <a:txBody>
                    <a:bodyPr/>
                    <a:lstStyle/>
                    <a:p>
                      <a:pPr>
                        <a:spcAft>
                          <a:spcPts val="0"/>
                        </a:spcAft>
                        <a:tabLst>
                          <a:tab pos="2700020" algn="ctr"/>
                          <a:tab pos="5400040" algn="r"/>
                        </a:tabLst>
                      </a:pPr>
                      <a:r>
                        <a:rPr lang="es-ES" sz="2000">
                          <a:effectLst/>
                        </a:rPr>
                        <a:t>MESA DIRECTIVA</a:t>
                      </a:r>
                      <a:endParaRPr lang="es-CO"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2700020" algn="ctr"/>
                          <a:tab pos="5400040" algn="r"/>
                        </a:tabLst>
                      </a:pPr>
                      <a:r>
                        <a:rPr lang="es-ES" sz="2000" dirty="0">
                          <a:effectLst/>
                        </a:rPr>
                        <a:t>2</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290511241"/>
                  </a:ext>
                </a:extLst>
              </a:tr>
              <a:tr h="306970">
                <a:tc>
                  <a:txBody>
                    <a:bodyPr/>
                    <a:lstStyle/>
                    <a:p>
                      <a:pPr>
                        <a:spcAft>
                          <a:spcPts val="0"/>
                        </a:spcAft>
                        <a:tabLst>
                          <a:tab pos="2700020" algn="ctr"/>
                          <a:tab pos="5400040" algn="r"/>
                        </a:tabLst>
                      </a:pPr>
                      <a:r>
                        <a:rPr lang="es-ES" sz="2000">
                          <a:effectLst/>
                        </a:rPr>
                        <a:t>OPCION CIUDADANA</a:t>
                      </a:r>
                      <a:endParaRPr lang="es-CO"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2700020" algn="ctr"/>
                          <a:tab pos="5400040" algn="r"/>
                        </a:tabLst>
                      </a:pPr>
                      <a:r>
                        <a:rPr lang="es-ES" sz="2000" dirty="0">
                          <a:effectLst/>
                        </a:rPr>
                        <a:t>9</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012693930"/>
                  </a:ext>
                </a:extLst>
              </a:tr>
              <a:tr h="306970">
                <a:tc>
                  <a:txBody>
                    <a:bodyPr/>
                    <a:lstStyle/>
                    <a:p>
                      <a:pPr>
                        <a:spcAft>
                          <a:spcPts val="0"/>
                        </a:spcAft>
                        <a:tabLst>
                          <a:tab pos="2700020" algn="ctr"/>
                          <a:tab pos="5400040" algn="r"/>
                        </a:tabLst>
                      </a:pPr>
                      <a:r>
                        <a:rPr lang="es-ES" sz="2000">
                          <a:effectLst/>
                        </a:rPr>
                        <a:t>CARTAGENA CONFIRMA</a:t>
                      </a:r>
                      <a:endParaRPr lang="es-CO"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2700020" algn="ctr"/>
                          <a:tab pos="5400040" algn="r"/>
                        </a:tabLst>
                      </a:pPr>
                      <a:r>
                        <a:rPr lang="es-ES" sz="2000" dirty="0">
                          <a:effectLst/>
                        </a:rPr>
                        <a:t>3</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606413219"/>
                  </a:ext>
                </a:extLst>
              </a:tr>
              <a:tr h="306970">
                <a:tc>
                  <a:txBody>
                    <a:bodyPr/>
                    <a:lstStyle/>
                    <a:p>
                      <a:pPr>
                        <a:spcAft>
                          <a:spcPts val="0"/>
                        </a:spcAft>
                        <a:tabLst>
                          <a:tab pos="2700020" algn="ctr"/>
                          <a:tab pos="5400040" algn="r"/>
                        </a:tabLst>
                      </a:pPr>
                      <a:r>
                        <a:rPr lang="es-ES" sz="2000">
                          <a:effectLst/>
                        </a:rPr>
                        <a:t>PARTIDO CONSERVADOR</a:t>
                      </a:r>
                      <a:endParaRPr lang="es-CO"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2700020" algn="ctr"/>
                          <a:tab pos="5400040" algn="r"/>
                        </a:tabLst>
                      </a:pPr>
                      <a:r>
                        <a:rPr lang="es-ES" sz="2000" dirty="0">
                          <a:effectLst/>
                        </a:rPr>
                        <a:t>19</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14207663"/>
                  </a:ext>
                </a:extLst>
              </a:tr>
              <a:tr h="306970">
                <a:tc>
                  <a:txBody>
                    <a:bodyPr/>
                    <a:lstStyle/>
                    <a:p>
                      <a:pPr>
                        <a:spcAft>
                          <a:spcPts val="0"/>
                        </a:spcAft>
                        <a:tabLst>
                          <a:tab pos="2700020" algn="ctr"/>
                          <a:tab pos="5400040" algn="r"/>
                        </a:tabLst>
                      </a:pPr>
                      <a:r>
                        <a:rPr lang="es-ES" sz="2000">
                          <a:effectLst/>
                        </a:rPr>
                        <a:t>PARTIDO ASI</a:t>
                      </a:r>
                      <a:endParaRPr lang="es-CO"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2700020" algn="ctr"/>
                          <a:tab pos="5400040" algn="r"/>
                        </a:tabLst>
                      </a:pPr>
                      <a:r>
                        <a:rPr lang="es-ES" sz="2000" dirty="0">
                          <a:effectLst/>
                        </a:rPr>
                        <a:t>5</a:t>
                      </a:r>
                      <a:endParaRPr lang="es-CO"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83960355"/>
                  </a:ext>
                </a:extLst>
              </a:tr>
              <a:tr h="306970">
                <a:tc>
                  <a:txBody>
                    <a:bodyPr/>
                    <a:lstStyle/>
                    <a:p>
                      <a:pPr algn="ctr">
                        <a:spcAft>
                          <a:spcPts val="0"/>
                        </a:spcAft>
                        <a:tabLst>
                          <a:tab pos="2700020" algn="ctr"/>
                          <a:tab pos="5400040" algn="r"/>
                        </a:tabLst>
                      </a:pPr>
                      <a:r>
                        <a:rPr lang="es-ES" sz="2000">
                          <a:effectLst/>
                        </a:rPr>
                        <a:t>TOTAL</a:t>
                      </a:r>
                      <a:endParaRPr lang="es-CO"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tabLst>
                          <a:tab pos="2700020" algn="ctr"/>
                          <a:tab pos="5400040" algn="r"/>
                        </a:tabLst>
                      </a:pPr>
                      <a:r>
                        <a:rPr lang="es-ES" sz="2800" b="1" dirty="0">
                          <a:effectLst/>
                        </a:rPr>
                        <a:t>93</a:t>
                      </a:r>
                      <a:endParaRPr lang="es-CO" sz="28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727002882"/>
                  </a:ext>
                </a:extLst>
              </a:tr>
            </a:tbl>
          </a:graphicData>
        </a:graphic>
      </p:graphicFrame>
    </p:spTree>
    <p:extLst>
      <p:ext uri="{BB962C8B-B14F-4D97-AF65-F5344CB8AC3E}">
        <p14:creationId xmlns:p14="http://schemas.microsoft.com/office/powerpoint/2010/main" val="699459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bandera de cartagena colombia">
            <a:extLst>
              <a:ext uri="{FF2B5EF4-FFF2-40B4-BE49-F238E27FC236}">
                <a16:creationId xmlns:a16="http://schemas.microsoft.com/office/drawing/2014/main" id="{C7337C9A-C7FD-4CA2-A355-F66DF8BCD7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4050" y="571500"/>
            <a:ext cx="5295900" cy="529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28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41B7C23-B430-4DCF-8A5C-4CBCAF4D9F68}"/>
              </a:ext>
            </a:extLst>
          </p:cNvPr>
          <p:cNvSpPr/>
          <p:nvPr/>
        </p:nvSpPr>
        <p:spPr>
          <a:xfrm>
            <a:off x="0" y="391070"/>
            <a:ext cx="8748888" cy="5799986"/>
          </a:xfrm>
          <a:prstGeom prst="rect">
            <a:avLst/>
          </a:prstGeom>
        </p:spPr>
        <p:txBody>
          <a:bodyPr wrap="square">
            <a:spAutoFit/>
          </a:bodyPr>
          <a:lstStyle/>
          <a:p>
            <a:pPr>
              <a:lnSpc>
                <a:spcPct val="107000"/>
              </a:lnSpc>
              <a:spcAft>
                <a:spcPts val="800"/>
              </a:spcAft>
            </a:pPr>
            <a:r>
              <a:rPr lang="es-CO" b="1" dirty="0">
                <a:solidFill>
                  <a:srgbClr val="FF0000"/>
                </a:solidFill>
              </a:rPr>
              <a:t>                                        FUNCIONES DEL SECRETARIO GENERAL</a:t>
            </a:r>
            <a:endParaRPr lang="es-CO" sz="1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400"/>
              </a:spcAft>
              <a:buFont typeface="+mj-lt"/>
              <a:buAutoNum type="arabicPeriod"/>
            </a:pPr>
            <a:r>
              <a:rPr lang="es-ES" sz="1600" b="1" dirty="0">
                <a:latin typeface="Bookman Old Style" panose="02050604050505020204" pitchFamily="18" charset="0"/>
                <a:ea typeface="Times New Roman" panose="02020603050405020304" pitchFamily="18" charset="0"/>
                <a:cs typeface="Arial" panose="020B0604020202020204" pitchFamily="34" charset="0"/>
              </a:rPr>
              <a:t>Radicar y repartir</a:t>
            </a:r>
            <a:r>
              <a:rPr lang="es-ES" sz="1600" dirty="0">
                <a:latin typeface="Bookman Old Style" panose="02050604050505020204" pitchFamily="18" charset="0"/>
                <a:ea typeface="Times New Roman" panose="02020603050405020304" pitchFamily="18" charset="0"/>
                <a:cs typeface="Arial" panose="020B0604020202020204" pitchFamily="34" charset="0"/>
              </a:rPr>
              <a:t> en cada Comisión Permanente, los Proyectos de Acuerdo para primer debate. (Art. 25 y 73 Ley 136 de 1994).</a:t>
            </a:r>
            <a:endParaRPr lang="es-CO"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400"/>
              </a:spcAft>
              <a:buFont typeface="+mj-lt"/>
              <a:buAutoNum type="arabicPeriod"/>
            </a:pPr>
            <a:r>
              <a:rPr lang="es-ES" sz="1600" b="1" dirty="0">
                <a:latin typeface="Bookman Old Style" panose="02050604050505020204" pitchFamily="18" charset="0"/>
                <a:ea typeface="Times New Roman" panose="02020603050405020304" pitchFamily="18" charset="0"/>
                <a:cs typeface="Arial" panose="020B0604020202020204" pitchFamily="34" charset="0"/>
              </a:rPr>
              <a:t>Llevar el libro público de registro de actividades económicas privadas </a:t>
            </a:r>
            <a:r>
              <a:rPr lang="es-ES" sz="1600" dirty="0">
                <a:latin typeface="Bookman Old Style" panose="02050604050505020204" pitchFamily="18" charset="0"/>
                <a:ea typeface="Times New Roman" panose="02020603050405020304" pitchFamily="18" charset="0"/>
                <a:cs typeface="Arial" panose="020B0604020202020204" pitchFamily="34" charset="0"/>
              </a:rPr>
              <a:t>de los Concejales y procurar que dicha información permanezca actualizada. (Art. 70, inciso 2, Ley 136 de 1994). </a:t>
            </a:r>
            <a:endParaRPr lang="es-CO"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400"/>
              </a:spcAft>
              <a:buFont typeface="+mj-lt"/>
              <a:buAutoNum type="arabicPeriod"/>
            </a:pPr>
            <a:r>
              <a:rPr lang="es-ES" sz="1600" b="1" dirty="0">
                <a:latin typeface="Bookman Old Style" panose="02050604050505020204" pitchFamily="18" charset="0"/>
                <a:ea typeface="Times New Roman" panose="02020603050405020304" pitchFamily="18" charset="0"/>
                <a:cs typeface="Arial" panose="020B0604020202020204" pitchFamily="34" charset="0"/>
              </a:rPr>
              <a:t>Registrar y certificar la asistencia </a:t>
            </a:r>
            <a:r>
              <a:rPr lang="es-ES" sz="1600" dirty="0">
                <a:latin typeface="Bookman Old Style" panose="02050604050505020204" pitchFamily="18" charset="0"/>
                <a:ea typeface="Times New Roman" panose="02020603050405020304" pitchFamily="18" charset="0"/>
                <a:cs typeface="Arial" panose="020B0604020202020204" pitchFamily="34" charset="0"/>
              </a:rPr>
              <a:t>de los Concejales a las sesiones plenarias. </a:t>
            </a:r>
            <a:endParaRPr lang="es-CO"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400"/>
              </a:spcAft>
              <a:buFont typeface="+mj-lt"/>
              <a:buAutoNum type="arabicPeriod"/>
            </a:pPr>
            <a:r>
              <a:rPr lang="es-ES" sz="1600" b="1" dirty="0">
                <a:latin typeface="Bookman Old Style" panose="02050604050505020204" pitchFamily="18" charset="0"/>
                <a:ea typeface="Times New Roman" panose="02020603050405020304" pitchFamily="18" charset="0"/>
                <a:cs typeface="Arial" panose="020B0604020202020204" pitchFamily="34" charset="0"/>
              </a:rPr>
              <a:t>Asistir a las sesiones plenarias. </a:t>
            </a:r>
            <a:endParaRPr lang="es-CO" sz="16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400"/>
              </a:spcAft>
              <a:buFont typeface="+mj-lt"/>
              <a:buAutoNum type="arabicPeriod"/>
            </a:pPr>
            <a:r>
              <a:rPr lang="es-ES" sz="1600" b="1" dirty="0">
                <a:latin typeface="Bookman Old Style" panose="02050604050505020204" pitchFamily="18" charset="0"/>
                <a:ea typeface="Times New Roman" panose="02020603050405020304" pitchFamily="18" charset="0"/>
                <a:cs typeface="Arial" panose="020B0604020202020204" pitchFamily="34" charset="0"/>
              </a:rPr>
              <a:t>Dar lectura en voz alta a las proposiciones, Proyectos de Acuerdo, documentos </a:t>
            </a:r>
            <a:r>
              <a:rPr lang="es-ES" sz="1600" dirty="0">
                <a:latin typeface="Bookman Old Style" panose="02050604050505020204" pitchFamily="18" charset="0"/>
                <a:ea typeface="Times New Roman" panose="02020603050405020304" pitchFamily="18" charset="0"/>
                <a:cs typeface="Arial" panose="020B0604020202020204" pitchFamily="34" charset="0"/>
              </a:rPr>
              <a:t>y demás comunicaciones que hagan parte del orden del día.</a:t>
            </a:r>
            <a:endParaRPr lang="es-CO"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400"/>
              </a:spcAft>
              <a:buFont typeface="+mj-lt"/>
              <a:buAutoNum type="arabicPeriod"/>
            </a:pPr>
            <a:r>
              <a:rPr lang="es-ES" sz="1600" b="1" dirty="0">
                <a:latin typeface="Bookman Old Style" panose="02050604050505020204" pitchFamily="18" charset="0"/>
                <a:ea typeface="Times New Roman" panose="02020603050405020304" pitchFamily="18" charset="0"/>
                <a:cs typeface="Arial" panose="020B0604020202020204" pitchFamily="34" charset="0"/>
              </a:rPr>
              <a:t>Comunicar los resultados de las votaciones</a:t>
            </a:r>
            <a:r>
              <a:rPr lang="es-ES" sz="1600" dirty="0">
                <a:latin typeface="Bookman Old Style" panose="02050604050505020204" pitchFamily="18" charset="0"/>
                <a:ea typeface="Times New Roman" panose="02020603050405020304" pitchFamily="18" charset="0"/>
                <a:cs typeface="Arial" panose="020B0604020202020204" pitchFamily="34" charset="0"/>
              </a:rPr>
              <a:t>. </a:t>
            </a:r>
            <a:endParaRPr lang="es-CO"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400"/>
              </a:spcAft>
              <a:buFont typeface="+mj-lt"/>
              <a:buAutoNum type="arabicPeriod"/>
            </a:pPr>
            <a:r>
              <a:rPr lang="es-ES" sz="1600" dirty="0">
                <a:latin typeface="Bookman Old Style" panose="02050604050505020204" pitchFamily="18" charset="0"/>
                <a:ea typeface="Times New Roman" panose="02020603050405020304" pitchFamily="18" charset="0"/>
                <a:cs typeface="Arial" panose="020B0604020202020204" pitchFamily="34" charset="0"/>
              </a:rPr>
              <a:t>Poner en conocimiento del Presidente los </a:t>
            </a:r>
            <a:r>
              <a:rPr lang="es-ES" sz="1600" b="1" dirty="0">
                <a:latin typeface="Bookman Old Style" panose="02050604050505020204" pitchFamily="18" charset="0"/>
                <a:ea typeface="Times New Roman" panose="02020603050405020304" pitchFamily="18" charset="0"/>
                <a:cs typeface="Arial" panose="020B0604020202020204" pitchFamily="34" charset="0"/>
              </a:rPr>
              <a:t>documentos recibidos por la Secretaria</a:t>
            </a:r>
            <a:r>
              <a:rPr lang="es-ES" sz="1600" dirty="0">
                <a:latin typeface="Bookman Old Style" panose="02050604050505020204" pitchFamily="18" charset="0"/>
                <a:ea typeface="Times New Roman" panose="02020603050405020304" pitchFamily="18" charset="0"/>
                <a:cs typeface="Arial" panose="020B0604020202020204" pitchFamily="34" charset="0"/>
              </a:rPr>
              <a:t>.</a:t>
            </a:r>
            <a:endParaRPr lang="es-CO"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400"/>
              </a:spcAft>
              <a:buFont typeface="+mj-lt"/>
              <a:buAutoNum type="arabicPeriod"/>
            </a:pPr>
            <a:r>
              <a:rPr lang="es-ES" sz="1600" b="1" dirty="0">
                <a:latin typeface="Bookman Old Style" panose="02050604050505020204" pitchFamily="18" charset="0"/>
                <a:ea typeface="Times New Roman" panose="02020603050405020304" pitchFamily="18" charset="0"/>
                <a:cs typeface="Arial" panose="020B0604020202020204" pitchFamily="34" charset="0"/>
              </a:rPr>
              <a:t>Redactar y remitir las notas oficiales </a:t>
            </a:r>
            <a:r>
              <a:rPr lang="es-ES" sz="1600" dirty="0">
                <a:latin typeface="Bookman Old Style" panose="02050604050505020204" pitchFamily="18" charset="0"/>
                <a:ea typeface="Times New Roman" panose="02020603050405020304" pitchFamily="18" charset="0"/>
                <a:cs typeface="Arial" panose="020B0604020202020204" pitchFamily="34" charset="0"/>
              </a:rPr>
              <a:t>que se le soliciten.</a:t>
            </a:r>
            <a:endParaRPr lang="es-CO"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400"/>
              </a:spcAft>
              <a:buFont typeface="+mj-lt"/>
              <a:buAutoNum type="arabicPeriod"/>
            </a:pPr>
            <a:r>
              <a:rPr lang="es-ES" sz="1600" dirty="0">
                <a:latin typeface="Bookman Old Style" panose="02050604050505020204" pitchFamily="18" charset="0"/>
                <a:ea typeface="Times New Roman" panose="02020603050405020304" pitchFamily="18" charset="0"/>
                <a:cs typeface="Arial" panose="020B0604020202020204" pitchFamily="34" charset="0"/>
              </a:rPr>
              <a:t>Llevar </a:t>
            </a:r>
            <a:r>
              <a:rPr lang="es-ES" sz="1600" b="1" dirty="0">
                <a:latin typeface="Bookman Old Style" panose="02050604050505020204" pitchFamily="18" charset="0"/>
                <a:ea typeface="Times New Roman" panose="02020603050405020304" pitchFamily="18" charset="0"/>
                <a:cs typeface="Arial" panose="020B0604020202020204" pitchFamily="34" charset="0"/>
              </a:rPr>
              <a:t>control de las Actas y Acuerdos y firmarlos </a:t>
            </a:r>
            <a:r>
              <a:rPr lang="es-ES" sz="1600" dirty="0">
                <a:latin typeface="Bookman Old Style" panose="02050604050505020204" pitchFamily="18" charset="0"/>
                <a:ea typeface="Times New Roman" panose="02020603050405020304" pitchFamily="18" charset="0"/>
                <a:cs typeface="Arial" panose="020B0604020202020204" pitchFamily="34" charset="0"/>
              </a:rPr>
              <a:t>con arreglo al presente Reglamento.</a:t>
            </a:r>
            <a:endParaRPr lang="es-CO"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400"/>
              </a:spcAft>
              <a:buFont typeface="+mj-lt"/>
              <a:buAutoNum type="arabicPeriod"/>
            </a:pPr>
            <a:r>
              <a:rPr lang="es-ES" sz="1600" b="1" dirty="0">
                <a:latin typeface="Bookman Old Style" panose="02050604050505020204" pitchFamily="18" charset="0"/>
                <a:ea typeface="Times New Roman" panose="02020603050405020304" pitchFamily="18" charset="0"/>
                <a:cs typeface="Arial" panose="020B0604020202020204" pitchFamily="34" charset="0"/>
              </a:rPr>
              <a:t>Comunicar las citaciones </a:t>
            </a:r>
            <a:r>
              <a:rPr lang="es-ES" sz="1600" dirty="0">
                <a:latin typeface="Bookman Old Style" panose="02050604050505020204" pitchFamily="18" charset="0"/>
                <a:ea typeface="Times New Roman" panose="02020603050405020304" pitchFamily="18" charset="0"/>
                <a:cs typeface="Arial" panose="020B0604020202020204" pitchFamily="34" charset="0"/>
              </a:rPr>
              <a:t>aprobadas por el Concejo.</a:t>
            </a:r>
            <a:endParaRPr lang="es-CO"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400"/>
              </a:spcAft>
              <a:buFont typeface="+mj-lt"/>
              <a:buAutoNum type="arabicPeriod"/>
            </a:pPr>
            <a:r>
              <a:rPr lang="es-ES" sz="1600" b="1" dirty="0">
                <a:latin typeface="Bookman Old Style" panose="02050604050505020204" pitchFamily="18" charset="0"/>
                <a:ea typeface="Times New Roman" panose="02020603050405020304" pitchFamily="18" charset="0"/>
                <a:cs typeface="Arial" panose="020B0604020202020204" pitchFamily="34" charset="0"/>
              </a:rPr>
              <a:t>Rendir un informe de su gestión </a:t>
            </a:r>
            <a:r>
              <a:rPr lang="es-ES" sz="1600" dirty="0">
                <a:latin typeface="Bookman Old Style" panose="02050604050505020204" pitchFamily="18" charset="0"/>
                <a:ea typeface="Times New Roman" panose="02020603050405020304" pitchFamily="18" charset="0"/>
                <a:cs typeface="Arial" panose="020B0604020202020204" pitchFamily="34" charset="0"/>
              </a:rPr>
              <a:t>cada seis (6) meses.</a:t>
            </a:r>
            <a:endParaRPr lang="es-CO"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1898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980407FA-4A72-42B2-BE2F-491DB2FB3AF1}"/>
              </a:ext>
            </a:extLst>
          </p:cNvPr>
          <p:cNvSpPr/>
          <p:nvPr/>
        </p:nvSpPr>
        <p:spPr>
          <a:xfrm>
            <a:off x="643467" y="1411140"/>
            <a:ext cx="7450666" cy="4035720"/>
          </a:xfrm>
          <a:prstGeom prst="rect">
            <a:avLst/>
          </a:prstGeom>
        </p:spPr>
        <p:txBody>
          <a:bodyPr wrap="square">
            <a:spAutoFit/>
          </a:bodyPr>
          <a:lstStyle/>
          <a:p>
            <a:pPr algn="ctr">
              <a:lnSpc>
                <a:spcPct val="115000"/>
              </a:lnSpc>
              <a:spcAft>
                <a:spcPts val="0"/>
              </a:spcAft>
            </a:pPr>
            <a:r>
              <a:rPr lang="es-ES" sz="1600" b="1" dirty="0">
                <a:latin typeface="Bookman Old Style" panose="02050604050505020204" pitchFamily="18" charset="0"/>
                <a:ea typeface="Times New Roman" panose="02020603050405020304" pitchFamily="18" charset="0"/>
                <a:cs typeface="Arial" panose="020B0604020202020204" pitchFamily="34" charset="0"/>
              </a:rPr>
              <a:t>ACUERDO No. 014 DE 2018</a:t>
            </a:r>
          </a:p>
          <a:p>
            <a:pPr algn="ctr">
              <a:lnSpc>
                <a:spcPct val="115000"/>
              </a:lnSpc>
              <a:spcAft>
                <a:spcPts val="0"/>
              </a:spcAft>
            </a:pPr>
            <a:r>
              <a:rPr lang="es-ES" sz="1600" dirty="0">
                <a:latin typeface="Bookman Old Style" panose="02050604050505020204" pitchFamily="18" charset="0"/>
                <a:ea typeface="Times New Roman" panose="02020603050405020304" pitchFamily="18" charset="0"/>
                <a:cs typeface="Arial" panose="020B0604020202020204" pitchFamily="34" charset="0"/>
              </a:rPr>
              <a:t>(Ley 974 de 2005, art. 1; Ley 1551 de 2012 art. 14).</a:t>
            </a:r>
          </a:p>
          <a:p>
            <a:pPr algn="ctr">
              <a:lnSpc>
                <a:spcPct val="115000"/>
              </a:lnSpc>
              <a:spcAft>
                <a:spcPts val="0"/>
              </a:spcAft>
            </a:pPr>
            <a:endParaRPr lang="es-ES" sz="1600" b="1" dirty="0">
              <a:latin typeface="Bookman Old Style" panose="02050604050505020204" pitchFamily="18" charset="0"/>
              <a:ea typeface="Times New Roman" panose="02020603050405020304" pitchFamily="18" charset="0"/>
              <a:cs typeface="Arial" panose="020B0604020202020204" pitchFamily="34" charset="0"/>
            </a:endParaRPr>
          </a:p>
          <a:p>
            <a:pPr algn="ctr">
              <a:lnSpc>
                <a:spcPct val="115000"/>
              </a:lnSpc>
              <a:spcAft>
                <a:spcPts val="0"/>
              </a:spcAft>
            </a:pPr>
            <a:r>
              <a:rPr lang="es-ES" sz="1600" b="1" dirty="0">
                <a:latin typeface="Bookman Old Style" panose="02050604050505020204" pitchFamily="18" charset="0"/>
                <a:ea typeface="Times New Roman" panose="02020603050405020304" pitchFamily="18" charset="0"/>
                <a:cs typeface="Arial" panose="020B0604020202020204" pitchFamily="34" charset="0"/>
              </a:rPr>
              <a:t>CAPÍTULO II</a:t>
            </a:r>
            <a:endParaRPr lang="es-CO" sz="1600" dirty="0">
              <a:latin typeface="Times New Roman" panose="02020603050405020304" pitchFamily="18" charset="0"/>
              <a:ea typeface="Times New Roman" panose="02020603050405020304" pitchFamily="18" charset="0"/>
            </a:endParaRPr>
          </a:p>
          <a:p>
            <a:pPr algn="ctr">
              <a:lnSpc>
                <a:spcPct val="115000"/>
              </a:lnSpc>
              <a:spcAft>
                <a:spcPts val="0"/>
              </a:spcAft>
            </a:pPr>
            <a:r>
              <a:rPr lang="es-ES" sz="1600" b="1" dirty="0">
                <a:latin typeface="Bookman Old Style" panose="02050604050505020204" pitchFamily="18" charset="0"/>
                <a:ea typeface="Times New Roman" panose="02020603050405020304" pitchFamily="18" charset="0"/>
                <a:cs typeface="Arial" panose="020B0604020202020204" pitchFamily="34" charset="0"/>
              </a:rPr>
              <a:t>REGIMEN DE BANCADAS</a:t>
            </a:r>
            <a:endParaRPr lang="es-CO" sz="1600" dirty="0">
              <a:latin typeface="Times New Roman" panose="02020603050405020304" pitchFamily="18" charset="0"/>
              <a:ea typeface="Times New Roman" panose="02020603050405020304" pitchFamily="18" charset="0"/>
            </a:endParaRPr>
          </a:p>
          <a:p>
            <a:pPr algn="just">
              <a:lnSpc>
                <a:spcPct val="115000"/>
              </a:lnSpc>
              <a:spcAft>
                <a:spcPts val="0"/>
              </a:spcAft>
            </a:pPr>
            <a:r>
              <a:rPr lang="es-ES" sz="1600" b="1" dirty="0">
                <a:latin typeface="Bookman Old Style" panose="02050604050505020204" pitchFamily="18" charset="0"/>
                <a:ea typeface="Times New Roman" panose="02020603050405020304" pitchFamily="18" charset="0"/>
                <a:cs typeface="Arial" panose="020B0604020202020204" pitchFamily="34" charset="0"/>
              </a:rPr>
              <a:t> </a:t>
            </a:r>
            <a:endParaRPr lang="es-CO" sz="1600" dirty="0">
              <a:latin typeface="Times New Roman" panose="02020603050405020304" pitchFamily="18" charset="0"/>
              <a:ea typeface="Times New Roman" panose="02020603050405020304" pitchFamily="18" charset="0"/>
            </a:endParaRPr>
          </a:p>
          <a:p>
            <a:pPr algn="just">
              <a:lnSpc>
                <a:spcPct val="115000"/>
              </a:lnSpc>
              <a:spcAft>
                <a:spcPts val="0"/>
              </a:spcAft>
            </a:pPr>
            <a:r>
              <a:rPr lang="es-ES" sz="1600" b="1" dirty="0">
                <a:latin typeface="Bookman Old Style" panose="02050604050505020204" pitchFamily="18" charset="0"/>
                <a:ea typeface="Times New Roman" panose="02020603050405020304" pitchFamily="18" charset="0"/>
                <a:cs typeface="Arial" panose="020B0604020202020204" pitchFamily="34" charset="0"/>
              </a:rPr>
              <a:t>ARTÍCULO 9: BANCADAS. </a:t>
            </a:r>
            <a:r>
              <a:rPr lang="es-ES" sz="1600" dirty="0">
                <a:latin typeface="Bookman Old Style" panose="02050604050505020204" pitchFamily="18" charset="0"/>
                <a:ea typeface="Times New Roman" panose="02020603050405020304" pitchFamily="18" charset="0"/>
                <a:cs typeface="Arial" panose="020B0604020202020204" pitchFamily="34" charset="0"/>
              </a:rPr>
              <a:t>Los Concejales elegidos por un mismo partido, movimiento social o grupo significativo de ciudadanos constituyen una bancada en el Concejo Distrital. Cuando un grupo o movimiento político tenga un representante en la Corporación, se considerará como una bancada.</a:t>
            </a:r>
            <a:endParaRPr lang="es-CO" sz="1600" dirty="0">
              <a:latin typeface="Times New Roman" panose="02020603050405020304" pitchFamily="18" charset="0"/>
              <a:ea typeface="Times New Roman" panose="02020603050405020304" pitchFamily="18" charset="0"/>
            </a:endParaRPr>
          </a:p>
          <a:p>
            <a:pPr algn="just">
              <a:lnSpc>
                <a:spcPct val="115000"/>
              </a:lnSpc>
              <a:spcAft>
                <a:spcPts val="0"/>
              </a:spcAft>
            </a:pPr>
            <a:r>
              <a:rPr lang="es-ES" sz="1600" dirty="0">
                <a:latin typeface="Bookman Old Style" panose="02050604050505020204" pitchFamily="18" charset="0"/>
                <a:ea typeface="Times New Roman" panose="02020603050405020304" pitchFamily="18" charset="0"/>
                <a:cs typeface="Arial" panose="020B0604020202020204" pitchFamily="34" charset="0"/>
              </a:rPr>
              <a:t> </a:t>
            </a:r>
            <a:endParaRPr lang="es-CO" sz="1600" dirty="0">
              <a:latin typeface="Times New Roman" panose="02020603050405020304" pitchFamily="18" charset="0"/>
              <a:ea typeface="Times New Roman" panose="02020603050405020304" pitchFamily="18" charset="0"/>
            </a:endParaRPr>
          </a:p>
          <a:p>
            <a:pPr algn="just">
              <a:lnSpc>
                <a:spcPct val="115000"/>
              </a:lnSpc>
              <a:spcAft>
                <a:spcPts val="0"/>
              </a:spcAft>
            </a:pPr>
            <a:r>
              <a:rPr lang="es-ES" sz="1600" dirty="0">
                <a:latin typeface="Bookman Old Style" panose="02050604050505020204" pitchFamily="18" charset="0"/>
                <a:ea typeface="Times New Roman" panose="02020603050405020304" pitchFamily="18" charset="0"/>
                <a:cs typeface="Arial" panose="020B0604020202020204" pitchFamily="34" charset="0"/>
              </a:rPr>
              <a:t>Cada miembro de la Corporación pertenecerá exclusivamente a una sola bancada</a:t>
            </a:r>
            <a:endParaRPr lang="es-CO"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78011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0F12296-0DB9-43D1-9DDD-B3C6BE0FF616}"/>
              </a:ext>
            </a:extLst>
          </p:cNvPr>
          <p:cNvSpPr/>
          <p:nvPr/>
        </p:nvSpPr>
        <p:spPr>
          <a:xfrm>
            <a:off x="1937889" y="998116"/>
            <a:ext cx="5268222" cy="2308324"/>
          </a:xfrm>
          <a:prstGeom prst="rect">
            <a:avLst/>
          </a:prstGeom>
        </p:spPr>
        <p:txBody>
          <a:bodyPr wrap="square">
            <a:spAutoFit/>
          </a:bodyPr>
          <a:lstStyle/>
          <a:p>
            <a:pPr algn="just">
              <a:spcAft>
                <a:spcPts val="0"/>
              </a:spcAft>
            </a:pPr>
            <a:r>
              <a:rPr lang="es-ES_tradnl" b="1" dirty="0">
                <a:solidFill>
                  <a:srgbClr val="7030A0"/>
                </a:solidFill>
                <a:latin typeface="Verdana" panose="020B0604030504040204" pitchFamily="34" charset="0"/>
                <a:ea typeface="Times New Roman" panose="02020603050405020304" pitchFamily="18" charset="0"/>
              </a:rPr>
              <a:t>BANCADAS</a:t>
            </a:r>
            <a:endParaRPr lang="es-CO" b="1" dirty="0">
              <a:solidFill>
                <a:srgbClr val="7030A0"/>
              </a:solidFill>
              <a:latin typeface="Times New Roman" panose="02020603050405020304" pitchFamily="18" charset="0"/>
              <a:ea typeface="Times New Roman" panose="02020603050405020304" pitchFamily="18" charset="0"/>
            </a:endParaRPr>
          </a:p>
          <a:p>
            <a:pPr algn="just">
              <a:spcAft>
                <a:spcPts val="0"/>
              </a:spcAft>
            </a:pPr>
            <a:r>
              <a:rPr lang="es-ES_tradnl"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PARTIDO CONSERVADOR </a:t>
            </a:r>
            <a:endParaRPr lang="es-CO" dirty="0">
              <a:latin typeface="Times New Roman" panose="02020603050405020304" pitchFamily="18" charset="0"/>
              <a:ea typeface="Times New Roman" panose="02020603050405020304" pitchFamily="18" charset="0"/>
            </a:endParaRPr>
          </a:p>
          <a:p>
            <a:pPr>
              <a:spcAft>
                <a:spcPts val="0"/>
              </a:spcAft>
            </a:pPr>
            <a:r>
              <a:rPr lang="es-ES_tradnl" dirty="0">
                <a:latin typeface="Verdana" panose="020B0604030504040204" pitchFamily="34" charset="0"/>
                <a:ea typeface="Calibri" panose="020F0502020204030204" pitchFamily="34" charset="0"/>
                <a:cs typeface="Verdana" panose="020B0604030504040204" pitchFamily="34" charset="0"/>
              </a:rPr>
              <a:t>DAVID BERNARDO CABALLERO RODRIGUEZ</a:t>
            </a:r>
            <a:endParaRPr lang="es-CO"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dirty="0">
                <a:latin typeface="Verdana" panose="020B0604030504040204" pitchFamily="34" charset="0"/>
                <a:ea typeface="Times New Roman" panose="02020603050405020304" pitchFamily="18" charset="0"/>
              </a:rPr>
              <a:t>RAFAEL ENRIQUE MEZA PÉREZ</a:t>
            </a:r>
            <a:endParaRPr lang="es-CO"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dirty="0">
                <a:latin typeface="Verdana" panose="020B0604030504040204" pitchFamily="34" charset="0"/>
                <a:ea typeface="Times New Roman" panose="02020603050405020304" pitchFamily="18" charset="0"/>
              </a:rPr>
              <a:t>OSCAR MARIN VILLALVA</a:t>
            </a:r>
            <a:endParaRPr lang="es-CO"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dirty="0">
                <a:latin typeface="Verdana" panose="020B0604030504040204" pitchFamily="34" charset="0"/>
                <a:ea typeface="Times New Roman" panose="02020603050405020304" pitchFamily="18" charset="0"/>
              </a:rPr>
              <a:t>RODRIGO RAUL REYES PEREIRA</a:t>
            </a:r>
            <a:endParaRPr lang="es-CO"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dirty="0">
                <a:latin typeface="Verdana" panose="020B0604030504040204" pitchFamily="34" charset="0"/>
                <a:ea typeface="Times New Roman" panose="02020603050405020304" pitchFamily="18" charset="0"/>
              </a:rPr>
              <a:t>EDGAR MENDOZA SALEME</a:t>
            </a:r>
            <a:endParaRPr lang="es-CO" dirty="0">
              <a:latin typeface="Times New Roman" panose="02020603050405020304" pitchFamily="18" charset="0"/>
              <a:ea typeface="Times New Roman" panose="02020603050405020304" pitchFamily="18" charset="0"/>
            </a:endParaRPr>
          </a:p>
        </p:txBody>
      </p:sp>
      <p:sp>
        <p:nvSpPr>
          <p:cNvPr id="3" name="Rectángulo 2">
            <a:extLst>
              <a:ext uri="{FF2B5EF4-FFF2-40B4-BE49-F238E27FC236}">
                <a16:creationId xmlns:a16="http://schemas.microsoft.com/office/drawing/2014/main" id="{09D6C621-B3EC-4FD6-811B-9235C71EEC83}"/>
              </a:ext>
            </a:extLst>
          </p:cNvPr>
          <p:cNvSpPr/>
          <p:nvPr/>
        </p:nvSpPr>
        <p:spPr>
          <a:xfrm>
            <a:off x="1954213" y="3551560"/>
            <a:ext cx="4572000" cy="1477328"/>
          </a:xfrm>
          <a:prstGeom prst="rect">
            <a:avLst/>
          </a:prstGeom>
        </p:spPr>
        <p:txBody>
          <a:bodyPr>
            <a:spAutoFit/>
          </a:bodyPr>
          <a:lstStyle/>
          <a:p>
            <a:pPr algn="just">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CAMBIO RADICAL</a:t>
            </a:r>
            <a:endParaRPr lang="es-CO" dirty="0">
              <a:latin typeface="Times New Roman" panose="02020603050405020304" pitchFamily="18" charset="0"/>
              <a:ea typeface="Times New Roman" panose="02020603050405020304" pitchFamily="18" charset="0"/>
            </a:endParaRPr>
          </a:p>
          <a:p>
            <a:pPr>
              <a:spcAft>
                <a:spcPts val="0"/>
              </a:spcAft>
            </a:pPr>
            <a:r>
              <a:rPr lang="es-ES_tradnl" dirty="0">
                <a:latin typeface="Verdana" panose="020B0604030504040204" pitchFamily="34" charset="0"/>
                <a:ea typeface="Calibri" panose="020F0502020204030204" pitchFamily="34" charset="0"/>
                <a:cs typeface="Verdana" panose="020B0604030504040204" pitchFamily="34" charset="0"/>
              </a:rPr>
              <a:t>WILSON ERNESTO TONCEL OCHOA </a:t>
            </a:r>
            <a:endParaRPr lang="es-CO" dirty="0">
              <a:latin typeface="Times New Roman" panose="02020603050405020304" pitchFamily="18" charset="0"/>
              <a:ea typeface="Times New Roman" panose="02020603050405020304" pitchFamily="18" charset="0"/>
            </a:endParaRPr>
          </a:p>
          <a:p>
            <a:pPr>
              <a:spcAft>
                <a:spcPts val="0"/>
              </a:spcAft>
            </a:pPr>
            <a:r>
              <a:rPr lang="es-ES_tradnl" dirty="0">
                <a:latin typeface="Verdana" panose="020B0604030504040204" pitchFamily="34" charset="0"/>
                <a:ea typeface="Calibri" panose="020F0502020204030204" pitchFamily="34" charset="0"/>
                <a:cs typeface="Verdana" panose="020B0604030504040204" pitchFamily="34" charset="0"/>
              </a:rPr>
              <a:t>CARLOS ALBERTO BARRIOS GOMEZ</a:t>
            </a:r>
            <a:endParaRPr lang="es-CO" dirty="0">
              <a:latin typeface="Times New Roman" panose="02020603050405020304" pitchFamily="18" charset="0"/>
              <a:ea typeface="Times New Roman" panose="02020603050405020304" pitchFamily="18" charset="0"/>
            </a:endParaRPr>
          </a:p>
          <a:p>
            <a:pPr>
              <a:spcAft>
                <a:spcPts val="0"/>
              </a:spcAft>
            </a:pPr>
            <a:r>
              <a:rPr lang="es-ES_tradnl" dirty="0">
                <a:latin typeface="Verdana" panose="020B0604030504040204" pitchFamily="34" charset="0"/>
                <a:ea typeface="Calibri" panose="020F0502020204030204" pitchFamily="34" charset="0"/>
                <a:cs typeface="Verdana" panose="020B0604030504040204" pitchFamily="34" charset="0"/>
              </a:rPr>
              <a:t>LUIS JAVIER CASSIANI VALIENTE</a:t>
            </a:r>
            <a:endParaRPr lang="es-CO" dirty="0">
              <a:latin typeface="Times New Roman" panose="02020603050405020304" pitchFamily="18" charset="0"/>
              <a:ea typeface="Times New Roman" panose="02020603050405020304" pitchFamily="18" charset="0"/>
            </a:endParaRPr>
          </a:p>
          <a:p>
            <a:pPr>
              <a:spcAft>
                <a:spcPts val="0"/>
              </a:spcAft>
            </a:pPr>
            <a:r>
              <a:rPr lang="es-ES_tradnl" dirty="0">
                <a:latin typeface="Verdana" panose="020B0604030504040204" pitchFamily="34" charset="0"/>
                <a:ea typeface="Calibri" panose="020F0502020204030204" pitchFamily="34" charset="0"/>
                <a:cs typeface="Verdana" panose="020B0604030504040204" pitchFamily="34" charset="0"/>
              </a:rPr>
              <a:t>ANTONIO SALIM GUERRA TORRES</a:t>
            </a:r>
            <a:endParaRPr lang="es-CO"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97032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C574851-EFB4-4ABE-AEA4-D46E4C9A78DF}"/>
              </a:ext>
            </a:extLst>
          </p:cNvPr>
          <p:cNvSpPr/>
          <p:nvPr/>
        </p:nvSpPr>
        <p:spPr>
          <a:xfrm>
            <a:off x="2286000" y="680117"/>
            <a:ext cx="4572000" cy="5239896"/>
          </a:xfrm>
          <a:prstGeom prst="rect">
            <a:avLst/>
          </a:prstGeom>
        </p:spPr>
        <p:txBody>
          <a:bodyPr>
            <a:spAutoFit/>
          </a:bodyPr>
          <a:lstStyle/>
          <a:p>
            <a:pPr algn="just">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PARTIDO DE LA U</a:t>
            </a:r>
            <a:endParaRPr lang="es-CO"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dirty="0">
                <a:latin typeface="Verdana" panose="020B0604030504040204" pitchFamily="34" charset="0"/>
                <a:ea typeface="Times New Roman" panose="02020603050405020304" pitchFamily="18" charset="0"/>
              </a:rPr>
              <a:t>DUVINIA TORRES COHEN</a:t>
            </a:r>
            <a:endParaRPr lang="es-CO"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dirty="0">
                <a:latin typeface="Verdana" panose="020B0604030504040204" pitchFamily="34" charset="0"/>
                <a:ea typeface="Times New Roman" panose="02020603050405020304" pitchFamily="18" charset="0"/>
              </a:rPr>
              <a:t>CESAR AUGUSTO PION GONZALEZ</a:t>
            </a:r>
            <a:endParaRPr lang="es-CO"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dirty="0">
                <a:latin typeface="Verdana" panose="020B0604030504040204" pitchFamily="34" charset="0"/>
                <a:ea typeface="Times New Roman" panose="02020603050405020304" pitchFamily="18" charset="0"/>
              </a:rPr>
              <a:t>WILLIAM PEREZ MONTES</a:t>
            </a:r>
          </a:p>
          <a:p>
            <a:pPr algn="just">
              <a:spcAft>
                <a:spcPts val="0"/>
              </a:spcAft>
              <a:tabLst>
                <a:tab pos="2700020" algn="ctr"/>
                <a:tab pos="5400040" algn="r"/>
              </a:tabLst>
            </a:pPr>
            <a:endParaRPr lang="es-CO"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PARTIDO LIBERAL</a:t>
            </a:r>
            <a:endParaRPr lang="es-CO" dirty="0">
              <a:latin typeface="Times New Roman" panose="02020603050405020304" pitchFamily="18" charset="0"/>
              <a:ea typeface="Times New Roman" panose="02020603050405020304" pitchFamily="18" charset="0"/>
            </a:endParaRPr>
          </a:p>
          <a:p>
            <a:pPr>
              <a:spcAft>
                <a:spcPts val="0"/>
              </a:spcAft>
            </a:pPr>
            <a:r>
              <a:rPr lang="es-ES_tradnl" dirty="0">
                <a:latin typeface="Verdana" panose="020B0604030504040204" pitchFamily="34" charset="0"/>
                <a:ea typeface="Calibri" panose="020F0502020204030204" pitchFamily="34" charset="0"/>
                <a:cs typeface="Verdana" panose="020B0604030504040204" pitchFamily="34" charset="0"/>
              </a:rPr>
              <a:t>JAVIER WADI CURI OSORIO</a:t>
            </a:r>
            <a:endParaRPr lang="es-CO" dirty="0">
              <a:latin typeface="Times New Roman" panose="02020603050405020304" pitchFamily="18" charset="0"/>
              <a:ea typeface="Times New Roman" panose="02020603050405020304" pitchFamily="18" charset="0"/>
            </a:endParaRPr>
          </a:p>
          <a:p>
            <a:pPr>
              <a:spcAft>
                <a:spcPts val="0"/>
              </a:spcAft>
            </a:pPr>
            <a:r>
              <a:rPr lang="es-ES_tradnl" dirty="0">
                <a:latin typeface="Verdana" panose="020B0604030504040204" pitchFamily="34" charset="0"/>
                <a:ea typeface="Calibri" panose="020F0502020204030204" pitchFamily="34" charset="0"/>
                <a:cs typeface="Verdana" panose="020B0604030504040204" pitchFamily="34" charset="0"/>
              </a:rPr>
              <a:t>ERICH NINJISKY PIÑA FELIZ</a:t>
            </a:r>
            <a:endParaRPr lang="es-CO"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sz="1050"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CARTAGENA CONFIRMAS</a:t>
            </a:r>
            <a:endParaRPr lang="es-CO" dirty="0">
              <a:latin typeface="Times New Roman" panose="02020603050405020304" pitchFamily="18" charset="0"/>
              <a:ea typeface="Times New Roman" panose="02020603050405020304" pitchFamily="18" charset="0"/>
            </a:endParaRPr>
          </a:p>
          <a:p>
            <a:pPr>
              <a:spcAft>
                <a:spcPts val="0"/>
              </a:spcAft>
            </a:pPr>
            <a:r>
              <a:rPr lang="es-ES_tradnl" dirty="0">
                <a:latin typeface="Verdana" panose="020B0604030504040204" pitchFamily="34" charset="0"/>
                <a:ea typeface="Calibri" panose="020F0502020204030204" pitchFamily="34" charset="0"/>
                <a:cs typeface="Verdana" panose="020B0604030504040204" pitchFamily="34" charset="0"/>
              </a:rPr>
              <a:t>RONAL FORTICH RODELO</a:t>
            </a:r>
            <a:endParaRPr lang="es-CO" dirty="0">
              <a:latin typeface="Times New Roman" panose="02020603050405020304" pitchFamily="18" charset="0"/>
              <a:ea typeface="Times New Roman" panose="02020603050405020304" pitchFamily="18" charset="0"/>
            </a:endParaRPr>
          </a:p>
          <a:p>
            <a:pPr>
              <a:spcAft>
                <a:spcPts val="0"/>
              </a:spcAft>
            </a:pPr>
            <a:r>
              <a:rPr lang="es-ES_tradnl" dirty="0">
                <a:latin typeface="Verdana" panose="020B0604030504040204" pitchFamily="34" charset="0"/>
                <a:ea typeface="Calibri" panose="020F0502020204030204" pitchFamily="34" charset="0"/>
                <a:cs typeface="Verdana" panose="020B0604030504040204" pitchFamily="34" charset="0"/>
              </a:rPr>
              <a:t> </a:t>
            </a:r>
            <a:endParaRPr lang="es-CO" dirty="0">
              <a:latin typeface="Times New Roman" panose="02020603050405020304" pitchFamily="18" charset="0"/>
              <a:ea typeface="Times New Roman" panose="02020603050405020304" pitchFamily="18" charset="0"/>
            </a:endParaRPr>
          </a:p>
          <a:p>
            <a:pPr>
              <a:spcAft>
                <a:spcPts val="0"/>
              </a:spcAft>
            </a:pPr>
            <a:r>
              <a:rPr lang="es-ES_tradnl" b="1" dirty="0">
                <a:latin typeface="Verdana" panose="020B0604030504040204" pitchFamily="34" charset="0"/>
                <a:ea typeface="Calibri" panose="020F0502020204030204" pitchFamily="34" charset="0"/>
                <a:cs typeface="Verdana" panose="020B0604030504040204" pitchFamily="34" charset="0"/>
              </a:rPr>
              <a:t>OPCION CIUDADANA</a:t>
            </a:r>
            <a:endParaRPr lang="es-CO" dirty="0">
              <a:latin typeface="Times New Roman" panose="02020603050405020304" pitchFamily="18" charset="0"/>
              <a:ea typeface="Times New Roman" panose="02020603050405020304" pitchFamily="18" charset="0"/>
            </a:endParaRPr>
          </a:p>
          <a:p>
            <a:pPr>
              <a:spcAft>
                <a:spcPts val="0"/>
              </a:spcAft>
            </a:pPr>
            <a:r>
              <a:rPr lang="es-ES_tradnl" dirty="0">
                <a:latin typeface="Verdana" panose="020B0604030504040204" pitchFamily="34" charset="0"/>
                <a:ea typeface="Calibri" panose="020F0502020204030204" pitchFamily="34" charset="0"/>
                <a:cs typeface="Verdana" panose="020B0604030504040204" pitchFamily="34" charset="0"/>
              </a:rPr>
              <a:t>LEWIS MONTERO POLO</a:t>
            </a:r>
            <a:endParaRPr lang="es-CO" dirty="0">
              <a:latin typeface="Times New Roman" panose="02020603050405020304" pitchFamily="18" charset="0"/>
              <a:ea typeface="Times New Roman" panose="02020603050405020304" pitchFamily="18" charset="0"/>
            </a:endParaRPr>
          </a:p>
          <a:p>
            <a:pPr>
              <a:spcAft>
                <a:spcPts val="0"/>
              </a:spcAft>
            </a:pPr>
            <a:r>
              <a:rPr lang="es-ES_tradnl" dirty="0">
                <a:latin typeface="Verdana" panose="020B0604030504040204" pitchFamily="34" charset="0"/>
                <a:ea typeface="Calibri" panose="020F0502020204030204" pitchFamily="34" charset="0"/>
                <a:cs typeface="Verdana" panose="020B0604030504040204" pitchFamily="34" charset="0"/>
              </a:rPr>
              <a:t> </a:t>
            </a:r>
            <a:endParaRPr lang="es-CO" dirty="0">
              <a:latin typeface="Times New Roman" panose="02020603050405020304" pitchFamily="18" charset="0"/>
              <a:ea typeface="Times New Roman" panose="02020603050405020304" pitchFamily="18" charset="0"/>
            </a:endParaRPr>
          </a:p>
          <a:p>
            <a:pPr>
              <a:spcAft>
                <a:spcPts val="0"/>
              </a:spcAft>
            </a:pPr>
            <a:r>
              <a:rPr lang="es-ES_tradnl" b="1" dirty="0">
                <a:latin typeface="Verdana" panose="020B0604030504040204" pitchFamily="34" charset="0"/>
                <a:ea typeface="Calibri" panose="020F0502020204030204" pitchFamily="34" charset="0"/>
                <a:cs typeface="Verdana" panose="020B0604030504040204" pitchFamily="34" charset="0"/>
              </a:rPr>
              <a:t>ASI</a:t>
            </a:r>
            <a:endParaRPr lang="es-CO" dirty="0">
              <a:latin typeface="Times New Roman" panose="02020603050405020304" pitchFamily="18" charset="0"/>
              <a:ea typeface="Times New Roman" panose="02020603050405020304" pitchFamily="18" charset="0"/>
            </a:endParaRPr>
          </a:p>
          <a:p>
            <a:pPr>
              <a:spcAft>
                <a:spcPts val="0"/>
              </a:spcAft>
            </a:pPr>
            <a:r>
              <a:rPr lang="es-ES_tradnl" dirty="0">
                <a:latin typeface="Verdana" panose="020B0604030504040204" pitchFamily="34" charset="0"/>
                <a:ea typeface="Calibri" panose="020F0502020204030204" pitchFamily="34" charset="0"/>
                <a:cs typeface="Verdana" panose="020B0604030504040204" pitchFamily="34" charset="0"/>
              </a:rPr>
              <a:t>AMERICO MENDOZA QUESSEP</a:t>
            </a:r>
            <a:endParaRPr lang="es-CO" dirty="0">
              <a:latin typeface="Times New Roman" panose="02020603050405020304" pitchFamily="18" charset="0"/>
              <a:ea typeface="Times New Roman" panose="02020603050405020304" pitchFamily="18" charset="0"/>
            </a:endParaRPr>
          </a:p>
          <a:p>
            <a:pPr>
              <a:spcAft>
                <a:spcPts val="0"/>
              </a:spcAft>
            </a:pPr>
            <a:endParaRPr lang="es-CO"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0308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13416D5-706E-4BCC-9953-D2694C5373A1}"/>
              </a:ext>
            </a:extLst>
          </p:cNvPr>
          <p:cNvSpPr/>
          <p:nvPr/>
        </p:nvSpPr>
        <p:spPr>
          <a:xfrm>
            <a:off x="817838" y="996565"/>
            <a:ext cx="7508323" cy="4382225"/>
          </a:xfrm>
          <a:prstGeom prst="rect">
            <a:avLst/>
          </a:prstGeom>
        </p:spPr>
        <p:txBody>
          <a:bodyPr wrap="square">
            <a:spAutoFit/>
          </a:bodyPr>
          <a:lstStyle/>
          <a:p>
            <a:pPr algn="ctr">
              <a:lnSpc>
                <a:spcPct val="150000"/>
              </a:lnSpc>
              <a:spcAft>
                <a:spcPts val="0"/>
              </a:spcAft>
            </a:pPr>
            <a:r>
              <a:rPr lang="es-CO" sz="2000" b="1" dirty="0">
                <a:solidFill>
                  <a:schemeClr val="accent1">
                    <a:lumMod val="50000"/>
                  </a:schemeClr>
                </a:solidFill>
                <a:latin typeface="Times New Roman" panose="02020603050405020304" pitchFamily="18" charset="0"/>
                <a:ea typeface="SimSun" panose="02010600030101010101" pitchFamily="2" charset="-122"/>
              </a:rPr>
              <a:t>COMISIONES PERMANENTES</a:t>
            </a:r>
          </a:p>
          <a:p>
            <a:pPr>
              <a:lnSpc>
                <a:spcPct val="150000"/>
              </a:lnSpc>
              <a:spcAft>
                <a:spcPts val="0"/>
              </a:spcAft>
            </a:pPr>
            <a:r>
              <a:rPr lang="es-CO" b="1" dirty="0">
                <a:latin typeface="Times New Roman" panose="02020603050405020304" pitchFamily="18" charset="0"/>
                <a:ea typeface="SimSun" panose="02010600030101010101" pitchFamily="2" charset="-122"/>
              </a:rPr>
              <a:t> </a:t>
            </a:r>
            <a:endParaRPr lang="es-CO" dirty="0">
              <a:latin typeface="Times New Roman" panose="02020603050405020304" pitchFamily="18" charset="0"/>
              <a:ea typeface="SimSun" panose="02010600030101010101" pitchFamily="2" charset="-122"/>
            </a:endParaRPr>
          </a:p>
          <a:p>
            <a:pPr>
              <a:lnSpc>
                <a:spcPct val="150000"/>
              </a:lnSpc>
              <a:spcAft>
                <a:spcPts val="0"/>
              </a:spcAft>
            </a:pPr>
            <a:r>
              <a:rPr lang="es-CO" sz="2400" b="1" dirty="0">
                <a:solidFill>
                  <a:schemeClr val="accent1">
                    <a:lumMod val="50000"/>
                  </a:schemeClr>
                </a:solidFill>
                <a:latin typeface="Times New Roman" panose="02020603050405020304" pitchFamily="18" charset="0"/>
                <a:ea typeface="SimSun" panose="02010600030101010101" pitchFamily="2" charset="-122"/>
              </a:rPr>
              <a:t>COMISION PRIMERA O DEL PLAN Y DE BIENES</a:t>
            </a:r>
            <a:endParaRPr lang="es-CO" sz="2400" dirty="0">
              <a:solidFill>
                <a:schemeClr val="accent1">
                  <a:lumMod val="50000"/>
                </a:schemeClr>
              </a:solidFill>
              <a:latin typeface="Times New Roman" panose="02020603050405020304" pitchFamily="18" charset="0"/>
              <a:ea typeface="SimSun" panose="02010600030101010101" pitchFamily="2" charset="-122"/>
            </a:endParaRPr>
          </a:p>
          <a:p>
            <a:pPr>
              <a:lnSpc>
                <a:spcPct val="150000"/>
              </a:lnSpc>
              <a:spcAft>
                <a:spcPts val="0"/>
              </a:spcAft>
            </a:pPr>
            <a:r>
              <a:rPr lang="es-CO" b="1" dirty="0">
                <a:latin typeface="Times New Roman" panose="02020603050405020304" pitchFamily="18" charset="0"/>
                <a:ea typeface="SimSun" panose="02010600030101010101" pitchFamily="2" charset="-122"/>
              </a:rPr>
              <a:t> </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CESAR AUGUSTO PION GONZALEZ – (PRESIDENTE)</a:t>
            </a:r>
            <a:endParaRPr lang="es-CO" dirty="0">
              <a:latin typeface="Times New Roman" panose="02020603050405020304" pitchFamily="18" charset="0"/>
              <a:ea typeface="SimSun" panose="02010600030101010101" pitchFamily="2" charset="-122"/>
            </a:endParaRPr>
          </a:p>
          <a:p>
            <a:pPr marL="342900" indent="-342900">
              <a:lnSpc>
                <a:spcPct val="150000"/>
              </a:lnSpc>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LEWIS MONTERO POLO                         (VICEPRESIDENTE)</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RODRIGO RAUL REYES PEREIRA       (SECRETARIO)</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ANTONIO SALIM GUERRA TORRES</a:t>
            </a: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EDGAR MENDOZA SALEME</a:t>
            </a: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RONAL JOSE FORTCH RODELO</a:t>
            </a:r>
          </a:p>
        </p:txBody>
      </p:sp>
    </p:spTree>
    <p:extLst>
      <p:ext uri="{BB962C8B-B14F-4D97-AF65-F5344CB8AC3E}">
        <p14:creationId xmlns:p14="http://schemas.microsoft.com/office/powerpoint/2010/main" val="3352338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628627D2-9A4A-442A-97D7-8EEA93556F77}"/>
              </a:ext>
            </a:extLst>
          </p:cNvPr>
          <p:cNvSpPr/>
          <p:nvPr/>
        </p:nvSpPr>
        <p:spPr>
          <a:xfrm>
            <a:off x="1149350" y="962555"/>
            <a:ext cx="6845300" cy="3920560"/>
          </a:xfrm>
          <a:prstGeom prst="rect">
            <a:avLst/>
          </a:prstGeom>
        </p:spPr>
        <p:txBody>
          <a:bodyPr wrap="square">
            <a:spAutoFit/>
          </a:bodyPr>
          <a:lstStyle/>
          <a:p>
            <a:pPr>
              <a:lnSpc>
                <a:spcPct val="150000"/>
              </a:lnSpc>
              <a:spcAft>
                <a:spcPts val="0"/>
              </a:spcAft>
            </a:pPr>
            <a:r>
              <a:rPr lang="es-CO" b="1" dirty="0">
                <a:latin typeface="Times New Roman" panose="02020603050405020304" pitchFamily="18" charset="0"/>
                <a:ea typeface="SimSun" panose="02010600030101010101" pitchFamily="2" charset="-122"/>
              </a:rPr>
              <a:t> </a:t>
            </a:r>
            <a:endParaRPr lang="es-CO" dirty="0">
              <a:latin typeface="Times New Roman" panose="02020603050405020304" pitchFamily="18" charset="0"/>
              <a:ea typeface="SimSun" panose="02010600030101010101" pitchFamily="2" charset="-122"/>
            </a:endParaRPr>
          </a:p>
          <a:p>
            <a:pPr>
              <a:lnSpc>
                <a:spcPct val="150000"/>
              </a:lnSpc>
              <a:spcAft>
                <a:spcPts val="0"/>
              </a:spcAft>
            </a:pPr>
            <a:r>
              <a:rPr lang="es-CO" sz="2400" b="1" dirty="0">
                <a:solidFill>
                  <a:schemeClr val="accent1">
                    <a:lumMod val="50000"/>
                  </a:schemeClr>
                </a:solidFill>
                <a:latin typeface="Times New Roman" panose="02020603050405020304" pitchFamily="18" charset="0"/>
                <a:ea typeface="SimSun" panose="02010600030101010101" pitchFamily="2" charset="-122"/>
              </a:rPr>
              <a:t>COMISION SEGUNDA O DE PRESUPUESTO</a:t>
            </a:r>
          </a:p>
          <a:p>
            <a:pPr>
              <a:lnSpc>
                <a:spcPct val="150000"/>
              </a:lnSpc>
              <a:spcAft>
                <a:spcPts val="0"/>
              </a:spcAft>
            </a:pPr>
            <a:r>
              <a:rPr lang="es-CO" b="1" dirty="0">
                <a:latin typeface="Times New Roman" panose="02020603050405020304" pitchFamily="18" charset="0"/>
                <a:ea typeface="SimSun" panose="02010600030101010101" pitchFamily="2" charset="-122"/>
              </a:rPr>
              <a:t> </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DAVID CABALLERO RODRIGUEZ– (PRESIDENTE)</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AMERICO MENDOZA QUESSEP       (VICEPRESIDENTE)</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CARLOS BARRIOS GOMEZ               (SECRETARIO)</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JAVIER WADI CURI OSORIO </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ANGELICA HODEG DURANGO</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DUVINIA TORRES COHEN</a:t>
            </a:r>
            <a:endParaRPr lang="es-CO" dirty="0">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632350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3E24F87-94B7-4D39-B176-ED94DDBBACD2}"/>
              </a:ext>
            </a:extLst>
          </p:cNvPr>
          <p:cNvSpPr/>
          <p:nvPr/>
        </p:nvSpPr>
        <p:spPr>
          <a:xfrm>
            <a:off x="781878" y="1019870"/>
            <a:ext cx="8494644" cy="4064382"/>
          </a:xfrm>
          <a:prstGeom prst="rect">
            <a:avLst/>
          </a:prstGeom>
        </p:spPr>
        <p:txBody>
          <a:bodyPr wrap="square">
            <a:spAutoFit/>
          </a:bodyPr>
          <a:lstStyle/>
          <a:p>
            <a:pPr algn="ctr">
              <a:lnSpc>
                <a:spcPct val="150000"/>
              </a:lnSpc>
              <a:spcAft>
                <a:spcPts val="0"/>
              </a:spcAft>
            </a:pPr>
            <a:r>
              <a:rPr lang="es-CO" sz="2400" b="1" dirty="0">
                <a:solidFill>
                  <a:schemeClr val="accent1">
                    <a:lumMod val="50000"/>
                  </a:schemeClr>
                </a:solidFill>
                <a:latin typeface="Times New Roman" panose="02020603050405020304" pitchFamily="18" charset="0"/>
                <a:ea typeface="SimSun" panose="02010600030101010101" pitchFamily="2" charset="-122"/>
              </a:rPr>
              <a:t>COMISION TERCERA O ADMINISTRATIVA </a:t>
            </a:r>
          </a:p>
          <a:p>
            <a:pPr algn="ctr">
              <a:lnSpc>
                <a:spcPct val="150000"/>
              </a:lnSpc>
              <a:spcAft>
                <a:spcPts val="0"/>
              </a:spcAft>
            </a:pPr>
            <a:r>
              <a:rPr lang="es-CO" sz="2400" b="1" dirty="0">
                <a:solidFill>
                  <a:schemeClr val="accent1">
                    <a:lumMod val="50000"/>
                  </a:schemeClr>
                </a:solidFill>
                <a:latin typeface="Times New Roman" panose="02020603050405020304" pitchFamily="18" charset="0"/>
                <a:ea typeface="SimSun" panose="02010600030101010101" pitchFamily="2" charset="-122"/>
              </a:rPr>
              <a:t>Y DE ASUNTOS GENERALES </a:t>
            </a:r>
          </a:p>
          <a:p>
            <a:pPr>
              <a:lnSpc>
                <a:spcPct val="150000"/>
              </a:lnSpc>
              <a:spcAft>
                <a:spcPts val="0"/>
              </a:spcAft>
            </a:pPr>
            <a:r>
              <a:rPr lang="es-CO" b="1" dirty="0">
                <a:latin typeface="Times New Roman" panose="02020603050405020304" pitchFamily="18" charset="0"/>
                <a:ea typeface="SimSun" panose="02010600030101010101" pitchFamily="2" charset="-122"/>
              </a:rPr>
              <a:t> </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RAFAEL ENRIQUE MEZA PEREZ –         (PRESIDENTE)</a:t>
            </a:r>
            <a:endParaRPr lang="es-CO" dirty="0">
              <a:latin typeface="Times New Roman" panose="02020603050405020304" pitchFamily="18" charset="0"/>
              <a:ea typeface="SimSun" panose="02010600030101010101" pitchFamily="2" charset="-122"/>
            </a:endParaRPr>
          </a:p>
          <a:p>
            <a:pPr marL="342900" indent="-342900">
              <a:lnSpc>
                <a:spcPct val="150000"/>
              </a:lnSpc>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OSCAR ALFONSO MARIN VILLALBA – (VICEPRESIDENTE)</a:t>
            </a:r>
          </a:p>
          <a:p>
            <a:pPr marL="342900" indent="-342900">
              <a:lnSpc>
                <a:spcPct val="150000"/>
              </a:lnSpc>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WILSON ERNESTO TONCEL OCHOA –  (SECRETARIO)</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cs typeface="Times New Roman" panose="02020603050405020304" pitchFamily="18" charset="0"/>
              </a:rPr>
              <a:t>ERICH </a:t>
            </a:r>
            <a:r>
              <a:rPr lang="es-ES_tradnl"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NINJISKY </a:t>
            </a:r>
            <a:r>
              <a:rPr lang="es-CO" b="1" dirty="0">
                <a:latin typeface="Times New Roman" panose="02020603050405020304" pitchFamily="18" charset="0"/>
                <a:ea typeface="SimSun" panose="02010600030101010101" pitchFamily="2" charset="-122"/>
                <a:cs typeface="Times New Roman" panose="02020603050405020304" pitchFamily="18" charset="0"/>
              </a:rPr>
              <a:t>PIÑA </a:t>
            </a:r>
            <a:r>
              <a:rPr lang="es-CO" b="1" dirty="0">
                <a:latin typeface="Times New Roman" panose="02020603050405020304" pitchFamily="18" charset="0"/>
                <a:ea typeface="SimSun" panose="02010600030101010101" pitchFamily="2" charset="-122"/>
              </a:rPr>
              <a:t>FELIZ</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WILLIAM ALEXANDER PEREZ MONTES</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LUIS JAVIER CASSIANI VALIENTE</a:t>
            </a:r>
            <a:endParaRPr lang="es-CO" dirty="0"/>
          </a:p>
        </p:txBody>
      </p:sp>
    </p:spTree>
    <p:extLst>
      <p:ext uri="{BB962C8B-B14F-4D97-AF65-F5344CB8AC3E}">
        <p14:creationId xmlns:p14="http://schemas.microsoft.com/office/powerpoint/2010/main" val="273654518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TotalTime>
  <Words>1497</Words>
  <Application>Microsoft Office PowerPoint</Application>
  <PresentationFormat>Presentación en pantalla (4:3)</PresentationFormat>
  <Paragraphs>363</Paragraphs>
  <Slides>22</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22</vt:i4>
      </vt:variant>
    </vt:vector>
  </HeadingPairs>
  <TitlesOfParts>
    <vt:vector size="31" baseType="lpstr">
      <vt:lpstr>Arial</vt:lpstr>
      <vt:lpstr>Bookman Old Style</vt:lpstr>
      <vt:lpstr>Calibri</vt:lpstr>
      <vt:lpstr>Calibri Light</vt:lpstr>
      <vt:lpstr>Source Sans Pro</vt:lpstr>
      <vt:lpstr>Symbol</vt:lpstr>
      <vt:lpstr>Times New Roman</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LORA</dc:creator>
  <cp:lastModifiedBy>Usuario</cp:lastModifiedBy>
  <cp:revision>29</cp:revision>
  <cp:lastPrinted>2019-06-26T23:47:36Z</cp:lastPrinted>
  <dcterms:created xsi:type="dcterms:W3CDTF">2019-06-26T23:44:36Z</dcterms:created>
  <dcterms:modified xsi:type="dcterms:W3CDTF">2019-07-30T12:59:12Z</dcterms:modified>
</cp:coreProperties>
</file>