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6" r:id="rId12"/>
    <p:sldId id="265" r:id="rId13"/>
    <p:sldId id="268" r:id="rId14"/>
  </p:sldIdLst>
  <p:sldSz cx="18288000" cy="10287000"/>
  <p:notesSz cx="6858000" cy="9144000"/>
  <p:embeddedFontLst>
    <p:embeddedFont>
      <p:font typeface="Adam Script Light" panose="020B0604020202020204" charset="-78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Poppins Medium" panose="020B0604020202020204" charset="0"/>
      <p:regular r:id="rId25"/>
    </p:embeddedFont>
    <p:embeddedFont>
      <p:font typeface="Poppins Medium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51A82-FF66-4206-B127-45494A6C91CA}" type="datetimeFigureOut">
              <a:rPr lang="es-CO" smtClean="0"/>
              <a:t>14/12/2021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C3727-AA1F-416B-8F9A-EC7912AA8A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56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C3727-AA1F-416B-8F9A-EC7912AA8A2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758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C3727-AA1F-416B-8F9A-EC7912AA8A29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451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C3727-AA1F-416B-8F9A-EC7912AA8A2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211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88" r="20388"/>
          <a:stretch>
            <a:fillRect/>
          </a:stretch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3270925">
            <a:off x="-3397679" y="152060"/>
            <a:ext cx="18947486" cy="13960650"/>
          </a:xfrm>
          <a:prstGeom prst="rect">
            <a:avLst/>
          </a:prstGeom>
          <a:solidFill>
            <a:srgbClr val="098C4A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661847"/>
            <a:ext cx="1930153" cy="193015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3044415"/>
            <a:ext cx="9741488" cy="5590325"/>
            <a:chOff x="0" y="0"/>
            <a:chExt cx="12988651" cy="7453767"/>
          </a:xfrm>
        </p:grpSpPr>
        <p:sp>
          <p:nvSpPr>
            <p:cNvPr id="6" name="TextBox 6"/>
            <p:cNvSpPr txBox="1"/>
            <p:nvPr/>
          </p:nvSpPr>
          <p:spPr>
            <a:xfrm>
              <a:off x="0" y="6485055"/>
              <a:ext cx="12988651" cy="968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19"/>
                </a:lnSpc>
              </a:pPr>
              <a:r>
                <a:rPr lang="en-US" sz="4299" spc="85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3350"/>
              <a:ext cx="12988651" cy="5747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609"/>
                </a:lnSpc>
              </a:pPr>
              <a:r>
                <a:rPr lang="en-US" sz="15099" spc="226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>
                <a:lnSpc>
                  <a:spcPts val="16609"/>
                </a:lnSpc>
              </a:pPr>
              <a:r>
                <a:rPr lang="en-US" sz="15099" spc="226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14459">
            <a:off x="979104" y="7555609"/>
            <a:ext cx="11072177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10762" b="10762"/>
          <a:stretch>
            <a:fillRect/>
          </a:stretch>
        </p:blipFill>
        <p:spPr>
          <a:xfrm>
            <a:off x="47625" y="8921333"/>
            <a:ext cx="16673088" cy="136566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5238828" y="-2395787"/>
            <a:ext cx="5657850" cy="565785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70458" y="3773085"/>
            <a:ext cx="2180775" cy="31265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0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F4DC5B-77D3-48C8-904F-D10C7A1EC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418" y="531342"/>
            <a:ext cx="11977662" cy="265709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9FBDF1C-7F2B-42DB-818E-E6BA03E2C87D}"/>
              </a:ext>
            </a:extLst>
          </p:cNvPr>
          <p:cNvSpPr txBox="1"/>
          <p:nvPr/>
        </p:nvSpPr>
        <p:spPr>
          <a:xfrm>
            <a:off x="8686800" y="3195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9A5A89A-F712-4066-891B-BB804EA89C71}"/>
              </a:ext>
            </a:extLst>
          </p:cNvPr>
          <p:cNvSpPr txBox="1"/>
          <p:nvPr/>
        </p:nvSpPr>
        <p:spPr>
          <a:xfrm>
            <a:off x="1380247" y="3647209"/>
            <a:ext cx="73989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PROYECTO.</a:t>
            </a:r>
          </a:p>
          <a:p>
            <a:pPr algn="just"/>
            <a:endParaRPr lang="es-MX" sz="2400" dirty="0">
              <a:solidFill>
                <a:schemeClr val="bg1"/>
              </a:solidFill>
              <a:latin typeface="Poppins Medium" panose="020B0604020202020204" charset="0"/>
              <a:cs typeface="Poppins Medium" panose="020B0604020202020204" charset="0"/>
            </a:endParaRP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P.A 82. "POR MEDIO DEL CUAL SE REALIZA UN TRASLADO ENTRE UNIDADES EJECUTORAS EN EL PRESUPUESTO DE RENTAS, RECURSOS DE CAPITAL Y RECURSOS DE FONDOS ESPECIALES; LAS APROPIACIONES DE FUNCIONAMIENTO Y DE SERVICIO A LA DEUDA; ASÍ COMO EL PLAN DE INVERSIONES CON ENFOQUE DE GÉNERO PARA LA VIGENCIA FISCAL DEL 1 DE ENERO AL 31 DE DICIEMBRE DE 2021 EN EL DISTRITO TURÍSTICO Y CULTURAL DE CARTAGENA DE INDIAS"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EBA2C1-88DF-45CD-9644-C25C5600F4CD}"/>
              </a:ext>
            </a:extLst>
          </p:cNvPr>
          <p:cNvSpPr txBox="1"/>
          <p:nvPr/>
        </p:nvSpPr>
        <p:spPr>
          <a:xfrm>
            <a:off x="9434944" y="3647209"/>
            <a:ext cx="77862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PROYECTO.</a:t>
            </a:r>
          </a:p>
          <a:p>
            <a:pPr algn="just"/>
            <a:endParaRPr lang="es-MX" sz="2400" dirty="0">
              <a:solidFill>
                <a:schemeClr val="bg1"/>
              </a:solidFill>
              <a:latin typeface="Poppins Medium" panose="020B0604020202020204" charset="0"/>
              <a:cs typeface="Poppins Medium" panose="020B0604020202020204" charset="0"/>
            </a:endParaRP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P.A 86. "POR MEDIO DEL CUAL SE REALIZA UN TRASLADO ENTRE UNIDADES EJECUTORAS EN EL PRESUPUESTO DE RENTAS, RECURSOS DE CAPITAL Y RECURSOS DE FONDOS ESPECIALES; LAS APROPIACIONES DE FUNCIONAMIENTO Y DE SERVICIO A LA DEUDA; ASÍ COMO EL PLAN DE INVERSIONES CON ENFOQUE DE GÉNERO PARA LA VIGENCIA FISCAL DEL 1 DE ENERO AL 31 DE DICIEMBRE DE 2021 EN EL DISTRITO TURÍSTICO Y CULTURAL DE CARTAGENA DE INDIAS Y SE DICTAN OTRAS DISPOSICIONES"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933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29394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73200" y="-2052661"/>
            <a:ext cx="5455668" cy="5094806"/>
            <a:chOff x="-319663" y="0"/>
            <a:chExt cx="6655495" cy="6257785"/>
          </a:xfrm>
        </p:grpSpPr>
        <p:sp>
          <p:nvSpPr>
            <p:cNvPr id="4" name="Freeform 4"/>
            <p:cNvSpPr/>
            <p:nvPr/>
          </p:nvSpPr>
          <p:spPr>
            <a:xfrm>
              <a:off x="-319663" y="0"/>
              <a:ext cx="6655495" cy="6257785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935199" y="402424"/>
            <a:ext cx="3052513" cy="1910267"/>
            <a:chOff x="560139" y="38101"/>
            <a:chExt cx="4070017" cy="2547023"/>
          </a:xfrm>
        </p:grpSpPr>
        <p:sp>
          <p:nvSpPr>
            <p:cNvPr id="8" name="TextBox 8"/>
            <p:cNvSpPr txBox="1"/>
            <p:nvPr/>
          </p:nvSpPr>
          <p:spPr>
            <a:xfrm>
              <a:off x="763339" y="2074984"/>
              <a:ext cx="3866817" cy="5101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Adam Script Light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Adam Script Light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Adam Script Light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60139" y="38101"/>
              <a:ext cx="4070017" cy="2036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B683164-3D30-4AEB-A082-ABC4A377F02F}"/>
              </a:ext>
            </a:extLst>
          </p:cNvPr>
          <p:cNvSpPr/>
          <p:nvPr/>
        </p:nvSpPr>
        <p:spPr>
          <a:xfrm>
            <a:off x="1295400" y="2534170"/>
            <a:ext cx="14935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C00000"/>
                </a:solidFill>
                <a:latin typeface="Poppins Medium" panose="020B0604020202020204" charset="0"/>
                <a:cs typeface="Poppins Medium" panose="020B0604020202020204" charset="0"/>
              </a:rPr>
              <a:t>PROYECTO.</a:t>
            </a:r>
          </a:p>
          <a:p>
            <a:pPr algn="just"/>
            <a:endParaRPr lang="es-MX" sz="3600" dirty="0">
              <a:solidFill>
                <a:srgbClr val="C00000"/>
              </a:solidFill>
              <a:latin typeface="Poppins Medium" panose="020B0604020202020204" charset="0"/>
              <a:cs typeface="Poppins Medium" panose="020B0604020202020204" charset="0"/>
            </a:endParaRPr>
          </a:p>
          <a:p>
            <a:pPr algn="just"/>
            <a:r>
              <a:rPr lang="es-MX" sz="3600" dirty="0">
                <a:solidFill>
                  <a:srgbClr val="C00000"/>
                </a:solidFill>
                <a:latin typeface="Poppins Medium" panose="020B0604020202020204" charset="0"/>
                <a:cs typeface="Poppins Medium" panose="020B0604020202020204" charset="0"/>
              </a:rPr>
              <a:t>P.A 100. “POR EL CUAL SE IMPLEMENTA SE REALIZA UNA INCORPORACION Y UN TRASLADO EN EL PRESUPUESTO DE RENTAS, RECURSOS DE CAPITAL Y RECURSOS DE FONDOS ESPECIALES; LAS APROPIACIONES DE FUNCIONAMIENTOY SERVICIO DE LA DEUDA, ASI COMO EL PLAN DE INVERSION CON ENFOQUE DE GENERO PARA LA VIGENCIA FISCAL DEL 1 DE ENERO AL 31 DE DICIEMBRE DE 2021 EN EL DISTRITO TURISTICO Y CUALTURAL DE CARTAGENA DE INDIAS Y SE DICTAN OTRAS DISPOSICIONES”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007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81400" y="3466388"/>
            <a:ext cx="12191999" cy="2101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80"/>
              </a:lnSpc>
            </a:pPr>
            <a:endParaRPr lang="en-US" sz="480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33592BC-4225-4AFC-B46F-BD04F69D786F}"/>
              </a:ext>
            </a:extLst>
          </p:cNvPr>
          <p:cNvSpPr txBox="1"/>
          <p:nvPr/>
        </p:nvSpPr>
        <p:spPr>
          <a:xfrm flipH="1">
            <a:off x="9753599" y="3924300"/>
            <a:ext cx="76199" cy="140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BC0A771-11B3-4E74-A3DE-DDE6CACF3B66}"/>
              </a:ext>
            </a:extLst>
          </p:cNvPr>
          <p:cNvSpPr/>
          <p:nvPr/>
        </p:nvSpPr>
        <p:spPr>
          <a:xfrm>
            <a:off x="3326130" y="1063855"/>
            <a:ext cx="101991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PROYECTOS DE ACUERDOS APROBADOS Y SANCIONADOS POR LA COMISIÓN TERCERA</a:t>
            </a:r>
            <a:endParaRPr lang="es-CO" sz="4400" dirty="0">
              <a:solidFill>
                <a:schemeClr val="bg1"/>
              </a:solidFill>
              <a:latin typeface="Poppins Medium" panose="020B0604020202020204" charset="0"/>
              <a:cs typeface="Poppins Medium" panose="020B060402020202020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1A1BC3-87B3-4495-9BBB-FD033DED2FEB}"/>
              </a:ext>
            </a:extLst>
          </p:cNvPr>
          <p:cNvSpPr txBox="1"/>
          <p:nvPr/>
        </p:nvSpPr>
        <p:spPr>
          <a:xfrm>
            <a:off x="9720942" y="360783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D87F50E-C992-495D-B9D4-462CAD9BE634}"/>
              </a:ext>
            </a:extLst>
          </p:cNvPr>
          <p:cNvSpPr/>
          <p:nvPr/>
        </p:nvSpPr>
        <p:spPr>
          <a:xfrm>
            <a:off x="1491342" y="4194452"/>
            <a:ext cx="765265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PROYECTO.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>
              <a:solidFill>
                <a:schemeClr val="bg1"/>
              </a:solidFill>
              <a:latin typeface="Poppins Medium" panose="020B0604020202020204" charset="0"/>
              <a:cs typeface="Poppins Medium" panose="020B0604020202020204" charset="0"/>
            </a:endParaRPr>
          </a:p>
          <a:p>
            <a:pPr algn="just"/>
            <a:r>
              <a:rPr lang="es-MX" sz="28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P.A 84. "POR EL CUAL SE CONFORMA UN COMITÉ PARA EL DIÁLOGO SOCIAL E INCLUSIÓN QUE PERMITA LA CONSTRUCCIÓN DE BASES SÓLIDAS PARA LA PAZ URBANA Y RURAL DE CARTAGENA“.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99FE0EE-DE9F-404F-AE6B-39412A35675A}"/>
              </a:ext>
            </a:extLst>
          </p:cNvPr>
          <p:cNvSpPr txBox="1"/>
          <p:nvPr/>
        </p:nvSpPr>
        <p:spPr>
          <a:xfrm>
            <a:off x="10473265" y="3724262"/>
            <a:ext cx="705273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800" dirty="0">
              <a:solidFill>
                <a:schemeClr val="bg1"/>
              </a:solidFill>
              <a:latin typeface="Poppins Medium" panose="020B0604020202020204" charset="0"/>
              <a:cs typeface="Poppins Medium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PROYECTO.</a:t>
            </a:r>
          </a:p>
          <a:p>
            <a:endParaRPr lang="es-MX" sz="2800" dirty="0">
              <a:solidFill>
                <a:schemeClr val="bg1"/>
              </a:solidFill>
              <a:latin typeface="Poppins Medium" panose="020B0604020202020204" charset="0"/>
              <a:cs typeface="Poppins Medium" panose="020B0604020202020204" charset="0"/>
            </a:endParaRPr>
          </a:p>
          <a:p>
            <a:pPr algn="just"/>
            <a:r>
              <a:rPr lang="es-MX" sz="28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P.A 103. "POR MEDIO DEL CUAL SE DEROGAN EL ACUERDO DISTRITAL 024 DE 1994 Y EL ARTÍCULO 11 DEL ACUERDO 009 DE 2011“.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93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0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9FBDF1C-7F2B-42DB-818E-E6BA03E2C87D}"/>
              </a:ext>
            </a:extLst>
          </p:cNvPr>
          <p:cNvSpPr txBox="1"/>
          <p:nvPr/>
        </p:nvSpPr>
        <p:spPr>
          <a:xfrm>
            <a:off x="8686800" y="3195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53B313-1DDE-4EBC-BE1D-97CC930B713A}"/>
              </a:ext>
            </a:extLst>
          </p:cNvPr>
          <p:cNvSpPr txBox="1"/>
          <p:nvPr/>
        </p:nvSpPr>
        <p:spPr>
          <a:xfrm>
            <a:off x="6248401" y="4514858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6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3661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581400" y="1090036"/>
            <a:ext cx="103632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Poppins Medium"/>
              </a:rPr>
              <a:t>BANCADA PARTIDO LIBERAL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81400" y="3466388"/>
            <a:ext cx="12191999" cy="5102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  <a:p>
            <a:pPr marL="685800" indent="-685800">
              <a:lnSpc>
                <a:spcPts val="2580"/>
              </a:lnSpc>
              <a:buFontTx/>
              <a:buChar char="-"/>
            </a:pPr>
            <a:r>
              <a:rPr lang="en-US" sz="4800" dirty="0">
                <a:solidFill>
                  <a:srgbClr val="FFFFFF"/>
                </a:solidFill>
                <a:latin typeface="Poppins Medium Bold"/>
              </a:rPr>
              <a:t>GLORIA ESTRADA BENAVIDES</a:t>
            </a:r>
          </a:p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  <a:p>
            <a:pPr marL="685800" indent="-685800">
              <a:lnSpc>
                <a:spcPts val="2580"/>
              </a:lnSpc>
              <a:buFontTx/>
              <a:buChar char="-"/>
            </a:pPr>
            <a:r>
              <a:rPr lang="en-US" sz="4800" dirty="0">
                <a:solidFill>
                  <a:srgbClr val="FFFFFF"/>
                </a:solidFill>
                <a:latin typeface="Poppins Medium Bold"/>
              </a:rPr>
              <a:t>KATTYA MENDOZA SALEME</a:t>
            </a:r>
          </a:p>
          <a:p>
            <a:pPr marL="685800" indent="-685800">
              <a:lnSpc>
                <a:spcPts val="2580"/>
              </a:lnSpc>
              <a:buFontTx/>
              <a:buChar char="-"/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  <a:p>
            <a:pPr marL="685800" indent="-685800">
              <a:lnSpc>
                <a:spcPts val="2580"/>
              </a:lnSpc>
              <a:buFontTx/>
              <a:buChar char="-"/>
            </a:pPr>
            <a:r>
              <a:rPr lang="en-US" sz="4800" dirty="0">
                <a:solidFill>
                  <a:srgbClr val="FFFFFF"/>
                </a:solidFill>
                <a:latin typeface="Poppins Medium Bold"/>
              </a:rPr>
              <a:t>HERNANDO PIÑA ELLES</a:t>
            </a:r>
          </a:p>
          <a:p>
            <a:pPr marL="685800" indent="-685800">
              <a:lnSpc>
                <a:spcPts val="2580"/>
              </a:lnSpc>
              <a:buFontTx/>
              <a:buChar char="-"/>
            </a:pPr>
            <a:endParaRPr lang="en-US" sz="3600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DD5BEE3-2CE0-4D6C-8E85-A1DC4257E1B3}"/>
              </a:ext>
            </a:extLst>
          </p:cNvPr>
          <p:cNvSpPr/>
          <p:nvPr/>
        </p:nvSpPr>
        <p:spPr>
          <a:xfrm>
            <a:off x="2958853" y="3303957"/>
            <a:ext cx="11049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>
              <a:latin typeface="Constantia" panose="020306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C00000"/>
                </a:solidFill>
                <a:latin typeface="Poppins Medium" panose="020B0604020202020204" charset="0"/>
                <a:cs typeface="Poppins Medium" panose="020B0604020202020204" charset="0"/>
              </a:rPr>
              <a:t>11 PROPOSICIONES PRESENTADA POR BANCADA  PARTIDO LIBERAL.</a:t>
            </a:r>
          </a:p>
          <a:p>
            <a:endParaRPr lang="es-MX" sz="3200" dirty="0">
              <a:solidFill>
                <a:srgbClr val="C00000"/>
              </a:solidFill>
              <a:latin typeface="Poppins Medium" panose="020B0604020202020204" charset="0"/>
              <a:cs typeface="Poppins Medium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C00000"/>
                </a:solidFill>
                <a:latin typeface="Poppins Medium" panose="020B0604020202020204" charset="0"/>
                <a:cs typeface="Poppins Medium" panose="020B0604020202020204" charset="0"/>
              </a:rPr>
              <a:t>12 PROYECTOS DE ACUERDO PRESENTADOS POR COMISIONES:</a:t>
            </a:r>
          </a:p>
          <a:p>
            <a:r>
              <a:rPr lang="es-MX" sz="3200" dirty="0">
                <a:solidFill>
                  <a:srgbClr val="C00000"/>
                </a:solidFill>
                <a:latin typeface="Poppins Medium" panose="020B0604020202020204" charset="0"/>
                <a:cs typeface="Poppins Medium" panose="020B0604020202020204" charset="0"/>
              </a:rPr>
              <a:t>-COMISION PRIMERA: HERNANDO PIÑA ELLES </a:t>
            </a:r>
          </a:p>
          <a:p>
            <a:r>
              <a:rPr lang="es-MX" sz="3200" dirty="0">
                <a:solidFill>
                  <a:srgbClr val="C00000"/>
                </a:solidFill>
                <a:latin typeface="Poppins Medium" panose="020B0604020202020204" charset="0"/>
                <a:cs typeface="Poppins Medium" panose="020B0604020202020204" charset="0"/>
              </a:rPr>
              <a:t>-COMISION TERCERA: GLORIA ESTRADA BENAVIDES  Y KATTYA MENDOZA SALEME.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0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183910" y="1093542"/>
            <a:ext cx="978027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FFFFFF"/>
                </a:solidFill>
                <a:latin typeface="Poppins Medium"/>
              </a:rPr>
              <a:t>PROPOSICIONES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1E02B67-060A-432E-AD9A-212867B2CAA8}"/>
              </a:ext>
            </a:extLst>
          </p:cNvPr>
          <p:cNvSpPr txBox="1"/>
          <p:nvPr/>
        </p:nvSpPr>
        <p:spPr>
          <a:xfrm>
            <a:off x="1028700" y="3341025"/>
            <a:ext cx="7772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TRAZABILIDAD EN LA REVISION DE PROCESOS DE CONTRATACION</a:t>
            </a:r>
          </a:p>
          <a:p>
            <a:endParaRPr lang="es-MX" sz="2400" dirty="0">
              <a:solidFill>
                <a:schemeClr val="bg1"/>
              </a:solidFill>
              <a:latin typeface="Poppins Medium" panose="020B0604020202020204" charset="0"/>
              <a:cs typeface="Poppins Medium" panose="020B0604020202020204" charset="0"/>
            </a:endParaRP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Teniendo en cuanta las múltiples quejas por parte de las dependencias que remiten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procesos para revisión a la secretaría general y a la Unidad Asesora de Contratación,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aunado al evidente retraso que presentan los procesos de contratación en todas las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dependencias de la Alcaldía Mayor de Cartagena, el Concejo Distrital de Cartagena de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Indias en sesión de la fecha Propone, solicitar a la Secretaría General del Distrito, Unidad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Asesora de Contratación – UAC, se solicito información para revisar los tiempos de cada proceso.</a:t>
            </a:r>
            <a:endParaRPr lang="es-CO" sz="2400" dirty="0">
              <a:solidFill>
                <a:schemeClr val="bg1"/>
              </a:solidFill>
              <a:latin typeface="Poppins Medium" panose="020B0604020202020204" charset="0"/>
              <a:cs typeface="Poppins Medium" panose="020B060402020202020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4A3C548-E0F1-4D01-8557-1E8C1F8FC513}"/>
              </a:ext>
            </a:extLst>
          </p:cNvPr>
          <p:cNvSpPr txBox="1"/>
          <p:nvPr/>
        </p:nvSpPr>
        <p:spPr>
          <a:xfrm>
            <a:off x="9880022" y="3435340"/>
            <a:ext cx="7329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ADICION PROPOSICION 79</a:t>
            </a:r>
          </a:p>
          <a:p>
            <a:endParaRPr lang="es-MX" sz="2400" dirty="0">
              <a:solidFill>
                <a:schemeClr val="bg1"/>
              </a:solidFill>
              <a:latin typeface="Poppins Medium" panose="020B0604020202020204" charset="0"/>
              <a:cs typeface="Poppins Medium" panose="020B0604020202020204" charset="0"/>
            </a:endParaRPr>
          </a:p>
          <a:p>
            <a:endParaRPr lang="es-MX" sz="2400" dirty="0">
              <a:solidFill>
                <a:schemeClr val="bg1"/>
              </a:solidFill>
              <a:latin typeface="Poppins Medium" panose="020B0604020202020204" charset="0"/>
              <a:cs typeface="Poppins Medium" panose="020B0604020202020204" charset="0"/>
            </a:endParaRP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El Concejo Distrital de Cartagena de Indias en sesión de la fecha propone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adicionar la Proposición No. 079 en el sentido de solicitar copia del expediente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contentivo del proyecto del Barrio Heroico con su presupuesto, radicado en la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Secretaría de Planeación.</a:t>
            </a:r>
            <a:endParaRPr lang="es-CO" sz="2400" dirty="0">
              <a:solidFill>
                <a:schemeClr val="bg1"/>
              </a:solidFill>
              <a:latin typeface="Poppins Medium" panose="020B0604020202020204" charset="0"/>
              <a:cs typeface="Poppins Medium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819400" y="2966281"/>
            <a:ext cx="12039600" cy="6692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580"/>
              </a:lnSpc>
              <a:spcBef>
                <a:spcPct val="0"/>
              </a:spcBef>
            </a:pPr>
            <a:r>
              <a:rPr lang="es-MX" sz="3600" dirty="0">
                <a:solidFill>
                  <a:srgbClr val="000000"/>
                </a:solidFill>
                <a:latin typeface="Poppins Medium" panose="020B0604020202020204" charset="0"/>
                <a:cs typeface="Poppins Medium" panose="020B0604020202020204" charset="0"/>
              </a:rPr>
              <a:t>Secretaría de Educación, Convenio de Asociación </a:t>
            </a:r>
          </a:p>
          <a:p>
            <a:pPr lvl="0" algn="ctr">
              <a:lnSpc>
                <a:spcPts val="2580"/>
              </a:lnSpc>
              <a:spcBef>
                <a:spcPct val="0"/>
              </a:spcBef>
            </a:pPr>
            <a:r>
              <a:rPr lang="es-MX" sz="3600" dirty="0">
                <a:solidFill>
                  <a:srgbClr val="000000"/>
                </a:solidFill>
                <a:latin typeface="Poppins Medium" panose="020B0604020202020204" charset="0"/>
                <a:cs typeface="Poppins Medium" panose="020B0604020202020204" charset="0"/>
              </a:rPr>
              <a:t>No. 014 de 2021.</a:t>
            </a:r>
          </a:p>
          <a:p>
            <a:pPr lvl="0" algn="ctr">
              <a:lnSpc>
                <a:spcPts val="2580"/>
              </a:lnSpc>
              <a:spcBef>
                <a:spcPct val="0"/>
              </a:spcBef>
            </a:pPr>
            <a:endParaRPr lang="es-MX" sz="3600" dirty="0">
              <a:solidFill>
                <a:srgbClr val="000000"/>
              </a:solidFill>
              <a:latin typeface="Poppins Medium" panose="020B0604020202020204" charset="0"/>
              <a:cs typeface="Poppins Medium" panose="020B0604020202020204" charset="0"/>
            </a:endParaRPr>
          </a:p>
          <a:p>
            <a:pPr lvl="0" algn="ctr">
              <a:lnSpc>
                <a:spcPts val="2580"/>
              </a:lnSpc>
              <a:spcBef>
                <a:spcPct val="0"/>
              </a:spcBef>
            </a:pPr>
            <a:endParaRPr lang="es-MX" sz="2800" dirty="0">
              <a:solidFill>
                <a:srgbClr val="000000"/>
              </a:solidFill>
              <a:latin typeface="Poppins Medium" panose="020B0604020202020204" charset="0"/>
              <a:cs typeface="Poppins Medium" panose="020B0604020202020204" charset="0"/>
            </a:endParaRPr>
          </a:p>
          <a:p>
            <a:pPr lvl="0" algn="just">
              <a:lnSpc>
                <a:spcPts val="2580"/>
              </a:lnSpc>
              <a:spcBef>
                <a:spcPct val="0"/>
              </a:spcBef>
            </a:pPr>
            <a:r>
              <a:rPr lang="es-MX" sz="2800" dirty="0">
                <a:solidFill>
                  <a:srgbClr val="000000"/>
                </a:solidFill>
                <a:latin typeface="Poppins Medium" panose="020B0604020202020204" charset="0"/>
                <a:cs typeface="Poppins Medium" panose="020B0604020202020204" charset="0"/>
              </a:rPr>
              <a:t>El Concejo Distrital de Cartagena de Indias en sesión de la fecha, propone solicitar a la</a:t>
            </a:r>
          </a:p>
          <a:p>
            <a:pPr lvl="0" algn="just">
              <a:lnSpc>
                <a:spcPts val="2580"/>
              </a:lnSpc>
              <a:spcBef>
                <a:spcPct val="0"/>
              </a:spcBef>
            </a:pPr>
            <a:r>
              <a:rPr lang="es-MX" sz="2800" dirty="0">
                <a:solidFill>
                  <a:srgbClr val="000000"/>
                </a:solidFill>
                <a:latin typeface="Poppins Medium" panose="020B0604020202020204" charset="0"/>
                <a:cs typeface="Poppins Medium" panose="020B0604020202020204" charset="0"/>
              </a:rPr>
              <a:t>Secretaría de Educación el Convenio de Asociación No. 014 de 2021, que consiste en</a:t>
            </a:r>
          </a:p>
          <a:p>
            <a:pPr lvl="0" algn="just">
              <a:lnSpc>
                <a:spcPts val="2580"/>
              </a:lnSpc>
              <a:spcBef>
                <a:spcPct val="0"/>
              </a:spcBef>
            </a:pPr>
            <a:r>
              <a:rPr lang="es-MX" sz="2800" dirty="0">
                <a:solidFill>
                  <a:srgbClr val="000000"/>
                </a:solidFill>
                <a:latin typeface="Poppins Medium" panose="020B0604020202020204" charset="0"/>
                <a:cs typeface="Poppins Medium" panose="020B0604020202020204" charset="0"/>
              </a:rPr>
              <a:t>desarrollar el Programa de Atención a la Niñez y las jornadas Escolares complementarias</a:t>
            </a:r>
          </a:p>
          <a:p>
            <a:pPr lvl="0" algn="just">
              <a:lnSpc>
                <a:spcPts val="2580"/>
              </a:lnSpc>
              <a:spcBef>
                <a:spcPct val="0"/>
              </a:spcBef>
            </a:pPr>
            <a:r>
              <a:rPr lang="es-MX" sz="2800" dirty="0">
                <a:solidFill>
                  <a:srgbClr val="000000"/>
                </a:solidFill>
                <a:latin typeface="Poppins Medium" panose="020B0604020202020204" charset="0"/>
                <a:cs typeface="Poppins Medium" panose="020B0604020202020204" charset="0"/>
              </a:rPr>
              <a:t>en las Instituciones Educativas Oficiales, focalizadas del tiempo libre en actividades que</a:t>
            </a:r>
          </a:p>
          <a:p>
            <a:pPr lvl="0" algn="just">
              <a:lnSpc>
                <a:spcPts val="2580"/>
              </a:lnSpc>
              <a:spcBef>
                <a:spcPct val="0"/>
              </a:spcBef>
            </a:pPr>
            <a:r>
              <a:rPr lang="es-MX" sz="2800" dirty="0">
                <a:solidFill>
                  <a:srgbClr val="000000"/>
                </a:solidFill>
                <a:latin typeface="Poppins Medium" panose="020B0604020202020204" charset="0"/>
                <a:cs typeface="Poppins Medium" panose="020B0604020202020204" charset="0"/>
              </a:rPr>
              <a:t>fortalezcan las competencias básicas y ciudadanas especialmente en los niños y niñas,</a:t>
            </a:r>
          </a:p>
          <a:p>
            <a:pPr lvl="0" algn="just">
              <a:lnSpc>
                <a:spcPts val="2580"/>
              </a:lnSpc>
              <a:spcBef>
                <a:spcPct val="0"/>
              </a:spcBef>
            </a:pPr>
            <a:r>
              <a:rPr lang="es-MX" sz="2800" dirty="0">
                <a:solidFill>
                  <a:srgbClr val="000000"/>
                </a:solidFill>
                <a:latin typeface="Poppins Medium" panose="020B0604020202020204" charset="0"/>
                <a:cs typeface="Poppins Medium" panose="020B0604020202020204" charset="0"/>
              </a:rPr>
              <a:t>jóvenes en condición de vulnerabilidad de las instituciones educativas de la ciudad de</a:t>
            </a:r>
          </a:p>
          <a:p>
            <a:pPr lvl="0" algn="just">
              <a:lnSpc>
                <a:spcPts val="2580"/>
              </a:lnSpc>
              <a:spcBef>
                <a:spcPct val="0"/>
              </a:spcBef>
            </a:pPr>
            <a:r>
              <a:rPr lang="es-MX" sz="2800" dirty="0">
                <a:solidFill>
                  <a:srgbClr val="000000"/>
                </a:solidFill>
                <a:latin typeface="Poppins Medium" panose="020B0604020202020204" charset="0"/>
                <a:cs typeface="Poppins Medium" panose="020B0604020202020204" charset="0"/>
              </a:rPr>
              <a:t>Cartagena.</a:t>
            </a:r>
          </a:p>
          <a:p>
            <a:pPr lvl="0">
              <a:lnSpc>
                <a:spcPts val="2580"/>
              </a:lnSpc>
              <a:spcBef>
                <a:spcPct val="0"/>
              </a:spcBef>
            </a:pPr>
            <a:endParaRPr lang="es-MX" sz="2800" dirty="0">
              <a:solidFill>
                <a:srgbClr val="000000"/>
              </a:solidFill>
              <a:latin typeface="Poppins Medium Bold"/>
            </a:endParaRPr>
          </a:p>
          <a:p>
            <a:pPr lvl="0" algn="ctr">
              <a:lnSpc>
                <a:spcPts val="2580"/>
              </a:lnSpc>
              <a:spcBef>
                <a:spcPct val="0"/>
              </a:spcBef>
            </a:pPr>
            <a:endParaRPr lang="es-MX" sz="2800" dirty="0">
              <a:solidFill>
                <a:srgbClr val="000000"/>
              </a:solidFill>
              <a:latin typeface="Poppins Medium Bold"/>
            </a:endParaRPr>
          </a:p>
          <a:p>
            <a:pPr lvl="0" algn="ctr">
              <a:lnSpc>
                <a:spcPts val="258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Poppins Medium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581400" y="3466388"/>
            <a:ext cx="12191999" cy="2101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  <a:p>
            <a:pPr>
              <a:lnSpc>
                <a:spcPts val="2580"/>
              </a:lnSpc>
            </a:pPr>
            <a:endParaRPr lang="en-US" sz="4800" dirty="0">
              <a:solidFill>
                <a:srgbClr val="FFFFFF"/>
              </a:solidFill>
              <a:latin typeface="Poppins Medium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33592BC-4225-4AFC-B46F-BD04F69D786F}"/>
              </a:ext>
            </a:extLst>
          </p:cNvPr>
          <p:cNvSpPr txBox="1"/>
          <p:nvPr/>
        </p:nvSpPr>
        <p:spPr>
          <a:xfrm flipH="1">
            <a:off x="9753599" y="3924300"/>
            <a:ext cx="76199" cy="140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70EC25A-8DA9-461A-AFA2-4281FA66358E}"/>
              </a:ext>
            </a:extLst>
          </p:cNvPr>
          <p:cNvSpPr/>
          <p:nvPr/>
        </p:nvSpPr>
        <p:spPr>
          <a:xfrm>
            <a:off x="1697204" y="2825490"/>
            <a:ext cx="145542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integración de la Mesa Directiva de la Comisión</a:t>
            </a:r>
          </a:p>
          <a:p>
            <a:pPr algn="ctr"/>
            <a:r>
              <a:rPr lang="es-MX" sz="36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Legal para la Equidad de la Mujer</a:t>
            </a:r>
          </a:p>
          <a:p>
            <a:pPr algn="just"/>
            <a:endParaRPr lang="es-MX" sz="3600" dirty="0">
              <a:solidFill>
                <a:schemeClr val="bg1"/>
              </a:solidFill>
              <a:latin typeface="Poppins Medium" panose="020B0604020202020204" charset="0"/>
              <a:cs typeface="Poppins Medium" panose="020B0604020202020204" charset="0"/>
            </a:endParaRPr>
          </a:p>
          <a:p>
            <a:pPr algn="just"/>
            <a:r>
              <a:rPr lang="es-MX" sz="28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El Concejo Distrital de Cartagena de Indias en sesión de la fecha, propone se</a:t>
            </a:r>
          </a:p>
          <a:p>
            <a:pPr algn="just"/>
            <a:r>
              <a:rPr lang="es-MX" sz="28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convoque por el Presidente la integración de la Mesa Directiva de la Comisión</a:t>
            </a:r>
          </a:p>
          <a:p>
            <a:pPr algn="just"/>
            <a:r>
              <a:rPr lang="es-MX" sz="28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Legal para la Equidad de la Mujer para el día 8 de Octubre de 2021 a las 02:00</a:t>
            </a:r>
          </a:p>
          <a:p>
            <a:pPr algn="just"/>
            <a:r>
              <a:rPr lang="es-MX" sz="28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p.m. en las instalaciones del Concejo Distrital de Cartagena, en virtud del</a:t>
            </a:r>
          </a:p>
          <a:p>
            <a:pPr algn="just"/>
            <a:r>
              <a:rPr lang="es-MX" sz="28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parágrafo del Artículo 10 del Acuerdo 053 de 2021 que adiciona el Acuerdo 014 de</a:t>
            </a:r>
          </a:p>
          <a:p>
            <a:pPr algn="just"/>
            <a:r>
              <a:rPr lang="es-MX" sz="28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2018, que dice: “PARAGRAFO. La Comisión Legal para la Equidad de la Mujer</a:t>
            </a:r>
          </a:p>
          <a:p>
            <a:pPr algn="just"/>
            <a:r>
              <a:rPr lang="es-MX" sz="28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deberá contar con una Mesa Directiva. Esta se conformará por un Presidente,</a:t>
            </a:r>
          </a:p>
          <a:p>
            <a:pPr algn="just"/>
            <a:r>
              <a:rPr lang="es-MX" sz="28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Vicepresidente y Secretario elegidos por un (1) año, el cual coincidirá con el</a:t>
            </a:r>
          </a:p>
          <a:p>
            <a:pPr algn="just"/>
            <a:r>
              <a:rPr lang="es-MX" sz="28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periodo de la Mesa Directiva del Concejo Distrital.</a:t>
            </a:r>
          </a:p>
          <a:p>
            <a:pPr algn="ctr"/>
            <a:endParaRPr lang="es-MX" sz="3600" dirty="0">
              <a:solidFill>
                <a:schemeClr val="bg1"/>
              </a:solidFill>
              <a:latin typeface="Poppins Medium" panose="020B0604020202020204" charset="0"/>
              <a:cs typeface="Poppins Medium" panose="020B0604020202020204" charset="0"/>
            </a:endParaRPr>
          </a:p>
          <a:p>
            <a:endParaRPr lang="es-MX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761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29394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73200" y="-2052661"/>
            <a:ext cx="5455668" cy="5094806"/>
            <a:chOff x="-319663" y="0"/>
            <a:chExt cx="6655495" cy="6257785"/>
          </a:xfrm>
        </p:grpSpPr>
        <p:sp>
          <p:nvSpPr>
            <p:cNvPr id="4" name="Freeform 4"/>
            <p:cNvSpPr/>
            <p:nvPr/>
          </p:nvSpPr>
          <p:spPr>
            <a:xfrm>
              <a:off x="-319663" y="0"/>
              <a:ext cx="6655495" cy="6257785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180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935199" y="402424"/>
            <a:ext cx="3052513" cy="1910267"/>
            <a:chOff x="560139" y="38101"/>
            <a:chExt cx="4070017" cy="2547023"/>
          </a:xfrm>
        </p:grpSpPr>
        <p:sp>
          <p:nvSpPr>
            <p:cNvPr id="8" name="TextBox 8"/>
            <p:cNvSpPr txBox="1"/>
            <p:nvPr/>
          </p:nvSpPr>
          <p:spPr>
            <a:xfrm>
              <a:off x="763339" y="2074984"/>
              <a:ext cx="3866817" cy="5101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 dirty="0">
                  <a:solidFill>
                    <a:srgbClr val="FFFFFF"/>
                  </a:solidFill>
                  <a:latin typeface="Adam Script Light"/>
                </a:rPr>
                <a:t>Segundo </a:t>
              </a:r>
              <a:r>
                <a:rPr lang="en-US" sz="2232" spc="44" dirty="0" err="1">
                  <a:solidFill>
                    <a:srgbClr val="FFFFFF"/>
                  </a:solidFill>
                  <a:latin typeface="Adam Script Light"/>
                </a:rPr>
                <a:t>Semestre</a:t>
              </a:r>
              <a:r>
                <a:rPr lang="en-US" sz="2232" spc="44" dirty="0">
                  <a:solidFill>
                    <a:srgbClr val="FFFFFF"/>
                  </a:solidFill>
                  <a:latin typeface="Adam Script Light"/>
                </a:rPr>
                <a:t>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60139" y="38101"/>
              <a:ext cx="4070017" cy="2036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Rendición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  <a:p>
              <a:pPr algn="r">
                <a:lnSpc>
                  <a:spcPts val="5921"/>
                </a:lnSpc>
              </a:pPr>
              <a:r>
                <a:rPr lang="en-US" sz="5382" spc="80" dirty="0">
                  <a:solidFill>
                    <a:srgbClr val="FFFFFF"/>
                  </a:solidFill>
                  <a:latin typeface="Adam Script Light"/>
                </a:rPr>
                <a:t>de </a:t>
              </a:r>
              <a:r>
                <a:rPr lang="en-US" sz="5382" spc="80" dirty="0" err="1">
                  <a:solidFill>
                    <a:srgbClr val="FFFFFF"/>
                  </a:solidFill>
                  <a:latin typeface="Adam Script Light"/>
                </a:rPr>
                <a:t>Cuentas</a:t>
              </a:r>
              <a:endParaRPr lang="en-US" sz="5382" spc="80" dirty="0">
                <a:solidFill>
                  <a:srgbClr val="FFFFFF"/>
                </a:solidFill>
                <a:latin typeface="Adam Script Light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28397DA-B671-42AB-B08A-82C466F3C6AF}"/>
              </a:ext>
            </a:extLst>
          </p:cNvPr>
          <p:cNvSpPr/>
          <p:nvPr/>
        </p:nvSpPr>
        <p:spPr>
          <a:xfrm>
            <a:off x="706582" y="2101825"/>
            <a:ext cx="14877368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rgbClr val="C00000"/>
                </a:solidFill>
                <a:latin typeface="Poppins Medium" panose="020B0604020202020204" charset="0"/>
                <a:cs typeface="Poppins Medium" panose="020B0604020202020204" charset="0"/>
              </a:rPr>
              <a:t>Comisión de la Mujer propone Reconocimiento Especial el viernes 29 de octubre de 2021.</a:t>
            </a:r>
          </a:p>
          <a:p>
            <a:endParaRPr lang="es-MX" sz="2800" dirty="0">
              <a:solidFill>
                <a:srgbClr val="C00000"/>
              </a:solidFill>
              <a:latin typeface="Poppins Medium" panose="020B0604020202020204" charset="0"/>
              <a:cs typeface="Poppins Medium" panose="020B0604020202020204" charset="0"/>
            </a:endParaRPr>
          </a:p>
          <a:p>
            <a:pPr algn="just"/>
            <a:r>
              <a:rPr lang="es-MX" sz="3600" dirty="0">
                <a:solidFill>
                  <a:srgbClr val="C00000"/>
                </a:solidFill>
                <a:latin typeface="Poppins Medium" panose="020B0604020202020204" charset="0"/>
                <a:cs typeface="Poppins Medium" panose="020B0604020202020204" charset="0"/>
              </a:rPr>
              <a:t>El Concejo Distrital de Cartagena de Indias en sesión de la fecha y desde la</a:t>
            </a:r>
          </a:p>
          <a:p>
            <a:pPr algn="just"/>
            <a:r>
              <a:rPr lang="es-MX" sz="3600" dirty="0">
                <a:solidFill>
                  <a:srgbClr val="C00000"/>
                </a:solidFill>
                <a:latin typeface="Poppins Medium" panose="020B0604020202020204" charset="0"/>
                <a:cs typeface="Poppins Medium" panose="020B0604020202020204" charset="0"/>
              </a:rPr>
              <a:t>Comisión de la Mujer Propone lo siguiente:</a:t>
            </a:r>
          </a:p>
          <a:p>
            <a:pPr algn="just"/>
            <a:r>
              <a:rPr lang="es-MX" sz="3600" dirty="0">
                <a:solidFill>
                  <a:srgbClr val="C00000"/>
                </a:solidFill>
                <a:latin typeface="Poppins Medium" panose="020B0604020202020204" charset="0"/>
                <a:cs typeface="Poppins Medium" panose="020B0604020202020204" charset="0"/>
              </a:rPr>
              <a:t>Hacer un Reconocimiento Especial el viernes 29 de octubre de 2021 a las</a:t>
            </a:r>
          </a:p>
          <a:p>
            <a:pPr algn="just"/>
            <a:r>
              <a:rPr lang="es-MX" sz="3600" dirty="0">
                <a:solidFill>
                  <a:srgbClr val="C00000"/>
                </a:solidFill>
                <a:latin typeface="Poppins Medium" panose="020B0604020202020204" charset="0"/>
                <a:cs typeface="Poppins Medium" panose="020B0604020202020204" charset="0"/>
              </a:rPr>
              <a:t>personas, entidades sociales y prestadoras de salud, en Nota de Estilo, por su</a:t>
            </a:r>
          </a:p>
          <a:p>
            <a:pPr algn="just"/>
            <a:r>
              <a:rPr lang="es-MX" sz="3600" dirty="0">
                <a:solidFill>
                  <a:srgbClr val="C00000"/>
                </a:solidFill>
                <a:latin typeface="Poppins Medium" panose="020B0604020202020204" charset="0"/>
                <a:cs typeface="Poppins Medium" panose="020B0604020202020204" charset="0"/>
              </a:rPr>
              <a:t>atención oportuna a las mujeres en Cáncer de Mama, y a todas las mujeres que</a:t>
            </a:r>
          </a:p>
          <a:p>
            <a:pPr algn="just"/>
            <a:r>
              <a:rPr lang="es-MX" sz="3600" dirty="0">
                <a:solidFill>
                  <a:srgbClr val="C00000"/>
                </a:solidFill>
                <a:latin typeface="Poppins Medium" panose="020B0604020202020204" charset="0"/>
                <a:cs typeface="Poppins Medium" panose="020B0604020202020204" charset="0"/>
              </a:rPr>
              <a:t>vienen dando una lucha social en la prevención de cáncer de mama. </a:t>
            </a:r>
            <a:endParaRPr lang="es-CO" sz="3600" dirty="0">
              <a:solidFill>
                <a:srgbClr val="C00000"/>
              </a:solidFill>
              <a:latin typeface="Poppins Medium" panose="020B0604020202020204" charset="0"/>
              <a:cs typeface="Poppins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6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0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98C4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373848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0518DE2-0D99-467D-93DF-46FE03141C76}"/>
              </a:ext>
            </a:extLst>
          </p:cNvPr>
          <p:cNvSpPr/>
          <p:nvPr/>
        </p:nvSpPr>
        <p:spPr>
          <a:xfrm>
            <a:off x="1600086" y="2825490"/>
            <a:ext cx="139065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Cumplimiento de metas e indicadores de gestión – comité local playa – registro nacional de turismo</a:t>
            </a:r>
            <a:r>
              <a:rPr lang="es-CO" sz="2800" dirty="0"/>
              <a:t>.</a:t>
            </a:r>
          </a:p>
          <a:p>
            <a:pPr algn="just"/>
            <a:endParaRPr lang="es-CO" sz="3200" dirty="0">
              <a:solidFill>
                <a:schemeClr val="bg1"/>
              </a:solidFill>
              <a:latin typeface="Poppins Medium" panose="020B0604020202020204" charset="0"/>
              <a:cs typeface="Poppins Medium" panose="020B0604020202020204" charset="0"/>
            </a:endParaRP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Desde la Comisión de Plan, y en el marco del cumplimiento del Plan de Desarrollo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aprobado mediante el Acuerdo 027 de junio 12 de 2021, y desde que el doctor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Juan David Franco Peñalosa asumió el cargo de Secretario de Planeación el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pasado 18 de agosto de la cursante anualidad, se requiere que en conjunto con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esta Secretaría, se informe a esta Corporación los avances e indicadores de éxito,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que según el Congreso Nacional de la Hotelería organizado por COTELCO , entre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otros, y lo publicado en el Diario El Universal del pasado 8 de octubre de 2021, -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titulado …” COLTELCO solicita revisar </a:t>
            </a:r>
            <a:r>
              <a:rPr lang="es-MX" sz="2400" dirty="0" err="1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Pre-requisito</a:t>
            </a:r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 para el RNT y pidió al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Viceministro de Turismo hacer ajustes a las reuniones del Comité de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playas….” ,se observa por parte de esta Comisión, que existe una carencia de</a:t>
            </a:r>
          </a:p>
          <a:p>
            <a:pPr algn="just"/>
            <a:r>
              <a:rPr lang="es-MX" sz="24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gobernanza en el turismo en esa ciudad de consecuencias alarmantes</a:t>
            </a:r>
            <a:r>
              <a:rPr lang="es-MX" sz="32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.</a:t>
            </a:r>
            <a:endParaRPr lang="es-CO" sz="3200" dirty="0">
              <a:solidFill>
                <a:schemeClr val="bg1"/>
              </a:solidFill>
              <a:latin typeface="Poppins Medium" panose="020B0604020202020204" charset="0"/>
              <a:cs typeface="Poppins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3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44019"/>
            <a:ext cx="1930153" cy="193015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135195" y="-2084906"/>
            <a:ext cx="5657850" cy="5657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D05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515095" y="459573"/>
            <a:ext cx="3472618" cy="2099623"/>
            <a:chOff x="0" y="0"/>
            <a:chExt cx="4630157" cy="2799498"/>
          </a:xfrm>
        </p:grpSpPr>
        <p:sp>
          <p:nvSpPr>
            <p:cNvPr id="8" name="TextBox 8"/>
            <p:cNvSpPr txBox="1"/>
            <p:nvPr/>
          </p:nvSpPr>
          <p:spPr>
            <a:xfrm>
              <a:off x="0" y="2298104"/>
              <a:ext cx="4630157" cy="501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25"/>
                </a:lnSpc>
              </a:pPr>
              <a:r>
                <a:rPr lang="en-US" sz="2232" spc="44">
                  <a:solidFill>
                    <a:srgbClr val="FFFFFF"/>
                  </a:solidFill>
                  <a:latin typeface="Adam Script Light"/>
                </a:rPr>
                <a:t>Segundo Semestre 2021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4630157" cy="2058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Rendición</a:t>
              </a:r>
            </a:p>
            <a:p>
              <a:pPr algn="r">
                <a:lnSpc>
                  <a:spcPts val="5921"/>
                </a:lnSpc>
              </a:pPr>
              <a:r>
                <a:rPr lang="en-US" sz="5382" spc="80">
                  <a:solidFill>
                    <a:srgbClr val="FFFFFF"/>
                  </a:solidFill>
                  <a:latin typeface="Adam Script Light"/>
                </a:rPr>
                <a:t>de Cuentas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14227" b="14227"/>
          <a:stretch>
            <a:fillRect/>
          </a:stretch>
        </p:blipFill>
        <p:spPr>
          <a:xfrm>
            <a:off x="0" y="8921333"/>
            <a:ext cx="18288000" cy="136566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E051B3E-C635-4D2C-BB96-C5FCC4D2181B}"/>
              </a:ext>
            </a:extLst>
          </p:cNvPr>
          <p:cNvSpPr/>
          <p:nvPr/>
        </p:nvSpPr>
        <p:spPr>
          <a:xfrm>
            <a:off x="1028700" y="2926613"/>
            <a:ext cx="1401300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>
                <a:latin typeface="Poppins Medium" panose="020B0604020202020204" charset="0"/>
                <a:cs typeface="Poppins Medium" panose="020B0604020202020204" charset="0"/>
              </a:rPr>
              <a:t>INTEGRACION DE LAS COMISIONES PERMANENTES</a:t>
            </a:r>
          </a:p>
          <a:p>
            <a:endParaRPr lang="es-MX" sz="3600" dirty="0">
              <a:latin typeface="Poppins Medium" panose="020B0604020202020204" charset="0"/>
              <a:cs typeface="Poppins Medium" panose="020B06040202020202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>
                <a:latin typeface="Poppins Medium" panose="020B0604020202020204" charset="0"/>
                <a:cs typeface="Poppins Medium" panose="020B0604020202020204" charset="0"/>
              </a:rPr>
              <a:t>HERNANDO PIÑA ELLES COMISION PRIMERA O DEL PLAN Y BIENES EN LA CALIDAD DE SECRETARIO.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3600" dirty="0">
                <a:latin typeface="Poppins Medium" panose="020B0604020202020204" charset="0"/>
                <a:cs typeface="Poppins Medium" panose="020B0604020202020204" charset="0"/>
              </a:rPr>
              <a:t>KATIA MENDOZA SALEME Y GLORIA ISABEL ESTRADA BENAVIDES</a:t>
            </a:r>
          </a:p>
          <a:p>
            <a:r>
              <a:rPr lang="es-MX" sz="3600" dirty="0">
                <a:latin typeface="Poppins Medium" panose="020B0604020202020204" charset="0"/>
                <a:cs typeface="Poppins Medium" panose="020B0604020202020204" charset="0"/>
              </a:rPr>
              <a:t>    COMISION TERCERA O DE ASUNTOS GENERALES</a:t>
            </a:r>
          </a:p>
          <a:p>
            <a:endParaRPr lang="es-MX" sz="3600" dirty="0">
              <a:latin typeface="Poppins Medium" panose="020B0604020202020204" charset="0"/>
              <a:cs typeface="Poppins Medium" panose="020B0604020202020204" charset="0"/>
            </a:endParaRPr>
          </a:p>
          <a:p>
            <a:endParaRPr lang="es-MX" sz="3600" dirty="0">
              <a:latin typeface="Poppins Medium" panose="020B0604020202020204" charset="0"/>
              <a:cs typeface="Poppins Medium" panose="020B0604020202020204" charset="0"/>
            </a:endParaRPr>
          </a:p>
          <a:p>
            <a:endParaRPr lang="es-MX" sz="3600" dirty="0">
              <a:latin typeface="Poppins Medium" panose="020B0604020202020204" charset="0"/>
              <a:cs typeface="Poppins Medium" panose="020B0604020202020204" charset="0"/>
            </a:endParaRPr>
          </a:p>
          <a:p>
            <a:endParaRPr lang="es-CO" sz="3600" dirty="0">
              <a:latin typeface="Poppins Medium" panose="020B0604020202020204" charset="0"/>
              <a:cs typeface="Poppins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57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1153</Words>
  <Application>Microsoft Office PowerPoint</Application>
  <PresentationFormat>Personalizado</PresentationFormat>
  <Paragraphs>164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Constantia</vt:lpstr>
      <vt:lpstr>Adam Script Light</vt:lpstr>
      <vt:lpstr>Poppins Medium</vt:lpstr>
      <vt:lpstr>Calibri</vt:lpstr>
      <vt:lpstr>Poppins Medium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 - 2do Semestre</dc:title>
  <cp:lastModifiedBy>HP</cp:lastModifiedBy>
  <cp:revision>18</cp:revision>
  <dcterms:created xsi:type="dcterms:W3CDTF">2006-08-16T00:00:00Z</dcterms:created>
  <dcterms:modified xsi:type="dcterms:W3CDTF">2021-12-15T03:09:58Z</dcterms:modified>
  <dc:identifier>DAExuGyQC2Y</dc:identifier>
</cp:coreProperties>
</file>