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0" r:id="rId4"/>
    <p:sldId id="261" r:id="rId5"/>
    <p:sldId id="264" r:id="rId6"/>
    <p:sldId id="265" r:id="rId7"/>
    <p:sldId id="266" r:id="rId8"/>
    <p:sldId id="267" r:id="rId9"/>
    <p:sldId id="268" r:id="rId10"/>
    <p:sldId id="269" r:id="rId11"/>
    <p:sldId id="262" r:id="rId12"/>
    <p:sldId id="273" r:id="rId13"/>
    <p:sldId id="258" r:id="rId14"/>
    <p:sldId id="272" r:id="rId15"/>
    <p:sldId id="276" r:id="rId16"/>
    <p:sldId id="271" r:id="rId17"/>
    <p:sldId id="275" r:id="rId18"/>
    <p:sldId id="280" r:id="rId19"/>
    <p:sldId id="274" r:id="rId20"/>
    <p:sldId id="279" r:id="rId21"/>
    <p:sldId id="278" r:id="rId22"/>
    <p:sldId id="282" r:id="rId23"/>
    <p:sldId id="283" r:id="rId24"/>
  </p:sldIdLst>
  <p:sldSz cx="18288000" cy="10287000"/>
  <p:notesSz cx="6858000" cy="9144000"/>
  <p:embeddedFontLst>
    <p:embeddedFont>
      <p:font typeface="Adam Script Light" pitchFamily="2" charset="-78"/>
      <p:regular r:id="rId25"/>
    </p:embeddedFont>
    <p:embeddedFont>
      <p:font typeface="Calibri" panose="020F0502020204030204" pitchFamily="34" charset="0"/>
      <p:regular r:id="rId26"/>
      <p:bold r:id="rId27"/>
      <p:italic r:id="rId28"/>
      <p:boldItalic r:id="rId29"/>
    </p:embeddedFont>
    <p:embeddedFont>
      <p:font typeface="Poppins Medium" pitchFamily="2" charset="0"/>
      <p:regular r:id="rId30"/>
    </p:embeddedFont>
    <p:embeddedFont>
      <p:font typeface="Poppins Medium Bold" panose="02000000000000000000"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51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2.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1.fntdata"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font" Target="fonts/font5.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font" Target="fonts/font4.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7.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font" Target="fonts/font3.fntdata" /><Relationship Id="rId30" Type="http://schemas.openxmlformats.org/officeDocument/2006/relationships/font" Target="fonts/font6.fntdata"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svg"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1.png" /></Relationships>
</file>

<file path=ppt/slides/_rels/slide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1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1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1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7" Type="http://schemas.openxmlformats.org/officeDocument/2006/relationships/image" Target="../media/image9.jpeg" /><Relationship Id="rId2" Type="http://schemas.openxmlformats.org/officeDocument/2006/relationships/image" Target="../media/image2.png" /><Relationship Id="rId1" Type="http://schemas.openxmlformats.org/officeDocument/2006/relationships/slideLayout" Target="../slideLayouts/slideLayout7.xml" /><Relationship Id="rId6" Type="http://schemas.openxmlformats.org/officeDocument/2006/relationships/image" Target="../media/image8.jpeg" /><Relationship Id="rId5" Type="http://schemas.openxmlformats.org/officeDocument/2006/relationships/image" Target="../media/image7.jpeg" /><Relationship Id="rId4" Type="http://schemas.openxmlformats.org/officeDocument/2006/relationships/image" Target="../media/image6.jpeg" /></Relationships>
</file>

<file path=ppt/slides/_rels/slide2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2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2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23.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12.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svg" /><Relationship Id="rId5" Type="http://schemas.openxmlformats.org/officeDocument/2006/relationships/image" Target="../media/image4.png" /><Relationship Id="rId4" Type="http://schemas.openxmlformats.org/officeDocument/2006/relationships/image" Target="../media/image3.png"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0.png"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1.png"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_rels/slide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4" Type="http://schemas.openxmlformats.org/officeDocument/2006/relationships/image" Target="../media/image1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88" r="20388"/>
          <a:stretch>
            <a:fillRect/>
          </a:stretch>
        </p:blipFill>
        <p:spPr>
          <a:xfrm>
            <a:off x="9144000" y="0"/>
            <a:ext cx="9144000" cy="10287000"/>
          </a:xfrm>
          <a:prstGeom prst="rect">
            <a:avLst/>
          </a:prstGeom>
        </p:spPr>
      </p:pic>
      <p:sp>
        <p:nvSpPr>
          <p:cNvPr id="3" name="AutoShape 3"/>
          <p:cNvSpPr/>
          <p:nvPr/>
        </p:nvSpPr>
        <p:spPr>
          <a:xfrm rot="3270925">
            <a:off x="-3397679" y="152060"/>
            <a:ext cx="18947486" cy="13960650"/>
          </a:xfrm>
          <a:prstGeom prst="rect">
            <a:avLst/>
          </a:prstGeom>
          <a:solidFill>
            <a:srgbClr val="098C4A"/>
          </a:solidFill>
        </p:spPr>
      </p:sp>
      <p:pic>
        <p:nvPicPr>
          <p:cNvPr id="4" name="Picture 4"/>
          <p:cNvPicPr>
            <a:picLocks noChangeAspect="1"/>
          </p:cNvPicPr>
          <p:nvPr/>
        </p:nvPicPr>
        <p:blipFill>
          <a:blip r:embed="rId3"/>
          <a:srcRect/>
          <a:stretch>
            <a:fillRect/>
          </a:stretch>
        </p:blipFill>
        <p:spPr>
          <a:xfrm>
            <a:off x="1028700" y="661847"/>
            <a:ext cx="1930153" cy="1930153"/>
          </a:xfrm>
          <a:prstGeom prst="rect">
            <a:avLst/>
          </a:prstGeom>
        </p:spPr>
      </p:pic>
      <p:grpSp>
        <p:nvGrpSpPr>
          <p:cNvPr id="5" name="Group 5"/>
          <p:cNvGrpSpPr/>
          <p:nvPr/>
        </p:nvGrpSpPr>
        <p:grpSpPr>
          <a:xfrm>
            <a:off x="1028700" y="3144427"/>
            <a:ext cx="9741488" cy="5590543"/>
            <a:chOff x="0" y="133350"/>
            <a:chExt cx="12988651" cy="7454058"/>
          </a:xfrm>
        </p:grpSpPr>
        <p:sp>
          <p:nvSpPr>
            <p:cNvPr id="6" name="TextBox 6"/>
            <p:cNvSpPr txBox="1"/>
            <p:nvPr/>
          </p:nvSpPr>
          <p:spPr>
            <a:xfrm>
              <a:off x="0" y="6485055"/>
              <a:ext cx="12988651" cy="1102353"/>
            </a:xfrm>
            <a:prstGeom prst="rect">
              <a:avLst/>
            </a:prstGeom>
          </p:spPr>
          <p:txBody>
            <a:bodyPr lIns="0" tIns="0" rIns="0" bIns="0" rtlCol="0" anchor="t">
              <a:spAutoFit/>
            </a:bodyPr>
            <a:lstStyle/>
            <a:p>
              <a:pPr>
                <a:lnSpc>
                  <a:spcPts val="6019"/>
                </a:lnSpc>
              </a:pPr>
              <a:r>
                <a:rPr lang="en-US" sz="6600" spc="85" dirty="0">
                  <a:solidFill>
                    <a:srgbClr val="FFFFFF"/>
                  </a:solidFill>
                  <a:latin typeface="Adam Script Light"/>
                </a:rPr>
                <a:t>Segundo </a:t>
              </a:r>
              <a:r>
                <a:rPr lang="en-US" sz="6600" spc="85" dirty="0" err="1">
                  <a:solidFill>
                    <a:srgbClr val="FFFFFF"/>
                  </a:solidFill>
                  <a:latin typeface="Adam Script Light"/>
                </a:rPr>
                <a:t>Semestre</a:t>
              </a:r>
              <a:r>
                <a:rPr lang="en-US" sz="6600" spc="85" dirty="0">
                  <a:solidFill>
                    <a:srgbClr val="FFFFFF"/>
                  </a:solidFill>
                  <a:latin typeface="Adam Script Light"/>
                </a:rPr>
                <a:t> 2021</a:t>
              </a:r>
            </a:p>
          </p:txBody>
        </p:sp>
        <p:sp>
          <p:nvSpPr>
            <p:cNvPr id="7" name="TextBox 7"/>
            <p:cNvSpPr txBox="1"/>
            <p:nvPr/>
          </p:nvSpPr>
          <p:spPr>
            <a:xfrm>
              <a:off x="0" y="133350"/>
              <a:ext cx="12988651" cy="5747384"/>
            </a:xfrm>
            <a:prstGeom prst="rect">
              <a:avLst/>
            </a:prstGeom>
          </p:spPr>
          <p:txBody>
            <a:bodyPr lIns="0" tIns="0" rIns="0" bIns="0" rtlCol="0" anchor="t">
              <a:spAutoFit/>
            </a:bodyPr>
            <a:lstStyle/>
            <a:p>
              <a:pPr>
                <a:lnSpc>
                  <a:spcPts val="16609"/>
                </a:lnSpc>
              </a:pPr>
              <a:r>
                <a:rPr lang="en-US" sz="15099" spc="226">
                  <a:solidFill>
                    <a:srgbClr val="FFFFFF"/>
                  </a:solidFill>
                  <a:latin typeface="Adam Script Light"/>
                </a:rPr>
                <a:t>Rendición</a:t>
              </a:r>
            </a:p>
            <a:p>
              <a:pPr>
                <a:lnSpc>
                  <a:spcPts val="16609"/>
                </a:lnSpc>
              </a:pPr>
              <a:r>
                <a:rPr lang="en-US" sz="15099" spc="226">
                  <a:solidFill>
                    <a:srgbClr val="FFFFFF"/>
                  </a:solidFill>
                  <a:latin typeface="Adam Script Light"/>
                </a:rPr>
                <a:t>de Cuentas</a:t>
              </a:r>
            </a:p>
          </p:txBody>
        </p:sp>
      </p:grpSp>
      <p:sp>
        <p:nvSpPr>
          <p:cNvPr id="8" name="AutoShape 8"/>
          <p:cNvSpPr/>
          <p:nvPr/>
        </p:nvSpPr>
        <p:spPr>
          <a:xfrm rot="14459">
            <a:off x="979104" y="7555609"/>
            <a:ext cx="11072177" cy="0"/>
          </a:xfrm>
          <a:prstGeom prst="line">
            <a:avLst/>
          </a:prstGeom>
          <a:ln w="47625" cap="rnd">
            <a:solidFill>
              <a:srgbClr val="FFFFFF"/>
            </a:solidFill>
            <a:prstDash val="solid"/>
            <a:headEnd type="none" w="sm" len="sm"/>
            <a:tailEnd type="none" w="sm" len="sm"/>
          </a:ln>
        </p:spPr>
      </p:sp>
      <p:pic>
        <p:nvPicPr>
          <p:cNvPr id="9" name="Picture 9"/>
          <p:cNvPicPr>
            <a:picLocks noChangeAspect="1"/>
          </p:cNvPicPr>
          <p:nvPr/>
        </p:nvPicPr>
        <p:blipFill>
          <a:blip r:embed="rId4"/>
          <a:srcRect t="10762" b="10762"/>
          <a:stretch>
            <a:fillRect/>
          </a:stretch>
        </p:blipFill>
        <p:spPr>
          <a:xfrm>
            <a:off x="47625" y="8921333"/>
            <a:ext cx="16673088" cy="1365667"/>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70458" y="3773085"/>
            <a:ext cx="2180775" cy="31265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E3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38200" y="336897"/>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82800" y="6649162"/>
            <a:ext cx="2659790" cy="2284454"/>
          </a:xfrm>
          <a:prstGeom prst="rect">
            <a:avLst/>
          </a:prstGeom>
        </p:spPr>
      </p:pic>
      <p:sp>
        <p:nvSpPr>
          <p:cNvPr id="5" name="Rectángulo 4"/>
          <p:cNvSpPr/>
          <p:nvPr/>
        </p:nvSpPr>
        <p:spPr>
          <a:xfrm>
            <a:off x="3466095" y="3935729"/>
            <a:ext cx="11049000" cy="2123658"/>
          </a:xfrm>
          <a:prstGeom prst="rect">
            <a:avLst/>
          </a:prstGeom>
        </p:spPr>
        <p:txBody>
          <a:bodyPr wrap="square">
            <a:spAutoFit/>
          </a:bodyPr>
          <a:lstStyle/>
          <a:p>
            <a:pPr lvl="0" algn="ctr"/>
            <a:r>
              <a:rPr lang="es-ES" sz="6600" b="1" dirty="0">
                <a:solidFill>
                  <a:schemeClr val="bg1"/>
                </a:solidFill>
                <a:latin typeface="Poppins Medium" panose="020B0604020202020204" charset="0"/>
                <a:cs typeface="Poppins Medium" panose="020B0604020202020204" charset="0"/>
              </a:rPr>
              <a:t>PROPOSICIONES PRESENTADAS </a:t>
            </a:r>
            <a:endParaRPr lang="es-CO" sz="6600" dirty="0">
              <a:solidFill>
                <a:schemeClr val="bg1"/>
              </a:solidFill>
              <a:latin typeface="Poppins Medium" panose="020B0604020202020204" charset="0"/>
              <a:cs typeface="Poppins Medium" panose="020B0604020202020204" charset="0"/>
            </a:endParaRPr>
          </a:p>
        </p:txBody>
      </p:sp>
    </p:spTree>
    <p:extLst>
      <p:ext uri="{BB962C8B-B14F-4D97-AF65-F5344CB8AC3E}">
        <p14:creationId xmlns:p14="http://schemas.microsoft.com/office/powerpoint/2010/main" val="287312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33400" y="402423"/>
            <a:ext cx="1295400" cy="1295400"/>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sp>
        <p:nvSpPr>
          <p:cNvPr id="5" name="Rectángulo 4"/>
          <p:cNvSpPr/>
          <p:nvPr/>
        </p:nvSpPr>
        <p:spPr>
          <a:xfrm>
            <a:off x="921533" y="1801350"/>
            <a:ext cx="14167350" cy="7709803"/>
          </a:xfrm>
          <a:prstGeom prst="rect">
            <a:avLst/>
          </a:prstGeom>
        </p:spPr>
        <p:txBody>
          <a:bodyPr wrap="square">
            <a:spAutoFit/>
          </a:bodyPr>
          <a:lstStyle/>
          <a:p>
            <a:pPr algn="just">
              <a:lnSpc>
                <a:spcPct val="150000"/>
              </a:lnSpc>
            </a:pPr>
            <a:r>
              <a:rPr lang="es-CO" sz="2200" dirty="0">
                <a:latin typeface="Poppins Medium" panose="020B0604020202020204" charset="0"/>
                <a:cs typeface="Poppins Medium" panose="020B0604020202020204" charset="0"/>
              </a:rPr>
              <a:t>PROPOSICIÓN No. 073</a:t>
            </a:r>
          </a:p>
          <a:p>
            <a:pPr algn="just">
              <a:lnSpc>
                <a:spcPct val="150000"/>
              </a:lnSpc>
            </a:pPr>
            <a:endParaRPr lang="es-CO" sz="2200" dirty="0">
              <a:latin typeface="Poppins Medium" panose="020B0604020202020204" charset="0"/>
              <a:cs typeface="Poppins Medium" panose="020B0604020202020204" charset="0"/>
            </a:endParaRPr>
          </a:p>
          <a:p>
            <a:pPr algn="just">
              <a:lnSpc>
                <a:spcPct val="150000"/>
              </a:lnSpc>
            </a:pPr>
            <a:r>
              <a:rPr lang="es-CO" sz="2200" dirty="0">
                <a:latin typeface="Poppins Medium" panose="020B0604020202020204" charset="0"/>
                <a:cs typeface="Poppins Medium" panose="020B0604020202020204" charset="0"/>
              </a:rPr>
              <a:t>El Concejo Distrital de Cartagena de Indias observa con gran preocupación el hecho de venirse, programando por parte del IPCC, al parecer el </a:t>
            </a:r>
            <a:r>
              <a:rPr lang="es-CO" sz="2200" dirty="0" err="1">
                <a:latin typeface="Poppins Medium" panose="020B0604020202020204" charset="0"/>
                <a:cs typeface="Poppins Medium" panose="020B0604020202020204" charset="0"/>
              </a:rPr>
              <a:t>esarrollo</a:t>
            </a:r>
            <a:r>
              <a:rPr lang="es-CO" sz="2200" dirty="0">
                <a:latin typeface="Poppins Medium" panose="020B0604020202020204" charset="0"/>
                <a:cs typeface="Poppins Medium" panose="020B0604020202020204" charset="0"/>
              </a:rPr>
              <a:t> de las fiestas de noviembre en la ciudad.</a:t>
            </a:r>
          </a:p>
          <a:p>
            <a:pPr algn="just">
              <a:lnSpc>
                <a:spcPct val="150000"/>
              </a:lnSpc>
            </a:pPr>
            <a:r>
              <a:rPr lang="es-CO" sz="2200" dirty="0">
                <a:latin typeface="Poppins Medium" panose="020B0604020202020204" charset="0"/>
                <a:cs typeface="Poppins Medium" panose="020B0604020202020204" charset="0"/>
              </a:rPr>
              <a:t>Esta Corporación conoce la importancia que reviste la fecha para la ciudad y lo importante que es sembrar en nuestros coterráneos, el apego y respeto por estas fechas que nos identifican, pero creo, que se deben ponderar, situaciones y derechos, en aras de proteger la vida de los Cartageneros y cartageneras.</a:t>
            </a:r>
          </a:p>
          <a:p>
            <a:pPr algn="just">
              <a:lnSpc>
                <a:spcPct val="150000"/>
              </a:lnSpc>
            </a:pPr>
            <a:r>
              <a:rPr lang="es-CO" sz="2200" dirty="0">
                <a:latin typeface="Poppins Medium" panose="020B0604020202020204" charset="0"/>
                <a:cs typeface="Poppins Medium" panose="020B0604020202020204" charset="0"/>
              </a:rPr>
              <a:t>El IPCC viene programado reuniones por zoom, mesas de trabajo, para lo que ellos han denominado &amp;</a:t>
            </a:r>
            <a:r>
              <a:rPr lang="es-CO" sz="2200" dirty="0" err="1">
                <a:latin typeface="Poppins Medium" panose="020B0604020202020204" charset="0"/>
                <a:cs typeface="Poppins Medium" panose="020B0604020202020204" charset="0"/>
              </a:rPr>
              <a:t>quot;La</a:t>
            </a:r>
            <a:r>
              <a:rPr lang="es-CO" sz="2200" dirty="0">
                <a:latin typeface="Poppins Medium" panose="020B0604020202020204" charset="0"/>
                <a:cs typeface="Poppins Medium" panose="020B0604020202020204" charset="0"/>
              </a:rPr>
              <a:t> construcción del PES fiestas 11 de noviembre de </a:t>
            </a:r>
            <a:r>
              <a:rPr lang="es-CO" sz="2200" dirty="0" err="1">
                <a:latin typeface="Poppins Medium" panose="020B0604020202020204" charset="0"/>
                <a:cs typeface="Poppins Medium" panose="020B0604020202020204" charset="0"/>
              </a:rPr>
              <a:t>Cartagena&amp;quot</a:t>
            </a:r>
            <a:r>
              <a:rPr lang="es-CO" sz="2200" dirty="0">
                <a:latin typeface="Poppins Medium" panose="020B0604020202020204" charset="0"/>
                <a:cs typeface="Poppins Medium" panose="020B0604020202020204" charset="0"/>
              </a:rPr>
              <a:t>;, ante lo cual en sesión de la fecha se propone que:</a:t>
            </a:r>
          </a:p>
          <a:p>
            <a:pPr algn="just">
              <a:lnSpc>
                <a:spcPct val="150000"/>
              </a:lnSpc>
            </a:pPr>
            <a:r>
              <a:rPr lang="es-CO" sz="2200" dirty="0">
                <a:latin typeface="Poppins Medium" panose="020B0604020202020204" charset="0"/>
                <a:cs typeface="Poppins Medium" panose="020B0604020202020204" charset="0"/>
              </a:rPr>
              <a:t>1. Se le solicite a la Directora del IPCC, que rinda un informe detallado sobre que este Plan que se están construyendo, en qué consiste, qué se busca con el mismo y a qué objetivo específico de las metas de cultura establecidas en el Plan de Desarrollo, apunta el mismo.</a:t>
            </a:r>
          </a:p>
          <a:p>
            <a:pPr algn="just">
              <a:lnSpc>
                <a:spcPct val="150000"/>
              </a:lnSpc>
            </a:pPr>
            <a:r>
              <a:rPr lang="pt-BR" sz="2200" dirty="0">
                <a:latin typeface="Poppins Medium" panose="020B0604020202020204" charset="0"/>
                <a:cs typeface="Poppins Medium" panose="020B0604020202020204" charset="0"/>
              </a:rPr>
              <a:t>Presentada por DAVID CABALLERO RODRIGUEZ,</a:t>
            </a:r>
            <a:endParaRPr lang="es-CO" sz="2200" dirty="0">
              <a:latin typeface="Poppins Medium" panose="020B0604020202020204" charset="0"/>
              <a:cs typeface="Poppins Medium" panose="020B0604020202020204" charset="0"/>
            </a:endParaRPr>
          </a:p>
        </p:txBody>
      </p:sp>
    </p:spTree>
    <p:extLst>
      <p:ext uri="{BB962C8B-B14F-4D97-AF65-F5344CB8AC3E}">
        <p14:creationId xmlns:p14="http://schemas.microsoft.com/office/powerpoint/2010/main" val="2902518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1001" y="402424"/>
            <a:ext cx="1143000" cy="1143000"/>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sp>
        <p:nvSpPr>
          <p:cNvPr id="5" name="Rectángulo 4"/>
          <p:cNvSpPr/>
          <p:nvPr/>
        </p:nvSpPr>
        <p:spPr>
          <a:xfrm>
            <a:off x="763283" y="1792367"/>
            <a:ext cx="14325600" cy="7848302"/>
          </a:xfrm>
          <a:prstGeom prst="rect">
            <a:avLst/>
          </a:prstGeom>
        </p:spPr>
        <p:txBody>
          <a:bodyPr wrap="square">
            <a:spAutoFit/>
          </a:bodyPr>
          <a:lstStyle/>
          <a:p>
            <a:pPr algn="just">
              <a:lnSpc>
                <a:spcPct val="150000"/>
              </a:lnSpc>
            </a:pPr>
            <a:r>
              <a:rPr lang="es-CO" sz="2800" dirty="0">
                <a:latin typeface="Poppins Medium" panose="020B0604020202020204" charset="0"/>
                <a:cs typeface="Poppins Medium" panose="020B0604020202020204" charset="0"/>
              </a:rPr>
              <a:t>PROPOSICION No. 083</a:t>
            </a:r>
          </a:p>
          <a:p>
            <a:pPr algn="just">
              <a:lnSpc>
                <a:spcPct val="150000"/>
              </a:lnSpc>
            </a:pPr>
            <a:endParaRPr lang="es-CO" sz="2800" dirty="0">
              <a:latin typeface="Poppins Medium" panose="020B0604020202020204" charset="0"/>
              <a:cs typeface="Poppins Medium" panose="020B0604020202020204" charset="0"/>
            </a:endParaRPr>
          </a:p>
          <a:p>
            <a:pPr algn="just">
              <a:lnSpc>
                <a:spcPct val="150000"/>
              </a:lnSpc>
            </a:pPr>
            <a:r>
              <a:rPr lang="es-CO" sz="2800" dirty="0">
                <a:latin typeface="Poppins Medium" panose="020B0604020202020204" charset="0"/>
                <a:cs typeface="Poppins Medium" panose="020B0604020202020204" charset="0"/>
              </a:rPr>
              <a:t>Los Consejos de Gobierno son órganos supremos de consulta y coordinación de los Gobiernos Municipal o Distritales y como tal armonizara los programas y labores de las diferentes oficinas administrativas con miras al logro de una política común y de eficiente ejecución. Por todo lo anterior, el Concejo Distrital en sesión de la fecha propone que el Secretario General del Distrito responda el siguiente cuestionario:</a:t>
            </a:r>
          </a:p>
          <a:p>
            <a:pPr algn="just">
              <a:lnSpc>
                <a:spcPct val="150000"/>
              </a:lnSpc>
            </a:pPr>
            <a:r>
              <a:rPr lang="es-CO" sz="2800" dirty="0">
                <a:latin typeface="Poppins Medium" panose="020B0604020202020204" charset="0"/>
                <a:cs typeface="Poppins Medium" panose="020B0604020202020204" charset="0"/>
              </a:rPr>
              <a:t>1.    Informar quienes conforman el Consejo de Gobierno del Distrito de</a:t>
            </a:r>
          </a:p>
          <a:p>
            <a:pPr algn="just">
              <a:lnSpc>
                <a:spcPct val="150000"/>
              </a:lnSpc>
            </a:pPr>
            <a:r>
              <a:rPr lang="es-CO" sz="2800" dirty="0">
                <a:latin typeface="Poppins Medium" panose="020B0604020202020204" charset="0"/>
                <a:cs typeface="Poppins Medium" panose="020B0604020202020204" charset="0"/>
              </a:rPr>
              <a:t>Cartagena de indias.</a:t>
            </a:r>
          </a:p>
          <a:p>
            <a:pPr algn="just">
              <a:lnSpc>
                <a:spcPct val="150000"/>
              </a:lnSpc>
            </a:pPr>
            <a:r>
              <a:rPr lang="es-CO" sz="2800" dirty="0">
                <a:latin typeface="Poppins Medium" panose="020B0604020202020204" charset="0"/>
                <a:cs typeface="Poppins Medium" panose="020B0604020202020204" charset="0"/>
              </a:rPr>
              <a:t>ENTRE OTRAS.</a:t>
            </a:r>
          </a:p>
          <a:p>
            <a:pPr algn="just">
              <a:lnSpc>
                <a:spcPct val="150000"/>
              </a:lnSpc>
            </a:pPr>
            <a:r>
              <a:rPr lang="es-ES" sz="2800" dirty="0">
                <a:latin typeface="Poppins Medium" panose="020B0604020202020204" charset="0"/>
                <a:cs typeface="Poppins Medium" panose="020B0604020202020204" charset="0"/>
              </a:rPr>
              <a:t>Presentada por la OSCAR MARIN.</a:t>
            </a:r>
            <a:endParaRPr lang="es-CO" sz="2800" dirty="0">
              <a:latin typeface="Poppins Medium" panose="020B0604020202020204" charset="0"/>
              <a:cs typeface="Poppins Medium" panose="020B0604020202020204" charset="0"/>
            </a:endParaRPr>
          </a:p>
        </p:txBody>
      </p:sp>
    </p:spTree>
    <p:extLst>
      <p:ext uri="{BB962C8B-B14F-4D97-AF65-F5344CB8AC3E}">
        <p14:creationId xmlns:p14="http://schemas.microsoft.com/office/powerpoint/2010/main" val="67539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1001" y="402424"/>
            <a:ext cx="1143000" cy="1143000"/>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sp>
        <p:nvSpPr>
          <p:cNvPr id="5" name="Rectángulo 4"/>
          <p:cNvSpPr/>
          <p:nvPr/>
        </p:nvSpPr>
        <p:spPr>
          <a:xfrm>
            <a:off x="615457" y="1790700"/>
            <a:ext cx="13899638" cy="7148111"/>
          </a:xfrm>
          <a:prstGeom prst="rect">
            <a:avLst/>
          </a:prstGeom>
        </p:spPr>
        <p:txBody>
          <a:bodyPr wrap="square">
            <a:spAutoFit/>
          </a:bodyPr>
          <a:lstStyle/>
          <a:p>
            <a:pPr>
              <a:lnSpc>
                <a:spcPct val="150000"/>
              </a:lnSpc>
            </a:pPr>
            <a:r>
              <a:rPr lang="es-CO" sz="2800" dirty="0">
                <a:latin typeface="Poppins Medium" panose="020B0604020202020204" charset="0"/>
                <a:cs typeface="Poppins Medium" panose="020B0604020202020204" charset="0"/>
              </a:rPr>
              <a:t>PROPOSICIÓN No. 091</a:t>
            </a:r>
          </a:p>
          <a:p>
            <a:pPr>
              <a:lnSpc>
                <a:spcPct val="150000"/>
              </a:lnSpc>
            </a:pPr>
            <a:endParaRPr lang="es-CO" sz="2800" dirty="0">
              <a:latin typeface="Poppins Medium" panose="020B0604020202020204" charset="0"/>
              <a:cs typeface="Poppins Medium" panose="020B0604020202020204" charset="0"/>
            </a:endParaRPr>
          </a:p>
          <a:p>
            <a:pPr>
              <a:lnSpc>
                <a:spcPct val="150000"/>
              </a:lnSpc>
            </a:pPr>
            <a:r>
              <a:rPr lang="es-CO" sz="2800" dirty="0">
                <a:latin typeface="Poppins Medium" panose="020B0604020202020204" charset="0"/>
                <a:cs typeface="Poppins Medium" panose="020B0604020202020204" charset="0"/>
              </a:rPr>
              <a:t>El Concejo Distrital de Cartagena de Indias en sesión de la fecha propone hacer un debate de seguimiento a la ejecución de los recursos de saneamiento básico y agua potable durante las vigencias 2020 y 2021. Así mismo, a lo recursos que provienen para la educación, salud y del sistema general de regalías.</a:t>
            </a:r>
          </a:p>
          <a:p>
            <a:pPr>
              <a:lnSpc>
                <a:spcPct val="150000"/>
              </a:lnSpc>
            </a:pPr>
            <a:endParaRPr lang="es-CO" sz="2800" dirty="0">
              <a:latin typeface="Poppins Medium" panose="020B0604020202020204" charset="0"/>
              <a:cs typeface="Poppins Medium" panose="020B0604020202020204" charset="0"/>
            </a:endParaRPr>
          </a:p>
          <a:p>
            <a:pPr>
              <a:lnSpc>
                <a:spcPct val="150000"/>
              </a:lnSpc>
            </a:pPr>
            <a:r>
              <a:rPr lang="es-CO" sz="2800" dirty="0">
                <a:latin typeface="Poppins Medium" panose="020B0604020202020204" charset="0"/>
                <a:cs typeface="Poppins Medium" panose="020B0604020202020204" charset="0"/>
              </a:rPr>
              <a:t>Presentada por FERNANDO NIÑO MENDOZA, Partido Conservador Colombiano</a:t>
            </a:r>
          </a:p>
          <a:p>
            <a:pPr>
              <a:lnSpc>
                <a:spcPct val="150000"/>
              </a:lnSpc>
            </a:pPr>
            <a:r>
              <a:rPr lang="es-CO" sz="2800" dirty="0">
                <a:latin typeface="Poppins Medium" panose="020B0604020202020204" charset="0"/>
                <a:cs typeface="Poppins Medium" panose="020B0604020202020204" charset="0"/>
              </a:rPr>
              <a:t>Adición: Oscar Marín Villalba, Partido Conservador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1001" y="402424"/>
            <a:ext cx="1143000" cy="1143000"/>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sp>
        <p:nvSpPr>
          <p:cNvPr id="5" name="Rectángulo 4"/>
          <p:cNvSpPr/>
          <p:nvPr/>
        </p:nvSpPr>
        <p:spPr>
          <a:xfrm>
            <a:off x="400051" y="1773222"/>
            <a:ext cx="13868399" cy="7148111"/>
          </a:xfrm>
          <a:prstGeom prst="rect">
            <a:avLst/>
          </a:prstGeom>
        </p:spPr>
        <p:txBody>
          <a:bodyPr wrap="square">
            <a:spAutoFit/>
          </a:bodyPr>
          <a:lstStyle/>
          <a:p>
            <a:pPr>
              <a:lnSpc>
                <a:spcPct val="150000"/>
              </a:lnSpc>
            </a:pPr>
            <a:r>
              <a:rPr lang="es-CO" sz="2800" dirty="0">
                <a:latin typeface="Poppins Medium" panose="020B0604020202020204" charset="0"/>
                <a:cs typeface="Poppins Medium" panose="020B0604020202020204" charset="0"/>
              </a:rPr>
              <a:t>PROPOSICIÓN No. 093</a:t>
            </a:r>
          </a:p>
          <a:p>
            <a:pPr>
              <a:lnSpc>
                <a:spcPct val="150000"/>
              </a:lnSpc>
            </a:pPr>
            <a:endParaRPr lang="es-CO" sz="2800" dirty="0">
              <a:latin typeface="Poppins Medium" panose="020B0604020202020204" charset="0"/>
              <a:cs typeface="Poppins Medium" panose="020B0604020202020204" charset="0"/>
            </a:endParaRPr>
          </a:p>
          <a:p>
            <a:pPr>
              <a:lnSpc>
                <a:spcPct val="150000"/>
              </a:lnSpc>
            </a:pPr>
            <a:r>
              <a:rPr lang="es-CO" sz="2800" dirty="0">
                <a:latin typeface="Poppins Medium" panose="020B0604020202020204" charset="0"/>
                <a:cs typeface="Poppins Medium" panose="020B0604020202020204" charset="0"/>
              </a:rPr>
              <a:t>El Concejo Distrital de Cartagena de Indias en sesión de la fecha propone solicitar la intervención del Ministerio de Salud, especialmente a la Subdirección del Ministerio de Salud en la salud pública de la ciudad de Cartagena, para que desde la experiencia y acompañamiento del Ministerio podamos garantizar una salud eficiencia en los niños de las madres gestantes, como también en manejo y diagnóstico del dengue.</a:t>
            </a:r>
          </a:p>
          <a:p>
            <a:pPr>
              <a:lnSpc>
                <a:spcPct val="150000"/>
              </a:lnSpc>
            </a:pPr>
            <a:r>
              <a:rPr lang="es-CO" sz="2800" dirty="0">
                <a:latin typeface="Poppins Medium" panose="020B0604020202020204" charset="0"/>
                <a:cs typeface="Poppins Medium" panose="020B0604020202020204" charset="0"/>
              </a:rPr>
              <a:t>Presentada por OSCAR MARÍN VILLALBA, Partido Conservador Colombiano</a:t>
            </a:r>
          </a:p>
          <a:p>
            <a:pPr>
              <a:lnSpc>
                <a:spcPct val="150000"/>
              </a:lnSpc>
            </a:pPr>
            <a:endParaRPr lang="es-CO" sz="2800" dirty="0">
              <a:latin typeface="Poppins Medium" panose="020B0604020202020204" charset="0"/>
              <a:cs typeface="Poppins Medium" panose="020B0604020202020204" charset="0"/>
            </a:endParaRPr>
          </a:p>
          <a:p>
            <a:pPr>
              <a:lnSpc>
                <a:spcPct val="150000"/>
              </a:lnSpc>
            </a:pPr>
            <a:r>
              <a:rPr lang="es-CO" sz="2800" dirty="0">
                <a:latin typeface="Poppins Medium" panose="020B0604020202020204" charset="0"/>
                <a:cs typeface="Poppins Medium" panose="020B0604020202020204" charset="0"/>
              </a:rPr>
              <a:t>Adicionada por KATTYA MENDOZA, Partido Liberal</a:t>
            </a:r>
          </a:p>
        </p:txBody>
      </p:sp>
    </p:spTree>
    <p:extLst>
      <p:ext uri="{BB962C8B-B14F-4D97-AF65-F5344CB8AC3E}">
        <p14:creationId xmlns:p14="http://schemas.microsoft.com/office/powerpoint/2010/main" val="408489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1001" y="402424"/>
            <a:ext cx="1143000" cy="1143000"/>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sp>
        <p:nvSpPr>
          <p:cNvPr id="5" name="Rectángulo 4"/>
          <p:cNvSpPr/>
          <p:nvPr/>
        </p:nvSpPr>
        <p:spPr>
          <a:xfrm>
            <a:off x="381000" y="1946108"/>
            <a:ext cx="13944599" cy="4562788"/>
          </a:xfrm>
          <a:prstGeom prst="rect">
            <a:avLst/>
          </a:prstGeom>
        </p:spPr>
        <p:txBody>
          <a:bodyPr wrap="square">
            <a:spAutoFit/>
          </a:bodyPr>
          <a:lstStyle/>
          <a:p>
            <a:pPr algn="just">
              <a:lnSpc>
                <a:spcPct val="150000"/>
              </a:lnSpc>
            </a:pPr>
            <a:r>
              <a:rPr lang="es-CO" sz="2800" dirty="0">
                <a:latin typeface="Poppins Medium" panose="020B0604020202020204" charset="0"/>
                <a:cs typeface="Poppins Medium" panose="020B0604020202020204" charset="0"/>
              </a:rPr>
              <a:t>PROPOSICIÓN No. 094</a:t>
            </a:r>
          </a:p>
          <a:p>
            <a:pPr algn="just">
              <a:lnSpc>
                <a:spcPct val="150000"/>
              </a:lnSpc>
            </a:pPr>
            <a:endParaRPr lang="es-CO" sz="2800" dirty="0">
              <a:latin typeface="Poppins Medium" panose="020B0604020202020204" charset="0"/>
              <a:cs typeface="Poppins Medium" panose="020B0604020202020204" charset="0"/>
            </a:endParaRPr>
          </a:p>
          <a:p>
            <a:pPr algn="just">
              <a:lnSpc>
                <a:spcPct val="150000"/>
              </a:lnSpc>
            </a:pPr>
            <a:r>
              <a:rPr lang="es-CO" sz="2800" dirty="0">
                <a:latin typeface="Poppins Medium" panose="020B0604020202020204" charset="0"/>
                <a:cs typeface="Poppins Medium" panose="020B0604020202020204" charset="0"/>
              </a:rPr>
              <a:t>El Concejo Distrital de Cartagena de Indias en sesión de la fecha propone solicitar al Secretario de Infraestructura enviar a esta Corporación las pólizas y prórrogas de todos los contratos relacionados con la construcción de los hospitales.</a:t>
            </a:r>
          </a:p>
          <a:p>
            <a:pPr algn="just">
              <a:lnSpc>
                <a:spcPct val="150000"/>
              </a:lnSpc>
            </a:pPr>
            <a:r>
              <a:rPr lang="es-CO" sz="2800" dirty="0">
                <a:latin typeface="Poppins Medium" panose="020B0604020202020204" charset="0"/>
                <a:cs typeface="Poppins Medium" panose="020B0604020202020204" charset="0"/>
              </a:rPr>
              <a:t>Presentada por DAVID CABALLERO</a:t>
            </a:r>
          </a:p>
        </p:txBody>
      </p:sp>
    </p:spTree>
    <p:extLst>
      <p:ext uri="{BB962C8B-B14F-4D97-AF65-F5344CB8AC3E}">
        <p14:creationId xmlns:p14="http://schemas.microsoft.com/office/powerpoint/2010/main" val="15312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1001" y="402424"/>
            <a:ext cx="1143000" cy="1143000"/>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sp>
        <p:nvSpPr>
          <p:cNvPr id="5" name="Rectángulo 4"/>
          <p:cNvSpPr/>
          <p:nvPr/>
        </p:nvSpPr>
        <p:spPr>
          <a:xfrm>
            <a:off x="381001" y="1776230"/>
            <a:ext cx="15560605" cy="7148111"/>
          </a:xfrm>
          <a:prstGeom prst="rect">
            <a:avLst/>
          </a:prstGeom>
        </p:spPr>
        <p:txBody>
          <a:bodyPr wrap="square">
            <a:spAutoFit/>
          </a:bodyPr>
          <a:lstStyle/>
          <a:p>
            <a:pPr algn="just">
              <a:lnSpc>
                <a:spcPct val="150000"/>
              </a:lnSpc>
            </a:pPr>
            <a:r>
              <a:rPr lang="es-CO" sz="2800" dirty="0">
                <a:latin typeface="Poppins Medium" panose="020B0604020202020204" charset="0"/>
                <a:cs typeface="Poppins Medium" panose="020B0604020202020204" charset="0"/>
              </a:rPr>
              <a:t>PROPOSICIÓN No. 095</a:t>
            </a:r>
          </a:p>
          <a:p>
            <a:pPr algn="just">
              <a:lnSpc>
                <a:spcPct val="150000"/>
              </a:lnSpc>
            </a:pPr>
            <a:endParaRPr lang="es-CO" sz="2800" dirty="0">
              <a:latin typeface="Poppins Medium" panose="020B0604020202020204" charset="0"/>
              <a:cs typeface="Poppins Medium" panose="020B0604020202020204" charset="0"/>
            </a:endParaRPr>
          </a:p>
          <a:p>
            <a:pPr algn="just">
              <a:lnSpc>
                <a:spcPct val="150000"/>
              </a:lnSpc>
            </a:pPr>
            <a:r>
              <a:rPr lang="es-CO" sz="2800" dirty="0">
                <a:latin typeface="Poppins Medium" panose="020B0604020202020204" charset="0"/>
                <a:cs typeface="Poppins Medium" panose="020B0604020202020204" charset="0"/>
              </a:rPr>
              <a:t>INJUSTIFICADA FALTA DE AGUA EN TIERRA BOMBA</a:t>
            </a:r>
          </a:p>
          <a:p>
            <a:pPr algn="just">
              <a:lnSpc>
                <a:spcPct val="150000"/>
              </a:lnSpc>
            </a:pPr>
            <a:endParaRPr lang="es-CO" sz="2800" dirty="0">
              <a:latin typeface="Poppins Medium" panose="020B0604020202020204" charset="0"/>
              <a:cs typeface="Poppins Medium" panose="020B0604020202020204" charset="0"/>
            </a:endParaRPr>
          </a:p>
          <a:p>
            <a:pPr algn="just">
              <a:lnSpc>
                <a:spcPct val="150000"/>
              </a:lnSpc>
            </a:pPr>
            <a:r>
              <a:rPr lang="es-CO" sz="2800" dirty="0">
                <a:latin typeface="Poppins Medium" panose="020B0604020202020204" charset="0"/>
                <a:cs typeface="Poppins Medium" panose="020B0604020202020204" charset="0"/>
              </a:rPr>
              <a:t>La Sentencia T012-2019 del 22 de enero de 2019, que ordena al Distrito de Cartagena – ACUACAR y Gobernación de Bolívar a dar solución a corto plazo y definitiva en la prestación de los servicios públicos de Acueducto, Alcantarillado y Saneamiento Básico a la comunidad de </a:t>
            </a:r>
            <a:r>
              <a:rPr lang="es-CO" sz="2800" dirty="0" err="1">
                <a:latin typeface="Poppins Medium" panose="020B0604020202020204" charset="0"/>
                <a:cs typeface="Poppins Medium" panose="020B0604020202020204" charset="0"/>
              </a:rPr>
              <a:t>Bocachica</a:t>
            </a:r>
            <a:r>
              <a:rPr lang="es-CO" sz="2800" dirty="0">
                <a:latin typeface="Poppins Medium" panose="020B0604020202020204" charset="0"/>
                <a:cs typeface="Poppins Medium" panose="020B0604020202020204" charset="0"/>
              </a:rPr>
              <a:t>.</a:t>
            </a:r>
          </a:p>
          <a:p>
            <a:pPr algn="just">
              <a:lnSpc>
                <a:spcPct val="150000"/>
              </a:lnSpc>
            </a:pPr>
            <a:endParaRPr lang="es-CO" sz="2800" dirty="0">
              <a:latin typeface="Poppins Medium" panose="020B0604020202020204" charset="0"/>
              <a:cs typeface="Poppins Medium" panose="020B0604020202020204" charset="0"/>
            </a:endParaRPr>
          </a:p>
          <a:p>
            <a:pPr algn="just">
              <a:lnSpc>
                <a:spcPct val="150000"/>
              </a:lnSpc>
            </a:pPr>
            <a:r>
              <a:rPr lang="es-ES" sz="2800" dirty="0">
                <a:latin typeface="Poppins Medium" panose="020B0604020202020204" charset="0"/>
                <a:cs typeface="Poppins Medium" panose="020B0604020202020204" charset="0"/>
              </a:rPr>
              <a:t>Presentada por FERNANDO NIÑO, OSCAR MARIN VILLALBA, DAVID CABALLERO, Partido Conservador Colombiano y CESAR PION GONZALEZ, Partido de la U</a:t>
            </a:r>
            <a:endParaRPr lang="es-CO" sz="2800" dirty="0">
              <a:latin typeface="Poppins Medium" panose="020B0604020202020204" charset="0"/>
              <a:cs typeface="Poppins Medium" panose="020B0604020202020204" charset="0"/>
            </a:endParaRPr>
          </a:p>
        </p:txBody>
      </p:sp>
    </p:spTree>
    <p:extLst>
      <p:ext uri="{BB962C8B-B14F-4D97-AF65-F5344CB8AC3E}">
        <p14:creationId xmlns:p14="http://schemas.microsoft.com/office/powerpoint/2010/main" val="286402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1001" y="402424"/>
            <a:ext cx="1143000" cy="1143000"/>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sp>
        <p:nvSpPr>
          <p:cNvPr id="5" name="Rectángulo 4"/>
          <p:cNvSpPr/>
          <p:nvPr/>
        </p:nvSpPr>
        <p:spPr>
          <a:xfrm>
            <a:off x="381000" y="1927058"/>
            <a:ext cx="15560605" cy="7201972"/>
          </a:xfrm>
          <a:prstGeom prst="rect">
            <a:avLst/>
          </a:prstGeom>
        </p:spPr>
        <p:txBody>
          <a:bodyPr wrap="square">
            <a:spAutoFit/>
          </a:bodyPr>
          <a:lstStyle/>
          <a:p>
            <a:pPr algn="just">
              <a:lnSpc>
                <a:spcPct val="150000"/>
              </a:lnSpc>
            </a:pPr>
            <a:r>
              <a:rPr lang="es-CO" sz="2800" dirty="0">
                <a:latin typeface="Poppins Medium" panose="020B0604020202020204" charset="0"/>
                <a:cs typeface="Poppins Medium" panose="020B0604020202020204" charset="0"/>
              </a:rPr>
              <a:t>PROPOSICIÓN No. 117</a:t>
            </a:r>
          </a:p>
          <a:p>
            <a:pPr algn="just">
              <a:lnSpc>
                <a:spcPct val="150000"/>
              </a:lnSpc>
            </a:pPr>
            <a:r>
              <a:rPr lang="es-CO" sz="2800" dirty="0">
                <a:latin typeface="Poppins Medium" panose="020B0604020202020204" charset="0"/>
                <a:cs typeface="Poppins Medium" panose="020B0604020202020204" charset="0"/>
              </a:rPr>
              <a:t>En atención a la solicitud de información efectuada mediante oficio SG: 0561-2021 que se deriva de la Proposición No. 063 del 28 de junio de 2021 relacionada con Proyecto Ciudadela La Paz etapas 3, 4 y 5, y la respuesta dada a este mediante oficio COR-OFI-000714-2021, en cuanto a siete (7) de las respuestas, resulta necesario requerir la siguiente información al doctor NÉSTOR CASTRO CASTAÑEDA, GERENTE CORVIVIENDA </a:t>
            </a:r>
          </a:p>
          <a:p>
            <a:pPr algn="just">
              <a:lnSpc>
                <a:spcPct val="150000"/>
              </a:lnSpc>
            </a:pPr>
            <a:r>
              <a:rPr lang="es-CO" sz="2800" dirty="0">
                <a:latin typeface="Poppins Medium" panose="020B0604020202020204" charset="0"/>
                <a:cs typeface="Poppins Medium" panose="020B0604020202020204" charset="0"/>
              </a:rPr>
              <a:t>1.     Informe sobre la protocolización en la Oficina de Registro de Instrumentos Públicos del Reglamento de Propiedad Horizontal del Proyecto Ciudadela La Paz.</a:t>
            </a:r>
          </a:p>
          <a:p>
            <a:pPr algn="just">
              <a:lnSpc>
                <a:spcPct val="150000"/>
              </a:lnSpc>
            </a:pPr>
            <a:r>
              <a:rPr lang="es-CO" sz="2800" dirty="0">
                <a:latin typeface="Poppins Medium" panose="020B0604020202020204" charset="0"/>
                <a:cs typeface="Poppins Medium" panose="020B0604020202020204" charset="0"/>
              </a:rPr>
              <a:t>ENTRE OTRAS. </a:t>
            </a:r>
          </a:p>
          <a:p>
            <a:pPr algn="just">
              <a:lnSpc>
                <a:spcPct val="150000"/>
              </a:lnSpc>
            </a:pPr>
            <a:r>
              <a:rPr lang="es-CO" sz="2800" dirty="0">
                <a:latin typeface="Poppins Medium" panose="020B0604020202020204" charset="0"/>
                <a:cs typeface="Poppins Medium" panose="020B0604020202020204" charset="0"/>
              </a:rPr>
              <a:t>Presentada por FERNANDO NIÑO</a:t>
            </a:r>
          </a:p>
        </p:txBody>
      </p:sp>
    </p:spTree>
    <p:extLst>
      <p:ext uri="{BB962C8B-B14F-4D97-AF65-F5344CB8AC3E}">
        <p14:creationId xmlns:p14="http://schemas.microsoft.com/office/powerpoint/2010/main" val="212936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1001" y="402424"/>
            <a:ext cx="1143000" cy="1143000"/>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sp>
        <p:nvSpPr>
          <p:cNvPr id="5" name="Rectángulo 4"/>
          <p:cNvSpPr/>
          <p:nvPr/>
        </p:nvSpPr>
        <p:spPr>
          <a:xfrm>
            <a:off x="381001" y="1946108"/>
            <a:ext cx="14707882" cy="7663636"/>
          </a:xfrm>
          <a:prstGeom prst="rect">
            <a:avLst/>
          </a:prstGeom>
        </p:spPr>
        <p:txBody>
          <a:bodyPr wrap="square">
            <a:spAutoFit/>
          </a:bodyPr>
          <a:lstStyle/>
          <a:p>
            <a:pPr algn="just">
              <a:lnSpc>
                <a:spcPct val="150000"/>
              </a:lnSpc>
            </a:pPr>
            <a:r>
              <a:rPr lang="es-CO" sz="2800" dirty="0">
                <a:latin typeface="Poppins Medium" panose="020B0604020202020204" charset="0"/>
                <a:cs typeface="Poppins Medium" panose="020B0604020202020204" charset="0"/>
              </a:rPr>
              <a:t>PROPOSICIÓN 120</a:t>
            </a:r>
          </a:p>
          <a:p>
            <a:pPr algn="just">
              <a:lnSpc>
                <a:spcPct val="150000"/>
              </a:lnSpc>
            </a:pPr>
            <a:r>
              <a:rPr lang="es-CO" sz="2000" dirty="0">
                <a:latin typeface="Poppins Medium" panose="020B0604020202020204" charset="0"/>
                <a:cs typeface="Poppins Medium" panose="020B0604020202020204" charset="0"/>
              </a:rPr>
              <a:t>propone citar en hora y fecha que designe la Mesa Directiva a la Directora del IDER, para que responda el siguiente cuestionario:</a:t>
            </a:r>
          </a:p>
          <a:p>
            <a:pPr algn="just">
              <a:lnSpc>
                <a:spcPct val="150000"/>
              </a:lnSpc>
            </a:pPr>
            <a:r>
              <a:rPr lang="es-CO" sz="2000" dirty="0">
                <a:latin typeface="Poppins Medium" panose="020B0604020202020204" charset="0"/>
                <a:cs typeface="Poppins Medium" panose="020B0604020202020204" charset="0"/>
              </a:rPr>
              <a:t>I. INFORMACIÓN REQUERIDA-CUESTIONARIO</a:t>
            </a:r>
          </a:p>
          <a:p>
            <a:pPr algn="just">
              <a:lnSpc>
                <a:spcPct val="150000"/>
              </a:lnSpc>
            </a:pPr>
            <a:r>
              <a:rPr lang="es-CO" sz="2000" dirty="0">
                <a:latin typeface="Poppins Medium" panose="020B0604020202020204" charset="0"/>
                <a:cs typeface="Poppins Medium" panose="020B0604020202020204" charset="0"/>
              </a:rPr>
              <a:t>Pautas: Sírvase entregar completa la información solicitada, entiéndase una Relación detallada; respondiendo de manera integral lo preguntado y entregando los soportes respectivos, llámense oficios, actos administrativos, radicados, y en especial todas las piezas-folios que conforman los diferentes procesos contractuales o similares solicitados, objeto del citado cuestionario, a esta Honorable Corporación Concejo Distrital de Cartagena, de, lo siguiente: </a:t>
            </a:r>
          </a:p>
          <a:p>
            <a:pPr algn="just">
              <a:lnSpc>
                <a:spcPct val="150000"/>
              </a:lnSpc>
            </a:pPr>
            <a:r>
              <a:rPr lang="es-CO" sz="2000" dirty="0">
                <a:latin typeface="Poppins Medium" panose="020B0604020202020204" charset="0"/>
                <a:cs typeface="Poppins Medium" panose="020B0604020202020204" charset="0"/>
              </a:rPr>
              <a:t>1.Sírvase entregarnos información completa, de todos los contratos de prestación</a:t>
            </a:r>
          </a:p>
          <a:p>
            <a:pPr algn="just">
              <a:lnSpc>
                <a:spcPct val="150000"/>
              </a:lnSpc>
            </a:pPr>
            <a:r>
              <a:rPr lang="es-CO" sz="2000" dirty="0">
                <a:latin typeface="Poppins Medium" panose="020B0604020202020204" charset="0"/>
                <a:cs typeface="Poppins Medium" panose="020B0604020202020204" charset="0"/>
              </a:rPr>
              <a:t>de servicios profesionales, de apoyo a la gestión u otra(s) tipología(s)</a:t>
            </a:r>
          </a:p>
          <a:p>
            <a:pPr algn="just">
              <a:lnSpc>
                <a:spcPct val="150000"/>
              </a:lnSpc>
            </a:pPr>
            <a:r>
              <a:rPr lang="es-CO" sz="2000" dirty="0">
                <a:latin typeface="Poppins Medium" panose="020B0604020202020204" charset="0"/>
                <a:cs typeface="Poppins Medium" panose="020B0604020202020204" charset="0"/>
              </a:rPr>
              <a:t>contractual(es) si existiesen, celebrados con personas naturales, debidamente</a:t>
            </a:r>
          </a:p>
          <a:p>
            <a:pPr algn="just">
              <a:lnSpc>
                <a:spcPct val="150000"/>
              </a:lnSpc>
            </a:pPr>
            <a:r>
              <a:rPr lang="es-CO" sz="2000" dirty="0">
                <a:latin typeface="Poppins Medium" panose="020B0604020202020204" charset="0"/>
                <a:cs typeface="Poppins Medium" panose="020B0604020202020204" charset="0"/>
              </a:rPr>
              <a:t>suscritos bajo la modalidad de contratación directa, durante el periodo</a:t>
            </a:r>
          </a:p>
          <a:p>
            <a:pPr algn="just">
              <a:lnSpc>
                <a:spcPct val="150000"/>
              </a:lnSpc>
            </a:pPr>
            <a:r>
              <a:rPr lang="es-CO" sz="2000" dirty="0">
                <a:latin typeface="Poppins Medium" panose="020B0604020202020204" charset="0"/>
                <a:cs typeface="Poppins Medium" panose="020B0604020202020204" charset="0"/>
              </a:rPr>
              <a:t>comprendido entre junio 01 a Octubre 25 de 2021.</a:t>
            </a:r>
          </a:p>
          <a:p>
            <a:pPr algn="just">
              <a:lnSpc>
                <a:spcPct val="150000"/>
              </a:lnSpc>
            </a:pPr>
            <a:r>
              <a:rPr lang="es-CO" sz="2000" dirty="0">
                <a:latin typeface="Poppins Medium" panose="020B0604020202020204" charset="0"/>
                <a:cs typeface="Poppins Medium" panose="020B0604020202020204" charset="0"/>
              </a:rPr>
              <a:t>ENTRE OTRAS.</a:t>
            </a:r>
          </a:p>
          <a:p>
            <a:pPr algn="just">
              <a:lnSpc>
                <a:spcPct val="150000"/>
              </a:lnSpc>
            </a:pPr>
            <a:r>
              <a:rPr lang="es-CO" sz="2000" dirty="0">
                <a:latin typeface="Poppins Medium" panose="020B0604020202020204" charset="0"/>
                <a:cs typeface="Poppins Medium" panose="020B0604020202020204" charset="0"/>
              </a:rPr>
              <a:t>Presentada por RODRIGO REYES</a:t>
            </a:r>
          </a:p>
        </p:txBody>
      </p:sp>
    </p:spTree>
    <p:extLst>
      <p:ext uri="{BB962C8B-B14F-4D97-AF65-F5344CB8AC3E}">
        <p14:creationId xmlns:p14="http://schemas.microsoft.com/office/powerpoint/2010/main" val="292447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1001" y="402424"/>
            <a:ext cx="1143000" cy="1143000"/>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sp>
        <p:nvSpPr>
          <p:cNvPr id="5" name="Rectángulo 4"/>
          <p:cNvSpPr/>
          <p:nvPr/>
        </p:nvSpPr>
        <p:spPr>
          <a:xfrm>
            <a:off x="381000" y="2097426"/>
            <a:ext cx="15011399" cy="7201972"/>
          </a:xfrm>
          <a:prstGeom prst="rect">
            <a:avLst/>
          </a:prstGeom>
        </p:spPr>
        <p:txBody>
          <a:bodyPr wrap="square">
            <a:spAutoFit/>
          </a:bodyPr>
          <a:lstStyle/>
          <a:p>
            <a:pPr algn="just">
              <a:lnSpc>
                <a:spcPct val="150000"/>
              </a:lnSpc>
            </a:pPr>
            <a:r>
              <a:rPr lang="es-CO" sz="2800" dirty="0">
                <a:latin typeface="Poppins Medium" panose="020B0604020202020204" charset="0"/>
                <a:cs typeface="Poppins Medium" panose="020B0604020202020204" charset="0"/>
              </a:rPr>
              <a:t>PROPOSICIÓN No. 123</a:t>
            </a:r>
          </a:p>
          <a:p>
            <a:pPr algn="just">
              <a:lnSpc>
                <a:spcPct val="150000"/>
              </a:lnSpc>
            </a:pPr>
            <a:endParaRPr lang="es-CO" sz="2800" dirty="0">
              <a:latin typeface="Poppins Medium" panose="020B0604020202020204" charset="0"/>
              <a:cs typeface="Poppins Medium" panose="020B0604020202020204" charset="0"/>
            </a:endParaRPr>
          </a:p>
          <a:p>
            <a:pPr algn="just">
              <a:lnSpc>
                <a:spcPct val="150000"/>
              </a:lnSpc>
            </a:pPr>
            <a:r>
              <a:rPr lang="es-CO" sz="2800" dirty="0">
                <a:latin typeface="Poppins Medium" panose="020B0604020202020204" charset="0"/>
                <a:cs typeface="Poppins Medium" panose="020B0604020202020204" charset="0"/>
              </a:rPr>
              <a:t>El Concejo Distrital de Cartagena de Indias en sesión de la fecha, y con el objetivo de realizar un estudio previo al Proyecto de Acuerdo 108 “POR MEDIO DEL CUAL SE ESTABLECE EL PLAN DE SANEAMIENTO FISCAL Y FINANCIERO PARCIAL II VIGENCIA 2021 DEL DISTRITO DE CARTAGENA</a:t>
            </a:r>
          </a:p>
          <a:p>
            <a:pPr algn="just">
              <a:lnSpc>
                <a:spcPct val="150000"/>
              </a:lnSpc>
            </a:pPr>
            <a:r>
              <a:rPr lang="es-CO" sz="2800" dirty="0">
                <a:latin typeface="Poppins Medium" panose="020B0604020202020204" charset="0"/>
                <a:cs typeface="Poppins Medium" panose="020B0604020202020204" charset="0"/>
              </a:rPr>
              <a:t>INDIAS, Y SE ESTABLECEN OTRAS DISPOSICIONES”, propone solicitar el aplazamiento de la Audiencia Pública del mencionado proyecto de acuerdo, teniendo en cuenta aspectos a estudiar de suma importancia que ameritan hacer mesas de trabajo.</a:t>
            </a:r>
          </a:p>
          <a:p>
            <a:pPr algn="just">
              <a:lnSpc>
                <a:spcPct val="150000"/>
              </a:lnSpc>
            </a:pPr>
            <a:r>
              <a:rPr lang="es-CO" sz="2800" dirty="0">
                <a:latin typeface="Poppins Medium" panose="020B0604020202020204" charset="0"/>
                <a:cs typeface="Poppins Medium" panose="020B0604020202020204" charset="0"/>
              </a:rPr>
              <a:t>Presentada por RODRIGO REYES PEREIRA,</a:t>
            </a:r>
          </a:p>
        </p:txBody>
      </p:sp>
    </p:spTree>
    <p:extLst>
      <p:ext uri="{BB962C8B-B14F-4D97-AF65-F5344CB8AC3E}">
        <p14:creationId xmlns:p14="http://schemas.microsoft.com/office/powerpoint/2010/main" val="306857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grpSp>
        <p:nvGrpSpPr>
          <p:cNvPr id="12" name="Grupo 11">
            <a:extLst>
              <a:ext uri="{FF2B5EF4-FFF2-40B4-BE49-F238E27FC236}">
                <a16:creationId xmlns:a16="http://schemas.microsoft.com/office/drawing/2014/main" id="{FF9096A6-689D-443E-AF8F-667A93BECF45}"/>
              </a:ext>
            </a:extLst>
          </p:cNvPr>
          <p:cNvGrpSpPr/>
          <p:nvPr/>
        </p:nvGrpSpPr>
        <p:grpSpPr>
          <a:xfrm>
            <a:off x="2185490" y="3680734"/>
            <a:ext cx="13336098" cy="5458563"/>
            <a:chOff x="1176941" y="2324637"/>
            <a:chExt cx="9641268" cy="4081341"/>
          </a:xfrm>
        </p:grpSpPr>
        <p:pic>
          <p:nvPicPr>
            <p:cNvPr id="13" name="Picture 2" descr="https://i2.wp.com/concejodistritaldecartagena.gov.co/wp-content/uploads/2020/02/DAVID-BERNARDO-CABALLERO-RODRIGUEZ.jpg?resize=200%2C300">
              <a:extLst>
                <a:ext uri="{FF2B5EF4-FFF2-40B4-BE49-F238E27FC236}">
                  <a16:creationId xmlns:a16="http://schemas.microsoft.com/office/drawing/2014/main" id="{B4DEEDDE-18E3-4312-943F-6AA31BF8FC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941" y="2324637"/>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i2.wp.com/concejodistritaldecartagena.gov.co/wp-content/uploads/2020/02/FERNANDO-DAVID-NI%C3%91O-MENDOZA.jpg?resize=200%2C300">
              <a:extLst>
                <a:ext uri="{FF2B5EF4-FFF2-40B4-BE49-F238E27FC236}">
                  <a16:creationId xmlns:a16="http://schemas.microsoft.com/office/drawing/2014/main" id="{31703EDA-6458-4C11-8FCF-ADD44709CE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781" y="2324637"/>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i0.wp.com/concejodistritaldecartagena.gov.co/wp-content/uploads/2020/02/OSCAR-ALFONSO-MARIN-VILLALBA.jpg?resize=200%2C300">
              <a:extLst>
                <a:ext uri="{FF2B5EF4-FFF2-40B4-BE49-F238E27FC236}">
                  <a16:creationId xmlns:a16="http://schemas.microsoft.com/office/drawing/2014/main" id="{0ED47F65-73F4-4A8A-B1B3-5F6AF165F3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0161" y="2324637"/>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s://i1.wp.com/concejodistritaldecartagena.gov.co/wp-content/uploads/2020/02/RODRIGO-RAUL-REYES-PEREIRA.jpg?resize=200%2C300">
              <a:extLst>
                <a:ext uri="{FF2B5EF4-FFF2-40B4-BE49-F238E27FC236}">
                  <a16:creationId xmlns:a16="http://schemas.microsoft.com/office/drawing/2014/main" id="{76FF483E-9A4E-4EE2-AB2F-BFBA22716A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3209" y="2324637"/>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6">
              <a:extLst>
                <a:ext uri="{FF2B5EF4-FFF2-40B4-BE49-F238E27FC236}">
                  <a16:creationId xmlns:a16="http://schemas.microsoft.com/office/drawing/2014/main" id="{A1860A9D-B418-42F5-BB19-DAA484F6A73F}"/>
                </a:ext>
              </a:extLst>
            </p:cNvPr>
            <p:cNvSpPr txBox="1"/>
            <p:nvPr/>
          </p:nvSpPr>
          <p:spPr>
            <a:xfrm>
              <a:off x="1205802" y="5539087"/>
              <a:ext cx="1876139" cy="830997"/>
            </a:xfrm>
            <a:prstGeom prst="rect">
              <a:avLst/>
            </a:prstGeom>
            <a:noFill/>
          </p:spPr>
          <p:txBody>
            <a:bodyPr wrap="square" lIns="0" tIns="0" rIns="0" bIns="0" rtlCol="0">
              <a:spAutoFit/>
            </a:bodyPr>
            <a:lstStyle/>
            <a:p>
              <a:pPr algn="ctr"/>
              <a:r>
                <a:rPr lang="es-CO" altLang="en-US" b="1" dirty="0">
                  <a:solidFill>
                    <a:schemeClr val="bg1"/>
                  </a:solidFill>
                </a:rPr>
                <a:t>DAVID BERNARDO CABALLERO RODRIGUEZ</a:t>
              </a:r>
            </a:p>
          </p:txBody>
        </p:sp>
        <p:sp>
          <p:nvSpPr>
            <p:cNvPr id="18" name="Text Box 6">
              <a:extLst>
                <a:ext uri="{FF2B5EF4-FFF2-40B4-BE49-F238E27FC236}">
                  <a16:creationId xmlns:a16="http://schemas.microsoft.com/office/drawing/2014/main" id="{8059CF58-8F59-45BF-A449-0687EE9A8C19}"/>
                </a:ext>
              </a:extLst>
            </p:cNvPr>
            <p:cNvSpPr txBox="1"/>
            <p:nvPr/>
          </p:nvSpPr>
          <p:spPr>
            <a:xfrm>
              <a:off x="3777642" y="5574981"/>
              <a:ext cx="1876139" cy="830997"/>
            </a:xfrm>
            <a:prstGeom prst="rect">
              <a:avLst/>
            </a:prstGeom>
            <a:noFill/>
          </p:spPr>
          <p:txBody>
            <a:bodyPr wrap="square" lIns="0" tIns="0" rIns="0" bIns="0" rtlCol="0">
              <a:spAutoFit/>
            </a:bodyPr>
            <a:lstStyle/>
            <a:p>
              <a:pPr algn="ctr"/>
              <a:r>
                <a:rPr lang="es-CO" altLang="en-US" b="1" dirty="0">
                  <a:solidFill>
                    <a:schemeClr val="bg1"/>
                  </a:solidFill>
                </a:rPr>
                <a:t>FERNANDO DAVID NIÑO MENDOZA</a:t>
              </a:r>
            </a:p>
            <a:p>
              <a:pPr algn="ctr"/>
              <a:endParaRPr lang="es-CO" altLang="en-US" b="1" dirty="0"/>
            </a:p>
          </p:txBody>
        </p:sp>
        <p:sp>
          <p:nvSpPr>
            <p:cNvPr id="19" name="Text Box 6">
              <a:extLst>
                <a:ext uri="{FF2B5EF4-FFF2-40B4-BE49-F238E27FC236}">
                  <a16:creationId xmlns:a16="http://schemas.microsoft.com/office/drawing/2014/main" id="{D073F8E4-C945-4559-B1FF-654525A046DE}"/>
                </a:ext>
              </a:extLst>
            </p:cNvPr>
            <p:cNvSpPr txBox="1"/>
            <p:nvPr/>
          </p:nvSpPr>
          <p:spPr>
            <a:xfrm>
              <a:off x="6349482" y="5574981"/>
              <a:ext cx="1876139" cy="830997"/>
            </a:xfrm>
            <a:prstGeom prst="rect">
              <a:avLst/>
            </a:prstGeom>
            <a:noFill/>
          </p:spPr>
          <p:txBody>
            <a:bodyPr wrap="square" lIns="0" tIns="0" rIns="0" bIns="0" rtlCol="0">
              <a:spAutoFit/>
            </a:bodyPr>
            <a:lstStyle/>
            <a:p>
              <a:pPr algn="ctr"/>
              <a:r>
                <a:rPr lang="es-CO" altLang="en-US" b="1" dirty="0">
                  <a:solidFill>
                    <a:schemeClr val="bg1"/>
                  </a:solidFill>
                </a:rPr>
                <a:t>OSCAR ALFONSO MARIN VILLALBA</a:t>
              </a:r>
            </a:p>
            <a:p>
              <a:pPr algn="ctr"/>
              <a:endParaRPr lang="es-CO" altLang="en-US" b="1" dirty="0"/>
            </a:p>
          </p:txBody>
        </p:sp>
        <p:sp>
          <p:nvSpPr>
            <p:cNvPr id="20" name="Text Box 6">
              <a:extLst>
                <a:ext uri="{FF2B5EF4-FFF2-40B4-BE49-F238E27FC236}">
                  <a16:creationId xmlns:a16="http://schemas.microsoft.com/office/drawing/2014/main" id="{9C120289-D964-415B-AFDF-F3C700CFDC39}"/>
                </a:ext>
              </a:extLst>
            </p:cNvPr>
            <p:cNvSpPr txBox="1"/>
            <p:nvPr/>
          </p:nvSpPr>
          <p:spPr>
            <a:xfrm>
              <a:off x="8921322" y="5574981"/>
              <a:ext cx="1876139" cy="830997"/>
            </a:xfrm>
            <a:prstGeom prst="rect">
              <a:avLst/>
            </a:prstGeom>
            <a:noFill/>
          </p:spPr>
          <p:txBody>
            <a:bodyPr wrap="square" lIns="0" tIns="0" rIns="0" bIns="0" rtlCol="0">
              <a:spAutoFit/>
            </a:bodyPr>
            <a:lstStyle/>
            <a:p>
              <a:pPr algn="ctr"/>
              <a:r>
                <a:rPr lang="es-CO" altLang="en-US" b="1" dirty="0">
                  <a:solidFill>
                    <a:schemeClr val="bg1"/>
                  </a:solidFill>
                </a:rPr>
                <a:t>RODRIGO RAUL REYES PEREIRA</a:t>
              </a:r>
            </a:p>
            <a:p>
              <a:pPr algn="ctr"/>
              <a:endParaRPr lang="es-CO" altLang="en-US" b="1" dirty="0"/>
            </a:p>
          </p:txBody>
        </p:sp>
      </p:grpSp>
      <p:sp>
        <p:nvSpPr>
          <p:cNvPr id="21" name="Rectángulo 20">
            <a:extLst>
              <a:ext uri="{FF2B5EF4-FFF2-40B4-BE49-F238E27FC236}">
                <a16:creationId xmlns:a16="http://schemas.microsoft.com/office/drawing/2014/main" id="{3E01DF0F-9813-4FF6-8926-030A549871FE}"/>
              </a:ext>
            </a:extLst>
          </p:cNvPr>
          <p:cNvSpPr/>
          <p:nvPr/>
        </p:nvSpPr>
        <p:spPr>
          <a:xfrm>
            <a:off x="2760835" y="2714871"/>
            <a:ext cx="11386983" cy="830997"/>
          </a:xfrm>
          <a:prstGeom prst="rect">
            <a:avLst/>
          </a:prstGeom>
        </p:spPr>
        <p:txBody>
          <a:bodyPr wrap="square">
            <a:spAutoFit/>
          </a:bodyPr>
          <a:lstStyle/>
          <a:p>
            <a:pPr algn="ctr"/>
            <a:r>
              <a:rPr lang="es-CO" sz="4800" b="1" dirty="0">
                <a:solidFill>
                  <a:schemeClr val="bg1"/>
                </a:solidFill>
                <a:latin typeface="Poppins Medium" panose="020B0604020202020204" charset="0"/>
                <a:cs typeface="Poppins Medium" panose="020B0604020202020204" charset="0"/>
              </a:rPr>
              <a:t>BANCADA PARTIDO CONSERVADOR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1001" y="402424"/>
            <a:ext cx="1143000" cy="1143000"/>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sp>
        <p:nvSpPr>
          <p:cNvPr id="5" name="Rectángulo 4"/>
          <p:cNvSpPr/>
          <p:nvPr/>
        </p:nvSpPr>
        <p:spPr>
          <a:xfrm>
            <a:off x="381001" y="2444679"/>
            <a:ext cx="15316199" cy="6832640"/>
          </a:xfrm>
          <a:prstGeom prst="rect">
            <a:avLst/>
          </a:prstGeom>
        </p:spPr>
        <p:txBody>
          <a:bodyPr wrap="square">
            <a:spAutoFit/>
          </a:bodyPr>
          <a:lstStyle/>
          <a:p>
            <a:pPr algn="just">
              <a:lnSpc>
                <a:spcPct val="150000"/>
              </a:lnSpc>
            </a:pPr>
            <a:r>
              <a:rPr lang="es-CO" sz="2800" dirty="0">
                <a:latin typeface="Poppins Medium" panose="020B0604020202020204" charset="0"/>
                <a:cs typeface="Poppins Medium" panose="020B0604020202020204" charset="0"/>
              </a:rPr>
              <a:t>PROPOSICIÓN No. 124</a:t>
            </a:r>
          </a:p>
          <a:p>
            <a:pPr algn="just">
              <a:lnSpc>
                <a:spcPct val="150000"/>
              </a:lnSpc>
            </a:pPr>
            <a:r>
              <a:rPr lang="es-CO" sz="2400" dirty="0">
                <a:latin typeface="Poppins Medium" panose="020B0604020202020204" charset="0"/>
                <a:cs typeface="Poppins Medium" panose="020B0604020202020204" charset="0"/>
              </a:rPr>
              <a:t>Con ocasión de la noticia que publicara El Universal en el día de ayer, de tres niños que resultaron quemados por la caída y el mal estado de una guaya, en el barrio Olaya por el sector de la perimetral, el Concejo Distrital de Cartagena de Indias en sesión de la fecha, propone citar a las Empresas encargadas de las redes eléctricas en el Distrito de Cartagena, en aras de revisar el estado de este cableado de las redes eléctricas. Qué medidas preventivas se han tomado para evitar que situaciones y hechos como el día de ayer no se vuelvan a presentar. Qué medidas se han tomado para asegurar la prestación de los servicios de la salud a los niños que fueron quemados, cómo va la atención, la recuperación de los niños y cómo va el proyecto para que este cableado eléctrico no continúe siendo un peligro para todos los habitantes de los sectores aledaños a la Vía Perimetral.</a:t>
            </a:r>
          </a:p>
          <a:p>
            <a:pPr algn="just">
              <a:lnSpc>
                <a:spcPct val="150000"/>
              </a:lnSpc>
            </a:pPr>
            <a:r>
              <a:rPr lang="es-CO" sz="2400" dirty="0">
                <a:latin typeface="Poppins Medium" panose="020B0604020202020204" charset="0"/>
                <a:cs typeface="Poppins Medium" panose="020B0604020202020204" charset="0"/>
              </a:rPr>
              <a:t>Presentada por FERNANDO NIÑO</a:t>
            </a:r>
          </a:p>
        </p:txBody>
      </p:sp>
    </p:spTree>
    <p:extLst>
      <p:ext uri="{BB962C8B-B14F-4D97-AF65-F5344CB8AC3E}">
        <p14:creationId xmlns:p14="http://schemas.microsoft.com/office/powerpoint/2010/main" val="1333590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1001" y="402424"/>
            <a:ext cx="1143000" cy="1143000"/>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sp>
        <p:nvSpPr>
          <p:cNvPr id="5" name="Rectángulo 4"/>
          <p:cNvSpPr/>
          <p:nvPr/>
        </p:nvSpPr>
        <p:spPr>
          <a:xfrm>
            <a:off x="381001" y="1946108"/>
            <a:ext cx="15239999" cy="5262979"/>
          </a:xfrm>
          <a:prstGeom prst="rect">
            <a:avLst/>
          </a:prstGeom>
        </p:spPr>
        <p:txBody>
          <a:bodyPr wrap="square">
            <a:spAutoFit/>
          </a:bodyPr>
          <a:lstStyle/>
          <a:p>
            <a:pPr algn="just">
              <a:lnSpc>
                <a:spcPct val="150000"/>
              </a:lnSpc>
            </a:pPr>
            <a:r>
              <a:rPr lang="es-CO" sz="2800" dirty="0">
                <a:latin typeface="Poppins Medium" panose="020B0604020202020204" charset="0"/>
                <a:cs typeface="Poppins Medium" panose="020B0604020202020204" charset="0"/>
              </a:rPr>
              <a:t>PROPOSICIÓN No. 132</a:t>
            </a:r>
          </a:p>
          <a:p>
            <a:pPr algn="just">
              <a:lnSpc>
                <a:spcPct val="150000"/>
              </a:lnSpc>
            </a:pPr>
            <a:endParaRPr lang="es-CO" sz="2800" dirty="0">
              <a:latin typeface="Poppins Medium" panose="020B0604020202020204" charset="0"/>
              <a:cs typeface="Poppins Medium" panose="020B0604020202020204" charset="0"/>
            </a:endParaRPr>
          </a:p>
          <a:p>
            <a:pPr algn="just">
              <a:lnSpc>
                <a:spcPct val="150000"/>
              </a:lnSpc>
            </a:pPr>
            <a:r>
              <a:rPr lang="es-CO" sz="2800" dirty="0">
                <a:latin typeface="Poppins Medium" panose="020B0604020202020204" charset="0"/>
                <a:cs typeface="Poppins Medium" panose="020B0604020202020204" charset="0"/>
              </a:rPr>
              <a:t>El Concejo Distrital de Cartagena de Indias en sesión de la fecha, Propone elevar</a:t>
            </a:r>
          </a:p>
          <a:p>
            <a:pPr algn="just">
              <a:lnSpc>
                <a:spcPct val="150000"/>
              </a:lnSpc>
            </a:pPr>
            <a:r>
              <a:rPr lang="es-CO" sz="2800" dirty="0">
                <a:latin typeface="Poppins Medium" panose="020B0604020202020204" charset="0"/>
                <a:cs typeface="Poppins Medium" panose="020B0604020202020204" charset="0"/>
              </a:rPr>
              <a:t>la consulta al Departamento de la Función Pública, si la Plenaria es o no el superior jerárquico del Presidente del Concejo, en los aspectos políticos, administrativos, financieros u ordenador del gasto.</a:t>
            </a:r>
          </a:p>
          <a:p>
            <a:pPr algn="just">
              <a:lnSpc>
                <a:spcPct val="150000"/>
              </a:lnSpc>
            </a:pPr>
            <a:endParaRPr lang="es-CO" sz="2800" dirty="0">
              <a:latin typeface="Poppins Medium" panose="020B0604020202020204" charset="0"/>
              <a:cs typeface="Poppins Medium" panose="020B0604020202020204" charset="0"/>
            </a:endParaRPr>
          </a:p>
          <a:p>
            <a:pPr algn="just">
              <a:lnSpc>
                <a:spcPct val="150000"/>
              </a:lnSpc>
            </a:pPr>
            <a:r>
              <a:rPr lang="es-CO" sz="2800" dirty="0">
                <a:latin typeface="Poppins Medium" panose="020B0604020202020204" charset="0"/>
                <a:cs typeface="Poppins Medium" panose="020B0604020202020204" charset="0"/>
              </a:rPr>
              <a:t>Presentada por OSCAR MARIN</a:t>
            </a:r>
          </a:p>
        </p:txBody>
      </p:sp>
    </p:spTree>
    <p:extLst>
      <p:ext uri="{BB962C8B-B14F-4D97-AF65-F5344CB8AC3E}">
        <p14:creationId xmlns:p14="http://schemas.microsoft.com/office/powerpoint/2010/main" val="2026929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1001" y="402424"/>
            <a:ext cx="1143000" cy="1143000"/>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sp>
        <p:nvSpPr>
          <p:cNvPr id="5" name="Rectángulo 4"/>
          <p:cNvSpPr/>
          <p:nvPr/>
        </p:nvSpPr>
        <p:spPr>
          <a:xfrm>
            <a:off x="652976" y="2360065"/>
            <a:ext cx="15636528" cy="3970318"/>
          </a:xfrm>
          <a:prstGeom prst="rect">
            <a:avLst/>
          </a:prstGeom>
        </p:spPr>
        <p:txBody>
          <a:bodyPr wrap="square">
            <a:spAutoFit/>
          </a:bodyPr>
          <a:lstStyle/>
          <a:p>
            <a:pPr algn="just">
              <a:lnSpc>
                <a:spcPct val="150000"/>
              </a:lnSpc>
            </a:pPr>
            <a:r>
              <a:rPr lang="es-CO" sz="2800" dirty="0">
                <a:latin typeface="Poppins Medium" panose="020B0604020202020204" charset="0"/>
                <a:cs typeface="Poppins Medium" panose="020B0604020202020204" charset="0"/>
              </a:rPr>
              <a:t>PROPOSICIONES No. 135</a:t>
            </a:r>
          </a:p>
          <a:p>
            <a:pPr algn="just">
              <a:lnSpc>
                <a:spcPct val="150000"/>
              </a:lnSpc>
            </a:pPr>
            <a:endParaRPr lang="es-CO" sz="2800" dirty="0">
              <a:latin typeface="Poppins Medium" panose="020B0604020202020204" charset="0"/>
              <a:cs typeface="Poppins Medium" panose="020B0604020202020204" charset="0"/>
            </a:endParaRPr>
          </a:p>
          <a:p>
            <a:pPr algn="just">
              <a:lnSpc>
                <a:spcPct val="150000"/>
              </a:lnSpc>
            </a:pPr>
            <a:r>
              <a:rPr lang="es-CO" sz="2800" dirty="0">
                <a:latin typeface="Poppins Medium" panose="020B0604020202020204" charset="0"/>
                <a:cs typeface="Poppins Medium" panose="020B0604020202020204" charset="0"/>
              </a:rPr>
              <a:t>El Concejo Distrital de Cartagena de Indias en sesión de la fecha, propone aplazar</a:t>
            </a:r>
          </a:p>
          <a:p>
            <a:pPr algn="just">
              <a:lnSpc>
                <a:spcPct val="150000"/>
              </a:lnSpc>
            </a:pPr>
            <a:r>
              <a:rPr lang="es-CO" sz="2800" dirty="0">
                <a:latin typeface="Poppins Medium" panose="020B0604020202020204" charset="0"/>
                <a:cs typeface="Poppins Medium" panose="020B0604020202020204" charset="0"/>
              </a:rPr>
              <a:t>el Debate de Control Político de la Proposición No. 120 de 2021, con el fin de</a:t>
            </a:r>
          </a:p>
          <a:p>
            <a:pPr algn="just">
              <a:lnSpc>
                <a:spcPct val="150000"/>
              </a:lnSpc>
            </a:pPr>
            <a:r>
              <a:rPr lang="es-CO" sz="2800" dirty="0">
                <a:latin typeface="Poppins Medium" panose="020B0604020202020204" charset="0"/>
                <a:cs typeface="Poppins Medium" panose="020B0604020202020204" charset="0"/>
              </a:rPr>
              <a:t>solicitar nuevamente la respuesta completa al IDER.</a:t>
            </a:r>
          </a:p>
          <a:p>
            <a:pPr algn="just">
              <a:lnSpc>
                <a:spcPct val="150000"/>
              </a:lnSpc>
            </a:pPr>
            <a:r>
              <a:rPr lang="es-CO" sz="2800" dirty="0">
                <a:latin typeface="Poppins Medium" panose="020B0604020202020204" charset="0"/>
                <a:cs typeface="Poppins Medium" panose="020B0604020202020204" charset="0"/>
              </a:rPr>
              <a:t>Presentada por RODRIGO REYES</a:t>
            </a:r>
          </a:p>
        </p:txBody>
      </p:sp>
    </p:spTree>
    <p:extLst>
      <p:ext uri="{BB962C8B-B14F-4D97-AF65-F5344CB8AC3E}">
        <p14:creationId xmlns:p14="http://schemas.microsoft.com/office/powerpoint/2010/main" val="3528516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88" r="20388"/>
          <a:stretch>
            <a:fillRect/>
          </a:stretch>
        </p:blipFill>
        <p:spPr>
          <a:xfrm>
            <a:off x="9144000" y="0"/>
            <a:ext cx="9144000" cy="10287000"/>
          </a:xfrm>
          <a:prstGeom prst="rect">
            <a:avLst/>
          </a:prstGeom>
        </p:spPr>
      </p:pic>
      <p:sp>
        <p:nvSpPr>
          <p:cNvPr id="3" name="AutoShape 3"/>
          <p:cNvSpPr/>
          <p:nvPr/>
        </p:nvSpPr>
        <p:spPr>
          <a:xfrm rot="3270925">
            <a:off x="-3397679" y="152060"/>
            <a:ext cx="18947486" cy="13960650"/>
          </a:xfrm>
          <a:prstGeom prst="rect">
            <a:avLst/>
          </a:prstGeom>
          <a:solidFill>
            <a:srgbClr val="098C4A"/>
          </a:solidFill>
        </p:spPr>
      </p:sp>
      <p:pic>
        <p:nvPicPr>
          <p:cNvPr id="4" name="Picture 4"/>
          <p:cNvPicPr>
            <a:picLocks noChangeAspect="1"/>
          </p:cNvPicPr>
          <p:nvPr/>
        </p:nvPicPr>
        <p:blipFill>
          <a:blip r:embed="rId3"/>
          <a:srcRect/>
          <a:stretch>
            <a:fillRect/>
          </a:stretch>
        </p:blipFill>
        <p:spPr>
          <a:xfrm>
            <a:off x="1028700" y="661847"/>
            <a:ext cx="1930153" cy="1930153"/>
          </a:xfrm>
          <a:prstGeom prst="rect">
            <a:avLst/>
          </a:prstGeom>
        </p:spPr>
      </p:pic>
      <p:grpSp>
        <p:nvGrpSpPr>
          <p:cNvPr id="5" name="Group 5"/>
          <p:cNvGrpSpPr/>
          <p:nvPr/>
        </p:nvGrpSpPr>
        <p:grpSpPr>
          <a:xfrm>
            <a:off x="451527" y="3758336"/>
            <a:ext cx="13302573" cy="4938746"/>
            <a:chOff x="-769564" y="951895"/>
            <a:chExt cx="17736765" cy="6584994"/>
          </a:xfrm>
        </p:grpSpPr>
        <p:sp>
          <p:nvSpPr>
            <p:cNvPr id="6" name="TextBox 6"/>
            <p:cNvSpPr txBox="1"/>
            <p:nvPr/>
          </p:nvSpPr>
          <p:spPr>
            <a:xfrm>
              <a:off x="1346199" y="5378349"/>
              <a:ext cx="15621002" cy="2158540"/>
            </a:xfrm>
            <a:prstGeom prst="rect">
              <a:avLst/>
            </a:prstGeom>
          </p:spPr>
          <p:txBody>
            <a:bodyPr wrap="square" lIns="0" tIns="0" rIns="0" bIns="0" rtlCol="0" anchor="t">
              <a:spAutoFit/>
            </a:bodyPr>
            <a:lstStyle/>
            <a:p>
              <a:pPr algn="ctr">
                <a:lnSpc>
                  <a:spcPts val="6019"/>
                </a:lnSpc>
              </a:pPr>
              <a:r>
                <a:rPr lang="en-US" sz="7200" spc="85" dirty="0" err="1">
                  <a:solidFill>
                    <a:srgbClr val="FFFFFF"/>
                  </a:solidFill>
                  <a:latin typeface="Adam Script Light"/>
                </a:rPr>
                <a:t>Rendición</a:t>
              </a:r>
              <a:r>
                <a:rPr lang="en-US" sz="7200" spc="85" dirty="0">
                  <a:solidFill>
                    <a:srgbClr val="FFFFFF"/>
                  </a:solidFill>
                  <a:latin typeface="Adam Script Light"/>
                </a:rPr>
                <a:t> de </a:t>
              </a:r>
              <a:r>
                <a:rPr lang="en-US" sz="7200" spc="85" dirty="0" err="1">
                  <a:solidFill>
                    <a:srgbClr val="FFFFFF"/>
                  </a:solidFill>
                  <a:latin typeface="Adam Script Light"/>
                </a:rPr>
                <a:t>Cuentas</a:t>
              </a:r>
              <a:r>
                <a:rPr lang="en-US" sz="7200" spc="85" dirty="0">
                  <a:solidFill>
                    <a:srgbClr val="FFFFFF"/>
                  </a:solidFill>
                  <a:latin typeface="Adam Script Light"/>
                </a:rPr>
                <a:t> </a:t>
              </a:r>
            </a:p>
            <a:p>
              <a:pPr algn="ctr">
                <a:lnSpc>
                  <a:spcPts val="6019"/>
                </a:lnSpc>
              </a:pPr>
              <a:r>
                <a:rPr lang="en-US" sz="7200" spc="85" dirty="0" err="1">
                  <a:solidFill>
                    <a:srgbClr val="FFFFFF"/>
                  </a:solidFill>
                  <a:latin typeface="Adam Script Light"/>
                </a:rPr>
                <a:t>Partido</a:t>
              </a:r>
              <a:r>
                <a:rPr lang="en-US" sz="7200" spc="85" dirty="0">
                  <a:solidFill>
                    <a:srgbClr val="FFFFFF"/>
                  </a:solidFill>
                  <a:latin typeface="Adam Script Light"/>
                </a:rPr>
                <a:t> </a:t>
              </a:r>
              <a:r>
                <a:rPr lang="en-US" sz="7200" spc="85" dirty="0" err="1">
                  <a:solidFill>
                    <a:srgbClr val="FFFFFF"/>
                  </a:solidFill>
                  <a:latin typeface="Adam Script Light"/>
                </a:rPr>
                <a:t>Conservador</a:t>
              </a:r>
              <a:r>
                <a:rPr lang="en-US" sz="7200" spc="85" dirty="0">
                  <a:solidFill>
                    <a:srgbClr val="FFFFFF"/>
                  </a:solidFill>
                  <a:latin typeface="Adam Script Light"/>
                </a:rPr>
                <a:t> </a:t>
              </a:r>
            </a:p>
          </p:txBody>
        </p:sp>
        <p:sp>
          <p:nvSpPr>
            <p:cNvPr id="7" name="TextBox 7"/>
            <p:cNvSpPr txBox="1"/>
            <p:nvPr/>
          </p:nvSpPr>
          <p:spPr>
            <a:xfrm>
              <a:off x="-769564" y="951895"/>
              <a:ext cx="12988651" cy="3238494"/>
            </a:xfrm>
            <a:prstGeom prst="rect">
              <a:avLst/>
            </a:prstGeom>
          </p:spPr>
          <p:txBody>
            <a:bodyPr lIns="0" tIns="0" rIns="0" bIns="0" rtlCol="0" anchor="t">
              <a:spAutoFit/>
            </a:bodyPr>
            <a:lstStyle/>
            <a:p>
              <a:pPr>
                <a:lnSpc>
                  <a:spcPts val="16609"/>
                </a:lnSpc>
              </a:pPr>
              <a:r>
                <a:rPr lang="en-US" sz="22000" spc="226" dirty="0">
                  <a:solidFill>
                    <a:srgbClr val="FFFFFF"/>
                  </a:solidFill>
                  <a:latin typeface="Adam Script Light"/>
                </a:rPr>
                <a:t>Gracias</a:t>
              </a:r>
            </a:p>
          </p:txBody>
        </p:sp>
      </p:grpSp>
      <p:sp>
        <p:nvSpPr>
          <p:cNvPr id="8" name="AutoShape 8"/>
          <p:cNvSpPr/>
          <p:nvPr/>
        </p:nvSpPr>
        <p:spPr>
          <a:xfrm rot="14459">
            <a:off x="304828" y="6585178"/>
            <a:ext cx="11822900" cy="38527"/>
          </a:xfrm>
          <a:prstGeom prst="line">
            <a:avLst/>
          </a:prstGeom>
          <a:ln w="47625" cap="rnd">
            <a:solidFill>
              <a:srgbClr val="FFFFFF"/>
            </a:solidFill>
            <a:prstDash val="solid"/>
            <a:headEnd type="none" w="sm" len="sm"/>
            <a:tailEnd type="none" w="sm" len="sm"/>
          </a:ln>
        </p:spPr>
      </p:sp>
      <p:pic>
        <p:nvPicPr>
          <p:cNvPr id="9" name="Picture 9"/>
          <p:cNvPicPr>
            <a:picLocks noChangeAspect="1"/>
          </p:cNvPicPr>
          <p:nvPr/>
        </p:nvPicPr>
        <p:blipFill>
          <a:blip r:embed="rId4"/>
          <a:srcRect t="10762" b="10762"/>
          <a:stretch>
            <a:fillRect/>
          </a:stretch>
        </p:blipFill>
        <p:spPr>
          <a:xfrm>
            <a:off x="47625" y="8921333"/>
            <a:ext cx="16673088" cy="1365667"/>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679800" y="3060648"/>
            <a:ext cx="2180775" cy="3126558"/>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0" y="7177079"/>
            <a:ext cx="1493671" cy="1282892"/>
          </a:xfrm>
          <a:prstGeom prst="rect">
            <a:avLst/>
          </a:prstGeom>
        </p:spPr>
      </p:pic>
    </p:spTree>
    <p:extLst>
      <p:ext uri="{BB962C8B-B14F-4D97-AF65-F5344CB8AC3E}">
        <p14:creationId xmlns:p14="http://schemas.microsoft.com/office/powerpoint/2010/main" val="135761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1342594" y="2510735"/>
            <a:ext cx="14908810" cy="3693319"/>
          </a:xfrm>
          <a:prstGeom prst="rect">
            <a:avLst/>
          </a:prstGeom>
        </p:spPr>
        <p:txBody>
          <a:bodyPr wrap="square" lIns="0" tIns="0" rIns="0" bIns="0" rtlCol="0" anchor="t">
            <a:spAutoFit/>
          </a:bodyPr>
          <a:lstStyle/>
          <a:p>
            <a:pPr lvl="0" algn="ctr">
              <a:lnSpc>
                <a:spcPts val="9600"/>
              </a:lnSpc>
              <a:spcBef>
                <a:spcPct val="0"/>
              </a:spcBef>
            </a:pPr>
            <a:r>
              <a:rPr lang="es-CO" sz="8000" b="1" dirty="0">
                <a:solidFill>
                  <a:schemeClr val="bg1"/>
                </a:solidFill>
              </a:rPr>
              <a:t>PROYECTOS DE ACUERDOS PRESENTADOS POR LA BANCADA DEL PARTIDO CONSERVADOR.</a:t>
            </a:r>
            <a:endParaRPr lang="en-US" sz="8000" b="1" dirty="0">
              <a:solidFill>
                <a:schemeClr val="bg1"/>
              </a:solidFill>
              <a:latin typeface="Poppins Medium"/>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0929" y="6189774"/>
            <a:ext cx="3800475" cy="3264171"/>
          </a:xfrm>
          <a:prstGeom prst="rect">
            <a:avLst/>
          </a:prstGeom>
        </p:spPr>
      </p:pic>
    </p:spTree>
    <p:extLst>
      <p:ext uri="{BB962C8B-B14F-4D97-AF65-F5344CB8AC3E}">
        <p14:creationId xmlns:p14="http://schemas.microsoft.com/office/powerpoint/2010/main" val="26610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38200" y="336897"/>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6" name="TextBox 6"/>
          <p:cNvSpPr txBox="1"/>
          <p:nvPr/>
        </p:nvSpPr>
        <p:spPr>
          <a:xfrm>
            <a:off x="571500" y="3628335"/>
            <a:ext cx="17144999" cy="3077766"/>
          </a:xfrm>
          <a:prstGeom prst="rect">
            <a:avLst/>
          </a:prstGeom>
        </p:spPr>
        <p:txBody>
          <a:bodyPr wrap="square" lIns="0" tIns="0" rIns="0" bIns="0" rtlCol="0" anchor="t">
            <a:spAutoFit/>
          </a:bodyPr>
          <a:lstStyle/>
          <a:p>
            <a:pPr algn="ctr"/>
            <a:r>
              <a:rPr lang="es-ES" sz="3200" b="1" dirty="0"/>
              <a:t> </a:t>
            </a:r>
            <a:endParaRPr lang="es-CO" sz="6000" dirty="0">
              <a:latin typeface="Poppins Medium" panose="020B0604020202020204" charset="0"/>
              <a:cs typeface="Poppins Medium" panose="020B0604020202020204" charset="0"/>
            </a:endParaRPr>
          </a:p>
          <a:p>
            <a:pPr lvl="0" algn="ctr"/>
            <a:r>
              <a:rPr lang="es-ES" sz="6000" b="1" dirty="0">
                <a:latin typeface="Poppins Medium" panose="020B0604020202020204" charset="0"/>
                <a:cs typeface="Poppins Medium" panose="020B0604020202020204" charset="0"/>
              </a:rPr>
              <a:t>PROYECTOS DE ACUERDOS</a:t>
            </a:r>
          </a:p>
          <a:p>
            <a:pPr lvl="0" algn="ctr"/>
            <a:r>
              <a:rPr lang="es-ES" sz="6000" b="1" dirty="0">
                <a:latin typeface="Poppins Medium" panose="020B0604020202020204" charset="0"/>
                <a:cs typeface="Poppins Medium" panose="020B0604020202020204" charset="0"/>
              </a:rPr>
              <a:t>APROBADOS Y SANCIONADOS.</a:t>
            </a:r>
            <a:endParaRPr lang="es-CO" sz="6000" dirty="0">
              <a:latin typeface="Poppins Medium" panose="020B0604020202020204" charset="0"/>
              <a:cs typeface="Poppins Medium" panose="020B0604020202020204" charset="0"/>
            </a:endParaRPr>
          </a:p>
          <a:p>
            <a:pPr algn="just">
              <a:lnSpc>
                <a:spcPct val="150000"/>
              </a:lnSpc>
            </a:pPr>
            <a:r>
              <a:rPr lang="es-ES" sz="3200" dirty="0">
                <a:latin typeface="Poppins Medium Bold"/>
              </a:rPr>
              <a:t> </a:t>
            </a:r>
            <a:r>
              <a:rPr lang="en-US" sz="3200" dirty="0">
                <a:latin typeface="Poppins Medium Bold"/>
              </a:rPr>
              <a:t> </a:t>
            </a: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92400" y="7172738"/>
            <a:ext cx="2050190" cy="1760878"/>
          </a:xfrm>
          <a:prstGeom prst="rect">
            <a:avLst/>
          </a:prstGeom>
        </p:spPr>
      </p:pic>
    </p:spTree>
    <p:extLst>
      <p:ext uri="{BB962C8B-B14F-4D97-AF65-F5344CB8AC3E}">
        <p14:creationId xmlns:p14="http://schemas.microsoft.com/office/powerpoint/2010/main" val="139306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419208"/>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966871607"/>
              </p:ext>
            </p:extLst>
          </p:nvPr>
        </p:nvGraphicFramePr>
        <p:xfrm>
          <a:off x="2057400" y="3162300"/>
          <a:ext cx="12972593" cy="5547360"/>
        </p:xfrm>
        <a:graphic>
          <a:graphicData uri="http://schemas.openxmlformats.org/drawingml/2006/table">
            <a:tbl>
              <a:tblPr firstRow="1" firstCol="1" bandRow="1">
                <a:tableStyleId>{5C22544A-7EE6-4342-B048-85BDC9FD1C3A}</a:tableStyleId>
              </a:tblPr>
              <a:tblGrid>
                <a:gridCol w="2932182">
                  <a:extLst>
                    <a:ext uri="{9D8B030D-6E8A-4147-A177-3AD203B41FA5}">
                      <a16:colId xmlns:a16="http://schemas.microsoft.com/office/drawing/2014/main" val="20000"/>
                    </a:ext>
                  </a:extLst>
                </a:gridCol>
                <a:gridCol w="2276168">
                  <a:extLst>
                    <a:ext uri="{9D8B030D-6E8A-4147-A177-3AD203B41FA5}">
                      <a16:colId xmlns:a16="http://schemas.microsoft.com/office/drawing/2014/main" val="20001"/>
                    </a:ext>
                  </a:extLst>
                </a:gridCol>
                <a:gridCol w="2173931">
                  <a:extLst>
                    <a:ext uri="{9D8B030D-6E8A-4147-A177-3AD203B41FA5}">
                      <a16:colId xmlns:a16="http://schemas.microsoft.com/office/drawing/2014/main" val="20002"/>
                    </a:ext>
                  </a:extLst>
                </a:gridCol>
                <a:gridCol w="2960579">
                  <a:extLst>
                    <a:ext uri="{9D8B030D-6E8A-4147-A177-3AD203B41FA5}">
                      <a16:colId xmlns:a16="http://schemas.microsoft.com/office/drawing/2014/main" val="20003"/>
                    </a:ext>
                  </a:extLst>
                </a:gridCol>
                <a:gridCol w="2629733">
                  <a:extLst>
                    <a:ext uri="{9D8B030D-6E8A-4147-A177-3AD203B41FA5}">
                      <a16:colId xmlns:a16="http://schemas.microsoft.com/office/drawing/2014/main" val="20004"/>
                    </a:ext>
                  </a:extLst>
                </a:gridCol>
              </a:tblGrid>
              <a:tr h="4114800">
                <a:tc>
                  <a:txBody>
                    <a:bodyPr/>
                    <a:lstStyle/>
                    <a:p>
                      <a:pPr algn="just">
                        <a:spcAft>
                          <a:spcPts val="0"/>
                        </a:spcAft>
                      </a:pPr>
                      <a:r>
                        <a:rPr lang="es-ES" sz="3600" dirty="0">
                          <a:effectLst/>
                        </a:rPr>
                        <a:t>P.A. 070</a:t>
                      </a:r>
                      <a:endParaRPr lang="es-CO" sz="3600" dirty="0">
                        <a:effectLst/>
                      </a:endParaRPr>
                    </a:p>
                    <a:p>
                      <a:pPr algn="just">
                        <a:spcAft>
                          <a:spcPts val="0"/>
                        </a:spcAft>
                      </a:pPr>
                      <a:r>
                        <a:rPr lang="es-ES" sz="2800" dirty="0">
                          <a:effectLst/>
                        </a:rPr>
                        <a:t>“Por medio dio el cual se establece la obligatoriedad de la adecuación de bici- parqueaderos abiertos al público de la ciudad de Cartagena”.</a:t>
                      </a:r>
                      <a:endParaRPr lang="es-CO"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s-ES" sz="2800">
                          <a:effectLst/>
                        </a:rPr>
                        <a:t>Conservador</a:t>
                      </a:r>
                      <a:endParaRPr lang="es-CO" sz="2800">
                        <a:effectLst/>
                      </a:endParaRPr>
                    </a:p>
                    <a:p>
                      <a:pPr algn="ctr">
                        <a:spcAft>
                          <a:spcPts val="0"/>
                        </a:spcAft>
                        <a:tabLst>
                          <a:tab pos="2700020" algn="ctr"/>
                          <a:tab pos="5400040" algn="r"/>
                        </a:tabLst>
                      </a:pPr>
                      <a:r>
                        <a:rPr lang="es-ES" sz="2800">
                          <a:effectLst/>
                        </a:rPr>
                        <a:t>18/03/21</a:t>
                      </a:r>
                      <a:endParaRPr lang="es-CO"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2800">
                          <a:effectLst/>
                        </a:rPr>
                        <a:t>COMISION 3RA</a:t>
                      </a:r>
                      <a:endParaRPr lang="es-CO" sz="2800" dirty="0">
                        <a:effectLst/>
                      </a:endParaRPr>
                    </a:p>
                    <a:p>
                      <a:pPr algn="ctr">
                        <a:spcAft>
                          <a:spcPts val="0"/>
                        </a:spcAft>
                      </a:pPr>
                      <a:r>
                        <a:rPr lang="es-ES" sz="2800" dirty="0">
                          <a:effectLst/>
                        </a:rPr>
                        <a:t>Wilson Toncel (c)</a:t>
                      </a:r>
                      <a:endParaRPr lang="es-CO" sz="2800" dirty="0">
                        <a:effectLst/>
                      </a:endParaRPr>
                    </a:p>
                    <a:p>
                      <a:pPr algn="ctr">
                        <a:spcAft>
                          <a:spcPts val="0"/>
                        </a:spcAft>
                      </a:pPr>
                      <a:r>
                        <a:rPr lang="es-ES" sz="2800" dirty="0">
                          <a:effectLst/>
                        </a:rPr>
                        <a:t>Carolina Lozano</a:t>
                      </a:r>
                      <a:endParaRPr lang="es-CO" sz="2800" dirty="0">
                        <a:effectLst/>
                      </a:endParaRPr>
                    </a:p>
                    <a:p>
                      <a:pPr algn="ctr">
                        <a:spcAft>
                          <a:spcPts val="0"/>
                        </a:spcAft>
                      </a:pPr>
                      <a:r>
                        <a:rPr lang="es-ES" sz="2800" dirty="0" err="1">
                          <a:effectLst/>
                        </a:rPr>
                        <a:t>Luder</a:t>
                      </a:r>
                      <a:r>
                        <a:rPr lang="es-ES" sz="2800" dirty="0">
                          <a:effectLst/>
                        </a:rPr>
                        <a:t> Ariza </a:t>
                      </a:r>
                      <a:endParaRPr lang="es-CO"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s-ES" sz="2800" dirty="0">
                          <a:effectLst/>
                        </a:rPr>
                        <a:t>Acuerdo 055 “Por medio del cual se le da prioridad al uso de la bicicleta y se institucionaliza la semana de la bicicleta “la nota es en bici” en el Distrito de Cartagena y se dictan otras disposiciones”</a:t>
                      </a:r>
                      <a:endParaRPr lang="es-CO"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2800" dirty="0">
                          <a:effectLst/>
                        </a:rPr>
                        <a:t>14 de Mayo de 2021</a:t>
                      </a:r>
                      <a:endParaRPr lang="es-CO"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8855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419208"/>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2709583049"/>
              </p:ext>
            </p:extLst>
          </p:nvPr>
        </p:nvGraphicFramePr>
        <p:xfrm>
          <a:off x="685800" y="2705100"/>
          <a:ext cx="14279244" cy="6522720"/>
        </p:xfrm>
        <a:graphic>
          <a:graphicData uri="http://schemas.openxmlformats.org/drawingml/2006/table">
            <a:tbl>
              <a:tblPr firstRow="1" firstCol="1" bandRow="1">
                <a:tableStyleId>{5C22544A-7EE6-4342-B048-85BDC9FD1C3A}</a:tableStyleId>
              </a:tblPr>
              <a:tblGrid>
                <a:gridCol w="3227522">
                  <a:extLst>
                    <a:ext uri="{9D8B030D-6E8A-4147-A177-3AD203B41FA5}">
                      <a16:colId xmlns:a16="http://schemas.microsoft.com/office/drawing/2014/main" val="20000"/>
                    </a:ext>
                  </a:extLst>
                </a:gridCol>
                <a:gridCol w="2505433">
                  <a:extLst>
                    <a:ext uri="{9D8B030D-6E8A-4147-A177-3AD203B41FA5}">
                      <a16:colId xmlns:a16="http://schemas.microsoft.com/office/drawing/2014/main" val="20001"/>
                    </a:ext>
                  </a:extLst>
                </a:gridCol>
                <a:gridCol w="2392898">
                  <a:extLst>
                    <a:ext uri="{9D8B030D-6E8A-4147-A177-3AD203B41FA5}">
                      <a16:colId xmlns:a16="http://schemas.microsoft.com/office/drawing/2014/main" val="20002"/>
                    </a:ext>
                  </a:extLst>
                </a:gridCol>
                <a:gridCol w="3258780">
                  <a:extLst>
                    <a:ext uri="{9D8B030D-6E8A-4147-A177-3AD203B41FA5}">
                      <a16:colId xmlns:a16="http://schemas.microsoft.com/office/drawing/2014/main" val="20003"/>
                    </a:ext>
                  </a:extLst>
                </a:gridCol>
                <a:gridCol w="2894611">
                  <a:extLst>
                    <a:ext uri="{9D8B030D-6E8A-4147-A177-3AD203B41FA5}">
                      <a16:colId xmlns:a16="http://schemas.microsoft.com/office/drawing/2014/main" val="20004"/>
                    </a:ext>
                  </a:extLst>
                </a:gridCol>
              </a:tblGrid>
              <a:tr h="6096000">
                <a:tc>
                  <a:txBody>
                    <a:bodyPr/>
                    <a:lstStyle/>
                    <a:p>
                      <a:pPr algn="just">
                        <a:spcAft>
                          <a:spcPts val="0"/>
                        </a:spcAft>
                      </a:pPr>
                      <a:r>
                        <a:rPr lang="es-ES" sz="3600" dirty="0">
                          <a:effectLst/>
                        </a:rPr>
                        <a:t>P.A. 074</a:t>
                      </a:r>
                      <a:endParaRPr lang="es-CO" sz="3600" dirty="0">
                        <a:effectLst/>
                      </a:endParaRPr>
                    </a:p>
                    <a:p>
                      <a:pPr algn="just">
                        <a:spcAft>
                          <a:spcPts val="0"/>
                        </a:spcAft>
                      </a:pPr>
                      <a:r>
                        <a:rPr lang="es-ES" sz="2800" dirty="0">
                          <a:effectLst/>
                        </a:rPr>
                        <a:t> </a:t>
                      </a:r>
                      <a:endParaRPr lang="es-CO" sz="2800" dirty="0">
                        <a:effectLst/>
                      </a:endParaRPr>
                    </a:p>
                    <a:p>
                      <a:pPr algn="just">
                        <a:spcAft>
                          <a:spcPts val="0"/>
                        </a:spcAft>
                      </a:pPr>
                      <a:r>
                        <a:rPr lang="es-ES" sz="2800" dirty="0">
                          <a:effectLst/>
                        </a:rPr>
                        <a:t>“Por medio del cual se promueve la creación de becas en las instituciones de educación superior de la ciudad de Cartagena, dirigidas a deportistas selección Cartagena que hayan participado en competencias nacionales”</a:t>
                      </a:r>
                      <a:endParaRPr lang="es-CO"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s-ES" sz="2800">
                          <a:effectLst/>
                        </a:rPr>
                        <a:t>Partido Conservador </a:t>
                      </a:r>
                      <a:endParaRPr lang="es-CO" sz="2800">
                        <a:effectLst/>
                      </a:endParaRPr>
                    </a:p>
                    <a:p>
                      <a:pPr algn="ctr">
                        <a:spcAft>
                          <a:spcPts val="0"/>
                        </a:spcAft>
                        <a:tabLst>
                          <a:tab pos="2700020" algn="ctr"/>
                          <a:tab pos="5400040" algn="r"/>
                        </a:tabLst>
                      </a:pPr>
                      <a:r>
                        <a:rPr lang="es-ES" sz="2800">
                          <a:effectLst/>
                        </a:rPr>
                        <a:t>05/04/21</a:t>
                      </a:r>
                      <a:endParaRPr lang="es-CO"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2800">
                          <a:effectLst/>
                        </a:rPr>
                        <a:t>COMISION 3RA</a:t>
                      </a:r>
                      <a:endParaRPr lang="es-CO" sz="2800">
                        <a:effectLst/>
                      </a:endParaRPr>
                    </a:p>
                    <a:p>
                      <a:pPr algn="ctr">
                        <a:spcAft>
                          <a:spcPts val="0"/>
                        </a:spcAft>
                      </a:pPr>
                      <a:r>
                        <a:rPr lang="es-ES" sz="2800">
                          <a:effectLst/>
                        </a:rPr>
                        <a:t>Carlos Barrios (c)</a:t>
                      </a:r>
                      <a:endParaRPr lang="es-CO" sz="2800">
                        <a:effectLst/>
                      </a:endParaRPr>
                    </a:p>
                    <a:p>
                      <a:pPr algn="ctr">
                        <a:spcAft>
                          <a:spcPts val="0"/>
                        </a:spcAft>
                      </a:pPr>
                      <a:r>
                        <a:rPr lang="es-ES" sz="2800">
                          <a:effectLst/>
                        </a:rPr>
                        <a:t>David Caballero </a:t>
                      </a:r>
                      <a:endParaRPr lang="es-CO" sz="2800">
                        <a:effectLst/>
                      </a:endParaRPr>
                    </a:p>
                    <a:p>
                      <a:pPr algn="ctr">
                        <a:spcAft>
                          <a:spcPts val="0"/>
                        </a:spcAft>
                      </a:pPr>
                      <a:r>
                        <a:rPr lang="es-ES" sz="2800">
                          <a:effectLst/>
                        </a:rPr>
                        <a:t>Gloria Estrada</a:t>
                      </a:r>
                      <a:endParaRPr lang="es-CO"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s-ES" sz="2800">
                          <a:effectLst/>
                        </a:rPr>
                        <a:t>Acuerdo 062 “Por medio del cual se implementan en el Distrito Turístico y Cultural de Cartagena de Indias acciones para estimular el ingreso de deportistas a instituciones de educación superior”.</a:t>
                      </a:r>
                      <a:endParaRPr lang="es-CO"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2800" dirty="0">
                          <a:effectLst/>
                        </a:rPr>
                        <a:t>1 de Julio de 2021</a:t>
                      </a:r>
                      <a:endParaRPr lang="es-CO"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7515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419208"/>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107917022"/>
              </p:ext>
            </p:extLst>
          </p:nvPr>
        </p:nvGraphicFramePr>
        <p:xfrm>
          <a:off x="1828800" y="3069173"/>
          <a:ext cx="13020941" cy="6035040"/>
        </p:xfrm>
        <a:graphic>
          <a:graphicData uri="http://schemas.openxmlformats.org/drawingml/2006/table">
            <a:tbl>
              <a:tblPr firstRow="1" firstCol="1" bandRow="1">
                <a:tableStyleId>{5C22544A-7EE6-4342-B048-85BDC9FD1C3A}</a:tableStyleId>
              </a:tblPr>
              <a:tblGrid>
                <a:gridCol w="2943109">
                  <a:extLst>
                    <a:ext uri="{9D8B030D-6E8A-4147-A177-3AD203B41FA5}">
                      <a16:colId xmlns:a16="http://schemas.microsoft.com/office/drawing/2014/main" val="20000"/>
                    </a:ext>
                  </a:extLst>
                </a:gridCol>
                <a:gridCol w="2284652">
                  <a:extLst>
                    <a:ext uri="{9D8B030D-6E8A-4147-A177-3AD203B41FA5}">
                      <a16:colId xmlns:a16="http://schemas.microsoft.com/office/drawing/2014/main" val="20001"/>
                    </a:ext>
                  </a:extLst>
                </a:gridCol>
                <a:gridCol w="2182033">
                  <a:extLst>
                    <a:ext uri="{9D8B030D-6E8A-4147-A177-3AD203B41FA5}">
                      <a16:colId xmlns:a16="http://schemas.microsoft.com/office/drawing/2014/main" val="20002"/>
                    </a:ext>
                  </a:extLst>
                </a:gridCol>
                <a:gridCol w="2971612">
                  <a:extLst>
                    <a:ext uri="{9D8B030D-6E8A-4147-A177-3AD203B41FA5}">
                      <a16:colId xmlns:a16="http://schemas.microsoft.com/office/drawing/2014/main" val="20003"/>
                    </a:ext>
                  </a:extLst>
                </a:gridCol>
                <a:gridCol w="2639535">
                  <a:extLst>
                    <a:ext uri="{9D8B030D-6E8A-4147-A177-3AD203B41FA5}">
                      <a16:colId xmlns:a16="http://schemas.microsoft.com/office/drawing/2014/main" val="20004"/>
                    </a:ext>
                  </a:extLst>
                </a:gridCol>
              </a:tblGrid>
              <a:tr h="4252119">
                <a:tc>
                  <a:txBody>
                    <a:bodyPr/>
                    <a:lstStyle/>
                    <a:p>
                      <a:pPr algn="just">
                        <a:spcAft>
                          <a:spcPts val="0"/>
                        </a:spcAft>
                      </a:pPr>
                      <a:r>
                        <a:rPr lang="es-ES" sz="3600" dirty="0">
                          <a:effectLst/>
                        </a:rPr>
                        <a:t>P.A. 078</a:t>
                      </a:r>
                      <a:endParaRPr lang="es-CO" sz="3600" dirty="0">
                        <a:effectLst/>
                      </a:endParaRPr>
                    </a:p>
                    <a:p>
                      <a:pPr algn="just">
                        <a:spcAft>
                          <a:spcPts val="0"/>
                        </a:spcAft>
                      </a:pPr>
                      <a:r>
                        <a:rPr lang="es-ES" sz="2400" dirty="0">
                          <a:effectLst/>
                        </a:rPr>
                        <a:t> </a:t>
                      </a:r>
                      <a:endParaRPr lang="es-CO" sz="2400" dirty="0">
                        <a:effectLst/>
                      </a:endParaRPr>
                    </a:p>
                    <a:p>
                      <a:pPr algn="just">
                        <a:spcAft>
                          <a:spcPts val="0"/>
                        </a:spcAft>
                      </a:pPr>
                      <a:r>
                        <a:rPr lang="es-ES" sz="2400" dirty="0">
                          <a:effectLst/>
                        </a:rPr>
                        <a:t>“Por medio del cual se hace una exalta de manera póstuma la memoria de un ciudadano cartagenero y por tanto se designa su nombre a un estadio </a:t>
                      </a:r>
                      <a:r>
                        <a:rPr lang="es-ES" sz="2400" dirty="0" err="1">
                          <a:effectLst/>
                        </a:rPr>
                        <a:t>beisbol</a:t>
                      </a:r>
                      <a:r>
                        <a:rPr lang="es-ES" sz="2400" dirty="0">
                          <a:effectLst/>
                        </a:rPr>
                        <a:t> ubicado en el barrio los caracoles con el nombre “Estadio de </a:t>
                      </a:r>
                      <a:r>
                        <a:rPr lang="es-ES" sz="2400" dirty="0" err="1">
                          <a:effectLst/>
                        </a:rPr>
                        <a:t>Beisbol</a:t>
                      </a:r>
                      <a:r>
                        <a:rPr lang="es-ES" sz="2400" dirty="0">
                          <a:effectLst/>
                        </a:rPr>
                        <a:t> Nelson Blanco Torres”.</a:t>
                      </a:r>
                      <a:endParaRPr lang="es-CO"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s-ES" sz="2400" dirty="0">
                          <a:effectLst/>
                        </a:rPr>
                        <a:t>Conservador </a:t>
                      </a:r>
                      <a:endParaRPr lang="es-CO" sz="2400" dirty="0">
                        <a:effectLst/>
                      </a:endParaRPr>
                    </a:p>
                    <a:p>
                      <a:pPr algn="ctr">
                        <a:spcAft>
                          <a:spcPts val="0"/>
                        </a:spcAft>
                        <a:tabLst>
                          <a:tab pos="2700020" algn="ctr"/>
                          <a:tab pos="5400040" algn="r"/>
                        </a:tabLst>
                      </a:pPr>
                      <a:r>
                        <a:rPr lang="es-ES" sz="2400" dirty="0">
                          <a:effectLst/>
                        </a:rPr>
                        <a:t>23/04/21</a:t>
                      </a:r>
                      <a:endParaRPr lang="es-CO"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2400">
                          <a:effectLst/>
                        </a:rPr>
                        <a:t>COMISION 3RA</a:t>
                      </a:r>
                      <a:endParaRPr lang="es-CO" sz="2400">
                        <a:effectLst/>
                      </a:endParaRPr>
                    </a:p>
                    <a:p>
                      <a:pPr algn="ctr">
                        <a:spcAft>
                          <a:spcPts val="0"/>
                        </a:spcAft>
                      </a:pPr>
                      <a:r>
                        <a:rPr lang="es-ES" sz="2400">
                          <a:effectLst/>
                        </a:rPr>
                        <a:t>Oscar Marín (c)</a:t>
                      </a:r>
                      <a:endParaRPr lang="es-CO" sz="2400">
                        <a:effectLst/>
                      </a:endParaRPr>
                    </a:p>
                    <a:p>
                      <a:pPr algn="ctr">
                        <a:spcAft>
                          <a:spcPts val="0"/>
                        </a:spcAft>
                      </a:pPr>
                      <a:r>
                        <a:rPr lang="es-ES" sz="2400">
                          <a:effectLst/>
                        </a:rPr>
                        <a:t>Laureano Curi</a:t>
                      </a:r>
                      <a:endParaRPr lang="es-CO" sz="2400">
                        <a:effectLst/>
                      </a:endParaRPr>
                    </a:p>
                    <a:p>
                      <a:pPr algn="ctr">
                        <a:spcAft>
                          <a:spcPts val="0"/>
                        </a:spcAft>
                      </a:pPr>
                      <a:r>
                        <a:rPr lang="es-ES" sz="2400">
                          <a:effectLst/>
                        </a:rPr>
                        <a:t>David Caballero</a:t>
                      </a:r>
                      <a:endParaRPr lang="es-CO"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s-ES" sz="2400">
                          <a:effectLst/>
                        </a:rPr>
                        <a:t>Acuerdo 061 “Por medio del cual se exalta de manera póstuma la memoria de un ciudadano cartagenero y por tanto se designa su nombre al Estadio de Beisbol del Barrio los Caracoles con el nombre “Estadio de Beisbol Nelson Blanco Torres”</a:t>
                      </a:r>
                      <a:endParaRPr lang="es-CO"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2400" dirty="0">
                          <a:effectLst/>
                        </a:rPr>
                        <a:t>6 de Julio de 2021</a:t>
                      </a:r>
                      <a:endParaRPr lang="es-CO"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3399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419208"/>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450880602"/>
              </p:ext>
            </p:extLst>
          </p:nvPr>
        </p:nvGraphicFramePr>
        <p:xfrm>
          <a:off x="2209800" y="2933700"/>
          <a:ext cx="12653663" cy="5364480"/>
        </p:xfrm>
        <a:graphic>
          <a:graphicData uri="http://schemas.openxmlformats.org/drawingml/2006/table">
            <a:tbl>
              <a:tblPr firstRow="1" firstCol="1" bandRow="1">
                <a:tableStyleId>{5C22544A-7EE6-4342-B048-85BDC9FD1C3A}</a:tableStyleId>
              </a:tblPr>
              <a:tblGrid>
                <a:gridCol w="2860094">
                  <a:extLst>
                    <a:ext uri="{9D8B030D-6E8A-4147-A177-3AD203B41FA5}">
                      <a16:colId xmlns:a16="http://schemas.microsoft.com/office/drawing/2014/main" val="20000"/>
                    </a:ext>
                  </a:extLst>
                </a:gridCol>
                <a:gridCol w="2220209">
                  <a:extLst>
                    <a:ext uri="{9D8B030D-6E8A-4147-A177-3AD203B41FA5}">
                      <a16:colId xmlns:a16="http://schemas.microsoft.com/office/drawing/2014/main" val="20001"/>
                    </a:ext>
                  </a:extLst>
                </a:gridCol>
                <a:gridCol w="2120485">
                  <a:extLst>
                    <a:ext uri="{9D8B030D-6E8A-4147-A177-3AD203B41FA5}">
                      <a16:colId xmlns:a16="http://schemas.microsoft.com/office/drawing/2014/main" val="20002"/>
                    </a:ext>
                  </a:extLst>
                </a:gridCol>
                <a:gridCol w="2887793">
                  <a:extLst>
                    <a:ext uri="{9D8B030D-6E8A-4147-A177-3AD203B41FA5}">
                      <a16:colId xmlns:a16="http://schemas.microsoft.com/office/drawing/2014/main" val="20003"/>
                    </a:ext>
                  </a:extLst>
                </a:gridCol>
                <a:gridCol w="2565082">
                  <a:extLst>
                    <a:ext uri="{9D8B030D-6E8A-4147-A177-3AD203B41FA5}">
                      <a16:colId xmlns:a16="http://schemas.microsoft.com/office/drawing/2014/main" val="20004"/>
                    </a:ext>
                  </a:extLst>
                </a:gridCol>
              </a:tblGrid>
              <a:tr h="4419599">
                <a:tc>
                  <a:txBody>
                    <a:bodyPr/>
                    <a:lstStyle/>
                    <a:p>
                      <a:pPr algn="just">
                        <a:spcAft>
                          <a:spcPts val="0"/>
                        </a:spcAft>
                      </a:pPr>
                      <a:r>
                        <a:rPr lang="es-ES" sz="3600" dirty="0">
                          <a:effectLst/>
                        </a:rPr>
                        <a:t>P.A. 089</a:t>
                      </a:r>
                    </a:p>
                    <a:p>
                      <a:pPr algn="just">
                        <a:spcAft>
                          <a:spcPts val="0"/>
                        </a:spcAft>
                      </a:pPr>
                      <a:endParaRPr lang="es-CO" sz="3600" dirty="0">
                        <a:effectLst/>
                      </a:endParaRPr>
                    </a:p>
                    <a:p>
                      <a:pPr algn="just">
                        <a:spcAft>
                          <a:spcPts val="0"/>
                        </a:spcAft>
                      </a:pPr>
                      <a:r>
                        <a:rPr lang="es-ES" sz="2800" dirty="0">
                          <a:effectLst/>
                        </a:rPr>
                        <a:t>"Por el cual se establece la realización de 'La Feria Popular del Libro' en las Tres Localidades de Cartagena de Indias"</a:t>
                      </a:r>
                      <a:endParaRPr lang="es-CO" sz="2800" dirty="0">
                        <a:effectLst/>
                      </a:endParaRPr>
                    </a:p>
                    <a:p>
                      <a:pPr algn="just">
                        <a:spcAft>
                          <a:spcPts val="0"/>
                        </a:spcAft>
                      </a:pPr>
                      <a:r>
                        <a:rPr lang="es-ES" sz="2800" dirty="0">
                          <a:effectLst/>
                        </a:rPr>
                        <a:t> </a:t>
                      </a:r>
                      <a:endParaRPr lang="es-CO" sz="2800" dirty="0">
                        <a:effectLst/>
                      </a:endParaRPr>
                    </a:p>
                    <a:p>
                      <a:pPr algn="just">
                        <a:spcAft>
                          <a:spcPts val="0"/>
                        </a:spcAft>
                      </a:pPr>
                      <a:r>
                        <a:rPr lang="es-ES" sz="2800" dirty="0">
                          <a:effectLst/>
                        </a:rPr>
                        <a:t> </a:t>
                      </a:r>
                      <a:endParaRPr lang="es-CO"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s-ES" sz="2800">
                          <a:effectLst/>
                        </a:rPr>
                        <a:t>Conservador</a:t>
                      </a:r>
                      <a:endParaRPr lang="es-CO" sz="2800">
                        <a:effectLst/>
                      </a:endParaRPr>
                    </a:p>
                    <a:p>
                      <a:pPr algn="ctr">
                        <a:spcAft>
                          <a:spcPts val="0"/>
                        </a:spcAft>
                        <a:tabLst>
                          <a:tab pos="2700020" algn="ctr"/>
                          <a:tab pos="5400040" algn="r"/>
                        </a:tabLst>
                      </a:pPr>
                      <a:r>
                        <a:rPr lang="es-ES" sz="2800">
                          <a:effectLst/>
                        </a:rPr>
                        <a:t>07/07/21</a:t>
                      </a:r>
                      <a:endParaRPr lang="es-CO"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2800">
                          <a:effectLst/>
                        </a:rPr>
                        <a:t>COMISION 3RA</a:t>
                      </a:r>
                      <a:endParaRPr lang="es-CO" sz="2800">
                        <a:effectLst/>
                      </a:endParaRPr>
                    </a:p>
                    <a:p>
                      <a:pPr algn="ctr">
                        <a:spcAft>
                          <a:spcPts val="0"/>
                        </a:spcAft>
                      </a:pPr>
                      <a:r>
                        <a:rPr lang="es-ES" sz="2800">
                          <a:effectLst/>
                        </a:rPr>
                        <a:t>Laureano Curi (c)</a:t>
                      </a:r>
                      <a:endParaRPr lang="es-CO" sz="2800">
                        <a:effectLst/>
                      </a:endParaRPr>
                    </a:p>
                    <a:p>
                      <a:pPr algn="ctr">
                        <a:spcAft>
                          <a:spcPts val="0"/>
                        </a:spcAft>
                      </a:pPr>
                      <a:r>
                        <a:rPr lang="es-ES" sz="2800">
                          <a:effectLst/>
                        </a:rPr>
                        <a:t>Fernando Niño</a:t>
                      </a:r>
                      <a:endParaRPr lang="es-CO" sz="2800">
                        <a:effectLst/>
                      </a:endParaRPr>
                    </a:p>
                    <a:p>
                      <a:pPr algn="ctr">
                        <a:spcAft>
                          <a:spcPts val="0"/>
                        </a:spcAft>
                      </a:pPr>
                      <a:r>
                        <a:rPr lang="es-ES" sz="2800">
                          <a:effectLst/>
                        </a:rPr>
                        <a:t>Lewis Montero</a:t>
                      </a:r>
                      <a:endParaRPr lang="es-CO"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s-ES" sz="2800">
                          <a:effectLst/>
                        </a:rPr>
                        <a:t>Acuerdo 076 "Por el cual se establece la realización de 'La Feria Popular del Libro' en las Tres Localidades de Cartagena de Indias"</a:t>
                      </a:r>
                      <a:endParaRPr lang="es-CO" sz="2800">
                        <a:effectLst/>
                      </a:endParaRPr>
                    </a:p>
                    <a:p>
                      <a:pPr algn="just">
                        <a:spcAft>
                          <a:spcPts val="0"/>
                        </a:spcAft>
                      </a:pPr>
                      <a:r>
                        <a:rPr lang="es-ES" sz="2800">
                          <a:effectLst/>
                        </a:rPr>
                        <a:t> </a:t>
                      </a:r>
                      <a:endParaRPr lang="es-CO"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s-ES" sz="2800" dirty="0">
                          <a:effectLst/>
                        </a:rPr>
                        <a:t>Noviembre 30 de 2021</a:t>
                      </a:r>
                      <a:endParaRPr lang="es-CO"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073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419208"/>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1606" y="8149053"/>
            <a:ext cx="1493671" cy="1282892"/>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407332854"/>
              </p:ext>
            </p:extLst>
          </p:nvPr>
        </p:nvGraphicFramePr>
        <p:xfrm>
          <a:off x="2590800" y="3314700"/>
          <a:ext cx="12069445" cy="4815840"/>
        </p:xfrm>
        <a:graphic>
          <a:graphicData uri="http://schemas.openxmlformats.org/drawingml/2006/table">
            <a:tbl>
              <a:tblPr firstRow="1" firstCol="1" bandRow="1">
                <a:tableStyleId>{5C22544A-7EE6-4342-B048-85BDC9FD1C3A}</a:tableStyleId>
              </a:tblPr>
              <a:tblGrid>
                <a:gridCol w="2728044">
                  <a:extLst>
                    <a:ext uri="{9D8B030D-6E8A-4147-A177-3AD203B41FA5}">
                      <a16:colId xmlns:a16="http://schemas.microsoft.com/office/drawing/2014/main" val="20000"/>
                    </a:ext>
                  </a:extLst>
                </a:gridCol>
                <a:gridCol w="2117702">
                  <a:extLst>
                    <a:ext uri="{9D8B030D-6E8A-4147-A177-3AD203B41FA5}">
                      <a16:colId xmlns:a16="http://schemas.microsoft.com/office/drawing/2014/main" val="20001"/>
                    </a:ext>
                  </a:extLst>
                </a:gridCol>
                <a:gridCol w="2022583">
                  <a:extLst>
                    <a:ext uri="{9D8B030D-6E8A-4147-A177-3AD203B41FA5}">
                      <a16:colId xmlns:a16="http://schemas.microsoft.com/office/drawing/2014/main" val="20002"/>
                    </a:ext>
                  </a:extLst>
                </a:gridCol>
                <a:gridCol w="2754464">
                  <a:extLst>
                    <a:ext uri="{9D8B030D-6E8A-4147-A177-3AD203B41FA5}">
                      <a16:colId xmlns:a16="http://schemas.microsoft.com/office/drawing/2014/main" val="20003"/>
                    </a:ext>
                  </a:extLst>
                </a:gridCol>
                <a:gridCol w="2446652">
                  <a:extLst>
                    <a:ext uri="{9D8B030D-6E8A-4147-A177-3AD203B41FA5}">
                      <a16:colId xmlns:a16="http://schemas.microsoft.com/office/drawing/2014/main" val="20004"/>
                    </a:ext>
                  </a:extLst>
                </a:gridCol>
              </a:tblGrid>
              <a:tr h="4252119">
                <a:tc>
                  <a:txBody>
                    <a:bodyPr/>
                    <a:lstStyle/>
                    <a:p>
                      <a:pPr algn="just">
                        <a:spcAft>
                          <a:spcPts val="0"/>
                        </a:spcAft>
                      </a:pPr>
                      <a:r>
                        <a:rPr lang="es-ES" sz="3600" dirty="0">
                          <a:effectLst/>
                        </a:rPr>
                        <a:t>P.A. 105</a:t>
                      </a:r>
                    </a:p>
                    <a:p>
                      <a:pPr algn="just">
                        <a:spcAft>
                          <a:spcPts val="0"/>
                        </a:spcAft>
                      </a:pPr>
                      <a:endParaRPr lang="es-CO" sz="2800" dirty="0">
                        <a:effectLst/>
                      </a:endParaRPr>
                    </a:p>
                    <a:p>
                      <a:pPr algn="just">
                        <a:spcAft>
                          <a:spcPts val="0"/>
                        </a:spcAft>
                      </a:pPr>
                      <a:r>
                        <a:rPr lang="es-ES" sz="2800" dirty="0">
                          <a:effectLst/>
                        </a:rPr>
                        <a:t>“Por medio del cual se crea la comisión de tránsito y participación ciudadana en la ciudad de Cartagena de Indias – CTPC”</a:t>
                      </a:r>
                      <a:endParaRPr lang="es-CO"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s-ES" sz="2800">
                          <a:effectLst/>
                        </a:rPr>
                        <a:t>Bancada Conservadora </a:t>
                      </a:r>
                      <a:endParaRPr lang="es-CO" sz="2800">
                        <a:effectLst/>
                      </a:endParaRPr>
                    </a:p>
                    <a:p>
                      <a:pPr algn="ctr">
                        <a:spcAft>
                          <a:spcPts val="0"/>
                        </a:spcAft>
                        <a:tabLst>
                          <a:tab pos="2700020" algn="ctr"/>
                          <a:tab pos="5400040" algn="r"/>
                        </a:tabLst>
                      </a:pPr>
                      <a:r>
                        <a:rPr lang="es-ES" sz="2800">
                          <a:effectLst/>
                        </a:rPr>
                        <a:t>02/10/21</a:t>
                      </a:r>
                      <a:endParaRPr lang="es-CO"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2800">
                          <a:effectLst/>
                        </a:rPr>
                        <a:t>COMISIÓN 3RA   </a:t>
                      </a:r>
                      <a:endParaRPr lang="es-CO" sz="2800">
                        <a:effectLst/>
                      </a:endParaRPr>
                    </a:p>
                    <a:p>
                      <a:pPr algn="ctr">
                        <a:spcAft>
                          <a:spcPts val="0"/>
                        </a:spcAft>
                        <a:tabLst>
                          <a:tab pos="2700020" algn="ctr"/>
                          <a:tab pos="5400040" algn="r"/>
                        </a:tabLst>
                      </a:pPr>
                      <a:r>
                        <a:rPr lang="es-ES" sz="2800">
                          <a:effectLst/>
                        </a:rPr>
                        <a:t>Fernando Niño (C)</a:t>
                      </a:r>
                      <a:endParaRPr lang="es-CO" sz="2800">
                        <a:effectLst/>
                      </a:endParaRPr>
                    </a:p>
                    <a:p>
                      <a:pPr algn="ctr">
                        <a:spcAft>
                          <a:spcPts val="0"/>
                        </a:spcAft>
                        <a:tabLst>
                          <a:tab pos="2700020" algn="ctr"/>
                          <a:tab pos="5400040" algn="r"/>
                        </a:tabLst>
                      </a:pPr>
                      <a:r>
                        <a:rPr lang="es-ES" sz="2800">
                          <a:effectLst/>
                        </a:rPr>
                        <a:t>Sergio Mendoza </a:t>
                      </a:r>
                      <a:endParaRPr lang="es-CO" sz="2800">
                        <a:effectLst/>
                      </a:endParaRPr>
                    </a:p>
                    <a:p>
                      <a:pPr algn="ctr">
                        <a:spcAft>
                          <a:spcPts val="0"/>
                        </a:spcAft>
                        <a:tabLst>
                          <a:tab pos="2700020" algn="ctr"/>
                          <a:tab pos="5400040" algn="r"/>
                        </a:tabLst>
                      </a:pPr>
                      <a:r>
                        <a:rPr lang="es-ES" sz="2800">
                          <a:effectLst/>
                        </a:rPr>
                        <a:t>Luder Ariza </a:t>
                      </a:r>
                      <a:endParaRPr lang="es-CO" sz="2800">
                        <a:effectLst/>
                      </a:endParaRPr>
                    </a:p>
                    <a:p>
                      <a:pPr algn="ctr">
                        <a:spcAft>
                          <a:spcPts val="0"/>
                        </a:spcAft>
                      </a:pPr>
                      <a:r>
                        <a:rPr lang="es-ES" sz="2800">
                          <a:effectLst/>
                        </a:rPr>
                        <a:t> </a:t>
                      </a:r>
                      <a:endParaRPr lang="es-CO"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s-ES" sz="2800">
                          <a:effectLst/>
                        </a:rPr>
                        <a:t>Acuerdo 080 “Por medio del cual se crea la comisión de tránsito y participación ciudadana en la ciudad de Cartagena de Indias – CTPC”</a:t>
                      </a:r>
                      <a:endParaRPr lang="es-CO"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s-ES" sz="2800" dirty="0">
                          <a:effectLst/>
                        </a:rPr>
                        <a:t>Diciembre 2 de 2021</a:t>
                      </a:r>
                      <a:endParaRPr lang="es-CO"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81049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1718</Words>
  <Application>Microsoft Office PowerPoint</Application>
  <PresentationFormat>Personalizado</PresentationFormat>
  <Paragraphs>211</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- 2do Semestre</dc:title>
  <dc:creator>AURA</dc:creator>
  <cp:lastModifiedBy>AuRa ElIzAA NaVaRRo</cp:lastModifiedBy>
  <cp:revision>15</cp:revision>
  <dcterms:created xsi:type="dcterms:W3CDTF">2006-08-16T00:00:00Z</dcterms:created>
  <dcterms:modified xsi:type="dcterms:W3CDTF">2021-12-16T13:52:28Z</dcterms:modified>
  <dc:identifier>DAExuGyQC2Y</dc:identifier>
</cp:coreProperties>
</file>