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7.jpg" ContentType="image/png"/>
  <Override PartName="/ppt/notesSlides/notesSlide1.xml" ContentType="application/vnd.openxmlformats-officedocument.presentationml.notesSlide+xml"/>
  <Override PartName="/ppt/media/image5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61" r:id="rId3"/>
    <p:sldId id="260" r:id="rId4"/>
    <p:sldId id="262" r:id="rId5"/>
    <p:sldId id="263" r:id="rId6"/>
    <p:sldId id="272" r:id="rId7"/>
    <p:sldId id="264" r:id="rId8"/>
    <p:sldId id="275" r:id="rId9"/>
    <p:sldId id="269" r:id="rId10"/>
    <p:sldId id="271" r:id="rId11"/>
    <p:sldId id="270" r:id="rId12"/>
    <p:sldId id="276" r:id="rId13"/>
    <p:sldId id="277" r:id="rId14"/>
    <p:sldId id="273" r:id="rId15"/>
    <p:sldId id="278" r:id="rId16"/>
    <p:sldId id="274" r:id="rId17"/>
    <p:sldId id="281" r:id="rId18"/>
    <p:sldId id="282" r:id="rId19"/>
    <p:sldId id="283" r:id="rId20"/>
    <p:sldId id="268" r:id="rId21"/>
    <p:sldId id="280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3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72D"/>
    <a:srgbClr val="299BD2"/>
    <a:srgbClr val="ECB62B"/>
    <a:srgbClr val="006837"/>
    <a:srgbClr val="FFCC00"/>
    <a:srgbClr val="CC0066"/>
    <a:srgbClr val="CC00FF"/>
    <a:srgbClr val="009999"/>
    <a:srgbClr val="66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280"/>
  </p:normalViewPr>
  <p:slideViewPr>
    <p:cSldViewPr snapToGrid="0" snapToObjects="1">
      <p:cViewPr>
        <p:scale>
          <a:sx n="73" d="100"/>
          <a:sy n="73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4D349-8319-3D45-B0CE-917BB328D7E5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A245-9D1D-974D-8F07-1964EF72E2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08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6A245-9D1D-974D-8F07-1964EF72E27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66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54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2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11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88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211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028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478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358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5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7A7D-7C7C-3D43-BE80-91D20783FA48}" type="datetimeFigureOut">
              <a:rPr lang="es-CO" smtClean="0"/>
              <a:t>10/08/2018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8CA0-87C9-BA46-8472-F8B6CE6AE51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07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cejodistritaldecartagena.gov.co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10B68C-39CA-1949-AC5A-E77BDE78B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sz="8000" b="1" dirty="0">
                <a:solidFill>
                  <a:srgbClr val="B1272D"/>
                </a:solidFill>
              </a:rPr>
              <a:t>Rendición de Cuentas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6C6F1DC-F6D9-844D-AF55-6CDA2E88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435" y="3497894"/>
            <a:ext cx="8534400" cy="1752600"/>
          </a:xfrm>
        </p:spPr>
        <p:txBody>
          <a:bodyPr>
            <a:normAutofit/>
          </a:bodyPr>
          <a:lstStyle/>
          <a:p>
            <a:r>
              <a:rPr lang="es-CO" sz="4400">
                <a:solidFill>
                  <a:schemeClr val="tx1"/>
                </a:solidFill>
              </a:rPr>
              <a:t>COMUNICACIONES Y PROTOCOLO</a:t>
            </a:r>
            <a:endParaRPr lang="es-CO" sz="4400" dirty="0">
              <a:solidFill>
                <a:schemeClr val="tx1"/>
              </a:solidFill>
            </a:endParaRPr>
          </a:p>
          <a:p>
            <a:r>
              <a:rPr lang="es-CO" sz="4400" dirty="0">
                <a:solidFill>
                  <a:schemeClr val="tx1"/>
                </a:solidFill>
              </a:rPr>
              <a:t>PRIMER SEMESTRE DE 2018</a:t>
            </a:r>
          </a:p>
        </p:txBody>
      </p:sp>
    </p:spTree>
    <p:extLst>
      <p:ext uri="{BB962C8B-B14F-4D97-AF65-F5344CB8AC3E}">
        <p14:creationId xmlns:p14="http://schemas.microsoft.com/office/powerpoint/2010/main" val="338393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15960"/>
          </a:xfrm>
        </p:spPr>
        <p:txBody>
          <a:bodyPr>
            <a:normAutofit/>
          </a:bodyPr>
          <a:lstStyle/>
          <a:p>
            <a:r>
              <a:rPr lang="es-CO" sz="6000" dirty="0">
                <a:latin typeface="Arial Black" pitchFamily="34" charset="0"/>
              </a:rPr>
              <a:t>IMPORTANTE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6197600" y="1753645"/>
            <a:ext cx="5384800" cy="4372519"/>
          </a:xfrm>
        </p:spPr>
        <p:txBody>
          <a:bodyPr/>
          <a:lstStyle/>
          <a:p>
            <a:r>
              <a:rPr lang="es-CO" dirty="0"/>
              <a:t>PARA TENER EN CUENTA</a:t>
            </a:r>
          </a:p>
          <a:p>
            <a:r>
              <a:rPr lang="es-CO" dirty="0"/>
              <a:t>En el segundo semestre tendremos cambio a nueva plantilla para ser un diseño «más </a:t>
            </a:r>
            <a:r>
              <a:rPr lang="es-CO" dirty="0" err="1"/>
              <a:t>responsive</a:t>
            </a:r>
            <a:r>
              <a:rPr lang="es-CO" dirty="0"/>
              <a:t> al usuario»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1002082" y="1753645"/>
            <a:ext cx="4992318" cy="4372520"/>
          </a:xfrm>
        </p:spPr>
        <p:txBody>
          <a:bodyPr/>
          <a:lstStyle/>
          <a:p>
            <a:r>
              <a:rPr lang="es-CO" dirty="0"/>
              <a:t>Cambio  de dominio a </a:t>
            </a:r>
            <a:r>
              <a:rPr lang="es-CO" dirty="0">
                <a:solidFill>
                  <a:srgbClr val="FF0000"/>
                </a:solidFill>
                <a:hlinkClick r:id="rId2"/>
              </a:rPr>
              <a:t>www.concejodistritaldeCartagena.gov.co</a:t>
            </a:r>
            <a:endParaRPr lang="es-CO" dirty="0">
              <a:solidFill>
                <a:srgbClr val="FF0000"/>
              </a:solidFill>
            </a:endParaRPr>
          </a:p>
          <a:p>
            <a:r>
              <a:rPr lang="es-CO" dirty="0"/>
              <a:t>Aumento de visitantes a la página, gracias a la convocatoria y a nuevos contenidos</a:t>
            </a:r>
          </a:p>
        </p:txBody>
      </p:sp>
    </p:spTree>
    <p:extLst>
      <p:ext uri="{BB962C8B-B14F-4D97-AF65-F5344CB8AC3E}">
        <p14:creationId xmlns:p14="http://schemas.microsoft.com/office/powerpoint/2010/main" val="217870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9" y="0"/>
            <a:ext cx="1645084" cy="16740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6093913"/>
            <a:ext cx="12192000" cy="764087"/>
          </a:xfrm>
          <a:prstGeom prst="rect">
            <a:avLst/>
          </a:prstGeom>
          <a:solidFill>
            <a:srgbClr val="ECB62B"/>
          </a:solidFill>
          <a:ln>
            <a:solidFill>
              <a:srgbClr val="EC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4891413" y="483072"/>
            <a:ext cx="552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TWITTER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2709" flipV="1">
            <a:off x="8918531" y="3157072"/>
            <a:ext cx="2597062" cy="228411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265127" y="1866330"/>
            <a:ext cx="3181611" cy="875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1546962" y="1980725"/>
            <a:ext cx="3018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 cuántas personas llegamos con nuestros Tweets?</a:t>
            </a:r>
          </a:p>
        </p:txBody>
      </p:sp>
      <p:pic>
        <p:nvPicPr>
          <p:cNvPr id="1026" name="Picture 2" descr="D:\ESCRITORIO\rendicion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4" y="2779079"/>
            <a:ext cx="6915758" cy="289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Elipse"/>
          <p:cNvSpPr/>
          <p:nvPr/>
        </p:nvSpPr>
        <p:spPr>
          <a:xfrm>
            <a:off x="626301" y="4225919"/>
            <a:ext cx="3194138" cy="1235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4029205" y="3892364"/>
            <a:ext cx="2066795" cy="701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3" y="1726924"/>
            <a:ext cx="6714942" cy="5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4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" y="0"/>
            <a:ext cx="3223430" cy="59319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744" y="1600943"/>
            <a:ext cx="5038725" cy="348615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4" y="5410549"/>
            <a:ext cx="11792796" cy="1042771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5135671" y="5774499"/>
            <a:ext cx="1878904" cy="814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derecha"/>
          <p:cNvSpPr/>
          <p:nvPr/>
        </p:nvSpPr>
        <p:spPr>
          <a:xfrm rot="19498707">
            <a:off x="3331923" y="3958225"/>
            <a:ext cx="776614" cy="22546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5448822" y="400833"/>
            <a:ext cx="5962389" cy="1200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Se activaron las opiniones para los ciudadanos y están más pendientes de nuestras cuentas.</a:t>
            </a:r>
          </a:p>
        </p:txBody>
      </p:sp>
    </p:spTree>
    <p:extLst>
      <p:ext uri="{BB962C8B-B14F-4D97-AF65-F5344CB8AC3E}">
        <p14:creationId xmlns:p14="http://schemas.microsoft.com/office/powerpoint/2010/main" val="66486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68" y="539076"/>
            <a:ext cx="4533900" cy="61055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95" y="529541"/>
            <a:ext cx="5194128" cy="61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4" y="0"/>
            <a:ext cx="1645084" cy="16740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6093913"/>
            <a:ext cx="12192000" cy="764087"/>
          </a:xfrm>
          <a:prstGeom prst="rect">
            <a:avLst/>
          </a:prstGeom>
          <a:solidFill>
            <a:srgbClr val="ECB62B"/>
          </a:solidFill>
          <a:ln>
            <a:solidFill>
              <a:srgbClr val="EC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4110624" y="483072"/>
            <a:ext cx="552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INSTAGRAM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338" y="224143"/>
            <a:ext cx="2448838" cy="244883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76196" y="3678535"/>
            <a:ext cx="3231716" cy="16659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4509371" y="3256767"/>
            <a:ext cx="3632546" cy="2400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576196" y="3911350"/>
            <a:ext cx="3194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ECB62B"/>
                </a:solidFill>
                <a:latin typeface="Arial Black" pitchFamily="34" charset="0"/>
              </a:rPr>
              <a:t>¿Cuál es la estrategia?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509371" y="3487654"/>
            <a:ext cx="3632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2000" dirty="0"/>
              <a:t>Publicar contenido diverso y exclusivo sólo para este red: infografías, videos animados, realización de campañas, registro de medios sobre el trabajo de la Corporación etc.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87" y="1282335"/>
            <a:ext cx="6821851" cy="184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5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237994"/>
            <a:ext cx="4551122" cy="288205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" y="2431118"/>
            <a:ext cx="3448834" cy="343730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01" y="132972"/>
            <a:ext cx="4977008" cy="30920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22" y="2580959"/>
            <a:ext cx="4826696" cy="226348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949966" y="3244334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¿¿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63" y="3545504"/>
            <a:ext cx="3699356" cy="23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9" y="0"/>
            <a:ext cx="1645084" cy="16740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6093913"/>
            <a:ext cx="12192000" cy="764087"/>
          </a:xfrm>
          <a:prstGeom prst="rect">
            <a:avLst/>
          </a:prstGeom>
          <a:solidFill>
            <a:srgbClr val="ECB62B"/>
          </a:solidFill>
          <a:ln>
            <a:solidFill>
              <a:srgbClr val="EC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4653418" y="483072"/>
            <a:ext cx="552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FACEBOOK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66" y="1674030"/>
            <a:ext cx="2438400" cy="2438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33819" y="2354893"/>
            <a:ext cx="2897689" cy="1757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3870543" y="2137633"/>
            <a:ext cx="3970750" cy="3611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s-CO"/>
          </a:p>
        </p:txBody>
      </p:sp>
      <p:sp>
        <p:nvSpPr>
          <p:cNvPr id="9" name="8 CuadroTexto"/>
          <p:cNvSpPr txBox="1"/>
          <p:nvPr/>
        </p:nvSpPr>
        <p:spPr>
          <a:xfrm>
            <a:off x="248432" y="2587874"/>
            <a:ext cx="3260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CC0066"/>
                </a:solidFill>
                <a:latin typeface="Arial Black" pitchFamily="34" charset="0"/>
              </a:rPr>
              <a:t>¿Cuál es la estrategia?</a:t>
            </a:r>
          </a:p>
          <a:p>
            <a:endParaRPr lang="es-CO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70959" y="2354893"/>
            <a:ext cx="3344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Por ser la red más popular se trabajan contenidos que directamente le afectan al ciudadano. Hemos publicado preguntas de algunos cuestionarios y se ha producido participación en vivo durante las sesiones.</a:t>
            </a:r>
          </a:p>
          <a:p>
            <a:endParaRPr lang="es-CO" dirty="0"/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Se hacen las transmisiones en vivo que tienen un promedio de alcance de 2.500 personas</a:t>
            </a:r>
          </a:p>
        </p:txBody>
      </p:sp>
    </p:spTree>
    <p:extLst>
      <p:ext uri="{BB962C8B-B14F-4D97-AF65-F5344CB8AC3E}">
        <p14:creationId xmlns:p14="http://schemas.microsoft.com/office/powerpoint/2010/main" val="139003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5" y="150313"/>
            <a:ext cx="7730168" cy="7045894"/>
          </a:xfrm>
          <a:prstGeom prst="rect">
            <a:avLst/>
          </a:prstGeom>
        </p:spPr>
      </p:pic>
      <p:sp>
        <p:nvSpPr>
          <p:cNvPr id="4" name="3 Elipse"/>
          <p:cNvSpPr/>
          <p:nvPr/>
        </p:nvSpPr>
        <p:spPr>
          <a:xfrm>
            <a:off x="4415421" y="413359"/>
            <a:ext cx="1189973" cy="400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4567821" y="2807918"/>
            <a:ext cx="1189973" cy="400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8755694" y="613757"/>
            <a:ext cx="3106454" cy="3920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8981162" y="814158"/>
            <a:ext cx="2655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Los debates de </a:t>
            </a:r>
            <a:r>
              <a:rPr lang="es-CO" dirty="0">
                <a:solidFill>
                  <a:srgbClr val="00B050"/>
                </a:solidFill>
              </a:rPr>
              <a:t>#CONTROLPOLITICO </a:t>
            </a:r>
            <a:r>
              <a:rPr lang="es-CO" dirty="0"/>
              <a:t>a temas de ciudad como Transcaribe generaron comentarios y preguntas que se le hicieron al funcionario citado en sesión en vivo. Este ejercicio, generó que fidelizáramos seguidores en las vistas a las sesiones en vivo.</a:t>
            </a:r>
          </a:p>
        </p:txBody>
      </p:sp>
    </p:spTree>
    <p:extLst>
      <p:ext uri="{BB962C8B-B14F-4D97-AF65-F5344CB8AC3E}">
        <p14:creationId xmlns:p14="http://schemas.microsoft.com/office/powerpoint/2010/main" val="196261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10731" cy="6858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2 Elipse"/>
          <p:cNvSpPr/>
          <p:nvPr/>
        </p:nvSpPr>
        <p:spPr>
          <a:xfrm>
            <a:off x="4885151" y="851770"/>
            <a:ext cx="1678487" cy="400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4885151" y="3389856"/>
            <a:ext cx="2179529" cy="729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9144000" y="851769"/>
            <a:ext cx="2780778" cy="4070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432099" y="1052186"/>
            <a:ext cx="1841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La elección del Contralor Distrital fue un tema de gran interés. 86 veces se hizo clic a esta publicación para conocer quienes eran los candidatos y a 454 personas les llegó esta publicación.</a:t>
            </a:r>
          </a:p>
        </p:txBody>
      </p:sp>
    </p:spTree>
    <p:extLst>
      <p:ext uri="{BB962C8B-B14F-4D97-AF65-F5344CB8AC3E}">
        <p14:creationId xmlns:p14="http://schemas.microsoft.com/office/powerpoint/2010/main" val="16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28" y="325740"/>
            <a:ext cx="7381875" cy="5705475"/>
          </a:xfrm>
          <a:prstGeom prst="rect">
            <a:avLst/>
          </a:prstGeom>
        </p:spPr>
      </p:pic>
      <p:sp>
        <p:nvSpPr>
          <p:cNvPr id="3" name="2 Elipse"/>
          <p:cNvSpPr/>
          <p:nvPr/>
        </p:nvSpPr>
        <p:spPr>
          <a:xfrm>
            <a:off x="1089828" y="1177447"/>
            <a:ext cx="4233797" cy="1377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9056318" y="1302707"/>
            <a:ext cx="2693096" cy="2505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9306838" y="1603332"/>
            <a:ext cx="2217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Cada sesión se le hace una reseña con los temas que se tocaron, para informarle al ciudadano sobre qué discutió el Concejo.</a:t>
            </a:r>
          </a:p>
        </p:txBody>
      </p:sp>
    </p:spTree>
    <p:extLst>
      <p:ext uri="{BB962C8B-B14F-4D97-AF65-F5344CB8AC3E}">
        <p14:creationId xmlns:p14="http://schemas.microsoft.com/office/powerpoint/2010/main" val="247566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77" y="39189"/>
            <a:ext cx="12270154" cy="7726362"/>
          </a:xfrm>
        </p:spPr>
      </p:pic>
      <p:sp>
        <p:nvSpPr>
          <p:cNvPr id="5" name="4 CuadroTexto"/>
          <p:cNvSpPr txBox="1"/>
          <p:nvPr/>
        </p:nvSpPr>
        <p:spPr>
          <a:xfrm>
            <a:off x="3174275" y="448131"/>
            <a:ext cx="8408126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/>
            <a:r>
              <a:rPr lang="es-CO" sz="3200" dirty="0"/>
              <a:t>Para comunicarse de manera efectiva, debemos darnos cuenta que todos somos diferentes en la forma en que percibimos el mundo y usar este conocimiento como guía para nuestra comunicación con los demás. Anthony </a:t>
            </a:r>
            <a:r>
              <a:rPr lang="es-CO" sz="3200" dirty="0" err="1"/>
              <a:t>Robbins</a:t>
            </a:r>
            <a:r>
              <a:rPr lang="es-CO" sz="3200" dirty="0"/>
              <a:t>.</a:t>
            </a:r>
          </a:p>
          <a:p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71308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0910" y="576197"/>
            <a:ext cx="9880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latin typeface="Arial Black" pitchFamily="34" charset="0"/>
              </a:rPr>
              <a:t>#</a:t>
            </a:r>
            <a:r>
              <a:rPr lang="es-CO" sz="3200" dirty="0" smtClean="0">
                <a:latin typeface="Arial Black" pitchFamily="34" charset="0"/>
              </a:rPr>
              <a:t>HASHTAG </a:t>
            </a:r>
            <a:r>
              <a:rPr lang="es-CO" sz="3200" dirty="0">
                <a:latin typeface="Arial Black" pitchFamily="34" charset="0"/>
              </a:rPr>
              <a:t>O ETIQUETAS MÁS UTILIZADAS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77655" y="1653436"/>
            <a:ext cx="4183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rgbClr val="00B050"/>
                </a:solidFill>
              </a:rPr>
              <a:t>#</a:t>
            </a:r>
            <a:r>
              <a:rPr lang="es-CO" sz="4400" b="1" dirty="0" err="1">
                <a:solidFill>
                  <a:srgbClr val="00B050"/>
                </a:solidFill>
                <a:latin typeface="Bahnschrift Light SemiCondensed" pitchFamily="34" charset="0"/>
              </a:rPr>
              <a:t>EnSesionDeHoy</a:t>
            </a:r>
            <a:r>
              <a:rPr lang="es-CO" sz="44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94258" y="1314881"/>
            <a:ext cx="6944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800" dirty="0">
                <a:solidFill>
                  <a:srgbClr val="0070C0"/>
                </a:solidFill>
              </a:rPr>
              <a:t>#</a:t>
            </a:r>
            <a:r>
              <a:rPr lang="es-CO" sz="8800" b="1" dirty="0" err="1">
                <a:solidFill>
                  <a:srgbClr val="0070C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PicoYPlaca</a:t>
            </a:r>
            <a:r>
              <a:rPr lang="es-CO" sz="8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367418" y="2704506"/>
            <a:ext cx="3093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accent4">
                    <a:lumMod val="75000"/>
                  </a:schemeClr>
                </a:solidFill>
                <a:latin typeface="Bell MT" pitchFamily="18" charset="0"/>
              </a:rPr>
              <a:t>#Ahora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733789" y="2941466"/>
            <a:ext cx="425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FF00FF"/>
                </a:solidFill>
                <a:latin typeface="Bahnschrift SemiBold SemiConden" pitchFamily="34" charset="0"/>
              </a:rPr>
              <a:t>#</a:t>
            </a:r>
            <a:r>
              <a:rPr lang="es-CO" sz="2400" dirty="0" err="1">
                <a:solidFill>
                  <a:srgbClr val="FF00FF"/>
                </a:solidFill>
                <a:latin typeface="Bahnschrift SemiBold SemiConden" pitchFamily="34" charset="0"/>
              </a:rPr>
              <a:t>LaLupaDelConcejo</a:t>
            </a:r>
            <a:r>
              <a:rPr lang="es-CO" sz="2400" dirty="0">
                <a:solidFill>
                  <a:srgbClr val="FF00FF"/>
                </a:solidFill>
                <a:latin typeface="Bahnschrift SemiBold SemiConden" pitchFamily="34" charset="0"/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7304" y="3562044"/>
            <a:ext cx="10452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rgbClr val="FF9933"/>
                </a:solidFill>
                <a:latin typeface="Century Gothic" pitchFamily="34" charset="0"/>
              </a:rPr>
              <a:t>#</a:t>
            </a:r>
            <a:r>
              <a:rPr lang="es-CO" sz="6000" dirty="0" err="1">
                <a:solidFill>
                  <a:srgbClr val="FF9933"/>
                </a:solidFill>
                <a:latin typeface="Century Gothic" pitchFamily="34" charset="0"/>
              </a:rPr>
              <a:t>TrabajemosPorCartagena</a:t>
            </a:r>
            <a:r>
              <a:rPr lang="es-CO" sz="6000" dirty="0">
                <a:solidFill>
                  <a:srgbClr val="FF9933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402880" y="4752676"/>
            <a:ext cx="29561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00CCFF"/>
                </a:solidFill>
              </a:rPr>
              <a:t>#</a:t>
            </a:r>
            <a:r>
              <a:rPr lang="es-CO" sz="2800" dirty="0" err="1">
                <a:solidFill>
                  <a:srgbClr val="00CCFF"/>
                </a:solidFill>
                <a:latin typeface="Bahnschrift SemiBold SemiConden" pitchFamily="34" charset="0"/>
              </a:rPr>
              <a:t>ElConcejoEresTu</a:t>
            </a:r>
            <a:endParaRPr lang="es-CO" sz="2800" dirty="0">
              <a:solidFill>
                <a:srgbClr val="00CCFF"/>
              </a:solidFill>
              <a:latin typeface="Bahnschrift SemiBold SemiConden" pitchFamily="34" charset="0"/>
            </a:endParaRPr>
          </a:p>
          <a:p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663879" y="4773790"/>
            <a:ext cx="62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FF0000"/>
                </a:solidFill>
              </a:rPr>
              <a:t>#</a:t>
            </a:r>
            <a:r>
              <a:rPr lang="es-CO" sz="4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ConcejodeCartagena</a:t>
            </a:r>
            <a:endParaRPr lang="es-CO" sz="4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00608" y="5730843"/>
            <a:ext cx="6444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>
                <a:solidFill>
                  <a:srgbClr val="6600CC"/>
                </a:solidFill>
              </a:rPr>
              <a:t>#CARTAGENADEINDIAS</a:t>
            </a:r>
          </a:p>
        </p:txBody>
      </p:sp>
    </p:spTree>
    <p:extLst>
      <p:ext uri="{BB962C8B-B14F-4D97-AF65-F5344CB8AC3E}">
        <p14:creationId xmlns:p14="http://schemas.microsoft.com/office/powerpoint/2010/main" val="356438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>
            <a:extLst>
              <a:ext uri="{FF2B5EF4-FFF2-40B4-BE49-F238E27FC236}">
                <a16:creationId xmlns="" xmlns:a16="http://schemas.microsoft.com/office/drawing/2014/main" id="{D5F013C4-71A4-E842-823B-628506E1F1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374" y="-1796796"/>
            <a:ext cx="15515602" cy="8654796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079321"/>
            <a:ext cx="12192000" cy="309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000" b="1" dirty="0">
                <a:solidFill>
                  <a:schemeClr val="bg1"/>
                </a:solidFill>
              </a:rPr>
              <a:t>COMUNICACIÓN INTERNA 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216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C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50279"/>
            <a:ext cx="12192000" cy="707721"/>
          </a:xfrm>
          <a:prstGeom prst="rect">
            <a:avLst/>
          </a:prstGeom>
          <a:solidFill>
            <a:srgbClr val="006837"/>
          </a:solidFill>
          <a:ln>
            <a:solidFill>
              <a:srgbClr val="0068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3" y="-28184"/>
            <a:ext cx="1597068" cy="159706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90410" y="608102"/>
            <a:ext cx="795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COMUNICACIÓN INTERNA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9" y="2903592"/>
            <a:ext cx="3965319" cy="92937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073041" y="1568884"/>
            <a:ext cx="5999967" cy="403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5498925" y="1674168"/>
            <a:ext cx="51481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Publicaciones medios de comunicación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En promedio se publican 2 artículos semanales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Piezas alusivas a fechas especiales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Piezas de información general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Se publicaron 26 artículos de la columna de El Universal</a:t>
            </a:r>
          </a:p>
          <a:p>
            <a:endParaRPr lang="es-CO" dirty="0"/>
          </a:p>
          <a:p>
            <a:r>
              <a:rPr lang="es-CO" b="1" dirty="0"/>
              <a:t>Información general</a:t>
            </a:r>
          </a:p>
          <a:p>
            <a:r>
              <a:rPr lang="es-CO" b="1" dirty="0"/>
              <a:t> </a:t>
            </a:r>
            <a:r>
              <a:rPr lang="es-CO" dirty="0"/>
              <a:t>A través de los correos enviamos información general a cada una de las dependencias. </a:t>
            </a:r>
          </a:p>
          <a:p>
            <a:r>
              <a:rPr lang="es-CO" dirty="0"/>
              <a:t>Actualmente nos encontramos en la etapa de socialización de los correos institucionales.</a:t>
            </a:r>
          </a:p>
          <a:p>
            <a:r>
              <a:rPr lang="es-CO" dirty="0"/>
              <a:t> 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769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>
            <a:extLst>
              <a:ext uri="{FF2B5EF4-FFF2-40B4-BE49-F238E27FC236}">
                <a16:creationId xmlns="" xmlns:a16="http://schemas.microsoft.com/office/drawing/2014/main" id="{A1B942E3-8B77-2C43-85B2-F779C5885C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700"/>
            <a:ext cx="12192000" cy="86614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191876"/>
            <a:ext cx="12192000" cy="259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0" b="1" dirty="0">
                <a:solidFill>
                  <a:schemeClr val="bg1"/>
                </a:solidFill>
              </a:rPr>
              <a:t>PROTOCOLO</a:t>
            </a:r>
          </a:p>
        </p:txBody>
      </p:sp>
    </p:spTree>
    <p:extLst>
      <p:ext uri="{BB962C8B-B14F-4D97-AF65-F5344CB8AC3E}">
        <p14:creationId xmlns:p14="http://schemas.microsoft.com/office/powerpoint/2010/main" val="411949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7890" y="6175332"/>
            <a:ext cx="18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6221051"/>
            <a:ext cx="12192000" cy="636949"/>
          </a:xfrm>
          <a:prstGeom prst="rect">
            <a:avLst/>
          </a:prstGeom>
          <a:solidFill>
            <a:srgbClr val="299BD2"/>
          </a:solidFill>
          <a:ln>
            <a:solidFill>
              <a:srgbClr val="29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2492678" y="438411"/>
            <a:ext cx="890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ACOMPAÑAMIENTO A EVENTOS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2" y="176335"/>
            <a:ext cx="1847590" cy="184759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2" y="2693095"/>
            <a:ext cx="2536394" cy="2022954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5686816" y="2023925"/>
            <a:ext cx="5010411" cy="331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5891407" y="2211816"/>
            <a:ext cx="46012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Se realizó el acompañamiento a la mesa directiva y concejales asignados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 4 eventos institucionales y sociales</a:t>
            </a:r>
            <a:r>
              <a:rPr lang="es-CO" sz="2800" dirty="0"/>
              <a:t> por fuera de la corporación.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1782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299BD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7890" y="6175332"/>
            <a:ext cx="18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6221051"/>
            <a:ext cx="12192000" cy="636949"/>
          </a:xfrm>
          <a:prstGeom prst="rect">
            <a:avLst/>
          </a:prstGeom>
          <a:solidFill>
            <a:srgbClr val="299BD2"/>
          </a:solidFill>
          <a:ln>
            <a:solidFill>
              <a:srgbClr val="29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2079319" y="350135"/>
            <a:ext cx="890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ATENCIÓN A INVITADOS Y ASISTENTES A AUDIENCIAS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89141" y="2083682"/>
            <a:ext cx="9913044" cy="10603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5" y="325083"/>
            <a:ext cx="1550094" cy="1550094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25887" y="3323746"/>
            <a:ext cx="3118980" cy="2525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  <a:p>
            <a:endParaRPr lang="es-CO" dirty="0"/>
          </a:p>
          <a:p>
            <a:r>
              <a:rPr lang="es-CO" sz="2000" dirty="0">
                <a:solidFill>
                  <a:schemeClr val="tx1"/>
                </a:solidFill>
              </a:rPr>
              <a:t>Visita a </a:t>
            </a:r>
            <a:r>
              <a:rPr lang="es-CO" sz="2000" b="1" dirty="0">
                <a:solidFill>
                  <a:schemeClr val="tx1"/>
                </a:solidFill>
              </a:rPr>
              <a:t>colegios intervenidos por </a:t>
            </a:r>
            <a:r>
              <a:rPr lang="es-CO" sz="2000" b="1" dirty="0" err="1">
                <a:solidFill>
                  <a:schemeClr val="tx1"/>
                </a:solidFill>
              </a:rPr>
              <a:t>Edurbe</a:t>
            </a:r>
            <a:r>
              <a:rPr lang="es-CO" sz="2000" b="1" dirty="0">
                <a:solidFill>
                  <a:schemeClr val="tx1"/>
                </a:solidFill>
              </a:rPr>
              <a:t> </a:t>
            </a:r>
            <a:r>
              <a:rPr lang="es-CO" sz="2000" dirty="0">
                <a:solidFill>
                  <a:schemeClr val="tx1"/>
                </a:solidFill>
              </a:rPr>
              <a:t>y parque automotor contratado por la Secretaría de Educación para el transporte escolar.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26927" y="2196426"/>
            <a:ext cx="9775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En las audiencias públicas realizadas por fuera de la Corporación nos encargamos de organizar la logística; además, se atendieron en total </a:t>
            </a:r>
            <a:r>
              <a:rPr lang="es-CO" sz="2800" b="1" dirty="0">
                <a:solidFill>
                  <a:srgbClr val="CC0066"/>
                </a:solidFill>
              </a:rPr>
              <a:t>500</a:t>
            </a:r>
            <a:r>
              <a:rPr lang="es-CO" b="1" dirty="0"/>
              <a:t> personas entre invitados y ciudadanos espectadores.</a:t>
            </a:r>
          </a:p>
          <a:p>
            <a:endParaRPr lang="es-CO" dirty="0"/>
          </a:p>
        </p:txBody>
      </p:sp>
      <p:sp>
        <p:nvSpPr>
          <p:cNvPr id="13" name="12 Rectángulo"/>
          <p:cNvSpPr/>
          <p:nvPr/>
        </p:nvSpPr>
        <p:spPr>
          <a:xfrm>
            <a:off x="4073047" y="3323746"/>
            <a:ext cx="3118980" cy="2525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sp>
        <p:nvSpPr>
          <p:cNvPr id="14" name="13 Rectángulo"/>
          <p:cNvSpPr/>
          <p:nvPr/>
        </p:nvSpPr>
        <p:spPr>
          <a:xfrm>
            <a:off x="7866346" y="3323746"/>
            <a:ext cx="3118980" cy="2525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25887" y="3323746"/>
            <a:ext cx="3118980" cy="509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739035" y="3393689"/>
            <a:ext cx="249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14 DE ABRIL 2018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4073047" y="3361324"/>
            <a:ext cx="3118980" cy="509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/>
        </p:nvSpPr>
        <p:spPr>
          <a:xfrm>
            <a:off x="7868171" y="3291381"/>
            <a:ext cx="3118980" cy="509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4423123" y="3431267"/>
            <a:ext cx="264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20 DE ABRIL 2018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153138" y="3393689"/>
            <a:ext cx="254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 Black" pitchFamily="34" charset="0"/>
              </a:rPr>
              <a:t>29 DE JUNIO 2018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309997" y="3983277"/>
            <a:ext cx="2645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Audiencia Pública sobre el </a:t>
            </a:r>
            <a:r>
              <a:rPr lang="es-CO" b="1" dirty="0"/>
              <a:t>Plan Maestro de Educación</a:t>
            </a:r>
            <a:r>
              <a:rPr lang="es-CO" dirty="0"/>
              <a:t>, se llevó a cabo en la Corporación.</a:t>
            </a:r>
          </a:p>
          <a:p>
            <a:r>
              <a:rPr lang="es-CO" b="1" dirty="0"/>
              <a:t>Asistentes: 60 personas</a:t>
            </a:r>
          </a:p>
          <a:p>
            <a:r>
              <a:rPr lang="es-CO" b="1" dirty="0"/>
              <a:t>Inscritos: 32 personas</a:t>
            </a:r>
          </a:p>
          <a:p>
            <a:endParaRPr lang="es-CO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985343" y="3850703"/>
            <a:ext cx="2880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Audiencia Pública se debatió sobre la problemática de </a:t>
            </a:r>
            <a:r>
              <a:rPr lang="es-CO" b="1" dirty="0"/>
              <a:t>Legalización de predios de la Urbanización la Sevillana</a:t>
            </a:r>
            <a:r>
              <a:rPr lang="es-CO" dirty="0"/>
              <a:t>.</a:t>
            </a:r>
          </a:p>
          <a:p>
            <a:r>
              <a:rPr lang="es-CO" b="1" dirty="0"/>
              <a:t>Asistentes: 50 personas</a:t>
            </a:r>
          </a:p>
          <a:p>
            <a:r>
              <a:rPr lang="es-CO" b="1" dirty="0"/>
              <a:t>Inscritos: 5 personas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7527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7890" y="6175332"/>
            <a:ext cx="18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6221051"/>
            <a:ext cx="12192000" cy="636949"/>
          </a:xfrm>
          <a:prstGeom prst="rect">
            <a:avLst/>
          </a:prstGeom>
          <a:solidFill>
            <a:srgbClr val="299BD2"/>
          </a:solidFill>
          <a:ln>
            <a:solidFill>
              <a:srgbClr val="29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2492678" y="438411"/>
            <a:ext cx="890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PRÉSTAMO DEL SALÓN PEDRO ROMERO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81403" y="2060459"/>
            <a:ext cx="5010411" cy="331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3285994" y="2362128"/>
            <a:ext cx="46012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Se organizó y prestó el Salón de eventos del Concejo Distrital de Cartagena </a:t>
            </a:r>
            <a:r>
              <a:rPr lang="es-CO" sz="4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79 </a:t>
            </a:r>
            <a:r>
              <a:rPr lang="es-CO" sz="2800" dirty="0"/>
              <a:t>veces durante el primer semestre de 2017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" y="139801"/>
            <a:ext cx="1920658" cy="19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6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7890" y="6175332"/>
            <a:ext cx="18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6221051"/>
            <a:ext cx="12192000" cy="636949"/>
          </a:xfrm>
          <a:prstGeom prst="rect">
            <a:avLst/>
          </a:prstGeom>
          <a:solidFill>
            <a:srgbClr val="299BD2"/>
          </a:solidFill>
          <a:ln>
            <a:solidFill>
              <a:srgbClr val="29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2492678" y="438411"/>
            <a:ext cx="890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GRABACIONES DE LAS SESIONES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686816" y="1610567"/>
            <a:ext cx="5411244" cy="4197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5991615" y="1814555"/>
            <a:ext cx="50062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Diariamente se graban las sesiones, debates y audiencias públicas realizadas dentro y fuera del Concejo. Los ciudadanos pueden verlas en tiempo real por medio del canal de YouTube de la Corporación.</a:t>
            </a:r>
          </a:p>
          <a:p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Total grabaciones 2018: </a:t>
            </a:r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142.</a:t>
            </a:r>
            <a:endParaRPr lang="es-CO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endParaRPr lang="es-CO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" y="290115"/>
            <a:ext cx="1620030" cy="16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6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7890" y="6175332"/>
            <a:ext cx="18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6221051"/>
            <a:ext cx="12192000" cy="636949"/>
          </a:xfrm>
          <a:prstGeom prst="rect">
            <a:avLst/>
          </a:prstGeom>
          <a:solidFill>
            <a:srgbClr val="299BD2"/>
          </a:solidFill>
          <a:ln>
            <a:solidFill>
              <a:srgbClr val="29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2317314" y="438411"/>
            <a:ext cx="8906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INTERPRETE LENGUAJE DE SEÑAS-LSC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686816" y="1402915"/>
            <a:ext cx="5711869" cy="3933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5991615" y="1572988"/>
            <a:ext cx="5106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Para dar cumplimiento a la Ley 1618 de 2013 "Por medio de la cual se establecen las disposiciones para garantizar el pleno ejercicio de los derechos de las personas con discapacidad", y la Ley 982 del 2 de agosto de 2005, Artículo 13: "El Estado asegurará a las personas sordas, sordo ciegas e hipoacúsicas el efectivo ejercicio de su derecho a la información en sus canales nacionales de televisión abierta..."; tenemos una intérprete de lenguaje de señas en cada sesión</a:t>
            </a:r>
          </a:p>
          <a:p>
            <a:endParaRPr lang="es-CO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" y="256075"/>
            <a:ext cx="1527756" cy="129715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8" y="1761850"/>
            <a:ext cx="4829206" cy="3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7890" y="6175332"/>
            <a:ext cx="18789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0" y="6221051"/>
            <a:ext cx="12192000" cy="636949"/>
          </a:xfrm>
          <a:prstGeom prst="rect">
            <a:avLst/>
          </a:prstGeom>
          <a:solidFill>
            <a:srgbClr val="299BD2"/>
          </a:solidFill>
          <a:ln>
            <a:solidFill>
              <a:srgbClr val="299B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2317314" y="438411"/>
            <a:ext cx="890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rial Black" pitchFamily="34" charset="0"/>
              </a:rPr>
              <a:t>TRANSCRIPCIÓN DE ACTAS</a:t>
            </a:r>
            <a:endParaRPr lang="es-CO" sz="4000" dirty="0"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686814" y="1550436"/>
            <a:ext cx="5711869" cy="3933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5989525" y="1775874"/>
            <a:ext cx="510644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Se realiza la transcripción de las actas por sesión: </a:t>
            </a:r>
            <a:endParaRPr lang="es-CO" sz="2000" dirty="0" smtClean="0"/>
          </a:p>
          <a:p>
            <a:endParaRPr lang="es-CO" sz="2000" dirty="0"/>
          </a:p>
          <a:p>
            <a:r>
              <a:rPr lang="es-CO" sz="2400" b="1" dirty="0"/>
              <a:t>Primer periodo extra</a:t>
            </a:r>
            <a:r>
              <a:rPr lang="es-CO" sz="2400" dirty="0"/>
              <a:t>: </a:t>
            </a:r>
            <a:r>
              <a:rPr lang="es-CO" sz="2400" dirty="0">
                <a:solidFill>
                  <a:srgbClr val="FF0000"/>
                </a:solidFill>
              </a:rPr>
              <a:t>2 </a:t>
            </a:r>
            <a:r>
              <a:rPr lang="es-CO" sz="2400" dirty="0"/>
              <a:t>actas</a:t>
            </a:r>
          </a:p>
          <a:p>
            <a:r>
              <a:rPr lang="es-CO" sz="2400" b="1" dirty="0"/>
              <a:t>Primer periodo ordinaria</a:t>
            </a:r>
            <a:r>
              <a:rPr lang="es-CO" sz="2400" dirty="0"/>
              <a:t>: </a:t>
            </a:r>
            <a:r>
              <a:rPr lang="es-CO" sz="2400" dirty="0">
                <a:solidFill>
                  <a:srgbClr val="FF0000"/>
                </a:solidFill>
              </a:rPr>
              <a:t>64 </a:t>
            </a:r>
            <a:r>
              <a:rPr lang="es-CO" sz="2400" dirty="0"/>
              <a:t>actas</a:t>
            </a:r>
          </a:p>
          <a:p>
            <a:r>
              <a:rPr lang="es-CO" sz="2400" b="1" dirty="0"/>
              <a:t>Segundo periodo extras</a:t>
            </a:r>
            <a:r>
              <a:rPr lang="es-CO" sz="2400" dirty="0"/>
              <a:t>: </a:t>
            </a:r>
            <a:r>
              <a:rPr lang="es-CO" sz="2400" dirty="0">
                <a:solidFill>
                  <a:srgbClr val="FF0000"/>
                </a:solidFill>
              </a:rPr>
              <a:t>11 </a:t>
            </a:r>
            <a:r>
              <a:rPr lang="es-CO" sz="2400" dirty="0"/>
              <a:t>actas</a:t>
            </a:r>
          </a:p>
          <a:p>
            <a:r>
              <a:rPr lang="es-CO" sz="2400" b="1" dirty="0"/>
              <a:t>Segundo periodo ordinario</a:t>
            </a:r>
            <a:r>
              <a:rPr lang="es-CO" sz="2400" dirty="0"/>
              <a:t>: </a:t>
            </a:r>
            <a:r>
              <a:rPr lang="es-CO" sz="2400" dirty="0">
                <a:solidFill>
                  <a:srgbClr val="FF0000"/>
                </a:solidFill>
              </a:rPr>
              <a:t>61 </a:t>
            </a:r>
            <a:r>
              <a:rPr lang="es-CO" sz="2400" dirty="0"/>
              <a:t>actas</a:t>
            </a:r>
          </a:p>
          <a:p>
            <a:r>
              <a:rPr lang="es-CO" sz="2400" b="1" dirty="0"/>
              <a:t>Total de actas</a:t>
            </a:r>
            <a:r>
              <a:rPr lang="es-CO" sz="2400" dirty="0"/>
              <a:t>: </a:t>
            </a:r>
            <a:r>
              <a:rPr lang="es-CO" sz="3600" dirty="0">
                <a:solidFill>
                  <a:srgbClr val="FF0000"/>
                </a:solidFill>
              </a:rPr>
              <a:t>138</a:t>
            </a:r>
          </a:p>
          <a:p>
            <a:endParaRPr lang="es-CO" sz="2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0" y="1550436"/>
            <a:ext cx="3805642" cy="38056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0" y="217590"/>
            <a:ext cx="1180845" cy="11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2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170578"/>
            <a:ext cx="10972800" cy="780685"/>
          </a:xfrm>
        </p:spPr>
        <p:txBody>
          <a:bodyPr/>
          <a:lstStyle/>
          <a:p>
            <a:r>
              <a:rPr lang="es-CO" dirty="0"/>
              <a:t>¿Cómo nos comunicamos?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35739" y="5989574"/>
            <a:ext cx="291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</a:rPr>
              <a:t>PRENSA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5962087"/>
            <a:ext cx="291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</a:rPr>
              <a:t>DIGITAL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559226" y="3172068"/>
            <a:ext cx="348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Arial Black" pitchFamily="34" charset="0"/>
              </a:rPr>
              <a:t>COMUNICACIÓNES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019475" y="3169136"/>
            <a:ext cx="291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 Black" pitchFamily="34" charset="0"/>
              </a:rPr>
              <a:t>PROTOCOLO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59C105E-CF2F-AE4E-AEB0-80AA0EA8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6" y="3974656"/>
            <a:ext cx="1859826" cy="18562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803918A-CF4E-C946-872C-41ACBC4F3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84" y="3974656"/>
            <a:ext cx="1856229" cy="18562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1E1D45DB-CD14-7E41-A17F-3891DF62D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546" y="1230745"/>
            <a:ext cx="1804175" cy="18041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0ABFD78F-0696-C343-B5CF-A6E36E4EB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681" y="1272615"/>
            <a:ext cx="1768251" cy="176825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01A87058-CF1C-CE48-81B8-846AEB973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059" y="3977520"/>
            <a:ext cx="1840675" cy="1840675"/>
          </a:xfrm>
          <a:prstGeom prst="rect">
            <a:avLst/>
          </a:prstGeom>
        </p:spPr>
      </p:pic>
      <p:sp>
        <p:nvSpPr>
          <p:cNvPr id="28" name="5 CuadroTexto">
            <a:extLst>
              <a:ext uri="{FF2B5EF4-FFF2-40B4-BE49-F238E27FC236}">
                <a16:creationId xmlns="" xmlns:a16="http://schemas.microsoft.com/office/drawing/2014/main" id="{1F202864-F167-A14D-BF8D-0E2F2B3845E1}"/>
              </a:ext>
            </a:extLst>
          </p:cNvPr>
          <p:cNvSpPr txBox="1"/>
          <p:nvPr/>
        </p:nvSpPr>
        <p:spPr>
          <a:xfrm>
            <a:off x="3995158" y="5989574"/>
            <a:ext cx="363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</a:rPr>
              <a:t>COMUNICACIÓN</a:t>
            </a:r>
          </a:p>
          <a:p>
            <a:pPr algn="ctr"/>
            <a:r>
              <a:rPr lang="es-CO" dirty="0">
                <a:latin typeface="Arial Black" pitchFamily="34" charset="0"/>
              </a:rPr>
              <a:t>INTERNA</a:t>
            </a: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="" xmlns:a16="http://schemas.microsoft.com/office/drawing/2014/main" id="{339CC94A-8AD3-3C4C-B068-DB18BF10578D}"/>
              </a:ext>
            </a:extLst>
          </p:cNvPr>
          <p:cNvCxnSpPr/>
          <p:nvPr/>
        </p:nvCxnSpPr>
        <p:spPr>
          <a:xfrm flipH="1">
            <a:off x="2186270" y="3598319"/>
            <a:ext cx="400203" cy="69769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="" xmlns:a16="http://schemas.microsoft.com/office/drawing/2014/main" id="{FA13CBAD-EAB0-E54B-9521-8FAC55D1C2D9}"/>
              </a:ext>
            </a:extLst>
          </p:cNvPr>
          <p:cNvCxnSpPr/>
          <p:nvPr/>
        </p:nvCxnSpPr>
        <p:spPr>
          <a:xfrm>
            <a:off x="3592197" y="3598319"/>
            <a:ext cx="0" cy="2443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="" xmlns:a16="http://schemas.microsoft.com/office/drawing/2014/main" id="{61B001A9-2480-6D4A-842F-09692C821ACC}"/>
              </a:ext>
            </a:extLst>
          </p:cNvPr>
          <p:cNvCxnSpPr/>
          <p:nvPr/>
        </p:nvCxnSpPr>
        <p:spPr>
          <a:xfrm>
            <a:off x="4520313" y="3692356"/>
            <a:ext cx="528342" cy="49864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5CB3209A-2B54-E24A-BCF6-29043063A7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7566" y="3950277"/>
            <a:ext cx="1901907" cy="189822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="" xmlns:a16="http://schemas.microsoft.com/office/drawing/2014/main" id="{EFD065A6-441B-3D4D-BDFB-259330F6F7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8673" y="3919967"/>
            <a:ext cx="1898228" cy="1898228"/>
          </a:xfrm>
          <a:prstGeom prst="rect">
            <a:avLst/>
          </a:prstGeom>
        </p:spPr>
      </p:pic>
      <p:sp>
        <p:nvSpPr>
          <p:cNvPr id="40" name="8 CuadroTexto">
            <a:extLst>
              <a:ext uri="{FF2B5EF4-FFF2-40B4-BE49-F238E27FC236}">
                <a16:creationId xmlns="" xmlns:a16="http://schemas.microsoft.com/office/drawing/2014/main" id="{DEEEBD55-7F0B-3E45-B44D-8DE9F0FD5258}"/>
              </a:ext>
            </a:extLst>
          </p:cNvPr>
          <p:cNvSpPr txBox="1"/>
          <p:nvPr/>
        </p:nvSpPr>
        <p:spPr>
          <a:xfrm>
            <a:off x="7010400" y="5962087"/>
            <a:ext cx="291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</a:rPr>
              <a:t>ACOMPAÑAMIENTO</a:t>
            </a:r>
          </a:p>
        </p:txBody>
      </p:sp>
      <p:sp>
        <p:nvSpPr>
          <p:cNvPr id="41" name="8 CuadroTexto">
            <a:extLst>
              <a:ext uri="{FF2B5EF4-FFF2-40B4-BE49-F238E27FC236}">
                <a16:creationId xmlns="" xmlns:a16="http://schemas.microsoft.com/office/drawing/2014/main" id="{6F97F516-830E-4D42-9B9C-3D3333FD5B9F}"/>
              </a:ext>
            </a:extLst>
          </p:cNvPr>
          <p:cNvSpPr txBox="1"/>
          <p:nvPr/>
        </p:nvSpPr>
        <p:spPr>
          <a:xfrm>
            <a:off x="9410700" y="5962087"/>
            <a:ext cx="291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 Black" pitchFamily="34" charset="0"/>
              </a:rPr>
              <a:t>LOGÍSTICA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="" xmlns:a16="http://schemas.microsoft.com/office/drawing/2014/main" id="{9F667C76-8FF9-4240-88D3-A5C772B09177}"/>
              </a:ext>
            </a:extLst>
          </p:cNvPr>
          <p:cNvCxnSpPr/>
          <p:nvPr/>
        </p:nvCxnSpPr>
        <p:spPr>
          <a:xfrm>
            <a:off x="9619852" y="3622018"/>
            <a:ext cx="528342" cy="49864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="" xmlns:a16="http://schemas.microsoft.com/office/drawing/2014/main" id="{41CD8811-28A6-B247-AF30-0C0B8CE2287B}"/>
              </a:ext>
            </a:extLst>
          </p:cNvPr>
          <p:cNvCxnSpPr>
            <a:cxnSpLocks/>
          </p:cNvCxnSpPr>
          <p:nvPr/>
        </p:nvCxnSpPr>
        <p:spPr>
          <a:xfrm flipH="1">
            <a:off x="9091137" y="3680634"/>
            <a:ext cx="296090" cy="51025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2 Imagen">
            <a:extLst>
              <a:ext uri="{FF2B5EF4-FFF2-40B4-BE49-F238E27FC236}">
                <a16:creationId xmlns="" xmlns:a16="http://schemas.microsoft.com/office/drawing/2014/main" id="{6378B372-A800-694E-B47C-E279A49A5C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740"/>
            <a:ext cx="12384505" cy="82563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Rectángulo 1"/>
          <p:cNvSpPr/>
          <p:nvPr/>
        </p:nvSpPr>
        <p:spPr>
          <a:xfrm>
            <a:off x="0" y="1949116"/>
            <a:ext cx="12192000" cy="2766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0" b="1" dirty="0">
                <a:solidFill>
                  <a:schemeClr val="bg1"/>
                </a:solidFill>
              </a:rPr>
              <a:t>PRENSA</a:t>
            </a:r>
          </a:p>
        </p:txBody>
      </p:sp>
    </p:spTree>
    <p:extLst>
      <p:ext uri="{BB962C8B-B14F-4D97-AF65-F5344CB8AC3E}">
        <p14:creationId xmlns:p14="http://schemas.microsoft.com/office/powerpoint/2010/main" val="421591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0" y="581418"/>
            <a:ext cx="2020866" cy="202086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66" y="2975862"/>
            <a:ext cx="1747382" cy="174738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73" y="769309"/>
            <a:ext cx="1645084" cy="164508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7" y="2988690"/>
            <a:ext cx="1494774" cy="149477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036" y="894569"/>
            <a:ext cx="1519824" cy="151982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13983" y="2571071"/>
            <a:ext cx="160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atin typeface="Arial Black" pitchFamily="34" charset="0"/>
              </a:rPr>
              <a:t>142</a:t>
            </a:r>
            <a:endParaRPr lang="es-CO" sz="4000" dirty="0"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04988" y="4822111"/>
            <a:ext cx="136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125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53620" y="2602284"/>
            <a:ext cx="136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latin typeface="Arial Black" pitchFamily="34" charset="0"/>
              </a:rPr>
              <a:t>2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770314" y="4600248"/>
            <a:ext cx="136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037523" y="2571071"/>
            <a:ext cx="1365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685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13983" y="3320578"/>
            <a:ext cx="180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BOLETINES DE PRENSA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157600" y="5529997"/>
            <a:ext cx="1803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AUDIOS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534414" y="3328126"/>
            <a:ext cx="180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RUEDAS DE PRENSA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338162" y="5353260"/>
            <a:ext cx="20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VIDEOS PARA MEDIOS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9741074" y="3310170"/>
            <a:ext cx="1803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FOTOS PARA MEDIOS</a:t>
            </a:r>
          </a:p>
        </p:txBody>
      </p:sp>
    </p:spTree>
    <p:extLst>
      <p:ext uri="{BB962C8B-B14F-4D97-AF65-F5344CB8AC3E}">
        <p14:creationId xmlns:p14="http://schemas.microsoft.com/office/powerpoint/2010/main" val="344796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99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25227"/>
            <a:ext cx="12192000" cy="732773"/>
          </a:xfrm>
          <a:prstGeom prst="rect">
            <a:avLst/>
          </a:prstGeom>
          <a:solidFill>
            <a:srgbClr val="B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2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3" y="0"/>
            <a:ext cx="1471808" cy="147180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041742" y="526093"/>
            <a:ext cx="309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solidFill>
                  <a:srgbClr val="C00000"/>
                </a:solidFill>
                <a:latin typeface="Arial Black" pitchFamily="34" charset="0"/>
              </a:rPr>
              <a:t>IMPACTO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973318"/>
            <a:ext cx="4572000" cy="80962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19" y="1973172"/>
            <a:ext cx="5010150" cy="84772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8" y="3118597"/>
            <a:ext cx="5637711" cy="116724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58" y="4624313"/>
            <a:ext cx="6218736" cy="1066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3" y="1582647"/>
            <a:ext cx="4572000" cy="78105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3" y="2560477"/>
            <a:ext cx="5353833" cy="810723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4" y="3567658"/>
            <a:ext cx="4885509" cy="52278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7" y="4195762"/>
            <a:ext cx="4752974" cy="766762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5264331" y="1782943"/>
            <a:ext cx="1058092" cy="614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59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 Imagen">
            <a:extLst>
              <a:ext uri="{FF2B5EF4-FFF2-40B4-BE49-F238E27FC236}">
                <a16:creationId xmlns="" xmlns:a16="http://schemas.microsoft.com/office/drawing/2014/main" id="{8C0A037E-37DB-7747-84BA-FB81E61574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787400"/>
            <a:ext cx="12420600" cy="82804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2354895"/>
            <a:ext cx="12192000" cy="2730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0" b="1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2607580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9" y="0"/>
            <a:ext cx="1645084" cy="167403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6093913"/>
            <a:ext cx="12192000" cy="764087"/>
          </a:xfrm>
          <a:prstGeom prst="rect">
            <a:avLst/>
          </a:prstGeom>
          <a:solidFill>
            <a:srgbClr val="ECB62B"/>
          </a:solidFill>
          <a:ln>
            <a:solidFill>
              <a:srgbClr val="EC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2129424" y="483072"/>
            <a:ext cx="5523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REDES SOCIALES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814190" y="2534013"/>
            <a:ext cx="3670127" cy="1637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814190" y="2752425"/>
            <a:ext cx="367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ECB62B"/>
                </a:solidFill>
                <a:latin typeface="Arial Black" pitchFamily="34" charset="0"/>
              </a:rPr>
              <a:t>¿Cuál es la estrategia?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411244" y="1327758"/>
            <a:ext cx="4409161" cy="42839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5958637" y="1484549"/>
            <a:ext cx="3314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Pasamos de tener miedo a publicar por los malos comentarios a recibir interacción y preguntas por parte de los ciudadanos en temas de </a:t>
            </a:r>
            <a:r>
              <a:rPr lang="es-CO" dirty="0">
                <a:solidFill>
                  <a:srgbClr val="0070C0"/>
                </a:solidFill>
              </a:rPr>
              <a:t>#CONTROLPOLITICO</a:t>
            </a:r>
          </a:p>
          <a:p>
            <a:pPr marL="285750" indent="-285750">
              <a:buFont typeface="Arial" pitchFamily="34" charset="0"/>
              <a:buChar char="•"/>
            </a:pPr>
            <a:endParaRPr lang="es-CO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dirty="0"/>
              <a:t>Mostrar cada día los avances en temas de ciudad que tiene La Corporación, sobretodo en temas que afectan directamente a todos los ciudadanos. </a:t>
            </a:r>
            <a:r>
              <a:rPr lang="es-CO" dirty="0">
                <a:solidFill>
                  <a:srgbClr val="0070C0"/>
                </a:solidFill>
              </a:rPr>
              <a:t>Por ejemplo: Debate a Transcaribe</a:t>
            </a:r>
          </a:p>
        </p:txBody>
      </p:sp>
    </p:spTree>
    <p:extLst>
      <p:ext uri="{BB962C8B-B14F-4D97-AF65-F5344CB8AC3E}">
        <p14:creationId xmlns:p14="http://schemas.microsoft.com/office/powerpoint/2010/main" val="332811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8" y="292470"/>
            <a:ext cx="1295122" cy="129512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774522" y="857868"/>
            <a:ext cx="275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WEBSITE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6162805"/>
            <a:ext cx="12192000" cy="807929"/>
          </a:xfrm>
          <a:prstGeom prst="rect">
            <a:avLst/>
          </a:prstGeom>
          <a:solidFill>
            <a:srgbClr val="ECB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8" y="1870809"/>
            <a:ext cx="1761996" cy="166097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63" y="1747619"/>
            <a:ext cx="1779972" cy="177997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52" y="1993801"/>
            <a:ext cx="1533790" cy="153379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68" y="1747619"/>
            <a:ext cx="1874286" cy="187428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88" y="1993801"/>
            <a:ext cx="2221282" cy="133554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60784" y="3772432"/>
            <a:ext cx="154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atin typeface="Arial Black" pitchFamily="34" charset="0"/>
              </a:rPr>
              <a:t>142</a:t>
            </a:r>
            <a:endParaRPr lang="es-CO" sz="4000" dirty="0">
              <a:latin typeface="Arial Black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00598" y="3680099"/>
            <a:ext cx="154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latin typeface="Arial Black" pitchFamily="34" charset="0"/>
              </a:rPr>
              <a:t>4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937342" y="3772432"/>
            <a:ext cx="154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latin typeface="Arial Black" pitchFamily="34" charset="0"/>
              </a:rPr>
              <a:t>26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333768" y="3762004"/>
            <a:ext cx="197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 Black" pitchFamily="34" charset="0"/>
              </a:rPr>
              <a:t>TODAS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0135643" y="3556822"/>
            <a:ext cx="154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Arial Black" pitchFamily="34" charset="0"/>
              </a:rPr>
              <a:t>137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9843370" y="4583289"/>
            <a:ext cx="183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VISITANTES PROMEDIO/MES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720234" y="4593300"/>
            <a:ext cx="154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ACUERDOS PÚBLICADOS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937342" y="4624619"/>
            <a:ext cx="178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PROPOSICIONESPÚBLICADAS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550173" y="4583290"/>
            <a:ext cx="175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TRANSMISIONESEN VIVO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360783" y="4593301"/>
            <a:ext cx="154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BOLETINES PÚBLICADOS</a:t>
            </a:r>
          </a:p>
        </p:txBody>
      </p:sp>
    </p:spTree>
    <p:extLst>
      <p:ext uri="{BB962C8B-B14F-4D97-AF65-F5344CB8AC3E}">
        <p14:creationId xmlns:p14="http://schemas.microsoft.com/office/powerpoint/2010/main" val="3550880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</TotalTime>
  <Words>862</Words>
  <Application>Microsoft Office PowerPoint</Application>
  <PresentationFormat>Personalizado</PresentationFormat>
  <Paragraphs>117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Rendición de Cuentas</vt:lpstr>
      <vt:lpstr>Presentación de PowerPoint</vt:lpstr>
      <vt:lpstr>¿Cómo nos comunicamos?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IMPORTANTE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LORA</dc:creator>
  <cp:lastModifiedBy>Pablo</cp:lastModifiedBy>
  <cp:revision>51</cp:revision>
  <dcterms:created xsi:type="dcterms:W3CDTF">2018-07-18T17:11:26Z</dcterms:created>
  <dcterms:modified xsi:type="dcterms:W3CDTF">2018-08-10T11:50:29Z</dcterms:modified>
</cp:coreProperties>
</file>