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14"/>
  </p:notesMasterIdLst>
  <p:sldIdLst>
    <p:sldId id="258" r:id="rId2"/>
    <p:sldId id="256" r:id="rId3"/>
    <p:sldId id="267" r:id="rId4"/>
    <p:sldId id="257" r:id="rId5"/>
    <p:sldId id="261" r:id="rId6"/>
    <p:sldId id="259" r:id="rId7"/>
    <p:sldId id="260" r:id="rId8"/>
    <p:sldId id="262" r:id="rId9"/>
    <p:sldId id="263" r:id="rId10"/>
    <p:sldId id="264" r:id="rId11"/>
    <p:sldId id="265" r:id="rId12"/>
    <p:sldId id="266"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79"/>
  </p:normalViewPr>
  <p:slideViewPr>
    <p:cSldViewPr snapToGrid="0" snapToObjects="1">
      <p:cViewPr varScale="1">
        <p:scale>
          <a:sx n="94" d="100"/>
          <a:sy n="94" d="100"/>
        </p:scale>
        <p:origin x="-612" y="-90"/>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s-ES" dirty="0"/>
          </a:p>
        </p:txBody>
      </p:sp>
      <p:sp>
        <p:nvSpPr>
          <p:cNvPr id="3" name="Marcador de fech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3232209-530C-467B-BA7D-C67B07D989BC}" type="datetimeFigureOut">
              <a:rPr lang="es-ES" smtClean="0"/>
              <a:t>30/07/2019</a:t>
            </a:fld>
            <a:endParaRPr lang="es-ES" dirty="0"/>
          </a:p>
        </p:txBody>
      </p:sp>
      <p:sp>
        <p:nvSpPr>
          <p:cNvPr id="4" name="Marcador de imagen d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s-ES" dirty="0"/>
          </a:p>
        </p:txBody>
      </p:sp>
      <p:sp>
        <p:nvSpPr>
          <p:cNvPr id="5" name="Marcador de nota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6" name="Marcador de pie de pá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s-ES" dirty="0"/>
          </a:p>
        </p:txBody>
      </p:sp>
      <p:sp>
        <p:nvSpPr>
          <p:cNvPr id="7" name="Marcador de número de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3B3D4DC-D349-4211-8D5A-BAEAB7BC9C3B}" type="slidenum">
              <a:rPr lang="es-ES" smtClean="0"/>
              <a:t>‹Nº›</a:t>
            </a:fld>
            <a:endParaRPr lang="es-ES" dirty="0"/>
          </a:p>
        </p:txBody>
      </p:sp>
    </p:spTree>
    <p:extLst>
      <p:ext uri="{BB962C8B-B14F-4D97-AF65-F5344CB8AC3E}">
        <p14:creationId xmlns:p14="http://schemas.microsoft.com/office/powerpoint/2010/main" val="52909243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a:xfrm>
            <a:off x="685800" y="1143000"/>
            <a:ext cx="5486400" cy="3086100"/>
          </a:xfrm>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F3B3D4DC-D349-4211-8D5A-BAEAB7BC9C3B}" type="slidenum">
              <a:rPr lang="es-ES" smtClean="0"/>
              <a:t>3</a:t>
            </a:fld>
            <a:endParaRPr lang="es-ES" dirty="0"/>
          </a:p>
        </p:txBody>
      </p:sp>
    </p:spTree>
    <p:extLst>
      <p:ext uri="{BB962C8B-B14F-4D97-AF65-F5344CB8AC3E}">
        <p14:creationId xmlns:p14="http://schemas.microsoft.com/office/powerpoint/2010/main" val="4009208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itle 1"/>
          <p:cNvSpPr>
            <a:spLocks noGrp="1"/>
          </p:cNvSpPr>
          <p:nvPr>
            <p:ph type="ctrTitle"/>
          </p:nvPr>
        </p:nvSpPr>
        <p:spPr>
          <a:xfrm>
            <a:off x="685800" y="841772"/>
            <a:ext cx="7772400" cy="1790700"/>
          </a:xfrm>
        </p:spPr>
        <p:txBody>
          <a:bodyPr anchor="b"/>
          <a:lstStyle>
            <a:lvl1pPr algn="ctr">
              <a:defRPr sz="6000"/>
            </a:lvl1pPr>
          </a:lstStyle>
          <a:p>
            <a:r>
              <a:rPr lang="es-ES"/>
              <a:t>Haga clic para modificar el estilo de título del patrón</a:t>
            </a:r>
            <a:endParaRPr lang="en-US" dirty="0"/>
          </a:p>
        </p:txBody>
      </p:sp>
      <p:sp>
        <p:nvSpPr>
          <p:cNvPr id="3" name="Subtitle 2"/>
          <p:cNvSpPr>
            <a:spLocks noGrp="1"/>
          </p:cNvSpPr>
          <p:nvPr>
            <p:ph type="subTitle" idx="1"/>
          </p:nvPr>
        </p:nvSpPr>
        <p:spPr>
          <a:xfrm>
            <a:off x="1143000" y="2701528"/>
            <a:ext cx="6858000" cy="124182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9044319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16634904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6" y="273843"/>
            <a:ext cx="1971675" cy="4358879"/>
          </a:xfrm>
        </p:spPr>
        <p:txBody>
          <a:bodyPr vert="eaVert"/>
          <a:lstStyle/>
          <a:p>
            <a:r>
              <a:rPr lang="es-ES"/>
              <a:t>Haga clic para modificar el estilo de título del patrón</a:t>
            </a:r>
            <a:endParaRPr lang="en-US" dirty="0"/>
          </a:p>
        </p:txBody>
      </p:sp>
      <p:sp>
        <p:nvSpPr>
          <p:cNvPr id="3" name="Vertical Text Placeholder 2"/>
          <p:cNvSpPr>
            <a:spLocks noGrp="1"/>
          </p:cNvSpPr>
          <p:nvPr>
            <p:ph type="body" orient="vert" idx="1"/>
          </p:nvPr>
        </p:nvSpPr>
        <p:spPr>
          <a:xfrm>
            <a:off x="628651" y="273843"/>
            <a:ext cx="5800725" cy="4358879"/>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121961755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8026377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itle 1"/>
          <p:cNvSpPr>
            <a:spLocks noGrp="1"/>
          </p:cNvSpPr>
          <p:nvPr>
            <p:ph type="title"/>
          </p:nvPr>
        </p:nvSpPr>
        <p:spPr>
          <a:xfrm>
            <a:off x="623888" y="1282305"/>
            <a:ext cx="7886700" cy="2139553"/>
          </a:xfrm>
        </p:spPr>
        <p:txBody>
          <a:bodyPr anchor="b"/>
          <a:lstStyle>
            <a:lvl1pPr>
              <a:defRPr sz="6000"/>
            </a:lvl1pPr>
          </a:lstStyle>
          <a:p>
            <a:r>
              <a:rPr lang="es-ES"/>
              <a:t>Haga clic para modificar el estilo de título del patrón</a:t>
            </a:r>
            <a:endParaRPr lang="en-US" dirty="0"/>
          </a:p>
        </p:txBody>
      </p:sp>
      <p:sp>
        <p:nvSpPr>
          <p:cNvPr id="3" name="Text Placeholder 2"/>
          <p:cNvSpPr>
            <a:spLocks noGrp="1"/>
          </p:cNvSpPr>
          <p:nvPr>
            <p:ph type="body" idx="1"/>
          </p:nvPr>
        </p:nvSpPr>
        <p:spPr>
          <a:xfrm>
            <a:off x="623888" y="3442099"/>
            <a:ext cx="7886700" cy="1125140"/>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a:t>Haga clic para modificar los estilos de texto del patrón</a:t>
            </a:r>
          </a:p>
        </p:txBody>
      </p:sp>
      <p:sp>
        <p:nvSpPr>
          <p:cNvPr id="4" name="Date Placeholder 3"/>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5" name="Footer Placeholder 4"/>
          <p:cNvSpPr>
            <a:spLocks noGrp="1"/>
          </p:cNvSpPr>
          <p:nvPr>
            <p:ph type="ftr" sz="quarter" idx="11"/>
          </p:nvPr>
        </p:nvSpPr>
        <p:spPr/>
        <p:txBody>
          <a:bodyPr/>
          <a:lstStyle/>
          <a:p>
            <a:endParaRPr lang="es-CO" dirty="0"/>
          </a:p>
        </p:txBody>
      </p:sp>
      <p:sp>
        <p:nvSpPr>
          <p:cNvPr id="6" name="Slide Number Placeholder 5"/>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6106846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Content Placeholder 2"/>
          <p:cNvSpPr>
            <a:spLocks noGrp="1"/>
          </p:cNvSpPr>
          <p:nvPr>
            <p:ph sz="half" idx="1"/>
          </p:nvPr>
        </p:nvSpPr>
        <p:spPr>
          <a:xfrm>
            <a:off x="628650" y="1369218"/>
            <a:ext cx="3886200" cy="32635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Content Placeholder 3"/>
          <p:cNvSpPr>
            <a:spLocks noGrp="1"/>
          </p:cNvSpPr>
          <p:nvPr>
            <p:ph sz="half" idx="2"/>
          </p:nvPr>
        </p:nvSpPr>
        <p:spPr>
          <a:xfrm>
            <a:off x="4629150" y="1369218"/>
            <a:ext cx="3886200" cy="3263504"/>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Date Placeholder 4"/>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302409784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itle 1"/>
          <p:cNvSpPr>
            <a:spLocks noGrp="1"/>
          </p:cNvSpPr>
          <p:nvPr>
            <p:ph type="title"/>
          </p:nvPr>
        </p:nvSpPr>
        <p:spPr>
          <a:xfrm>
            <a:off x="629841" y="273845"/>
            <a:ext cx="7886700" cy="994172"/>
          </a:xfrm>
        </p:spPr>
        <p:txBody>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9842" y="1260872"/>
            <a:ext cx="3868340"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Content Placeholder 3"/>
          <p:cNvSpPr>
            <a:spLocks noGrp="1"/>
          </p:cNvSpPr>
          <p:nvPr>
            <p:ph sz="half" idx="2"/>
          </p:nvPr>
        </p:nvSpPr>
        <p:spPr>
          <a:xfrm>
            <a:off x="629842" y="1878806"/>
            <a:ext cx="3868340" cy="276344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5" name="Text Placeholder 4"/>
          <p:cNvSpPr>
            <a:spLocks noGrp="1"/>
          </p:cNvSpPr>
          <p:nvPr>
            <p:ph type="body" sz="quarter" idx="3"/>
          </p:nvPr>
        </p:nvSpPr>
        <p:spPr>
          <a:xfrm>
            <a:off x="4629151" y="1260872"/>
            <a:ext cx="3887391" cy="617934"/>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Content Placeholder 5"/>
          <p:cNvSpPr>
            <a:spLocks noGrp="1"/>
          </p:cNvSpPr>
          <p:nvPr>
            <p:ph sz="quarter" idx="4"/>
          </p:nvPr>
        </p:nvSpPr>
        <p:spPr>
          <a:xfrm>
            <a:off x="4629151" y="1878806"/>
            <a:ext cx="3887391" cy="2763441"/>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7" name="Date Placeholder 6"/>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8" name="Footer Placeholder 7"/>
          <p:cNvSpPr>
            <a:spLocks noGrp="1"/>
          </p:cNvSpPr>
          <p:nvPr>
            <p:ph type="ftr" sz="quarter" idx="11"/>
          </p:nvPr>
        </p:nvSpPr>
        <p:spPr/>
        <p:txBody>
          <a:bodyPr/>
          <a:lstStyle/>
          <a:p>
            <a:endParaRPr lang="es-CO" dirty="0"/>
          </a:p>
        </p:txBody>
      </p:sp>
      <p:sp>
        <p:nvSpPr>
          <p:cNvPr id="9" name="Slide Number Placeholder 8"/>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5250798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s-ES"/>
              <a:t>Haga clic para modificar el estilo de título del patrón</a:t>
            </a:r>
            <a:endParaRPr lang="en-US" dirty="0"/>
          </a:p>
        </p:txBody>
      </p:sp>
      <p:sp>
        <p:nvSpPr>
          <p:cNvPr id="3" name="Date Placeholder 2"/>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4" name="Footer Placeholder 3"/>
          <p:cNvSpPr>
            <a:spLocks noGrp="1"/>
          </p:cNvSpPr>
          <p:nvPr>
            <p:ph type="ftr" sz="quarter" idx="11"/>
          </p:nvPr>
        </p:nvSpPr>
        <p:spPr/>
        <p:txBody>
          <a:bodyPr/>
          <a:lstStyle/>
          <a:p>
            <a:endParaRPr lang="es-CO" dirty="0"/>
          </a:p>
        </p:txBody>
      </p:sp>
      <p:sp>
        <p:nvSpPr>
          <p:cNvPr id="5" name="Slide Number Placeholder 4"/>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20340167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3" name="Footer Placeholder 2"/>
          <p:cNvSpPr>
            <a:spLocks noGrp="1"/>
          </p:cNvSpPr>
          <p:nvPr>
            <p:ph type="ftr" sz="quarter" idx="11"/>
          </p:nvPr>
        </p:nvSpPr>
        <p:spPr/>
        <p:txBody>
          <a:bodyPr/>
          <a:lstStyle/>
          <a:p>
            <a:endParaRPr lang="es-CO" dirty="0"/>
          </a:p>
        </p:txBody>
      </p:sp>
      <p:sp>
        <p:nvSpPr>
          <p:cNvPr id="4" name="Slide Number Placeholder 3"/>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110252717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es-ES"/>
              <a:t>Haga clic para modificar el estilo de título del patrón</a:t>
            </a:r>
            <a:endParaRPr lang="en-US" dirty="0"/>
          </a:p>
        </p:txBody>
      </p:sp>
      <p:sp>
        <p:nvSpPr>
          <p:cNvPr id="3" name="Content Placeholder 2"/>
          <p:cNvSpPr>
            <a:spLocks noGrp="1"/>
          </p:cNvSpPr>
          <p:nvPr>
            <p:ph idx="1"/>
          </p:nvPr>
        </p:nvSpPr>
        <p:spPr>
          <a:xfrm>
            <a:off x="3887391" y="740570"/>
            <a:ext cx="4629150" cy="3655219"/>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34133455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itle 1"/>
          <p:cNvSpPr>
            <a:spLocks noGrp="1"/>
          </p:cNvSpPr>
          <p:nvPr>
            <p:ph type="title"/>
          </p:nvPr>
        </p:nvSpPr>
        <p:spPr>
          <a:xfrm>
            <a:off x="629841" y="342900"/>
            <a:ext cx="2949178" cy="1200150"/>
          </a:xfrm>
        </p:spPr>
        <p:txBody>
          <a:bodyPr anchor="b"/>
          <a:lstStyle>
            <a:lvl1pPr>
              <a:defRPr sz="3200"/>
            </a:lvl1pPr>
          </a:lstStyle>
          <a:p>
            <a:r>
              <a:rPr lang="es-ES"/>
              <a:t>Haga clic para modificar el estilo de título del patrón</a:t>
            </a:r>
            <a:endParaRPr lang="en-US" dirty="0"/>
          </a:p>
        </p:txBody>
      </p:sp>
      <p:sp>
        <p:nvSpPr>
          <p:cNvPr id="3" name="Picture Placeholder 2"/>
          <p:cNvSpPr>
            <a:spLocks noGrp="1" noChangeAspect="1"/>
          </p:cNvSpPr>
          <p:nvPr>
            <p:ph type="pic" idx="1"/>
          </p:nvPr>
        </p:nvSpPr>
        <p:spPr>
          <a:xfrm>
            <a:off x="3887391" y="740570"/>
            <a:ext cx="4629150" cy="365521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dirty="0"/>
              <a:t>Haga clic en el icono para agregar una imagen</a:t>
            </a:r>
            <a:endParaRPr lang="en-US" dirty="0"/>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Date Placeholder 4"/>
          <p:cNvSpPr>
            <a:spLocks noGrp="1"/>
          </p:cNvSpPr>
          <p:nvPr>
            <p:ph type="dt" sz="half" idx="10"/>
          </p:nvPr>
        </p:nvSpPr>
        <p:spPr/>
        <p:txBody>
          <a:bodyPr/>
          <a:lstStyle/>
          <a:p>
            <a:fld id="{6EE37FE4-BBAF-1044-B726-0573DEA13094}" type="datetimeFigureOut">
              <a:rPr lang="es-CO" smtClean="0"/>
              <a:t>30/07/2019</a:t>
            </a:fld>
            <a:endParaRPr lang="es-CO" dirty="0"/>
          </a:p>
        </p:txBody>
      </p:sp>
      <p:sp>
        <p:nvSpPr>
          <p:cNvPr id="6" name="Footer Placeholder 5"/>
          <p:cNvSpPr>
            <a:spLocks noGrp="1"/>
          </p:cNvSpPr>
          <p:nvPr>
            <p:ph type="ftr" sz="quarter" idx="11"/>
          </p:nvPr>
        </p:nvSpPr>
        <p:spPr/>
        <p:txBody>
          <a:bodyPr/>
          <a:lstStyle/>
          <a:p>
            <a:endParaRPr lang="es-CO" dirty="0"/>
          </a:p>
        </p:txBody>
      </p:sp>
      <p:sp>
        <p:nvSpPr>
          <p:cNvPr id="7" name="Slide Number Placeholder 6"/>
          <p:cNvSpPr>
            <a:spLocks noGrp="1"/>
          </p:cNvSpPr>
          <p:nvPr>
            <p:ph type="sldNum" sz="quarter" idx="12"/>
          </p:nvPr>
        </p:nvSpPr>
        <p:spPr/>
        <p:txBody>
          <a:bodyPr/>
          <a:lstStyle/>
          <a:p>
            <a:fld id="{5DA18DED-8D99-1646-AAC4-D6B07B455688}" type="slidenum">
              <a:rPr lang="es-CO" smtClean="0"/>
              <a:t>‹Nº›</a:t>
            </a:fld>
            <a:endParaRPr lang="es-CO" dirty="0"/>
          </a:p>
        </p:txBody>
      </p:sp>
    </p:spTree>
    <p:extLst>
      <p:ext uri="{BB962C8B-B14F-4D97-AF65-F5344CB8AC3E}">
        <p14:creationId xmlns:p14="http://schemas.microsoft.com/office/powerpoint/2010/main" val="23930984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273845"/>
            <a:ext cx="7886700" cy="994172"/>
          </a:xfrm>
          <a:prstGeom prst="rect">
            <a:avLst/>
          </a:prstGeom>
        </p:spPr>
        <p:txBody>
          <a:bodyPr vert="horz" lIns="91440" tIns="45720" rIns="91440" bIns="45720" rtlCol="0" anchor="ctr">
            <a:normAutofit/>
          </a:bodyPr>
          <a:lstStyle/>
          <a:p>
            <a:r>
              <a:rPr lang="es-ES"/>
              <a:t>Haga clic para modificar el estilo de título del patrón</a:t>
            </a:r>
            <a:endParaRPr lang="en-US" dirty="0"/>
          </a:p>
        </p:txBody>
      </p:sp>
      <p:sp>
        <p:nvSpPr>
          <p:cNvPr id="3" name="Text Placeholder 2"/>
          <p:cNvSpPr>
            <a:spLocks noGrp="1"/>
          </p:cNvSpPr>
          <p:nvPr>
            <p:ph type="body" idx="1"/>
          </p:nvPr>
        </p:nvSpPr>
        <p:spPr>
          <a:xfrm>
            <a:off x="628650" y="1369218"/>
            <a:ext cx="7886700" cy="3263504"/>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n-US" dirty="0"/>
          </a:p>
        </p:txBody>
      </p:sp>
      <p:sp>
        <p:nvSpPr>
          <p:cNvPr id="4" name="Date Placeholder 3"/>
          <p:cNvSpPr>
            <a:spLocks noGrp="1"/>
          </p:cNvSpPr>
          <p:nvPr>
            <p:ph type="dt" sz="half" idx="2"/>
          </p:nvPr>
        </p:nvSpPr>
        <p:spPr>
          <a:xfrm>
            <a:off x="628650" y="4767264"/>
            <a:ext cx="20574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6EE37FE4-BBAF-1044-B726-0573DEA13094}" type="datetimeFigureOut">
              <a:rPr lang="es-CO" smtClean="0"/>
              <a:t>30/07/2019</a:t>
            </a:fld>
            <a:endParaRPr lang="es-CO" dirty="0"/>
          </a:p>
        </p:txBody>
      </p:sp>
      <p:sp>
        <p:nvSpPr>
          <p:cNvPr id="5" name="Footer Placeholder 4"/>
          <p:cNvSpPr>
            <a:spLocks noGrp="1"/>
          </p:cNvSpPr>
          <p:nvPr>
            <p:ph type="ftr" sz="quarter" idx="3"/>
          </p:nvPr>
        </p:nvSpPr>
        <p:spPr>
          <a:xfrm>
            <a:off x="3028950" y="4767264"/>
            <a:ext cx="30861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O" dirty="0"/>
          </a:p>
        </p:txBody>
      </p:sp>
      <p:sp>
        <p:nvSpPr>
          <p:cNvPr id="6" name="Slide Number Placeholder 5"/>
          <p:cNvSpPr>
            <a:spLocks noGrp="1"/>
          </p:cNvSpPr>
          <p:nvPr>
            <p:ph type="sldNum" sz="quarter" idx="4"/>
          </p:nvPr>
        </p:nvSpPr>
        <p:spPr>
          <a:xfrm>
            <a:off x="6457950" y="4767264"/>
            <a:ext cx="20574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DA18DED-8D99-1646-AAC4-D6B07B455688}" type="slidenum">
              <a:rPr lang="es-CO" smtClean="0"/>
              <a:t>‹Nº›</a:t>
            </a:fld>
            <a:endParaRPr lang="es-CO" dirty="0"/>
          </a:p>
        </p:txBody>
      </p:sp>
    </p:spTree>
    <p:extLst>
      <p:ext uri="{BB962C8B-B14F-4D97-AF65-F5344CB8AC3E}">
        <p14:creationId xmlns:p14="http://schemas.microsoft.com/office/powerpoint/2010/main" val="11050302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69607" y="1369455"/>
            <a:ext cx="6907074" cy="1673150"/>
          </a:xfrm>
          <a:prstGeom prst="rect">
            <a:avLst/>
          </a:prstGeom>
        </p:spPr>
        <p:txBody>
          <a:bodyPr wrap="square">
            <a:spAutoFit/>
          </a:bodyPr>
          <a:lstStyle/>
          <a:p>
            <a:pPr algn="ctr">
              <a:lnSpc>
                <a:spcPct val="107000"/>
              </a:lnSpc>
              <a:spcAft>
                <a:spcPts val="0"/>
              </a:spcAft>
              <a:tabLst>
                <a:tab pos="1952625" algn="l"/>
                <a:tab pos="2700020" algn="ctr"/>
                <a:tab pos="5400040" algn="r"/>
              </a:tabLst>
            </a:pPr>
            <a:r>
              <a:rPr lang="es-CO" sz="3200" b="1" i="1" dirty="0" smtClean="0">
                <a:latin typeface="Times New Roman" panose="02020603050405020304" pitchFamily="18" charset="0"/>
                <a:ea typeface="Calibri" panose="020F0502020204030204" pitchFamily="34" charset="0"/>
                <a:cs typeface="Times New Roman" panose="02020603050405020304" pitchFamily="18" charset="0"/>
              </a:rPr>
              <a:t>INFORME DE GESTIÓN COMISION SEGUNDA  O  DE PRESUPUESTO Y DE ASUNTOS FISCALES</a:t>
            </a:r>
            <a:endParaRPr lang="es-ES" sz="28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8409427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31184" y="480466"/>
            <a:ext cx="8468435" cy="3956468"/>
          </a:xfrm>
          <a:prstGeom prst="rect">
            <a:avLst/>
          </a:prstGeom>
        </p:spPr>
        <p:txBody>
          <a:bodyPr wrap="square">
            <a:spAutoFit/>
          </a:bodyPr>
          <a:lstStyle/>
          <a:p>
            <a:pPr algn="just">
              <a:lnSpc>
                <a:spcPct val="107000"/>
              </a:lnSpc>
              <a:spcAft>
                <a:spcPts val="800"/>
              </a:spcAft>
            </a:pPr>
            <a:r>
              <a:rPr lang="es-CO" b="1" dirty="0">
                <a:latin typeface="Arial" panose="020B0604020202020204" pitchFamily="34" charset="0"/>
                <a:ea typeface="Calibri" panose="020F0502020204030204" pitchFamily="34" charset="0"/>
                <a:cs typeface="Times New Roman" panose="02020603050405020304" pitchFamily="18" charset="0"/>
              </a:rPr>
              <a:t>P.A ARCHIVADOS</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Los proyectos de acuerdos archivados son los siguientes:</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Wingdings" panose="05000000000000000000" pitchFamily="2" charset="2"/>
              <a:buChar char=""/>
            </a:pPr>
            <a:r>
              <a:rPr lang="es-CO" dirty="0">
                <a:latin typeface="Arial" panose="020B0604020202020204" pitchFamily="34" charset="0"/>
                <a:ea typeface="Calibri" panose="020F0502020204030204" pitchFamily="34" charset="0"/>
                <a:cs typeface="Times New Roman" panose="02020603050405020304" pitchFamily="18" charset="0"/>
              </a:rPr>
              <a:t>P.A N° 145 “Mediante el cual se faculta y se solicita al Alcalde para que presente un Acuerdo que fortalezca la inclusión de genero mediante beneficios tributarios a quienes contraten y vinculen mujeres cabeza de hogar y de otras condiciones en sus empresas”.</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dirty="0">
                <a:latin typeface="Arial" panose="020B0604020202020204" pitchFamily="34" charset="0"/>
                <a:ea typeface="Calibri" panose="020F0502020204030204" pitchFamily="34" charset="0"/>
                <a:cs typeface="Times New Roman" panose="02020603050405020304" pitchFamily="18" charset="0"/>
              </a:rPr>
              <a:t> </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800"/>
              </a:spcAft>
              <a:buFont typeface="Wingdings" panose="05000000000000000000" pitchFamily="2" charset="2"/>
              <a:buChar char=""/>
            </a:pPr>
            <a:r>
              <a:rPr lang="es-CO" dirty="0">
                <a:latin typeface="Arial" panose="020B0604020202020204" pitchFamily="34" charset="0"/>
                <a:ea typeface="Calibri" panose="020F0502020204030204" pitchFamily="34" charset="0"/>
                <a:cs typeface="Times New Roman" panose="02020603050405020304" pitchFamily="18" charset="0"/>
              </a:rPr>
              <a:t>P.A N° 150 “Mediante el cual se solicita un depósito reembolsable a quien solicite un permiso para eventos transitorios que promocionen actividades con avisos, carteles, volantes, pasacalles y vallas de actividades transitorias”</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CO" dirty="0">
                <a:latin typeface="Arial" panose="020B0604020202020204" pitchFamily="34" charset="0"/>
                <a:ea typeface="Calibri" panose="020F0502020204030204" pitchFamily="34" charset="0"/>
                <a:cs typeface="Times New Roman" panose="02020603050405020304" pitchFamily="18" charset="0"/>
              </a:rPr>
              <a:t>         Este proyecto de acuerdo fue archivado por ponencia negativa en el </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0"/>
              </a:spcAft>
            </a:pPr>
            <a:r>
              <a:rPr lang="es-CO" b="1" dirty="0">
                <a:latin typeface="Arial" panose="020B0604020202020204" pitchFamily="34" charset="0"/>
                <a:ea typeface="Calibri" panose="020F0502020204030204" pitchFamily="34" charset="0"/>
                <a:cs typeface="Times New Roman" panose="02020603050405020304" pitchFamily="18" charset="0"/>
              </a:rPr>
              <a:t>         </a:t>
            </a:r>
            <a:r>
              <a:rPr lang="es-CO" dirty="0">
                <a:latin typeface="Arial" panose="020B0604020202020204" pitchFamily="34" charset="0"/>
                <a:ea typeface="Calibri" panose="020F0502020204030204" pitchFamily="34" charset="0"/>
                <a:cs typeface="Times New Roman" panose="02020603050405020304" pitchFamily="18" charset="0"/>
              </a:rPr>
              <a:t>Primer debate</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5434544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286603" y="593107"/>
            <a:ext cx="8488907" cy="3078792"/>
          </a:xfrm>
          <a:prstGeom prst="rect">
            <a:avLst/>
          </a:prstGeom>
        </p:spPr>
        <p:txBody>
          <a:bodyPr wrap="square">
            <a:spAutoFit/>
          </a:bodyPr>
          <a:lstStyle/>
          <a:p>
            <a:pPr algn="just">
              <a:lnSpc>
                <a:spcPct val="107000"/>
              </a:lnSpc>
              <a:spcAft>
                <a:spcPts val="800"/>
              </a:spcAft>
            </a:pPr>
            <a:r>
              <a:rPr lang="es-CO" b="1" dirty="0" smtClean="0">
                <a:latin typeface="Arial" panose="020B0604020202020204" pitchFamily="34" charset="0"/>
                <a:ea typeface="Calibri" panose="020F0502020204030204" pitchFamily="34" charset="0"/>
                <a:cs typeface="Times New Roman" panose="02020603050405020304" pitchFamily="18" charset="0"/>
              </a:rPr>
              <a:t>P.A PRESENTADOS POR BANCADAS</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b="1" dirty="0" smtClean="0">
                <a:latin typeface="Arial" panose="020B0604020202020204" pitchFamily="34" charset="0"/>
                <a:ea typeface="Calibri" panose="020F0502020204030204" pitchFamily="34" charset="0"/>
                <a:cs typeface="Times New Roman" panose="02020603050405020304" pitchFamily="18" charset="0"/>
              </a:rPr>
              <a:t> </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b="1" dirty="0" smtClean="0">
                <a:latin typeface="Arial" panose="020B0604020202020204" pitchFamily="34" charset="0"/>
                <a:ea typeface="Calibri" panose="020F0502020204030204" pitchFamily="34" charset="0"/>
                <a:cs typeface="Times New Roman" panose="02020603050405020304" pitchFamily="18" charset="0"/>
              </a:rPr>
              <a:t>BANCADA DE LA U: </a:t>
            </a:r>
            <a:r>
              <a:rPr lang="es-CO" dirty="0" smtClean="0">
                <a:latin typeface="Arial" panose="020B0604020202020204" pitchFamily="34" charset="0"/>
                <a:ea typeface="Calibri" panose="020F0502020204030204" pitchFamily="34" charset="0"/>
                <a:cs typeface="Times New Roman" panose="02020603050405020304" pitchFamily="18" charset="0"/>
              </a:rPr>
              <a:t>P.A N° 145 Y P.A N° 150, PRESENTADOS POR EL CONCEJAL CESAR PION GONZÁLEZ</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b="1" dirty="0" smtClean="0">
                <a:latin typeface="Arial" panose="020B0604020202020204" pitchFamily="34" charset="0"/>
                <a:ea typeface="Calibri" panose="020F0502020204030204" pitchFamily="34" charset="0"/>
                <a:cs typeface="Times New Roman" panose="02020603050405020304" pitchFamily="18" charset="0"/>
              </a:rPr>
              <a:t> </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b="1" dirty="0" smtClean="0">
                <a:latin typeface="Arial" panose="020B0604020202020204" pitchFamily="34" charset="0"/>
                <a:ea typeface="Calibri" panose="020F0502020204030204" pitchFamily="34" charset="0"/>
                <a:cs typeface="Times New Roman" panose="02020603050405020304" pitchFamily="18" charset="0"/>
              </a:rPr>
              <a:t>P.A PRESENTADOS POR EL EJECUTIVO</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dirty="0" smtClean="0">
                <a:latin typeface="Arial" panose="020B0604020202020204" pitchFamily="34" charset="0"/>
                <a:ea typeface="Calibri" panose="020F0502020204030204" pitchFamily="34" charset="0"/>
                <a:cs typeface="Times New Roman" panose="02020603050405020304" pitchFamily="18" charset="0"/>
              </a:rPr>
              <a:t>EL P.A N° 154 Y P.A N°159</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dirty="0" smtClean="0">
                <a:latin typeface="Arial" panose="020B0604020202020204" pitchFamily="34" charset="0"/>
                <a:ea typeface="Calibri" panose="020F0502020204030204" pitchFamily="34" charset="0"/>
                <a:cs typeface="Times New Roman" panose="02020603050405020304" pitchFamily="18" charset="0"/>
              </a:rPr>
              <a:t> </a:t>
            </a:r>
            <a:endParaRPr lang="es-E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63463602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657519" y="1422555"/>
            <a:ext cx="7649571" cy="1984518"/>
          </a:xfrm>
          <a:prstGeom prst="rect">
            <a:avLst/>
          </a:prstGeom>
        </p:spPr>
        <p:txBody>
          <a:bodyPr wrap="square">
            <a:spAutoFit/>
          </a:bodyPr>
          <a:lstStyle/>
          <a:p>
            <a:pPr algn="just">
              <a:lnSpc>
                <a:spcPct val="107000"/>
              </a:lnSpc>
              <a:spcAft>
                <a:spcPts val="800"/>
              </a:spcAft>
            </a:pPr>
            <a:r>
              <a:rPr lang="es-CO" b="1" dirty="0" smtClean="0">
                <a:latin typeface="Arial" panose="020B0604020202020204" pitchFamily="34" charset="0"/>
                <a:ea typeface="Calibri" panose="020F0502020204030204" pitchFamily="34" charset="0"/>
                <a:cs typeface="Times New Roman" panose="02020603050405020304" pitchFamily="18" charset="0"/>
              </a:rPr>
              <a:t>P.A PRESENTADOS EN EL PRIMER PERIODO DE SESIONES</a:t>
            </a:r>
            <a:r>
              <a:rPr lang="es-CO" dirty="0" smtClean="0">
                <a:latin typeface="Arial" panose="020B0604020202020204" pitchFamily="34" charset="0"/>
                <a:ea typeface="Calibri" panose="020F0502020204030204" pitchFamily="34" charset="0"/>
                <a:cs typeface="Times New Roman" panose="02020603050405020304" pitchFamily="18" charset="0"/>
              </a:rPr>
              <a:t>:  </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dirty="0" smtClean="0">
                <a:latin typeface="Arial" panose="020B0604020202020204" pitchFamily="34" charset="0"/>
                <a:ea typeface="Calibri" panose="020F0502020204030204" pitchFamily="34" charset="0"/>
                <a:cs typeface="Times New Roman" panose="02020603050405020304" pitchFamily="18" charset="0"/>
              </a:rPr>
              <a:t>P.A N° 145, P.A N° 150 Y P.A N° 154</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dirty="0" smtClean="0">
                <a:latin typeface="Arial" panose="020B0604020202020204" pitchFamily="34" charset="0"/>
                <a:ea typeface="Calibri" panose="020F0502020204030204" pitchFamily="34" charset="0"/>
                <a:cs typeface="Times New Roman" panose="02020603050405020304" pitchFamily="18" charset="0"/>
              </a:rPr>
              <a:t> </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b="1" dirty="0" smtClean="0">
                <a:latin typeface="Arial" panose="020B0604020202020204" pitchFamily="34" charset="0"/>
                <a:ea typeface="Calibri" panose="020F0502020204030204" pitchFamily="34" charset="0"/>
                <a:cs typeface="Times New Roman" panose="02020603050405020304" pitchFamily="18" charset="0"/>
              </a:rPr>
              <a:t>P.A PRESENTADOS EN EL SEGUNDO PERIODO DE SESIONES</a:t>
            </a:r>
            <a:r>
              <a:rPr lang="es-CO" dirty="0" smtClean="0">
                <a:latin typeface="Arial" panose="020B0604020202020204" pitchFamily="34" charset="0"/>
                <a:ea typeface="Calibri" panose="020F0502020204030204" pitchFamily="34" charset="0"/>
                <a:cs typeface="Times New Roman" panose="02020603050405020304" pitchFamily="18" charset="0"/>
              </a:rPr>
              <a:t>:  </a:t>
            </a:r>
            <a:endParaRPr lang="es-ES" sz="1400" dirty="0" smtClean="0">
              <a:latin typeface="Calibri" panose="020F0502020204030204" pitchFamily="34" charset="0"/>
              <a:ea typeface="Calibri" panose="020F0502020204030204" pitchFamily="34" charset="0"/>
              <a:cs typeface="Times New Roman" panose="02020603050405020304" pitchFamily="18" charset="0"/>
            </a:endParaRPr>
          </a:p>
          <a:p>
            <a:pPr algn="just">
              <a:lnSpc>
                <a:spcPct val="107000"/>
              </a:lnSpc>
              <a:spcAft>
                <a:spcPts val="800"/>
              </a:spcAft>
            </a:pPr>
            <a:r>
              <a:rPr lang="es-CO" dirty="0" smtClean="0">
                <a:latin typeface="Arial" panose="020B0604020202020204" pitchFamily="34" charset="0"/>
                <a:ea typeface="Calibri" panose="020F0502020204030204" pitchFamily="34" charset="0"/>
                <a:cs typeface="Times New Roman" panose="02020603050405020304" pitchFamily="18" charset="0"/>
              </a:rPr>
              <a:t>P.A N° 159</a:t>
            </a:r>
            <a:endParaRPr lang="es-ES" sz="1400"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197536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026766" y="430707"/>
            <a:ext cx="6803409" cy="3949030"/>
          </a:xfrm>
          <a:prstGeom prst="rect">
            <a:avLst/>
          </a:prstGeom>
        </p:spPr>
        <p:txBody>
          <a:bodyPr wrap="square">
            <a:spAutoFit/>
          </a:bodyPr>
          <a:lstStyle/>
          <a:p>
            <a:pPr>
              <a:lnSpc>
                <a:spcPct val="107000"/>
              </a:lnSpc>
              <a:spcAft>
                <a:spcPts val="0"/>
              </a:spcAft>
            </a:pPr>
            <a:r>
              <a:rPr lang="es-CO" sz="2400" b="1" dirty="0">
                <a:latin typeface="Arial" panose="020B0604020202020204" pitchFamily="34" charset="0"/>
                <a:ea typeface="Calibri" panose="020F0502020204030204" pitchFamily="34" charset="0"/>
                <a:cs typeface="Times New Roman" panose="02020603050405020304" pitchFamily="18" charset="0"/>
              </a:rPr>
              <a:t>Integrantes de la comisión</a:t>
            </a:r>
            <a:r>
              <a:rPr lang="es-CO" sz="2400" b="1" dirty="0" smtClean="0">
                <a:latin typeface="Arial" panose="020B0604020202020204" pitchFamily="34" charset="0"/>
                <a:ea typeface="Calibri" panose="020F0502020204030204" pitchFamily="34" charset="0"/>
                <a:cs typeface="Times New Roman" panose="02020603050405020304" pitchFamily="18" charset="0"/>
              </a:rPr>
              <a:t>:</a:t>
            </a:r>
          </a:p>
          <a:p>
            <a:pPr>
              <a:lnSpc>
                <a:spcPct val="107000"/>
              </a:lnSpc>
              <a:spcAft>
                <a:spcPts val="0"/>
              </a:spcAft>
            </a:pPr>
            <a:endParaRPr lang="es-CO" sz="2400" b="1" dirty="0">
              <a:latin typeface="Arial" panose="020B0604020202020204" pitchFamily="34" charset="0"/>
              <a:ea typeface="Calibri" panose="020F0502020204030204" pitchFamily="34" charset="0"/>
              <a:cs typeface="Times New Roman" panose="02020603050405020304" pitchFamily="18" charset="0"/>
            </a:endParaRPr>
          </a:p>
          <a:p>
            <a:pPr>
              <a:lnSpc>
                <a:spcPct val="107000"/>
              </a:lnSpc>
              <a:spcAft>
                <a:spcPts val="0"/>
              </a:spcAft>
            </a:pPr>
            <a:endParaRPr lang="es-ES"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s-ES" sz="2000" b="1" dirty="0">
                <a:latin typeface="Arial" panose="020B0604020202020204" pitchFamily="34" charset="0"/>
                <a:ea typeface="Times New Roman" panose="02020603050405020304" pitchFamily="18" charset="0"/>
                <a:cs typeface="Times New Roman" panose="02020603050405020304" pitchFamily="18" charset="0"/>
              </a:rPr>
              <a:t>DAVID CABALLERO RODRIGUEZ – (PRESIDENTE)</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s-ES" sz="2000" b="1" dirty="0">
                <a:latin typeface="Arial" panose="020B0604020202020204" pitchFamily="34" charset="0"/>
                <a:ea typeface="Times New Roman" panose="02020603050405020304" pitchFamily="18" charset="0"/>
                <a:cs typeface="Times New Roman" panose="02020603050405020304" pitchFamily="18" charset="0"/>
              </a:rPr>
              <a:t>AMERICO MENDOZA QUESSEP – (VICEPRESIDENTE)</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s-ES" sz="2000" b="1" dirty="0">
                <a:latin typeface="Arial" panose="020B0604020202020204" pitchFamily="34" charset="0"/>
                <a:ea typeface="Times New Roman" panose="02020603050405020304" pitchFamily="18" charset="0"/>
                <a:cs typeface="Times New Roman" panose="02020603050405020304" pitchFamily="18" charset="0"/>
              </a:rPr>
              <a:t>CARLOS BARRIOS GOMEZ – (SECRETARIO)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s-ES" sz="2000" b="1" dirty="0">
                <a:latin typeface="Arial" panose="020B0604020202020204" pitchFamily="34" charset="0"/>
                <a:ea typeface="Times New Roman" panose="02020603050405020304" pitchFamily="18" charset="0"/>
                <a:cs typeface="Times New Roman" panose="02020603050405020304" pitchFamily="18" charset="0"/>
              </a:rPr>
              <a:t>JAVIER WADI CURI OSORIO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s-ES" sz="2000" b="1" dirty="0">
                <a:latin typeface="Arial" panose="020B0604020202020204" pitchFamily="34" charset="0"/>
                <a:ea typeface="Times New Roman" panose="02020603050405020304" pitchFamily="18" charset="0"/>
                <a:cs typeface="Times New Roman" panose="02020603050405020304" pitchFamily="18" charset="0"/>
              </a:rPr>
              <a:t>ANGELICA HODEG DURANGO</a:t>
            </a:r>
            <a:endParaRPr lang="es-ES" sz="2000" dirty="0">
              <a:latin typeface="Calibri" panose="020F0502020204030204" pitchFamily="34" charset="0"/>
              <a:ea typeface="Calibri" panose="020F0502020204030204" pitchFamily="34" charset="0"/>
              <a:cs typeface="Times New Roman" panose="02020603050405020304" pitchFamily="18" charset="0"/>
            </a:endParaRPr>
          </a:p>
          <a:p>
            <a:pPr>
              <a:lnSpc>
                <a:spcPct val="150000"/>
              </a:lnSpc>
              <a:spcAft>
                <a:spcPts val="0"/>
              </a:spcAft>
            </a:pPr>
            <a:r>
              <a:rPr lang="es-ES" sz="2000" b="1" dirty="0">
                <a:latin typeface="Arial" panose="020B0604020202020204" pitchFamily="34" charset="0"/>
                <a:ea typeface="Times New Roman" panose="02020603050405020304" pitchFamily="18" charset="0"/>
                <a:cs typeface="Times New Roman" panose="02020603050405020304" pitchFamily="18" charset="0"/>
              </a:rPr>
              <a:t>DUVINIA TORRES COHEN</a:t>
            </a:r>
            <a:endParaRPr lang="es-ES" sz="20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761041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959133" y="-86966"/>
            <a:ext cx="7069542" cy="4624343"/>
          </a:xfrm>
          <a:prstGeom prst="rect">
            <a:avLst/>
          </a:prstGeom>
        </p:spPr>
        <p:txBody>
          <a:bodyPr wrap="square">
            <a:spAutoFit/>
          </a:bodyPr>
          <a:lstStyle/>
          <a:p>
            <a:pPr algn="just">
              <a:lnSpc>
                <a:spcPts val="1800"/>
              </a:lnSpc>
              <a:spcAft>
                <a:spcPts val="1500"/>
              </a:spcAft>
            </a:pPr>
            <a:endParaRPr lang="es-ES" b="1" dirty="0" smtClean="0">
              <a:solidFill>
                <a:srgbClr val="777777"/>
              </a:solidFill>
              <a:latin typeface="Arial" panose="020B0604020202020204" pitchFamily="34" charset="0"/>
              <a:ea typeface="Times New Roman" panose="02020603050405020304" pitchFamily="18" charset="0"/>
            </a:endParaRPr>
          </a:p>
          <a:p>
            <a:r>
              <a:rPr lang="es-ES" b="1" dirty="0">
                <a:latin typeface="Arial" panose="020B0604020202020204" pitchFamily="34" charset="0"/>
                <a:cs typeface="Arial" panose="020B0604020202020204" pitchFamily="34" charset="0"/>
              </a:rPr>
              <a:t>COMISION  </a:t>
            </a:r>
            <a:r>
              <a:rPr lang="es-ES" b="1" dirty="0" smtClean="0">
                <a:latin typeface="Arial" panose="020B0604020202020204" pitchFamily="34" charset="0"/>
                <a:cs typeface="Arial" panose="020B0604020202020204" pitchFamily="34" charset="0"/>
              </a:rPr>
              <a:t>SEGUNDA</a:t>
            </a:r>
          </a:p>
          <a:p>
            <a:endParaRPr lang="es-ES" b="1" dirty="0" smtClean="0">
              <a:latin typeface="Arial" panose="020B0604020202020204" pitchFamily="34" charset="0"/>
              <a:cs typeface="Arial" panose="020B0604020202020204" pitchFamily="34" charset="0"/>
            </a:endParaRPr>
          </a:p>
          <a:p>
            <a:pPr algn="just">
              <a:lnSpc>
                <a:spcPct val="150000"/>
              </a:lnSpc>
            </a:pPr>
            <a:r>
              <a:rPr lang="es-ES" b="1" dirty="0" smtClean="0">
                <a:latin typeface="Arial" panose="020B0604020202020204" pitchFamily="34" charset="0"/>
                <a:cs typeface="Arial" panose="020B0604020202020204" pitchFamily="34" charset="0"/>
              </a:rPr>
              <a:t>La </a:t>
            </a:r>
            <a:r>
              <a:rPr lang="es-ES" b="1" dirty="0">
                <a:latin typeface="Arial" panose="020B0604020202020204" pitchFamily="34" charset="0"/>
                <a:cs typeface="Arial" panose="020B0604020202020204" pitchFamily="34" charset="0"/>
              </a:rPr>
              <a:t>Comisión Segunda o de Presupuesto y Asuntos Fiscales se encarga entre otras, de estudiar el presupuesto anual del Distrito, dictar normas orgánicas del presupuesto, los impuestos, tasas, contribuciones, gravámenes, reducciones, exenciones y la redistribución por programas e incrementos de tales gravámenes, decidir sobre la autorización del alcalde para contratar empréstitos, </a:t>
            </a:r>
            <a:r>
              <a:rPr lang="es-ES" b="1" dirty="0" smtClean="0">
                <a:latin typeface="Arial" panose="020B0604020202020204" pitchFamily="34" charset="0"/>
                <a:cs typeface="Arial" panose="020B0604020202020204" pitchFamily="34" charset="0"/>
              </a:rPr>
              <a:t>contrato de compraventa vigencias futuras</a:t>
            </a:r>
            <a:endParaRPr lang="es-ES" dirty="0" smtClean="0">
              <a:latin typeface="Arial" panose="020B0604020202020204" pitchFamily="34" charset="0"/>
              <a:cs typeface="Arial" panose="020B0604020202020204" pitchFamily="34" charset="0"/>
            </a:endParaRPr>
          </a:p>
          <a:p>
            <a:pPr algn="just">
              <a:lnSpc>
                <a:spcPts val="1800"/>
              </a:lnSpc>
              <a:spcAft>
                <a:spcPts val="1500"/>
              </a:spcAft>
            </a:pPr>
            <a:endParaRPr lang="es-ES" b="1" dirty="0">
              <a:solidFill>
                <a:srgbClr val="777777"/>
              </a:solidFill>
              <a:latin typeface="Arial" panose="020B0604020202020204" pitchFamily="34" charset="0"/>
              <a:ea typeface="Times New Roman" panose="02020603050405020304" pitchFamily="18" charset="0"/>
            </a:endParaRPr>
          </a:p>
        </p:txBody>
      </p:sp>
    </p:spTree>
    <p:extLst>
      <p:ext uri="{BB962C8B-B14F-4D97-AF65-F5344CB8AC3E}">
        <p14:creationId xmlns:p14="http://schemas.microsoft.com/office/powerpoint/2010/main" val="1671373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ángulo 3"/>
          <p:cNvSpPr/>
          <p:nvPr/>
        </p:nvSpPr>
        <p:spPr>
          <a:xfrm>
            <a:off x="143301" y="251504"/>
            <a:ext cx="6762467" cy="923330"/>
          </a:xfrm>
          <a:prstGeom prst="rect">
            <a:avLst/>
          </a:prstGeom>
        </p:spPr>
        <p:txBody>
          <a:bodyPr wrap="square">
            <a:spAutoFit/>
          </a:bodyPr>
          <a:lstStyle/>
          <a:p>
            <a:r>
              <a:rPr lang="es-ES" b="1" dirty="0" smtClean="0">
                <a:latin typeface="Arial" panose="020B0604020202020204" pitchFamily="34" charset="0"/>
                <a:ea typeface="Times New Roman" panose="02020603050405020304" pitchFamily="18" charset="0"/>
              </a:rPr>
              <a:t>Los proyectos </a:t>
            </a:r>
            <a:r>
              <a:rPr lang="es-ES" b="1" dirty="0">
                <a:latin typeface="Arial" panose="020B0604020202020204" pitchFamily="34" charset="0"/>
                <a:ea typeface="Times New Roman" panose="02020603050405020304" pitchFamily="18" charset="0"/>
              </a:rPr>
              <a:t>de acuerdo asignados </a:t>
            </a:r>
            <a:r>
              <a:rPr lang="es-ES" b="1" dirty="0" smtClean="0">
                <a:latin typeface="Arial" panose="020B0604020202020204" pitchFamily="34" charset="0"/>
                <a:ea typeface="Times New Roman" panose="02020603050405020304" pitchFamily="18" charset="0"/>
              </a:rPr>
              <a:t>a la comisión segunda en  el primer semestre de la presente vigencia fiscal, fueron cuatros (4), </a:t>
            </a:r>
            <a:r>
              <a:rPr lang="es-ES" b="1" dirty="0">
                <a:latin typeface="Arial" panose="020B0604020202020204" pitchFamily="34" charset="0"/>
                <a:ea typeface="Times New Roman" panose="02020603050405020304" pitchFamily="18" charset="0"/>
              </a:rPr>
              <a:t>los cuales se detallan a continuación:</a:t>
            </a:r>
          </a:p>
        </p:txBody>
      </p:sp>
      <p:sp>
        <p:nvSpPr>
          <p:cNvPr id="5" name="Rectángulo 4"/>
          <p:cNvSpPr/>
          <p:nvPr/>
        </p:nvSpPr>
        <p:spPr>
          <a:xfrm>
            <a:off x="143300" y="1390776"/>
            <a:ext cx="8400199" cy="1277786"/>
          </a:xfrm>
          <a:prstGeom prst="rect">
            <a:avLst/>
          </a:prstGeom>
        </p:spPr>
        <p:txBody>
          <a:bodyPr wrap="square">
            <a:spAutoFit/>
          </a:bodyPr>
          <a:lstStyle/>
          <a:p>
            <a:pPr marL="342900" lvl="0" indent="-342900" algn="just">
              <a:lnSpc>
                <a:spcPct val="107000"/>
              </a:lnSpc>
              <a:spcAft>
                <a:spcPts val="800"/>
              </a:spcAft>
              <a:buFont typeface="Wingdings" panose="05000000000000000000" pitchFamily="2" charset="2"/>
              <a:buChar char=""/>
            </a:pPr>
            <a:r>
              <a:rPr lang="es-CO" b="1" dirty="0">
                <a:latin typeface="Arial" panose="020B0604020202020204" pitchFamily="34" charset="0"/>
                <a:ea typeface="Calibri" panose="020F0502020204030204" pitchFamily="34" charset="0"/>
                <a:cs typeface="Times New Roman" panose="02020603050405020304" pitchFamily="18" charset="0"/>
              </a:rPr>
              <a:t>P.A N° 145 “Mediante el cual se faculta y se solicita al Alcalde para que presente un Acuerdo que fortalezca la inclusión de genero mediante beneficios tributarios a quienes contraten y vinculen mujeres cabeza de hogar y de otras condiciones en sus empresas”.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1" y="2739555"/>
            <a:ext cx="6646459" cy="981423"/>
          </a:xfrm>
          <a:prstGeom prst="rect">
            <a:avLst/>
          </a:prstGeom>
        </p:spPr>
        <p:txBody>
          <a:bodyPr wrap="square">
            <a:spAutoFit/>
          </a:bodyPr>
          <a:lstStyle/>
          <a:p>
            <a:pPr marL="457200" algn="just">
              <a:lnSpc>
                <a:spcPct val="107000"/>
              </a:lnSpc>
              <a:spcAft>
                <a:spcPts val="0"/>
              </a:spcAft>
            </a:pPr>
            <a:r>
              <a:rPr lang="es-CO" dirty="0">
                <a:latin typeface="Arial" panose="020B0604020202020204" pitchFamily="34" charset="0"/>
                <a:ea typeface="Calibri" panose="020F0502020204030204" pitchFamily="34" charset="0"/>
                <a:cs typeface="Times New Roman" panose="02020603050405020304" pitchFamily="18" charset="0"/>
              </a:rPr>
              <a:t>Ponentes:  Dagoberto Macías Cabrera (Coordinador), Javier Curí Osorio y Lewis Montero Polo</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Audiencia Pública:  19/03/2019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470776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43300" y="1287794"/>
            <a:ext cx="8714097" cy="1277786"/>
          </a:xfrm>
          <a:prstGeom prst="rect">
            <a:avLst/>
          </a:prstGeom>
        </p:spPr>
        <p:txBody>
          <a:bodyPr wrap="square">
            <a:spAutoFit/>
          </a:bodyPr>
          <a:lstStyle/>
          <a:p>
            <a:pPr marL="342900" lvl="0" indent="-342900" algn="just">
              <a:lnSpc>
                <a:spcPct val="107000"/>
              </a:lnSpc>
              <a:spcAft>
                <a:spcPts val="800"/>
              </a:spcAft>
              <a:buFont typeface="Wingdings" panose="05000000000000000000" pitchFamily="2" charset="2"/>
              <a:buChar char=""/>
            </a:pPr>
            <a:r>
              <a:rPr lang="es-CO" b="1" dirty="0">
                <a:latin typeface="Arial" panose="020B0604020202020204" pitchFamily="34" charset="0"/>
                <a:ea typeface="Calibri" panose="020F0502020204030204" pitchFamily="34" charset="0"/>
                <a:cs typeface="Times New Roman" panose="02020603050405020304" pitchFamily="18" charset="0"/>
              </a:rPr>
              <a:t>P.A N° 150 “Mediante el cual se solicita un depósito reembolsable a quien solicite un permiso para eventos transitorios que promocionen actividades con avisos, carteles, volantes, pasacalles y vallas de actividades transitorias”</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Rectángulo 3"/>
          <p:cNvSpPr/>
          <p:nvPr/>
        </p:nvSpPr>
        <p:spPr>
          <a:xfrm>
            <a:off x="143299" y="2612333"/>
            <a:ext cx="7431208" cy="981423"/>
          </a:xfrm>
          <a:prstGeom prst="rect">
            <a:avLst/>
          </a:prstGeom>
        </p:spPr>
        <p:txBody>
          <a:bodyPr wrap="square">
            <a:spAutoFit/>
          </a:bodyPr>
          <a:lstStyle/>
          <a:p>
            <a:pPr marL="457200">
              <a:lnSpc>
                <a:spcPct val="107000"/>
              </a:lnSpc>
              <a:spcAft>
                <a:spcPts val="0"/>
              </a:spcAft>
            </a:pPr>
            <a:r>
              <a:rPr lang="es-CO" dirty="0">
                <a:latin typeface="Arial" panose="020B0604020202020204" pitchFamily="34" charset="0"/>
                <a:ea typeface="Calibri" panose="020F0502020204030204" pitchFamily="34" charset="0"/>
                <a:cs typeface="Times New Roman" panose="02020603050405020304" pitchFamily="18" charset="0"/>
              </a:rPr>
              <a:t>Ponentes:   Antonio </a:t>
            </a:r>
            <a:r>
              <a:rPr lang="es-CO" dirty="0" smtClean="0">
                <a:latin typeface="Arial" panose="020B0604020202020204" pitchFamily="34" charset="0"/>
                <a:ea typeface="Calibri" panose="020F0502020204030204" pitchFamily="34" charset="0"/>
                <a:cs typeface="Times New Roman" panose="02020603050405020304" pitchFamily="18" charset="0"/>
              </a:rPr>
              <a:t>Salim Guerra (coordinador</a:t>
            </a:r>
            <a:r>
              <a:rPr lang="es-CO" dirty="0">
                <a:latin typeface="Arial" panose="020B0604020202020204" pitchFamily="34" charset="0"/>
                <a:ea typeface="Calibri" panose="020F0502020204030204" pitchFamily="34" charset="0"/>
                <a:cs typeface="Times New Roman" panose="02020603050405020304" pitchFamily="18" charset="0"/>
              </a:rPr>
              <a:t>), Américo Mendoza </a:t>
            </a:r>
            <a:r>
              <a:rPr lang="es-CO" dirty="0" smtClean="0">
                <a:latin typeface="Arial" panose="020B0604020202020204" pitchFamily="34" charset="0"/>
                <a:ea typeface="Calibri" panose="020F0502020204030204" pitchFamily="34" charset="0"/>
                <a:cs typeface="Times New Roman" panose="02020603050405020304" pitchFamily="18" charset="0"/>
              </a:rPr>
              <a:t>Quessep y </a:t>
            </a:r>
            <a:r>
              <a:rPr lang="es-CO" dirty="0">
                <a:latin typeface="Arial" panose="020B0604020202020204" pitchFamily="34" charset="0"/>
                <a:ea typeface="Calibri" panose="020F0502020204030204" pitchFamily="34" charset="0"/>
                <a:cs typeface="Times New Roman" panose="02020603050405020304" pitchFamily="18" charset="0"/>
              </a:rPr>
              <a:t>Edgar </a:t>
            </a:r>
            <a:r>
              <a:rPr lang="es-CO" dirty="0" smtClean="0">
                <a:latin typeface="Arial" panose="020B0604020202020204" pitchFamily="34" charset="0"/>
                <a:ea typeface="Calibri" panose="020F0502020204030204" pitchFamily="34" charset="0"/>
                <a:cs typeface="Times New Roman" panose="02020603050405020304" pitchFamily="18" charset="0"/>
              </a:rPr>
              <a:t>Mendoza Saleme</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Audiencia Pública:  05/04/2019</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Rectángulo 5"/>
          <p:cNvSpPr/>
          <p:nvPr/>
        </p:nvSpPr>
        <p:spPr>
          <a:xfrm>
            <a:off x="143301" y="251504"/>
            <a:ext cx="6762467" cy="923330"/>
          </a:xfrm>
          <a:prstGeom prst="rect">
            <a:avLst/>
          </a:prstGeom>
        </p:spPr>
        <p:txBody>
          <a:bodyPr wrap="square">
            <a:spAutoFit/>
          </a:bodyPr>
          <a:lstStyle/>
          <a:p>
            <a:r>
              <a:rPr lang="es-ES" b="1" dirty="0" smtClean="0">
                <a:latin typeface="Arial" panose="020B0604020202020204" pitchFamily="34" charset="0"/>
                <a:ea typeface="Times New Roman" panose="02020603050405020304" pitchFamily="18" charset="0"/>
              </a:rPr>
              <a:t>Los proyectos </a:t>
            </a:r>
            <a:r>
              <a:rPr lang="es-ES" b="1" dirty="0">
                <a:latin typeface="Arial" panose="020B0604020202020204" pitchFamily="34" charset="0"/>
                <a:ea typeface="Times New Roman" panose="02020603050405020304" pitchFamily="18" charset="0"/>
              </a:rPr>
              <a:t>de acuerdo asignados </a:t>
            </a:r>
            <a:r>
              <a:rPr lang="es-ES" b="1" dirty="0" smtClean="0">
                <a:latin typeface="Arial" panose="020B0604020202020204" pitchFamily="34" charset="0"/>
                <a:ea typeface="Times New Roman" panose="02020603050405020304" pitchFamily="18" charset="0"/>
              </a:rPr>
              <a:t>a la comisión segunda en  el primer semestre de la presente vigencia fiscal, fueron cuatros (4), </a:t>
            </a:r>
            <a:r>
              <a:rPr lang="es-ES" b="1" dirty="0">
                <a:latin typeface="Arial" panose="020B0604020202020204" pitchFamily="34" charset="0"/>
                <a:ea typeface="Times New Roman" panose="02020603050405020304" pitchFamily="18" charset="0"/>
              </a:rPr>
              <a:t>los cuales se detallan a continuación:</a:t>
            </a:r>
          </a:p>
        </p:txBody>
      </p:sp>
    </p:spTree>
    <p:extLst>
      <p:ext uri="{BB962C8B-B14F-4D97-AF65-F5344CB8AC3E}">
        <p14:creationId xmlns:p14="http://schemas.microsoft.com/office/powerpoint/2010/main" val="357241447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77419" y="1210781"/>
            <a:ext cx="8557148" cy="3352328"/>
          </a:xfrm>
          <a:prstGeom prst="rect">
            <a:avLst/>
          </a:prstGeom>
        </p:spPr>
        <p:txBody>
          <a:bodyPr wrap="square">
            <a:spAutoFit/>
          </a:bodyPr>
          <a:lstStyle/>
          <a:p>
            <a:pPr marL="342900" lvl="0" indent="-342900" algn="just">
              <a:lnSpc>
                <a:spcPct val="107000"/>
              </a:lnSpc>
              <a:spcAft>
                <a:spcPts val="0"/>
              </a:spcAft>
              <a:buFont typeface="Wingdings" panose="05000000000000000000" pitchFamily="2" charset="2"/>
              <a:buChar char=""/>
            </a:pPr>
            <a:r>
              <a:rPr lang="es-CO" b="1" dirty="0">
                <a:latin typeface="Arial" panose="020B0604020202020204" pitchFamily="34" charset="0"/>
                <a:ea typeface="Calibri" panose="020F0502020204030204" pitchFamily="34" charset="0"/>
                <a:cs typeface="Times New Roman" panose="02020603050405020304" pitchFamily="18" charset="0"/>
              </a:rPr>
              <a:t>P.A N° 154 “Por medio del cual se efectúa una incorporación en el Presupuesto de la vigencia fiscal 2019, se realizan unos traslados entre unidades ejecutoras y se dictan otras disposiciones”   </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b="1" dirty="0">
                <a:latin typeface="Arial" panose="020B0604020202020204" pitchFamily="34" charset="0"/>
                <a:ea typeface="Calibri" panose="020F0502020204030204" pitchFamily="34" charset="0"/>
                <a:cs typeface="Times New Roman" panose="02020603050405020304" pitchFamily="18" charset="0"/>
              </a:rPr>
              <a:t> </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dirty="0">
                <a:latin typeface="Arial" panose="020B0604020202020204" pitchFamily="34" charset="0"/>
                <a:ea typeface="Calibri" panose="020F0502020204030204" pitchFamily="34" charset="0"/>
                <a:cs typeface="Times New Roman" panose="02020603050405020304" pitchFamily="18" charset="0"/>
              </a:rPr>
              <a:t>Ponentes:  Lewis Montero Polo (Coordinador), David </a:t>
            </a:r>
            <a:r>
              <a:rPr lang="es-CO" dirty="0" smtClean="0">
                <a:latin typeface="Arial" panose="020B0604020202020204" pitchFamily="34" charset="0"/>
                <a:ea typeface="Calibri" panose="020F0502020204030204" pitchFamily="34" charset="0"/>
                <a:cs typeface="Times New Roman" panose="02020603050405020304" pitchFamily="18" charset="0"/>
              </a:rPr>
              <a:t>Caballero </a:t>
            </a:r>
            <a:r>
              <a:rPr lang="es-CO" dirty="0" err="1" smtClean="0">
                <a:latin typeface="Arial" panose="020B0604020202020204" pitchFamily="34" charset="0"/>
                <a:ea typeface="Calibri" panose="020F0502020204030204" pitchFamily="34" charset="0"/>
                <a:cs typeface="Times New Roman" panose="02020603050405020304" pitchFamily="18" charset="0"/>
              </a:rPr>
              <a:t>Rodriguez</a:t>
            </a:r>
            <a:r>
              <a:rPr lang="es-CO" dirty="0" smtClean="0">
                <a:latin typeface="Arial" panose="020B0604020202020204" pitchFamily="34" charset="0"/>
                <a:ea typeface="Calibri" panose="020F0502020204030204" pitchFamily="34" charset="0"/>
                <a:cs typeface="Times New Roman" panose="02020603050405020304" pitchFamily="18" charset="0"/>
              </a:rPr>
              <a:t>, </a:t>
            </a:r>
            <a:r>
              <a:rPr lang="es-CO" dirty="0">
                <a:latin typeface="Arial" panose="020B0604020202020204" pitchFamily="34" charset="0"/>
                <a:ea typeface="Calibri" panose="020F0502020204030204" pitchFamily="34" charset="0"/>
                <a:cs typeface="Times New Roman" panose="02020603050405020304" pitchFamily="18" charset="0"/>
              </a:rPr>
              <a:t>Rodrigo </a:t>
            </a:r>
            <a:r>
              <a:rPr lang="es-CO" dirty="0" smtClean="0">
                <a:latin typeface="Arial" panose="020B0604020202020204" pitchFamily="34" charset="0"/>
                <a:ea typeface="Calibri" panose="020F0502020204030204" pitchFamily="34" charset="0"/>
                <a:cs typeface="Times New Roman" panose="02020603050405020304" pitchFamily="18" charset="0"/>
              </a:rPr>
              <a:t>Reyes Pereira, </a:t>
            </a:r>
            <a:r>
              <a:rPr lang="es-CO" dirty="0">
                <a:latin typeface="Arial" panose="020B0604020202020204" pitchFamily="34" charset="0"/>
                <a:ea typeface="Calibri" panose="020F0502020204030204" pitchFamily="34" charset="0"/>
                <a:cs typeface="Times New Roman" panose="02020603050405020304" pitchFamily="18" charset="0"/>
              </a:rPr>
              <a:t>Javier </a:t>
            </a:r>
            <a:r>
              <a:rPr lang="es-CO" dirty="0" smtClean="0">
                <a:latin typeface="Arial" panose="020B0604020202020204" pitchFamily="34" charset="0"/>
                <a:ea typeface="Calibri" panose="020F0502020204030204" pitchFamily="34" charset="0"/>
                <a:cs typeface="Times New Roman" panose="02020603050405020304" pitchFamily="18" charset="0"/>
              </a:rPr>
              <a:t>Curí Osorio  </a:t>
            </a:r>
            <a:r>
              <a:rPr lang="es-CO" dirty="0">
                <a:latin typeface="Arial" panose="020B0604020202020204" pitchFamily="34" charset="0"/>
                <a:ea typeface="Calibri" panose="020F0502020204030204" pitchFamily="34" charset="0"/>
                <a:cs typeface="Times New Roman" panose="02020603050405020304" pitchFamily="18" charset="0"/>
              </a:rPr>
              <a:t>y Américo </a:t>
            </a:r>
            <a:r>
              <a:rPr lang="es-CO" dirty="0" smtClean="0">
                <a:latin typeface="Arial" panose="020B0604020202020204" pitchFamily="34" charset="0"/>
                <a:ea typeface="Calibri" panose="020F0502020204030204" pitchFamily="34" charset="0"/>
                <a:cs typeface="Times New Roman" panose="02020603050405020304" pitchFamily="18" charset="0"/>
              </a:rPr>
              <a:t>Mendoza Quessep</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dirty="0">
                <a:latin typeface="Arial" panose="020B0604020202020204" pitchFamily="34" charset="0"/>
                <a:ea typeface="Calibri" panose="020F0502020204030204" pitchFamily="34" charset="0"/>
                <a:cs typeface="Times New Roman" panose="02020603050405020304" pitchFamily="18" charset="0"/>
              </a:rPr>
              <a:t> </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dirty="0">
                <a:latin typeface="Arial" panose="020B0604020202020204" pitchFamily="34" charset="0"/>
                <a:ea typeface="Calibri" panose="020F0502020204030204" pitchFamily="34" charset="0"/>
                <a:cs typeface="Times New Roman" panose="02020603050405020304" pitchFamily="18" charset="0"/>
              </a:rPr>
              <a:t>Audiencia Pública: 15/04/2019</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es-CO" dirty="0">
                <a:latin typeface="Arial" panose="020B0604020202020204" pitchFamily="34" charset="0"/>
                <a:ea typeface="Calibri" panose="020F0502020204030204" pitchFamily="34" charset="0"/>
                <a:cs typeface="Times New Roman" panose="02020603050405020304" pitchFamily="18" charset="0"/>
              </a:rPr>
              <a:t> </a:t>
            </a: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800"/>
              </a:spcAft>
            </a:pPr>
            <a:r>
              <a:rPr lang="es-CO" dirty="0">
                <a:latin typeface="Arial" panose="020B0604020202020204" pitchFamily="34" charset="0"/>
                <a:ea typeface="Calibri" panose="020F0502020204030204" pitchFamily="34" charset="0"/>
                <a:cs typeface="Times New Roman" panose="02020603050405020304" pitchFamily="18" charset="0"/>
              </a:rPr>
              <a:t>Nota: Este proyecto se desarrolló en comisión conjunta con la primera o del Plan</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143301" y="251504"/>
            <a:ext cx="6762467" cy="923330"/>
          </a:xfrm>
          <a:prstGeom prst="rect">
            <a:avLst/>
          </a:prstGeom>
        </p:spPr>
        <p:txBody>
          <a:bodyPr wrap="square">
            <a:spAutoFit/>
          </a:bodyPr>
          <a:lstStyle/>
          <a:p>
            <a:r>
              <a:rPr lang="es-ES" b="1" dirty="0" smtClean="0">
                <a:latin typeface="Arial" panose="020B0604020202020204" pitchFamily="34" charset="0"/>
                <a:ea typeface="Times New Roman" panose="02020603050405020304" pitchFamily="18" charset="0"/>
              </a:rPr>
              <a:t>Los proyectos </a:t>
            </a:r>
            <a:r>
              <a:rPr lang="es-ES" b="1" dirty="0">
                <a:latin typeface="Arial" panose="020B0604020202020204" pitchFamily="34" charset="0"/>
                <a:ea typeface="Times New Roman" panose="02020603050405020304" pitchFamily="18" charset="0"/>
              </a:rPr>
              <a:t>de acuerdo asignados </a:t>
            </a:r>
            <a:r>
              <a:rPr lang="es-ES" b="1" dirty="0" smtClean="0">
                <a:latin typeface="Arial" panose="020B0604020202020204" pitchFamily="34" charset="0"/>
                <a:ea typeface="Times New Roman" panose="02020603050405020304" pitchFamily="18" charset="0"/>
              </a:rPr>
              <a:t>a la comisión segunda en  el primer semestre de la presente vigencia fiscal, fueron cuatros (4), </a:t>
            </a:r>
            <a:r>
              <a:rPr lang="es-ES" b="1" dirty="0">
                <a:latin typeface="Arial" panose="020B0604020202020204" pitchFamily="34" charset="0"/>
                <a:ea typeface="Times New Roman" panose="02020603050405020304" pitchFamily="18" charset="0"/>
              </a:rPr>
              <a:t>los cuales se detallan a continuación:</a:t>
            </a:r>
          </a:p>
        </p:txBody>
      </p:sp>
    </p:spTree>
    <p:extLst>
      <p:ext uri="{BB962C8B-B14F-4D97-AF65-F5344CB8AC3E}">
        <p14:creationId xmlns:p14="http://schemas.microsoft.com/office/powerpoint/2010/main" val="133869993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ángulo 2"/>
          <p:cNvSpPr/>
          <p:nvPr/>
        </p:nvSpPr>
        <p:spPr>
          <a:xfrm>
            <a:off x="143300" y="1246933"/>
            <a:ext cx="8632210" cy="3308278"/>
          </a:xfrm>
          <a:prstGeom prst="rect">
            <a:avLst/>
          </a:prstGeom>
        </p:spPr>
        <p:txBody>
          <a:bodyPr wrap="square">
            <a:spAutoFit/>
          </a:bodyPr>
          <a:lstStyle/>
          <a:p>
            <a:r>
              <a:rPr lang="es-CO" sz="1400" b="1" dirty="0"/>
              <a:t> </a:t>
            </a:r>
            <a:endParaRPr lang="es-ES" sz="1400" dirty="0"/>
          </a:p>
          <a:p>
            <a:pPr lvl="0"/>
            <a:r>
              <a:rPr lang="es-CO" b="1" dirty="0">
                <a:latin typeface="Arial" panose="020B0604020202020204" pitchFamily="34" charset="0"/>
                <a:cs typeface="Arial" panose="020B0604020202020204" pitchFamily="34" charset="0"/>
              </a:rPr>
              <a:t>P.A N° 159 “Por medio del cual se autoriza al Alcalde de Cartagena de Indias, para realizar operaciones de crédito público como fuente de financiación al programa de inversiones del Plan de Desarrollo "Primero la Gente 2016- 2019: para una Cartagena Sostenible y Competitiva</a:t>
            </a:r>
            <a:r>
              <a:rPr lang="es-CO" dirty="0">
                <a:latin typeface="Arial" panose="020B0604020202020204" pitchFamily="34" charset="0"/>
                <a:cs typeface="Arial" panose="020B0604020202020204" pitchFamily="34" charset="0"/>
              </a:rPr>
              <a:t>”.</a:t>
            </a:r>
            <a:endParaRPr lang="es-ES" dirty="0">
              <a:latin typeface="Arial" panose="020B0604020202020204" pitchFamily="34" charset="0"/>
              <a:cs typeface="Arial" panose="020B0604020202020204" pitchFamily="34" charset="0"/>
            </a:endParaRPr>
          </a:p>
          <a:p>
            <a:r>
              <a:rPr lang="es-CO" dirty="0">
                <a:latin typeface="Arial" panose="020B060402020202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a:p>
            <a:r>
              <a:rPr lang="es-CO" dirty="0">
                <a:latin typeface="Arial" panose="020B0604020202020204" pitchFamily="34" charset="0"/>
                <a:cs typeface="Arial" panose="020B0604020202020204" pitchFamily="34" charset="0"/>
              </a:rPr>
              <a:t>Ponentes:  David </a:t>
            </a:r>
            <a:r>
              <a:rPr lang="es-CO" smtClean="0">
                <a:latin typeface="Arial" panose="020B0604020202020204" pitchFamily="34" charset="0"/>
                <a:cs typeface="Arial" panose="020B0604020202020204" pitchFamily="34" charset="0"/>
              </a:rPr>
              <a:t>Caballero Rodríguez </a:t>
            </a:r>
            <a:r>
              <a:rPr lang="es-CO" dirty="0">
                <a:latin typeface="Arial" panose="020B0604020202020204" pitchFamily="34" charset="0"/>
                <a:cs typeface="Arial" panose="020B0604020202020204" pitchFamily="34" charset="0"/>
              </a:rPr>
              <a:t>(Coordinador), Wilson </a:t>
            </a:r>
            <a:r>
              <a:rPr lang="es-CO" dirty="0" smtClean="0">
                <a:latin typeface="Arial" panose="020B0604020202020204" pitchFamily="34" charset="0"/>
                <a:cs typeface="Arial" panose="020B0604020202020204" pitchFamily="34" charset="0"/>
              </a:rPr>
              <a:t>Toncel Ochoa </a:t>
            </a:r>
            <a:r>
              <a:rPr lang="es-CO" dirty="0">
                <a:latin typeface="Arial" panose="020B0604020202020204" pitchFamily="34" charset="0"/>
                <a:cs typeface="Arial" panose="020B0604020202020204" pitchFamily="34" charset="0"/>
              </a:rPr>
              <a:t>y Erich </a:t>
            </a:r>
            <a:r>
              <a:rPr lang="es-CO" dirty="0" smtClean="0">
                <a:latin typeface="Arial" panose="020B0604020202020204" pitchFamily="34" charset="0"/>
                <a:cs typeface="Arial" panose="020B0604020202020204" pitchFamily="34" charset="0"/>
              </a:rPr>
              <a:t>Piña Feliz</a:t>
            </a:r>
            <a:endParaRPr lang="es-ES" dirty="0">
              <a:latin typeface="Arial" panose="020B0604020202020204" pitchFamily="34" charset="0"/>
              <a:cs typeface="Arial" panose="020B0604020202020204" pitchFamily="34" charset="0"/>
            </a:endParaRPr>
          </a:p>
          <a:p>
            <a:r>
              <a:rPr lang="es-CO" dirty="0">
                <a:latin typeface="Arial" panose="020B060402020202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a:p>
            <a:r>
              <a:rPr lang="es-CO" dirty="0">
                <a:latin typeface="Arial" panose="020B0604020202020204" pitchFamily="34" charset="0"/>
                <a:cs typeface="Arial" panose="020B0604020202020204" pitchFamily="34" charset="0"/>
              </a:rPr>
              <a:t>Audiencia Pública: 10/06/2019</a:t>
            </a:r>
            <a:endParaRPr lang="es-ES" dirty="0">
              <a:latin typeface="Arial" panose="020B0604020202020204" pitchFamily="34" charset="0"/>
              <a:cs typeface="Arial" panose="020B0604020202020204" pitchFamily="34" charset="0"/>
            </a:endParaRPr>
          </a:p>
          <a:p>
            <a:r>
              <a:rPr lang="es-CO" b="1" dirty="0">
                <a:latin typeface="Arial" panose="020B0604020202020204" pitchFamily="34" charset="0"/>
                <a:cs typeface="Arial" panose="020B0604020202020204" pitchFamily="34" charset="0"/>
              </a:rPr>
              <a:t> </a:t>
            </a:r>
            <a:endParaRPr lang="es-ES" dirty="0">
              <a:latin typeface="Arial" panose="020B0604020202020204" pitchFamily="34" charset="0"/>
              <a:cs typeface="Arial" panose="020B0604020202020204" pitchFamily="34" charset="0"/>
            </a:endParaRPr>
          </a:p>
          <a:p>
            <a:pPr marL="342900" lvl="0" indent="-342900" algn="just">
              <a:lnSpc>
                <a:spcPct val="107000"/>
              </a:lnSpc>
              <a:spcAft>
                <a:spcPts val="0"/>
              </a:spcAft>
              <a:buFont typeface="Wingdings" panose="05000000000000000000" pitchFamily="2" charset="2"/>
              <a:buChar char=""/>
            </a:pPr>
            <a:endParaRPr lang="es-ES" sz="1400" dirty="0">
              <a:latin typeface="Calibri" panose="020F0502020204030204" pitchFamily="34" charset="0"/>
              <a:ea typeface="Calibri" panose="020F0502020204030204" pitchFamily="34" charset="0"/>
              <a:cs typeface="Times New Roman" panose="02020603050405020304" pitchFamily="18" charset="0"/>
            </a:endParaRPr>
          </a:p>
        </p:txBody>
      </p:sp>
      <p:sp>
        <p:nvSpPr>
          <p:cNvPr id="5" name="Rectángulo 4"/>
          <p:cNvSpPr/>
          <p:nvPr/>
        </p:nvSpPr>
        <p:spPr>
          <a:xfrm>
            <a:off x="143301" y="251504"/>
            <a:ext cx="6762467" cy="923330"/>
          </a:xfrm>
          <a:prstGeom prst="rect">
            <a:avLst/>
          </a:prstGeom>
        </p:spPr>
        <p:txBody>
          <a:bodyPr wrap="square">
            <a:spAutoFit/>
          </a:bodyPr>
          <a:lstStyle/>
          <a:p>
            <a:r>
              <a:rPr lang="es-ES" b="1" dirty="0" smtClean="0">
                <a:latin typeface="Arial" panose="020B0604020202020204" pitchFamily="34" charset="0"/>
                <a:ea typeface="Times New Roman" panose="02020603050405020304" pitchFamily="18" charset="0"/>
              </a:rPr>
              <a:t>Los proyectos </a:t>
            </a:r>
            <a:r>
              <a:rPr lang="es-ES" b="1" dirty="0">
                <a:latin typeface="Arial" panose="020B0604020202020204" pitchFamily="34" charset="0"/>
                <a:ea typeface="Times New Roman" panose="02020603050405020304" pitchFamily="18" charset="0"/>
              </a:rPr>
              <a:t>de acuerdo asignados </a:t>
            </a:r>
            <a:r>
              <a:rPr lang="es-ES" b="1" dirty="0" smtClean="0">
                <a:latin typeface="Arial" panose="020B0604020202020204" pitchFamily="34" charset="0"/>
                <a:ea typeface="Times New Roman" panose="02020603050405020304" pitchFamily="18" charset="0"/>
              </a:rPr>
              <a:t>a la comisión segunda en  el primer semestre de la presente vigencia fiscal, fueron cuatros (4), </a:t>
            </a:r>
            <a:r>
              <a:rPr lang="es-ES" b="1" dirty="0">
                <a:latin typeface="Arial" panose="020B0604020202020204" pitchFamily="34" charset="0"/>
                <a:ea typeface="Times New Roman" panose="02020603050405020304" pitchFamily="18" charset="0"/>
              </a:rPr>
              <a:t>los cuales se detallan a continuación:</a:t>
            </a:r>
          </a:p>
        </p:txBody>
      </p:sp>
    </p:spTree>
    <p:extLst>
      <p:ext uri="{BB962C8B-B14F-4D97-AF65-F5344CB8AC3E}">
        <p14:creationId xmlns:p14="http://schemas.microsoft.com/office/powerpoint/2010/main" val="2224024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65759" y="632401"/>
            <a:ext cx="8291015" cy="2799613"/>
          </a:xfrm>
          <a:prstGeom prst="rect">
            <a:avLst/>
          </a:prstGeom>
        </p:spPr>
        <p:txBody>
          <a:bodyPr wrap="square">
            <a:spAutoFit/>
          </a:bodyPr>
          <a:lstStyle/>
          <a:p>
            <a:pPr algn="just">
              <a:lnSpc>
                <a:spcPct val="107000"/>
              </a:lnSpc>
              <a:spcAft>
                <a:spcPts val="800"/>
              </a:spcAft>
            </a:pPr>
            <a:r>
              <a:rPr lang="es-CO" b="1" dirty="0">
                <a:latin typeface="Arial" panose="020B0604020202020204" pitchFamily="34" charset="0"/>
                <a:ea typeface="Calibri" panose="020F0502020204030204" pitchFamily="34" charset="0"/>
                <a:cs typeface="Times New Roman" panose="02020603050405020304" pitchFamily="18" charset="0"/>
              </a:rPr>
              <a:t>P.A </a:t>
            </a:r>
            <a:r>
              <a:rPr lang="es-CO" b="1" dirty="0" smtClean="0">
                <a:latin typeface="Arial" panose="020B0604020202020204" pitchFamily="34" charset="0"/>
                <a:ea typeface="Calibri" panose="020F0502020204030204" pitchFamily="34" charset="0"/>
                <a:cs typeface="Times New Roman" panose="02020603050405020304" pitchFamily="18" charset="0"/>
              </a:rPr>
              <a:t>SANCIONADOS</a:t>
            </a:r>
          </a:p>
          <a:p>
            <a:pPr algn="just">
              <a:lnSpc>
                <a:spcPct val="150000"/>
              </a:lnSpc>
              <a:spcAft>
                <a:spcPts val="800"/>
              </a:spcAft>
            </a:pPr>
            <a:r>
              <a:rPr lang="es-CO" sz="2000" dirty="0" smtClean="0">
                <a:latin typeface="Arial" panose="020B0604020202020204" pitchFamily="34" charset="0"/>
                <a:ea typeface="Calibri" panose="020F0502020204030204" pitchFamily="34" charset="0"/>
                <a:cs typeface="Times New Roman" panose="02020603050405020304" pitchFamily="18" charset="0"/>
              </a:rPr>
              <a:t>El </a:t>
            </a:r>
            <a:r>
              <a:rPr lang="es-CO" sz="2000" dirty="0">
                <a:latin typeface="Arial" panose="020B0604020202020204" pitchFamily="34" charset="0"/>
                <a:ea typeface="Calibri" panose="020F0502020204030204" pitchFamily="34" charset="0"/>
                <a:cs typeface="Times New Roman" panose="02020603050405020304" pitchFamily="18" charset="0"/>
              </a:rPr>
              <a:t>P.A N° 154 “Por medio del cual se efectúa una incorporación en el Presupuesto de la vigencia fiscal 2019, se realizan unos traslados entre unidades ejecutoras y se dictan otras disposiciones”, fue sancionado por el Señor Alcalde el día 09 de mayo de 2019 y se convirtió en el acuerdo N° 0001 de 2019</a:t>
            </a:r>
            <a:r>
              <a:rPr lang="es-CO" dirty="0">
                <a:latin typeface="Arial" panose="020B0604020202020204" pitchFamily="34" charset="0"/>
                <a:ea typeface="Calibri" panose="020F0502020204030204" pitchFamily="34" charset="0"/>
                <a:cs typeface="Times New Roman" panose="02020603050405020304" pitchFamily="18" charset="0"/>
              </a:rPr>
              <a:t>.</a:t>
            </a:r>
            <a:endParaRPr lang="es-E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2953732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ángulo 1"/>
          <p:cNvSpPr/>
          <p:nvPr/>
        </p:nvSpPr>
        <p:spPr>
          <a:xfrm>
            <a:off x="372129" y="643127"/>
            <a:ext cx="8482084" cy="3594382"/>
          </a:xfrm>
          <a:prstGeom prst="rect">
            <a:avLst/>
          </a:prstGeom>
        </p:spPr>
        <p:txBody>
          <a:bodyPr wrap="square">
            <a:spAutoFit/>
          </a:bodyPr>
          <a:lstStyle/>
          <a:p>
            <a:pPr algn="just">
              <a:lnSpc>
                <a:spcPct val="107000"/>
              </a:lnSpc>
              <a:spcAft>
                <a:spcPts val="800"/>
              </a:spcAft>
            </a:pPr>
            <a:r>
              <a:rPr lang="es-CO" b="1" dirty="0">
                <a:latin typeface="Arial" panose="020B0604020202020204" pitchFamily="34" charset="0"/>
                <a:ea typeface="Calibri" panose="020F0502020204030204" pitchFamily="34" charset="0"/>
                <a:cs typeface="Times New Roman" panose="02020603050405020304" pitchFamily="18" charset="0"/>
              </a:rPr>
              <a:t>P.A  </a:t>
            </a:r>
            <a:r>
              <a:rPr lang="es-CO" b="1" dirty="0" smtClean="0">
                <a:latin typeface="Arial" panose="020B0604020202020204" pitchFamily="34" charset="0"/>
                <a:ea typeface="Calibri" panose="020F0502020204030204" pitchFamily="34" charset="0"/>
                <a:cs typeface="Times New Roman" panose="02020603050405020304" pitchFamily="18" charset="0"/>
              </a:rPr>
              <a:t>SANCIONADOS</a:t>
            </a:r>
          </a:p>
          <a:p>
            <a:pPr algn="just">
              <a:lnSpc>
                <a:spcPct val="107000"/>
              </a:lnSpc>
              <a:spcAft>
                <a:spcPts val="800"/>
              </a:spcAft>
            </a:pPr>
            <a:endParaRPr lang="es-ES" sz="14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800"/>
              </a:spcAft>
            </a:pPr>
            <a:r>
              <a:rPr lang="es-CO" sz="2000" dirty="0">
                <a:latin typeface="Arial" panose="020B0604020202020204" pitchFamily="34" charset="0"/>
                <a:ea typeface="Calibri" panose="020F0502020204030204" pitchFamily="34" charset="0"/>
                <a:cs typeface="Times New Roman" panose="02020603050405020304" pitchFamily="18" charset="0"/>
              </a:rPr>
              <a:t>P.A N° 159 “Por medio del cual se autoriza al Alcalde de Cartagena de Indias, para realizar operaciones de crédito público como fuente de financiación al programa de inversiones del Plan de Desarrollo "Primero la Gente 2016- 2019: para una Cartagena Sostenible y Competitiva”, fue </a:t>
            </a:r>
            <a:r>
              <a:rPr lang="es-CO" sz="2000" dirty="0" smtClean="0">
                <a:latin typeface="Arial" panose="020B0604020202020204" pitchFamily="34" charset="0"/>
                <a:ea typeface="Calibri" panose="020F0502020204030204" pitchFamily="34" charset="0"/>
                <a:cs typeface="Times New Roman" panose="02020603050405020304" pitchFamily="18" charset="0"/>
              </a:rPr>
              <a:t>sancionado por el Señor Alcalde el día 08 de Julio de 2019  </a:t>
            </a:r>
            <a:r>
              <a:rPr lang="es-CO" sz="2000" dirty="0">
                <a:latin typeface="Arial" panose="020B0604020202020204" pitchFamily="34" charset="0"/>
                <a:ea typeface="Calibri" panose="020F0502020204030204" pitchFamily="34" charset="0"/>
                <a:cs typeface="Times New Roman" panose="02020603050405020304" pitchFamily="18" charset="0"/>
              </a:rPr>
              <a:t>y </a:t>
            </a:r>
            <a:r>
              <a:rPr lang="es-CO" sz="2000" dirty="0" smtClean="0">
                <a:latin typeface="Arial" panose="020B0604020202020204" pitchFamily="34" charset="0"/>
                <a:ea typeface="Calibri" panose="020F0502020204030204" pitchFamily="34" charset="0"/>
                <a:cs typeface="Times New Roman" panose="02020603050405020304" pitchFamily="18" charset="0"/>
              </a:rPr>
              <a:t> se convirtió en el  acuerdo  Nº 004..</a:t>
            </a:r>
            <a:endParaRPr lang="es-E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62721977"/>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Tema de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Tema de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ema d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121</TotalTime>
  <Words>619</Words>
  <Application>Microsoft Office PowerPoint</Application>
  <PresentationFormat>Presentación en pantalla (16:9)</PresentationFormat>
  <Paragraphs>63</Paragraphs>
  <Slides>12</Slides>
  <Notes>1</Notes>
  <HiddenSlides>0</HiddenSlides>
  <MMClips>0</MMClips>
  <ScaleCrop>false</ScaleCrop>
  <HeadingPairs>
    <vt:vector size="4" baseType="variant">
      <vt:variant>
        <vt:lpstr>Tema</vt:lpstr>
      </vt:variant>
      <vt:variant>
        <vt:i4>1</vt:i4>
      </vt:variant>
      <vt:variant>
        <vt:lpstr>Títulos de diapositiva</vt:lpstr>
      </vt:variant>
      <vt:variant>
        <vt:i4>12</vt:i4>
      </vt:variant>
    </vt:vector>
  </HeadingPairs>
  <TitlesOfParts>
    <vt:vector size="13" baseType="lpstr">
      <vt:lpstr>Tema de Office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NICOLAS LORA</dc:creator>
  <cp:lastModifiedBy>COMUNICACION</cp:lastModifiedBy>
  <cp:revision>16</cp:revision>
  <cp:lastPrinted>2019-06-26T23:47:36Z</cp:lastPrinted>
  <dcterms:created xsi:type="dcterms:W3CDTF">2019-06-26T23:44:36Z</dcterms:created>
  <dcterms:modified xsi:type="dcterms:W3CDTF">2019-07-30T13:58:57Z</dcterms:modified>
</cp:coreProperties>
</file>