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9" r:id="rId3"/>
    <p:sldId id="257" r:id="rId4"/>
    <p:sldId id="269" r:id="rId5"/>
    <p:sldId id="270" r:id="rId6"/>
    <p:sldId id="271" r:id="rId7"/>
    <p:sldId id="260" r:id="rId8"/>
    <p:sldId id="272" r:id="rId9"/>
    <p:sldId id="273" r:id="rId10"/>
    <p:sldId id="274" r:id="rId11"/>
    <p:sldId id="275" r:id="rId12"/>
    <p:sldId id="261" r:id="rId13"/>
    <p:sldId id="262" r:id="rId14"/>
    <p:sldId id="263" r:id="rId15"/>
    <p:sldId id="264" r:id="rId16"/>
    <p:sldId id="276" r:id="rId17"/>
    <p:sldId id="277" r:id="rId18"/>
    <p:sldId id="278" r:id="rId19"/>
    <p:sldId id="279" r:id="rId20"/>
    <p:sldId id="265" r:id="rId21"/>
    <p:sldId id="267" r:id="rId22"/>
    <p:sldId id="258" r:id="rId23"/>
    <p:sldId id="280" r:id="rId24"/>
    <p:sldId id="268"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79" autoAdjust="0"/>
    <p:restoredTop sz="94679"/>
  </p:normalViewPr>
  <p:slideViewPr>
    <p:cSldViewPr snapToGrid="0" snapToObjects="1">
      <p:cViewPr varScale="1">
        <p:scale>
          <a:sx n="85" d="100"/>
          <a:sy n="85" d="100"/>
        </p:scale>
        <p:origin x="1524" y="9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22/12/2019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90443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22/12/2019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1663490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22/12/2019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1219617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22/12/2019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80263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EE37FE4-BBAF-1044-B726-0573DEA13094}" type="datetimeFigureOut">
              <a:rPr lang="es-CO" smtClean="0"/>
              <a:t>22/12/2019</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61068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EE37FE4-BBAF-1044-B726-0573DEA13094}" type="datetimeFigureOut">
              <a:rPr lang="es-CO" smtClean="0"/>
              <a:t>22/12/2019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302409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EE37FE4-BBAF-1044-B726-0573DEA13094}" type="datetimeFigureOut">
              <a:rPr lang="es-CO" smtClean="0"/>
              <a:t>22/12/2019</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525079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EE37FE4-BBAF-1044-B726-0573DEA13094}" type="datetimeFigureOut">
              <a:rPr lang="es-CO" smtClean="0"/>
              <a:t>22/12/2019</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2034016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E37FE4-BBAF-1044-B726-0573DEA13094}" type="datetimeFigureOut">
              <a:rPr lang="es-CO" smtClean="0"/>
              <a:t>22/12/2019</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1102527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EE37FE4-BBAF-1044-B726-0573DEA13094}" type="datetimeFigureOut">
              <a:rPr lang="es-CO" smtClean="0"/>
              <a:t>22/12/2019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3413345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EE37FE4-BBAF-1044-B726-0573DEA13094}" type="datetimeFigureOut">
              <a:rPr lang="es-CO" smtClean="0"/>
              <a:t>22/12/2019</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5DA18DED-8D99-1646-AAC4-D6B07B455688}" type="slidenum">
              <a:rPr lang="es-CO" smtClean="0"/>
              <a:t>‹Nº›</a:t>
            </a:fld>
            <a:endParaRPr lang="es-CO"/>
          </a:p>
        </p:txBody>
      </p:sp>
    </p:spTree>
    <p:extLst>
      <p:ext uri="{BB962C8B-B14F-4D97-AF65-F5344CB8AC3E}">
        <p14:creationId xmlns:p14="http://schemas.microsoft.com/office/powerpoint/2010/main" val="2393098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E37FE4-BBAF-1044-B726-0573DEA13094}" type="datetimeFigureOut">
              <a:rPr lang="es-CO" smtClean="0"/>
              <a:t>22/12/2019</a:t>
            </a:fld>
            <a:endParaRPr lang="es-C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A18DED-8D99-1646-AAC4-D6B07B455688}" type="slidenum">
              <a:rPr lang="es-CO" smtClean="0"/>
              <a:t>‹Nº›</a:t>
            </a:fld>
            <a:endParaRPr lang="es-CO"/>
          </a:p>
        </p:txBody>
      </p:sp>
    </p:spTree>
    <p:extLst>
      <p:ext uri="{BB962C8B-B14F-4D97-AF65-F5344CB8AC3E}">
        <p14:creationId xmlns:p14="http://schemas.microsoft.com/office/powerpoint/2010/main" val="1105030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concejodistritaldecartagena.gov.co/"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BCC5C5F3-6E54-4A92-8A64-8D8FE2AE1419}"/>
              </a:ext>
            </a:extLst>
          </p:cNvPr>
          <p:cNvSpPr/>
          <p:nvPr/>
        </p:nvSpPr>
        <p:spPr>
          <a:xfrm>
            <a:off x="530087" y="1105287"/>
            <a:ext cx="8083826" cy="5139869"/>
          </a:xfrm>
          <a:prstGeom prst="rect">
            <a:avLst/>
          </a:prstGeom>
        </p:spPr>
        <p:txBody>
          <a:bodyPr wrap="square">
            <a:spAutoFit/>
          </a:bodyPr>
          <a:lstStyle/>
          <a:p>
            <a:pPr algn="ctr">
              <a:spcAft>
                <a:spcPts val="0"/>
              </a:spcAft>
            </a:pPr>
            <a:r>
              <a:rPr lang="es-ES_tradnl" b="1" dirty="0">
                <a:latin typeface="Verdana" panose="020B0604030504040204" pitchFamily="34" charset="0"/>
                <a:ea typeface="Times New Roman" panose="02020603050405020304" pitchFamily="18" charset="0"/>
              </a:rPr>
              <a:t> </a:t>
            </a:r>
            <a:endParaRPr lang="es-CO" sz="1200" dirty="0">
              <a:latin typeface="Times New Roman" panose="02020603050405020304" pitchFamily="18" charset="0"/>
              <a:ea typeface="Times New Roman" panose="02020603050405020304" pitchFamily="18" charset="0"/>
            </a:endParaRPr>
          </a:p>
          <a:p>
            <a:pPr algn="ctr">
              <a:spcAft>
                <a:spcPts val="0"/>
              </a:spcAft>
            </a:pPr>
            <a:r>
              <a:rPr lang="es-ES_tradnl" sz="2800" b="1" dirty="0">
                <a:latin typeface="Verdana" panose="020B0604030504040204" pitchFamily="34" charset="0"/>
                <a:ea typeface="Times New Roman" panose="02020603050405020304" pitchFamily="18" charset="0"/>
              </a:rPr>
              <a:t>INFORME DE GESTION</a:t>
            </a:r>
            <a:endParaRPr lang="es-CO" sz="2800" dirty="0">
              <a:latin typeface="Times New Roman" panose="02020603050405020304" pitchFamily="18" charset="0"/>
              <a:ea typeface="Times New Roman" panose="02020603050405020304" pitchFamily="18" charset="0"/>
            </a:endParaRPr>
          </a:p>
          <a:p>
            <a:pPr algn="ctr">
              <a:spcAft>
                <a:spcPts val="0"/>
              </a:spcAft>
            </a:pPr>
            <a:r>
              <a:rPr lang="es-ES_tradnl" sz="2800" dirty="0">
                <a:latin typeface="Times New Roman" panose="02020603050405020304" pitchFamily="18" charset="0"/>
                <a:ea typeface="Times New Roman" panose="02020603050405020304" pitchFamily="18" charset="0"/>
              </a:rPr>
              <a:t> </a:t>
            </a:r>
            <a:endParaRPr lang="es-CO" sz="2800" dirty="0">
              <a:latin typeface="Times New Roman" panose="02020603050405020304" pitchFamily="18" charset="0"/>
              <a:ea typeface="Times New Roman" panose="02020603050405020304" pitchFamily="18" charset="0"/>
            </a:endParaRPr>
          </a:p>
          <a:p>
            <a:pPr algn="ctr">
              <a:spcAft>
                <a:spcPts val="0"/>
              </a:spcAft>
            </a:pPr>
            <a:r>
              <a:rPr lang="es-ES_tradnl" sz="2800" b="1" dirty="0">
                <a:latin typeface="Verdana" panose="020B0604030504040204" pitchFamily="34" charset="0"/>
                <a:ea typeface="Times New Roman" panose="02020603050405020304" pitchFamily="18" charset="0"/>
              </a:rPr>
              <a:t> </a:t>
            </a:r>
            <a:endParaRPr lang="es-CO" sz="2800" dirty="0">
              <a:latin typeface="Times New Roman" panose="02020603050405020304" pitchFamily="18" charset="0"/>
              <a:ea typeface="Times New Roman" panose="02020603050405020304" pitchFamily="18" charset="0"/>
            </a:endParaRPr>
          </a:p>
          <a:p>
            <a:pPr algn="ctr">
              <a:spcAft>
                <a:spcPts val="0"/>
              </a:spcAft>
            </a:pPr>
            <a:r>
              <a:rPr lang="es-ES_tradnl" sz="2800" b="1" dirty="0">
                <a:latin typeface="Verdana" panose="020B0604030504040204" pitchFamily="34" charset="0"/>
                <a:ea typeface="Times New Roman" panose="02020603050405020304" pitchFamily="18" charset="0"/>
              </a:rPr>
              <a:t> </a:t>
            </a:r>
            <a:endParaRPr lang="es-CO" sz="2800" dirty="0">
              <a:latin typeface="Times New Roman" panose="02020603050405020304" pitchFamily="18" charset="0"/>
              <a:ea typeface="Times New Roman" panose="02020603050405020304" pitchFamily="18" charset="0"/>
            </a:endParaRPr>
          </a:p>
          <a:p>
            <a:pPr algn="ctr">
              <a:spcAft>
                <a:spcPts val="0"/>
              </a:spcAft>
            </a:pPr>
            <a:r>
              <a:rPr lang="es-ES_tradnl" sz="2800" b="1" dirty="0">
                <a:latin typeface="Verdana" panose="020B0604030504040204" pitchFamily="34" charset="0"/>
                <a:ea typeface="Times New Roman" panose="02020603050405020304" pitchFamily="18" charset="0"/>
              </a:rPr>
              <a:t>2019</a:t>
            </a:r>
            <a:endParaRPr lang="es-CO" sz="2800" dirty="0">
              <a:latin typeface="Times New Roman" panose="02020603050405020304" pitchFamily="18" charset="0"/>
              <a:ea typeface="Times New Roman" panose="02020603050405020304" pitchFamily="18" charset="0"/>
            </a:endParaRPr>
          </a:p>
          <a:p>
            <a:pPr algn="ctr">
              <a:spcAft>
                <a:spcPts val="0"/>
              </a:spcAft>
            </a:pPr>
            <a:r>
              <a:rPr lang="es-ES_tradnl" sz="2800" b="1" dirty="0">
                <a:latin typeface="Verdana" panose="020B0604030504040204" pitchFamily="34" charset="0"/>
                <a:ea typeface="Times New Roman" panose="02020603050405020304" pitchFamily="18" charset="0"/>
              </a:rPr>
              <a:t> </a:t>
            </a:r>
            <a:endParaRPr lang="es-CO" sz="2800" dirty="0">
              <a:latin typeface="Times New Roman" panose="02020603050405020304" pitchFamily="18" charset="0"/>
              <a:ea typeface="Times New Roman" panose="02020603050405020304" pitchFamily="18" charset="0"/>
            </a:endParaRPr>
          </a:p>
          <a:p>
            <a:pPr algn="ctr">
              <a:spcAft>
                <a:spcPts val="0"/>
              </a:spcAft>
            </a:pPr>
            <a:r>
              <a:rPr lang="es-ES_tradnl" sz="2800" dirty="0">
                <a:latin typeface="Times New Roman" panose="02020603050405020304" pitchFamily="18" charset="0"/>
                <a:ea typeface="Times New Roman" panose="02020603050405020304" pitchFamily="18" charset="0"/>
              </a:rPr>
              <a:t> </a:t>
            </a:r>
            <a:endParaRPr lang="es-CO" sz="2800"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ES_tradnl" sz="2800" b="1" dirty="0">
                <a:latin typeface="Verdana" panose="020B0604030504040204" pitchFamily="34" charset="0"/>
                <a:ea typeface="Times New Roman" panose="02020603050405020304" pitchFamily="18" charset="0"/>
              </a:rPr>
              <a:t>MESA DIRECTIVA Y</a:t>
            </a:r>
            <a:endParaRPr lang="es-CO" sz="2800"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ES_tradnl" sz="2800" b="1" dirty="0">
                <a:latin typeface="Verdana" panose="020B0604030504040204" pitchFamily="34" charset="0"/>
                <a:ea typeface="Times New Roman" panose="02020603050405020304" pitchFamily="18" charset="0"/>
              </a:rPr>
              <a:t>SECRETARIA GENERAL</a:t>
            </a:r>
            <a:endParaRPr lang="es-CO" sz="2800"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ES_tradnl" sz="2800" b="1" dirty="0">
                <a:latin typeface="Verdana" panose="020B0604030504040204" pitchFamily="34" charset="0"/>
                <a:ea typeface="Times New Roman" panose="02020603050405020304" pitchFamily="18" charset="0"/>
              </a:rPr>
              <a:t> </a:t>
            </a:r>
            <a:endParaRPr lang="es-CO" sz="2800"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ES_tradnl" sz="1500" b="1" dirty="0">
                <a:latin typeface="Verdana" panose="020B0604030504040204" pitchFamily="34" charset="0"/>
                <a:ea typeface="Times New Roman" panose="02020603050405020304" pitchFamily="18" charset="0"/>
              </a:rPr>
              <a:t> </a:t>
            </a:r>
            <a:endParaRPr lang="es-CO" sz="1200"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ES_tradnl" sz="1500" b="1" dirty="0">
                <a:latin typeface="Verdana" panose="020B0604030504040204" pitchFamily="34" charset="0"/>
                <a:ea typeface="Times New Roman" panose="02020603050405020304" pitchFamily="18" charset="0"/>
              </a:rPr>
              <a:t> </a:t>
            </a:r>
            <a:endParaRPr lang="es-CO"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76104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18930" y="423475"/>
            <a:ext cx="6225931" cy="646331"/>
          </a:xfrm>
          <a:prstGeom prst="rect">
            <a:avLst/>
          </a:prstGeom>
        </p:spPr>
        <p:txBody>
          <a:bodyPr wrap="square">
            <a:spAutoFit/>
          </a:bodyPr>
          <a:lstStyle/>
          <a:p>
            <a:pPr marL="342900" lvl="0" indent="-342900" algn="just">
              <a:spcAft>
                <a:spcPts val="0"/>
              </a:spcAft>
              <a:buFont typeface="+mj-lt"/>
              <a:buAutoNum type="alphaUcPeriod"/>
              <a:tabLst>
                <a:tab pos="2700020" algn="ctr"/>
                <a:tab pos="5400040" algn="r"/>
              </a:tabLst>
            </a:pPr>
            <a:r>
              <a:rPr lang="es-ES_tradnl" b="1" dirty="0">
                <a:solidFill>
                  <a:srgbClr val="FF0000"/>
                </a:solidFill>
                <a:latin typeface="Verdana" panose="020B0604030504040204" pitchFamily="34" charset="0"/>
                <a:ea typeface="Times New Roman" panose="02020603050405020304" pitchFamily="18" charset="0"/>
              </a:rPr>
              <a:t>SESIONES ESPECIALES DE COMISION</a:t>
            </a:r>
            <a:endParaRPr lang="es-CO" sz="1600" dirty="0">
              <a:solidFill>
                <a:srgbClr val="FF0000"/>
              </a:solidFill>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b="1" dirty="0">
                <a:solidFill>
                  <a:srgbClr val="FF0000"/>
                </a:solidFill>
                <a:latin typeface="Verdana" panose="020B0604030504040204" pitchFamily="34" charset="0"/>
                <a:ea typeface="Times New Roman" panose="02020603050405020304" pitchFamily="18" charset="0"/>
              </a:rPr>
              <a:t> </a:t>
            </a:r>
            <a:endParaRPr lang="es-CO" sz="1600" dirty="0">
              <a:solidFill>
                <a:srgbClr val="FF0000"/>
              </a:solidFill>
              <a:effectLst/>
              <a:latin typeface="Times New Roman" panose="02020603050405020304" pitchFamily="18" charset="0"/>
              <a:ea typeface="Times New Roman" panose="02020603050405020304" pitchFamily="18" charset="0"/>
            </a:endParaRPr>
          </a:p>
        </p:txBody>
      </p:sp>
      <p:graphicFrame>
        <p:nvGraphicFramePr>
          <p:cNvPr id="5" name="Tabla 4"/>
          <p:cNvGraphicFramePr>
            <a:graphicFrameLocks noGrp="1"/>
          </p:cNvGraphicFramePr>
          <p:nvPr>
            <p:extLst>
              <p:ext uri="{D42A27DB-BD31-4B8C-83A1-F6EECF244321}">
                <p14:modId xmlns:p14="http://schemas.microsoft.com/office/powerpoint/2010/main" val="1183294745"/>
              </p:ext>
            </p:extLst>
          </p:nvPr>
        </p:nvGraphicFramePr>
        <p:xfrm>
          <a:off x="295421" y="1069806"/>
          <a:ext cx="8243668" cy="4947625"/>
        </p:xfrm>
        <a:graphic>
          <a:graphicData uri="http://schemas.openxmlformats.org/drawingml/2006/table">
            <a:tbl>
              <a:tblPr firstRow="1" firstCol="1" bandRow="1"/>
              <a:tblGrid>
                <a:gridCol w="1430196">
                  <a:extLst>
                    <a:ext uri="{9D8B030D-6E8A-4147-A177-3AD203B41FA5}">
                      <a16:colId xmlns:a16="http://schemas.microsoft.com/office/drawing/2014/main" val="20000"/>
                    </a:ext>
                  </a:extLst>
                </a:gridCol>
                <a:gridCol w="984684">
                  <a:extLst>
                    <a:ext uri="{9D8B030D-6E8A-4147-A177-3AD203B41FA5}">
                      <a16:colId xmlns:a16="http://schemas.microsoft.com/office/drawing/2014/main" val="20001"/>
                    </a:ext>
                  </a:extLst>
                </a:gridCol>
                <a:gridCol w="1980337">
                  <a:extLst>
                    <a:ext uri="{9D8B030D-6E8A-4147-A177-3AD203B41FA5}">
                      <a16:colId xmlns:a16="http://schemas.microsoft.com/office/drawing/2014/main" val="20002"/>
                    </a:ext>
                  </a:extLst>
                </a:gridCol>
                <a:gridCol w="3848451">
                  <a:extLst>
                    <a:ext uri="{9D8B030D-6E8A-4147-A177-3AD203B41FA5}">
                      <a16:colId xmlns:a16="http://schemas.microsoft.com/office/drawing/2014/main" val="20003"/>
                    </a:ext>
                  </a:extLst>
                </a:gridCol>
              </a:tblGrid>
              <a:tr h="558505">
                <a:tc>
                  <a:txBody>
                    <a:bodyPr/>
                    <a:lstStyle/>
                    <a:p>
                      <a:pPr algn="ctr">
                        <a:spcAft>
                          <a:spcPts val="0"/>
                        </a:spcAft>
                      </a:pPr>
                      <a:r>
                        <a:rPr lang="es-CO" sz="1800" b="1">
                          <a:effectLst/>
                          <a:latin typeface="Calibri" panose="020F0502020204030204" pitchFamily="34" charset="0"/>
                          <a:ea typeface="Calibri" panose="020F0502020204030204" pitchFamily="34" charset="0"/>
                          <a:cs typeface="Times New Roman" panose="02020603050405020304" pitchFamily="18" charset="0"/>
                        </a:rPr>
                        <a:t>FECHA</a:t>
                      </a:r>
                      <a:endParaRPr lang="es-CO"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800" b="1">
                          <a:effectLst/>
                          <a:latin typeface="Calibri" panose="020F0502020204030204" pitchFamily="34" charset="0"/>
                          <a:ea typeface="Calibri" panose="020F0502020204030204" pitchFamily="34" charset="0"/>
                          <a:cs typeface="Times New Roman" panose="02020603050405020304" pitchFamily="18" charset="0"/>
                        </a:rPr>
                        <a:t>COMISION</a:t>
                      </a:r>
                      <a:endParaRPr lang="es-CO"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800" b="1">
                          <a:effectLst/>
                          <a:latin typeface="Calibri" panose="020F0502020204030204" pitchFamily="34" charset="0"/>
                          <a:ea typeface="Calibri" panose="020F0502020204030204" pitchFamily="34" charset="0"/>
                          <a:cs typeface="Times New Roman" panose="02020603050405020304" pitchFamily="18" charset="0"/>
                        </a:rPr>
                        <a:t>TEMA</a:t>
                      </a:r>
                      <a:endParaRPr lang="es-CO"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800" b="1">
                          <a:effectLst/>
                          <a:latin typeface="Calibri" panose="020F0502020204030204" pitchFamily="34" charset="0"/>
                          <a:ea typeface="Calibri" panose="020F0502020204030204" pitchFamily="34" charset="0"/>
                          <a:cs typeface="Times New Roman" panose="02020603050405020304" pitchFamily="18" charset="0"/>
                        </a:rPr>
                        <a:t>INVITADOS</a:t>
                      </a:r>
                      <a:endParaRPr lang="es-CO"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954768">
                <a:tc>
                  <a:txBody>
                    <a:bodyPr/>
                    <a:lstStyle/>
                    <a:p>
                      <a:pPr algn="ctr">
                        <a:spcAft>
                          <a:spcPts val="0"/>
                        </a:spcAft>
                      </a:pPr>
                      <a:endParaRPr lang="es-CO" sz="1800" b="1"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endParaRPr lang="es-CO" sz="1800" b="1"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s-CO" sz="1800" b="1" dirty="0">
                          <a:effectLst/>
                          <a:latin typeface="Calibri" panose="020F0502020204030204" pitchFamily="34" charset="0"/>
                          <a:ea typeface="Calibri" panose="020F0502020204030204" pitchFamily="34" charset="0"/>
                          <a:cs typeface="Times New Roman" panose="02020603050405020304" pitchFamily="18" charset="0"/>
                        </a:rPr>
                        <a:t>19 DE FEBRERO</a:t>
                      </a:r>
                      <a:endParaRPr lang="es-CO"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CO" sz="1800" b="1"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endParaRPr lang="es-CO" sz="1800" b="1"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s-CO" sz="1800" b="1" dirty="0">
                          <a:effectLst/>
                          <a:latin typeface="Calibri" panose="020F0502020204030204" pitchFamily="34" charset="0"/>
                          <a:ea typeface="Calibri" panose="020F0502020204030204" pitchFamily="34" charset="0"/>
                          <a:cs typeface="Times New Roman" panose="02020603050405020304" pitchFamily="18" charset="0"/>
                        </a:rPr>
                        <a:t>1RA.</a:t>
                      </a:r>
                      <a:endParaRPr lang="es-CO"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CO" sz="1800" dirty="0">
                          <a:effectLst/>
                          <a:latin typeface="Calibri" panose="020F0502020204030204" pitchFamily="34" charset="0"/>
                          <a:ea typeface="Calibri" panose="020F0502020204030204" pitchFamily="34" charset="0"/>
                          <a:cs typeface="Times New Roman" panose="02020603050405020304" pitchFamily="18" charset="0"/>
                        </a:rPr>
                        <a:t>SOCIALIZACION DE PROYECTO DE PROTECCION COSTERA</a:t>
                      </a:r>
                      <a:endParaRPr lang="es-C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CO" sz="1800">
                          <a:solidFill>
                            <a:srgbClr val="0C000A"/>
                          </a:solidFill>
                          <a:effectLst/>
                          <a:latin typeface="Calibri" panose="020F0502020204030204" pitchFamily="34" charset="0"/>
                          <a:ea typeface="Calibri" panose="020F0502020204030204" pitchFamily="34" charset="0"/>
                          <a:cs typeface="Times New Roman" panose="02020603050405020304" pitchFamily="18" charset="0"/>
                        </a:rPr>
                        <a:t>Director General de la Unidad Nacional para la Gestión del Riesgo de Desastres (UNGRD); Director de Valorización Distrital; Directora de la Oficina de Gestión de Riesgos y Desastres; Secretario de Planeación; Director de la Escuela de Gobierno y Liderazgo; Secretaria de Infraestructura; y Personero distrital</a:t>
                      </a:r>
                      <a:endParaRPr lang="es-CO"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675515">
                <a:tc>
                  <a:txBody>
                    <a:bodyPr/>
                    <a:lstStyle/>
                    <a:p>
                      <a:pPr algn="ctr">
                        <a:spcAft>
                          <a:spcPts val="0"/>
                        </a:spcAft>
                      </a:pPr>
                      <a:endParaRPr lang="es-CO" sz="1800" b="1"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endParaRPr lang="es-CO" sz="1800" b="1"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s-CO" sz="1800" b="1" dirty="0">
                          <a:effectLst/>
                          <a:latin typeface="Calibri" panose="020F0502020204030204" pitchFamily="34" charset="0"/>
                          <a:ea typeface="Calibri" panose="020F0502020204030204" pitchFamily="34" charset="0"/>
                          <a:cs typeface="Times New Roman" panose="02020603050405020304" pitchFamily="18" charset="0"/>
                        </a:rPr>
                        <a:t>20 DE FEBRERO</a:t>
                      </a:r>
                      <a:endParaRPr lang="es-CO"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CO" sz="1800" b="1"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endParaRPr lang="es-CO" sz="1800" b="1"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s-CO" sz="1800" b="1" dirty="0">
                          <a:effectLst/>
                          <a:latin typeface="Calibri" panose="020F0502020204030204" pitchFamily="34" charset="0"/>
                          <a:ea typeface="Calibri" panose="020F0502020204030204" pitchFamily="34" charset="0"/>
                          <a:cs typeface="Times New Roman" panose="02020603050405020304" pitchFamily="18" charset="0"/>
                        </a:rPr>
                        <a:t>1RA.</a:t>
                      </a:r>
                      <a:endParaRPr lang="es-CO"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CO" sz="1800">
                          <a:effectLst/>
                          <a:latin typeface="Calibri" panose="020F0502020204030204" pitchFamily="34" charset="0"/>
                          <a:ea typeface="Calibri" panose="020F0502020204030204" pitchFamily="34" charset="0"/>
                          <a:cs typeface="Times New Roman" panose="02020603050405020304" pitchFamily="18" charset="0"/>
                        </a:rPr>
                        <a:t>Presuntas irregularidades en proyecto VIS del barrio Alto Bosque</a:t>
                      </a:r>
                      <a:endParaRPr lang="es-CO" sz="180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es-CO" sz="1800">
                          <a:effectLst/>
                          <a:latin typeface="Calibri" panose="020F0502020204030204" pitchFamily="34" charset="0"/>
                          <a:ea typeface="Calibri" panose="020F0502020204030204" pitchFamily="34" charset="0"/>
                          <a:cs typeface="Times New Roman" panose="02020603050405020304" pitchFamily="18" charset="0"/>
                        </a:rPr>
                        <a:t> </a:t>
                      </a:r>
                      <a:endParaRPr lang="es-CO"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CO" sz="1800" dirty="0">
                          <a:effectLst/>
                          <a:latin typeface="Calibri" panose="020F0502020204030204" pitchFamily="34" charset="0"/>
                          <a:ea typeface="Calibri" panose="020F0502020204030204" pitchFamily="34" charset="0"/>
                          <a:cs typeface="Times New Roman" panose="02020603050405020304" pitchFamily="18" charset="0"/>
                        </a:rPr>
                        <a:t>Secretario de Planeación; Personero Distrital, representantes de ACUACAR, de la constructora encargada del proyecto, de la Oficina de Servicios Públicos, de la Lonja de Propiedad Raíz, Mesa Distrital de Propiedad Horizontal y propietarios del edificio</a:t>
                      </a:r>
                      <a:endParaRPr lang="es-CO"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22566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539048" y="198344"/>
            <a:ext cx="4572000" cy="923330"/>
          </a:xfrm>
          <a:prstGeom prst="rect">
            <a:avLst/>
          </a:prstGeom>
        </p:spPr>
        <p:txBody>
          <a:bodyPr>
            <a:spAutoFit/>
          </a:bodyPr>
          <a:lstStyle/>
          <a:p>
            <a:pPr algn="just">
              <a:spcAft>
                <a:spcPts val="0"/>
              </a:spcAft>
            </a:pPr>
            <a:r>
              <a:rPr lang="es-ES_tradnl" b="1" dirty="0">
                <a:solidFill>
                  <a:schemeClr val="accent1">
                    <a:lumMod val="50000"/>
                  </a:schemeClr>
                </a:solidFill>
                <a:latin typeface="Arial" panose="020B0604020202020204" pitchFamily="34" charset="0"/>
                <a:ea typeface="Times New Roman" panose="02020603050405020304" pitchFamily="18" charset="0"/>
              </a:rPr>
              <a:t> </a:t>
            </a:r>
            <a:endParaRPr lang="es-CO" dirty="0">
              <a:solidFill>
                <a:schemeClr val="accent1">
                  <a:lumMod val="50000"/>
                </a:schemeClr>
              </a:solidFill>
              <a:latin typeface="Times New Roman" panose="02020603050405020304" pitchFamily="18" charset="0"/>
              <a:ea typeface="Times New Roman" panose="02020603050405020304" pitchFamily="18" charset="0"/>
            </a:endParaRPr>
          </a:p>
          <a:p>
            <a:pPr algn="just">
              <a:spcAft>
                <a:spcPts val="0"/>
              </a:spcAft>
            </a:pPr>
            <a:r>
              <a:rPr lang="es-ES_tradnl" b="1" dirty="0">
                <a:solidFill>
                  <a:schemeClr val="accent1">
                    <a:lumMod val="50000"/>
                  </a:schemeClr>
                </a:solidFill>
                <a:latin typeface="Arial" panose="020B0604020202020204" pitchFamily="34" charset="0"/>
                <a:ea typeface="Times New Roman" panose="02020603050405020304" pitchFamily="18" charset="0"/>
              </a:rPr>
              <a:t>D.CAMBIOS DE QUORUM</a:t>
            </a:r>
            <a:endParaRPr lang="es-CO" dirty="0">
              <a:solidFill>
                <a:schemeClr val="accent1">
                  <a:lumMod val="50000"/>
                </a:schemeClr>
              </a:solidFill>
              <a:latin typeface="Times New Roman" panose="02020603050405020304" pitchFamily="18" charset="0"/>
              <a:ea typeface="Times New Roman" panose="02020603050405020304" pitchFamily="18" charset="0"/>
            </a:endParaRPr>
          </a:p>
          <a:p>
            <a:pPr marL="457200" algn="just">
              <a:spcAft>
                <a:spcPts val="0"/>
              </a:spcAft>
            </a:pPr>
            <a:r>
              <a:rPr lang="es-ES_tradnl" b="1" dirty="0">
                <a:solidFill>
                  <a:schemeClr val="accent1">
                    <a:lumMod val="50000"/>
                  </a:schemeClr>
                </a:solidFill>
                <a:latin typeface="Arial" panose="020B0604020202020204" pitchFamily="34" charset="0"/>
                <a:ea typeface="Times New Roman" panose="02020603050405020304" pitchFamily="18" charset="0"/>
              </a:rPr>
              <a:t> </a:t>
            </a:r>
            <a:endParaRPr lang="es-CO" dirty="0">
              <a:solidFill>
                <a:schemeClr val="accent1">
                  <a:lumMod val="50000"/>
                </a:schemeClr>
              </a:solidFill>
              <a:effectLst/>
              <a:latin typeface="Times New Roman" panose="02020603050405020304" pitchFamily="18" charset="0"/>
              <a:ea typeface="Times New Roman" panose="02020603050405020304" pitchFamily="18" charset="0"/>
            </a:endParaRPr>
          </a:p>
        </p:txBody>
      </p:sp>
      <p:graphicFrame>
        <p:nvGraphicFramePr>
          <p:cNvPr id="5" name="Tabla 4"/>
          <p:cNvGraphicFramePr>
            <a:graphicFrameLocks noGrp="1"/>
          </p:cNvGraphicFramePr>
          <p:nvPr>
            <p:extLst>
              <p:ext uri="{D42A27DB-BD31-4B8C-83A1-F6EECF244321}">
                <p14:modId xmlns:p14="http://schemas.microsoft.com/office/powerpoint/2010/main" val="3056466859"/>
              </p:ext>
            </p:extLst>
          </p:nvPr>
        </p:nvGraphicFramePr>
        <p:xfrm>
          <a:off x="225083" y="928468"/>
          <a:ext cx="8215532" cy="5014021"/>
        </p:xfrm>
        <a:graphic>
          <a:graphicData uri="http://schemas.openxmlformats.org/drawingml/2006/table">
            <a:tbl>
              <a:tblPr firstRow="1" firstCol="1" bandRow="1"/>
              <a:tblGrid>
                <a:gridCol w="3168194">
                  <a:extLst>
                    <a:ext uri="{9D8B030D-6E8A-4147-A177-3AD203B41FA5}">
                      <a16:colId xmlns:a16="http://schemas.microsoft.com/office/drawing/2014/main" val="20000"/>
                    </a:ext>
                  </a:extLst>
                </a:gridCol>
                <a:gridCol w="5047338">
                  <a:extLst>
                    <a:ext uri="{9D8B030D-6E8A-4147-A177-3AD203B41FA5}">
                      <a16:colId xmlns:a16="http://schemas.microsoft.com/office/drawing/2014/main" val="20001"/>
                    </a:ext>
                  </a:extLst>
                </a:gridCol>
              </a:tblGrid>
              <a:tr h="472371">
                <a:tc>
                  <a:txBody>
                    <a:bodyPr/>
                    <a:lstStyle/>
                    <a:p>
                      <a:pPr algn="ctr">
                        <a:spcAft>
                          <a:spcPts val="0"/>
                        </a:spcAft>
                      </a:pPr>
                      <a:r>
                        <a:rPr lang="es-CO" sz="1600" b="1">
                          <a:effectLst/>
                          <a:latin typeface="Arial" panose="020B0604020202020204" pitchFamily="34" charset="0"/>
                          <a:ea typeface="Calibri" panose="020F0502020204030204" pitchFamily="34" charset="0"/>
                          <a:cs typeface="Times New Roman" panose="02020603050405020304" pitchFamily="18" charset="0"/>
                        </a:rPr>
                        <a:t>CAMBIOS DE QUORUM 2019</a:t>
                      </a:r>
                      <a:endParaRPr lang="es-CO"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600" b="1">
                          <a:effectLst/>
                          <a:latin typeface="Arial" panose="020B0604020202020204" pitchFamily="34" charset="0"/>
                          <a:ea typeface="Calibri" panose="020F0502020204030204" pitchFamily="34" charset="0"/>
                          <a:cs typeface="Times New Roman" panose="02020603050405020304" pitchFamily="18" charset="0"/>
                        </a:rPr>
                        <a:t>9 CAMBIOS DE QUORUM</a:t>
                      </a:r>
                      <a:endParaRPr lang="es-CO"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90311">
                <a:tc>
                  <a:txBody>
                    <a:bodyPr/>
                    <a:lstStyle/>
                    <a:p>
                      <a:pPr algn="ctr">
                        <a:spcAft>
                          <a:spcPts val="0"/>
                        </a:spcAft>
                      </a:pPr>
                      <a:r>
                        <a:rPr lang="es-CO" sz="1600" b="1">
                          <a:effectLst/>
                          <a:latin typeface="Arial" panose="020B0604020202020204" pitchFamily="34" charset="0"/>
                          <a:ea typeface="Calibri" panose="020F0502020204030204" pitchFamily="34" charset="0"/>
                          <a:cs typeface="Times New Roman" panose="02020603050405020304" pitchFamily="18" charset="0"/>
                        </a:rPr>
                        <a:t>FECHA</a:t>
                      </a:r>
                      <a:endParaRPr lang="es-CO"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600" b="1">
                          <a:effectLst/>
                          <a:latin typeface="Arial" panose="020B0604020202020204" pitchFamily="34" charset="0"/>
                          <a:ea typeface="Calibri" panose="020F0502020204030204" pitchFamily="34" charset="0"/>
                          <a:cs typeface="Times New Roman" panose="02020603050405020304" pitchFamily="18" charset="0"/>
                        </a:rPr>
                        <a:t>DETALLE</a:t>
                      </a:r>
                      <a:endParaRPr lang="es-CO"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72371">
                <a:tc>
                  <a:txBody>
                    <a:bodyPr/>
                    <a:lstStyle/>
                    <a:p>
                      <a:pPr algn="ctr">
                        <a:spcAft>
                          <a:spcPts val="0"/>
                        </a:spcAft>
                      </a:pPr>
                      <a:r>
                        <a:rPr lang="es-CO" sz="1600">
                          <a:effectLst/>
                          <a:latin typeface="Arial" panose="020B0604020202020204" pitchFamily="34" charset="0"/>
                          <a:ea typeface="Calibri" panose="020F0502020204030204" pitchFamily="34" charset="0"/>
                          <a:cs typeface="Times New Roman" panose="02020603050405020304" pitchFamily="18" charset="0"/>
                        </a:rPr>
                        <a:t>15 ENERO</a:t>
                      </a:r>
                      <a:endParaRPr lang="es-CO"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600">
                          <a:effectLst/>
                          <a:latin typeface="Arial" panose="020B0604020202020204" pitchFamily="34" charset="0"/>
                          <a:ea typeface="Calibri" panose="020F0502020204030204" pitchFamily="34" charset="0"/>
                          <a:cs typeface="Times New Roman" panose="02020603050405020304" pitchFamily="18" charset="0"/>
                        </a:rPr>
                        <a:t>SALIDA DE CONCEJAL DE LA CORPORACION</a:t>
                      </a:r>
                      <a:endParaRPr lang="es-CO"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72371">
                <a:tc>
                  <a:txBody>
                    <a:bodyPr/>
                    <a:lstStyle/>
                    <a:p>
                      <a:pPr algn="ctr">
                        <a:spcAft>
                          <a:spcPts val="0"/>
                        </a:spcAft>
                      </a:pPr>
                      <a:r>
                        <a:rPr lang="es-CO" sz="1600">
                          <a:effectLst/>
                          <a:latin typeface="Arial" panose="020B0604020202020204" pitchFamily="34" charset="0"/>
                          <a:ea typeface="Calibri" panose="020F0502020204030204" pitchFamily="34" charset="0"/>
                          <a:cs typeface="Times New Roman" panose="02020603050405020304" pitchFamily="18" charset="0"/>
                        </a:rPr>
                        <a:t>6 FEBRERO</a:t>
                      </a:r>
                      <a:endParaRPr lang="es-CO"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600">
                          <a:effectLst/>
                          <a:latin typeface="Arial" panose="020B0604020202020204" pitchFamily="34" charset="0"/>
                          <a:ea typeface="Calibri" panose="020F0502020204030204" pitchFamily="34" charset="0"/>
                          <a:cs typeface="Times New Roman" panose="02020603050405020304" pitchFamily="18" charset="0"/>
                        </a:rPr>
                        <a:t>INGRESO DE CONCEJAL A LA CORPORACION</a:t>
                      </a:r>
                      <a:endParaRPr lang="es-CO"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72371">
                <a:tc>
                  <a:txBody>
                    <a:bodyPr/>
                    <a:lstStyle/>
                    <a:p>
                      <a:pPr algn="ctr">
                        <a:spcAft>
                          <a:spcPts val="0"/>
                        </a:spcAft>
                      </a:pPr>
                      <a:r>
                        <a:rPr lang="es-CO" sz="1600">
                          <a:effectLst/>
                          <a:latin typeface="Arial" panose="020B0604020202020204" pitchFamily="34" charset="0"/>
                          <a:ea typeface="Calibri" panose="020F0502020204030204" pitchFamily="34" charset="0"/>
                          <a:cs typeface="Times New Roman" panose="02020603050405020304" pitchFamily="18" charset="0"/>
                        </a:rPr>
                        <a:t>1 DE MARZO</a:t>
                      </a:r>
                      <a:endParaRPr lang="es-CO"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600">
                          <a:effectLst/>
                          <a:latin typeface="Arial" panose="020B0604020202020204" pitchFamily="34" charset="0"/>
                          <a:ea typeface="Calibri" panose="020F0502020204030204" pitchFamily="34" charset="0"/>
                          <a:cs typeface="Times New Roman" panose="02020603050405020304" pitchFamily="18" charset="0"/>
                        </a:rPr>
                        <a:t>INGRESO DE CONCEJAL A LA CORPORACION</a:t>
                      </a:r>
                      <a:endParaRPr lang="es-CO"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72371">
                <a:tc>
                  <a:txBody>
                    <a:bodyPr/>
                    <a:lstStyle/>
                    <a:p>
                      <a:pPr algn="ctr">
                        <a:spcAft>
                          <a:spcPts val="0"/>
                        </a:spcAft>
                      </a:pPr>
                      <a:r>
                        <a:rPr lang="es-CO" sz="1600">
                          <a:effectLst/>
                          <a:latin typeface="Arial" panose="020B0604020202020204" pitchFamily="34" charset="0"/>
                          <a:ea typeface="Calibri" panose="020F0502020204030204" pitchFamily="34" charset="0"/>
                          <a:cs typeface="Times New Roman" panose="02020603050405020304" pitchFamily="18" charset="0"/>
                        </a:rPr>
                        <a:t>12 DE MARZO</a:t>
                      </a:r>
                      <a:endParaRPr lang="es-CO"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600">
                          <a:effectLst/>
                          <a:latin typeface="Arial" panose="020B0604020202020204" pitchFamily="34" charset="0"/>
                          <a:ea typeface="Calibri" panose="020F0502020204030204" pitchFamily="34" charset="0"/>
                          <a:cs typeface="Times New Roman" panose="02020603050405020304" pitchFamily="18" charset="0"/>
                        </a:rPr>
                        <a:t>SALIDA DE CONCEJAL DE LA CORPORACION</a:t>
                      </a:r>
                      <a:endParaRPr lang="es-CO"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72371">
                <a:tc>
                  <a:txBody>
                    <a:bodyPr/>
                    <a:lstStyle/>
                    <a:p>
                      <a:pPr algn="ctr">
                        <a:spcAft>
                          <a:spcPts val="0"/>
                        </a:spcAft>
                      </a:pPr>
                      <a:r>
                        <a:rPr lang="es-CO" sz="1600">
                          <a:effectLst/>
                          <a:latin typeface="Arial" panose="020B0604020202020204" pitchFamily="34" charset="0"/>
                          <a:ea typeface="Calibri" panose="020F0502020204030204" pitchFamily="34" charset="0"/>
                          <a:cs typeface="Times New Roman" panose="02020603050405020304" pitchFamily="18" charset="0"/>
                        </a:rPr>
                        <a:t>18 DE MARZO</a:t>
                      </a:r>
                      <a:endParaRPr lang="es-CO"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600">
                          <a:effectLst/>
                          <a:latin typeface="Arial" panose="020B0604020202020204" pitchFamily="34" charset="0"/>
                          <a:ea typeface="Calibri" panose="020F0502020204030204" pitchFamily="34" charset="0"/>
                          <a:cs typeface="Times New Roman" panose="02020603050405020304" pitchFamily="18" charset="0"/>
                        </a:rPr>
                        <a:t>INGRESO DE CONCEJALES A LA CORPORACION</a:t>
                      </a:r>
                      <a:endParaRPr lang="es-CO"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72371">
                <a:tc>
                  <a:txBody>
                    <a:bodyPr/>
                    <a:lstStyle/>
                    <a:p>
                      <a:pPr algn="ctr">
                        <a:spcAft>
                          <a:spcPts val="0"/>
                        </a:spcAft>
                      </a:pPr>
                      <a:r>
                        <a:rPr lang="es-CO" sz="1600">
                          <a:effectLst/>
                          <a:latin typeface="Arial" panose="020B0604020202020204" pitchFamily="34" charset="0"/>
                          <a:ea typeface="Calibri" panose="020F0502020204030204" pitchFamily="34" charset="0"/>
                          <a:cs typeface="Times New Roman" panose="02020603050405020304" pitchFamily="18" charset="0"/>
                        </a:rPr>
                        <a:t>5 DE ABRIL</a:t>
                      </a:r>
                      <a:endParaRPr lang="es-CO"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600">
                          <a:effectLst/>
                          <a:latin typeface="Arial" panose="020B0604020202020204" pitchFamily="34" charset="0"/>
                          <a:ea typeface="Calibri" panose="020F0502020204030204" pitchFamily="34" charset="0"/>
                          <a:cs typeface="Times New Roman" panose="02020603050405020304" pitchFamily="18" charset="0"/>
                        </a:rPr>
                        <a:t>INGRESO DE CONCEJAL A LA CORPORACION</a:t>
                      </a:r>
                      <a:endParaRPr lang="es-CO"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72371">
                <a:tc>
                  <a:txBody>
                    <a:bodyPr/>
                    <a:lstStyle/>
                    <a:p>
                      <a:pPr algn="ctr">
                        <a:spcAft>
                          <a:spcPts val="0"/>
                        </a:spcAft>
                      </a:pPr>
                      <a:r>
                        <a:rPr lang="es-CO" sz="1600">
                          <a:effectLst/>
                          <a:latin typeface="Arial" panose="020B0604020202020204" pitchFamily="34" charset="0"/>
                          <a:ea typeface="Calibri" panose="020F0502020204030204" pitchFamily="34" charset="0"/>
                          <a:cs typeface="Times New Roman" panose="02020603050405020304" pitchFamily="18" charset="0"/>
                        </a:rPr>
                        <a:t>10 DE ABRIL</a:t>
                      </a:r>
                      <a:endParaRPr lang="es-CO"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600">
                          <a:effectLst/>
                          <a:latin typeface="Arial" panose="020B0604020202020204" pitchFamily="34" charset="0"/>
                          <a:ea typeface="Calibri" panose="020F0502020204030204" pitchFamily="34" charset="0"/>
                          <a:cs typeface="Times New Roman" panose="02020603050405020304" pitchFamily="18" charset="0"/>
                        </a:rPr>
                        <a:t>INGRESO DE CONCEJAL A LA CORPORACION</a:t>
                      </a:r>
                      <a:endParaRPr lang="es-CO"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72371">
                <a:tc>
                  <a:txBody>
                    <a:bodyPr/>
                    <a:lstStyle/>
                    <a:p>
                      <a:pPr algn="ctr">
                        <a:spcAft>
                          <a:spcPts val="0"/>
                        </a:spcAft>
                      </a:pPr>
                      <a:r>
                        <a:rPr lang="es-CO" sz="1600">
                          <a:effectLst/>
                          <a:latin typeface="Arial" panose="020B0604020202020204" pitchFamily="34" charset="0"/>
                          <a:ea typeface="Calibri" panose="020F0502020204030204" pitchFamily="34" charset="0"/>
                          <a:cs typeface="Times New Roman" panose="02020603050405020304" pitchFamily="18" charset="0"/>
                        </a:rPr>
                        <a:t>1 DE JUNIO</a:t>
                      </a:r>
                      <a:endParaRPr lang="es-CO"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600">
                          <a:effectLst/>
                          <a:latin typeface="Arial" panose="020B0604020202020204" pitchFamily="34" charset="0"/>
                          <a:ea typeface="Calibri" panose="020F0502020204030204" pitchFamily="34" charset="0"/>
                          <a:cs typeface="Times New Roman" panose="02020603050405020304" pitchFamily="18" charset="0"/>
                        </a:rPr>
                        <a:t>INGRESO DE CONCEJAL A LA CORPORACION</a:t>
                      </a:r>
                      <a:endParaRPr lang="es-CO"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72371">
                <a:tc>
                  <a:txBody>
                    <a:bodyPr/>
                    <a:lstStyle/>
                    <a:p>
                      <a:pPr algn="ctr">
                        <a:spcAft>
                          <a:spcPts val="0"/>
                        </a:spcAft>
                      </a:pPr>
                      <a:r>
                        <a:rPr lang="es-CO" sz="1600">
                          <a:effectLst/>
                          <a:latin typeface="Arial" panose="020B0604020202020204" pitchFamily="34" charset="0"/>
                          <a:ea typeface="Calibri" panose="020F0502020204030204" pitchFamily="34" charset="0"/>
                          <a:cs typeface="Times New Roman" panose="02020603050405020304" pitchFamily="18" charset="0"/>
                        </a:rPr>
                        <a:t>7 DE JUNIO</a:t>
                      </a:r>
                      <a:endParaRPr lang="es-CO"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CO" sz="1600" dirty="0">
                          <a:effectLst/>
                          <a:latin typeface="Arial" panose="020B0604020202020204" pitchFamily="34" charset="0"/>
                          <a:ea typeface="Calibri" panose="020F0502020204030204" pitchFamily="34" charset="0"/>
                          <a:cs typeface="Times New Roman" panose="02020603050405020304" pitchFamily="18" charset="0"/>
                        </a:rPr>
                        <a:t>INGRESO DE CONCEJAL A LA CORPORACION</a:t>
                      </a:r>
                      <a:endParaRPr lang="es-CO"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988048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9CFC3717-DA79-4E13-B15E-576E2B855138}"/>
              </a:ext>
            </a:extLst>
          </p:cNvPr>
          <p:cNvSpPr/>
          <p:nvPr/>
        </p:nvSpPr>
        <p:spPr>
          <a:xfrm>
            <a:off x="121024" y="1712759"/>
            <a:ext cx="8877202" cy="3133999"/>
          </a:xfrm>
          <a:prstGeom prst="rect">
            <a:avLst/>
          </a:prstGeom>
        </p:spPr>
        <p:txBody>
          <a:bodyPr wrap="square">
            <a:spAutoFit/>
          </a:bodyPr>
          <a:lstStyle/>
          <a:p>
            <a:pPr algn="just">
              <a:spcAft>
                <a:spcPts val="0"/>
              </a:spcAft>
            </a:pPr>
            <a:r>
              <a:rPr lang="es-ES_tradnl" sz="1200" b="1" dirty="0">
                <a:latin typeface="Arial" panose="020B0604020202020204" pitchFamily="34" charset="0"/>
                <a:ea typeface="Times New Roman" panose="02020603050405020304" pitchFamily="18" charset="0"/>
              </a:rPr>
              <a:t> </a:t>
            </a:r>
            <a:endParaRPr lang="es-CO" sz="1200" dirty="0">
              <a:latin typeface="Times New Roman" panose="02020603050405020304" pitchFamily="18" charset="0"/>
              <a:ea typeface="Times New Roman" panose="02020603050405020304" pitchFamily="18" charset="0"/>
            </a:endParaRPr>
          </a:p>
          <a:p>
            <a:pPr algn="ctr">
              <a:lnSpc>
                <a:spcPct val="107000"/>
              </a:lnSpc>
              <a:spcAft>
                <a:spcPts val="800"/>
              </a:spcAft>
            </a:pPr>
            <a:r>
              <a:rPr lang="es-CO" sz="2400" b="1" dirty="0">
                <a:solidFill>
                  <a:schemeClr val="accent1">
                    <a:lumMod val="50000"/>
                  </a:schemeClr>
                </a:solidFill>
                <a:latin typeface="Arial" panose="020B0604020202020204" pitchFamily="34" charset="0"/>
                <a:ea typeface="Calibri" panose="020F0502020204030204" pitchFamily="34" charset="0"/>
              </a:rPr>
              <a:t>ACTUALMENTE QUORUM ESTA INTEGRADO POR </a:t>
            </a:r>
          </a:p>
          <a:p>
            <a:pPr algn="ctr">
              <a:lnSpc>
                <a:spcPct val="107000"/>
              </a:lnSpc>
              <a:spcAft>
                <a:spcPts val="800"/>
              </a:spcAft>
            </a:pPr>
            <a:r>
              <a:rPr lang="es-CO" sz="2400" b="1" dirty="0">
                <a:solidFill>
                  <a:schemeClr val="accent1">
                    <a:lumMod val="50000"/>
                  </a:schemeClr>
                </a:solidFill>
                <a:latin typeface="Arial" panose="020B0604020202020204" pitchFamily="34" charset="0"/>
                <a:ea typeface="Calibri" panose="020F0502020204030204" pitchFamily="34" charset="0"/>
              </a:rPr>
              <a:t>18 CONCEJALES</a:t>
            </a:r>
          </a:p>
          <a:p>
            <a:pPr algn="ctr">
              <a:lnSpc>
                <a:spcPct val="107000"/>
              </a:lnSpc>
              <a:spcAft>
                <a:spcPts val="800"/>
              </a:spcAft>
            </a:pPr>
            <a:endParaRPr lang="es-CO" sz="2400" dirty="0">
              <a:latin typeface="Times New Roman" panose="02020603050405020304" pitchFamily="18" charset="0"/>
              <a:ea typeface="Times New Roman" panose="02020603050405020304" pitchFamily="18" charset="0"/>
            </a:endParaRPr>
          </a:p>
          <a:p>
            <a:pPr algn="ctr">
              <a:lnSpc>
                <a:spcPct val="107000"/>
              </a:lnSpc>
              <a:spcAft>
                <a:spcPts val="800"/>
              </a:spcAft>
            </a:pPr>
            <a:r>
              <a:rPr lang="es-CO" sz="2400" b="1" dirty="0">
                <a:latin typeface="Arial" panose="020B0604020202020204" pitchFamily="34" charset="0"/>
                <a:ea typeface="Calibri" panose="020F0502020204030204" pitchFamily="34" charset="0"/>
              </a:rPr>
              <a:t>QUORUM DELIBERATORIO</a:t>
            </a:r>
            <a:r>
              <a:rPr lang="es-CO" sz="2400" dirty="0">
                <a:latin typeface="Arial" panose="020B0604020202020204" pitchFamily="34" charset="0"/>
                <a:ea typeface="Calibri" panose="020F0502020204030204" pitchFamily="34" charset="0"/>
              </a:rPr>
              <a:t>:           </a:t>
            </a:r>
            <a:r>
              <a:rPr lang="es-CO" sz="2400" b="1" dirty="0">
                <a:latin typeface="Arial" panose="020B0604020202020204" pitchFamily="34" charset="0"/>
                <a:ea typeface="Calibri" panose="020F0502020204030204" pitchFamily="34" charset="0"/>
              </a:rPr>
              <a:t>MINIMO 5 CONCEJALES</a:t>
            </a:r>
          </a:p>
          <a:p>
            <a:pPr algn="ctr">
              <a:lnSpc>
                <a:spcPct val="107000"/>
              </a:lnSpc>
              <a:spcAft>
                <a:spcPts val="800"/>
              </a:spcAft>
            </a:pPr>
            <a:endParaRPr lang="es-CO" sz="2400" dirty="0">
              <a:latin typeface="Times New Roman" panose="02020603050405020304" pitchFamily="18" charset="0"/>
              <a:ea typeface="Times New Roman" panose="02020603050405020304" pitchFamily="18" charset="0"/>
            </a:endParaRPr>
          </a:p>
          <a:p>
            <a:pPr algn="ctr">
              <a:lnSpc>
                <a:spcPct val="107000"/>
              </a:lnSpc>
              <a:spcAft>
                <a:spcPts val="800"/>
              </a:spcAft>
            </a:pPr>
            <a:r>
              <a:rPr lang="es-CO" sz="2400" b="1" dirty="0">
                <a:latin typeface="Arial" panose="020B0604020202020204" pitchFamily="34" charset="0"/>
                <a:ea typeface="Calibri" panose="020F0502020204030204" pitchFamily="34" charset="0"/>
              </a:rPr>
              <a:t>QUORUM DECISORIO:                    10 </a:t>
            </a:r>
            <a:r>
              <a:rPr lang="es-CO" sz="2400" b="1" dirty="0" err="1">
                <a:latin typeface="Arial" panose="020B0604020202020204" pitchFamily="34" charset="0"/>
                <a:ea typeface="Calibri" panose="020F0502020204030204" pitchFamily="34" charset="0"/>
              </a:rPr>
              <a:t>ó</a:t>
            </a:r>
            <a:r>
              <a:rPr lang="es-CO" sz="2400" b="1" dirty="0">
                <a:latin typeface="Arial" panose="020B0604020202020204" pitchFamily="34" charset="0"/>
                <a:ea typeface="Calibri" panose="020F0502020204030204" pitchFamily="34" charset="0"/>
              </a:rPr>
              <a:t> MAS CONCEJALES</a:t>
            </a:r>
            <a:endParaRPr lang="es-CO"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312893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80A59CD9-3BE4-44E3-A6F3-38F124D29D4D}"/>
              </a:ext>
            </a:extLst>
          </p:cNvPr>
          <p:cNvSpPr/>
          <p:nvPr/>
        </p:nvSpPr>
        <p:spPr>
          <a:xfrm>
            <a:off x="510988" y="2182505"/>
            <a:ext cx="8122023" cy="2523768"/>
          </a:xfrm>
          <a:prstGeom prst="rect">
            <a:avLst/>
          </a:prstGeom>
        </p:spPr>
        <p:txBody>
          <a:bodyPr wrap="square">
            <a:spAutoFit/>
          </a:bodyPr>
          <a:lstStyle/>
          <a:p>
            <a:pPr>
              <a:spcAft>
                <a:spcPts val="0"/>
              </a:spcAft>
            </a:pPr>
            <a:r>
              <a:rPr lang="es-ES" b="1" dirty="0">
                <a:latin typeface="Verdana" panose="020B0604030504040204" pitchFamily="34" charset="0"/>
                <a:ea typeface="Times New Roman" panose="02020603050405020304" pitchFamily="18" charset="0"/>
              </a:rPr>
              <a:t>II.  </a:t>
            </a:r>
            <a:r>
              <a:rPr lang="es-ES" sz="2000" b="1" dirty="0">
                <a:latin typeface="Verdana" panose="020B0604030504040204" pitchFamily="34" charset="0"/>
                <a:ea typeface="Times New Roman" panose="02020603050405020304" pitchFamily="18" charset="0"/>
              </a:rPr>
              <a:t>GESTION</a:t>
            </a:r>
            <a:r>
              <a:rPr lang="es-ES" b="1" dirty="0">
                <a:latin typeface="Verdana" panose="020B0604030504040204" pitchFamily="34" charset="0"/>
                <a:ea typeface="Times New Roman" panose="02020603050405020304" pitchFamily="18" charset="0"/>
              </a:rPr>
              <a:t> NORMATIVA (PROYECTOS DE ACUERDO)</a:t>
            </a:r>
            <a:endParaRPr lang="es-CO" dirty="0">
              <a:latin typeface="Times New Roman" panose="02020603050405020304" pitchFamily="18" charset="0"/>
              <a:ea typeface="Times New Roman" panose="02020603050405020304" pitchFamily="18" charset="0"/>
            </a:endParaRPr>
          </a:p>
          <a:p>
            <a:pPr algn="just">
              <a:spcAft>
                <a:spcPts val="0"/>
              </a:spcAft>
            </a:pPr>
            <a:r>
              <a:rPr lang="es-ES" b="1"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just">
              <a:spcAft>
                <a:spcPts val="0"/>
              </a:spcAft>
            </a:pPr>
            <a:r>
              <a:rPr lang="es-ES" dirty="0">
                <a:latin typeface="Verdana" panose="020B0604030504040204" pitchFamily="34" charset="0"/>
                <a:ea typeface="Times New Roman" panose="02020603050405020304" pitchFamily="18" charset="0"/>
              </a:rPr>
              <a:t>Continuando con el desarrollo de las atribuciones consagradas en el Artículo 108 del </a:t>
            </a:r>
            <a:r>
              <a:rPr lang="es-ES_tradnl" dirty="0">
                <a:latin typeface="Verdana" panose="020B0604030504040204" pitchFamily="34" charset="0"/>
                <a:ea typeface="Times New Roman" panose="02020603050405020304" pitchFamily="18" charset="0"/>
              </a:rPr>
              <a:t>Acuerdo No. 014 de 2019,</a:t>
            </a:r>
            <a:r>
              <a:rPr lang="es-ES" dirty="0">
                <a:latin typeface="Verdana" panose="020B0604030504040204" pitchFamily="34" charset="0"/>
                <a:ea typeface="Times New Roman" panose="02020603050405020304" pitchFamily="18" charset="0"/>
              </a:rPr>
              <a:t> entre marzo 1 y lo que va de las sesiones extras hasta el 20 de diciembre de 2019, se radicaron en la Secretaría General del Concejo Distrital de Cartagena </a:t>
            </a:r>
            <a:r>
              <a:rPr lang="es-ES" b="1" dirty="0">
                <a:latin typeface="Verdana" panose="020B0604030504040204" pitchFamily="34" charset="0"/>
                <a:ea typeface="Times New Roman" panose="02020603050405020304" pitchFamily="18" charset="0"/>
                <a:cs typeface="Times New Roman" panose="02020603050405020304" pitchFamily="18" charset="0"/>
              </a:rPr>
              <a:t>CINCUENTA Y UN (51)</a:t>
            </a:r>
            <a:r>
              <a:rPr lang="es-ES" dirty="0">
                <a:latin typeface="Verdana" panose="020B0604030504040204" pitchFamily="34" charset="0"/>
                <a:ea typeface="Times New Roman" panose="02020603050405020304" pitchFamily="18" charset="0"/>
                <a:cs typeface="Times New Roman" panose="02020603050405020304" pitchFamily="18" charset="0"/>
              </a:rPr>
              <a:t> </a:t>
            </a:r>
            <a:r>
              <a:rPr lang="es-ES" b="1" dirty="0">
                <a:latin typeface="Verdana" panose="020B0604030504040204" pitchFamily="34" charset="0"/>
                <a:ea typeface="Times New Roman" panose="02020603050405020304" pitchFamily="18" charset="0"/>
                <a:cs typeface="Times New Roman" panose="02020603050405020304" pitchFamily="18" charset="0"/>
              </a:rPr>
              <a:t>PROYECTOS DE ACUERDO</a:t>
            </a:r>
            <a:r>
              <a:rPr lang="es-ES" b="1" dirty="0">
                <a:latin typeface="Verdana" panose="020B0604030504040204" pitchFamily="34" charset="0"/>
                <a:ea typeface="Times New Roman" panose="02020603050405020304" pitchFamily="18" charset="0"/>
              </a:rPr>
              <a:t>.</a:t>
            </a:r>
            <a:endParaRPr lang="es-CO" dirty="0">
              <a:latin typeface="Times New Roman" panose="02020603050405020304" pitchFamily="18" charset="0"/>
              <a:ea typeface="Times New Roman" panose="02020603050405020304" pitchFamily="18" charset="0"/>
            </a:endParaRPr>
          </a:p>
          <a:p>
            <a:pPr algn="just">
              <a:spcAft>
                <a:spcPts val="0"/>
              </a:spcAft>
            </a:pPr>
            <a:r>
              <a:rPr lang="es-ES" b="1"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just">
              <a:spcAft>
                <a:spcPts val="0"/>
              </a:spcAft>
            </a:pPr>
            <a:r>
              <a:rPr lang="es-ES" sz="1200" b="1" dirty="0">
                <a:latin typeface="Verdana" panose="020B0604030504040204" pitchFamily="34" charset="0"/>
                <a:ea typeface="Times New Roman" panose="02020603050405020304" pitchFamily="18" charset="0"/>
              </a:rPr>
              <a:t> </a:t>
            </a:r>
            <a:endParaRPr lang="es-CO" sz="1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196943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p:cNvGraphicFramePr>
            <a:graphicFrameLocks noGrp="1"/>
          </p:cNvGraphicFramePr>
          <p:nvPr>
            <p:extLst>
              <p:ext uri="{D42A27DB-BD31-4B8C-83A1-F6EECF244321}">
                <p14:modId xmlns:p14="http://schemas.microsoft.com/office/powerpoint/2010/main" val="993652035"/>
              </p:ext>
            </p:extLst>
          </p:nvPr>
        </p:nvGraphicFramePr>
        <p:xfrm>
          <a:off x="253218" y="1109338"/>
          <a:ext cx="8370277" cy="4637315"/>
        </p:xfrm>
        <a:graphic>
          <a:graphicData uri="http://schemas.openxmlformats.org/drawingml/2006/table">
            <a:tbl>
              <a:tblPr firstRow="1" firstCol="1" bandRow="1"/>
              <a:tblGrid>
                <a:gridCol w="5641145">
                  <a:extLst>
                    <a:ext uri="{9D8B030D-6E8A-4147-A177-3AD203B41FA5}">
                      <a16:colId xmlns:a16="http://schemas.microsoft.com/office/drawing/2014/main" val="20000"/>
                    </a:ext>
                  </a:extLst>
                </a:gridCol>
                <a:gridCol w="2729132">
                  <a:extLst>
                    <a:ext uri="{9D8B030D-6E8A-4147-A177-3AD203B41FA5}">
                      <a16:colId xmlns:a16="http://schemas.microsoft.com/office/drawing/2014/main" val="20001"/>
                    </a:ext>
                  </a:extLst>
                </a:gridCol>
              </a:tblGrid>
              <a:tr h="328581">
                <a:tc gridSpan="2">
                  <a:txBody>
                    <a:bodyPr/>
                    <a:lstStyle/>
                    <a:p>
                      <a:pPr algn="ctr">
                        <a:spcAft>
                          <a:spcPts val="0"/>
                        </a:spcAft>
                      </a:pPr>
                      <a:r>
                        <a:rPr lang="es-ES" sz="1800" b="1" dirty="0">
                          <a:effectLst/>
                          <a:latin typeface="Verdana" panose="020B0604030504040204" pitchFamily="34" charset="0"/>
                          <a:ea typeface="Times New Roman" panose="02020603050405020304" pitchFamily="18" charset="0"/>
                        </a:rPr>
                        <a:t>RELACIÓN DE PROYECTOS RADICADOS</a:t>
                      </a:r>
                      <a:endParaRPr lang="es-CO"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O"/>
                    </a:p>
                  </a:txBody>
                  <a:tcPr/>
                </a:tc>
                <a:extLst>
                  <a:ext uri="{0D108BD9-81ED-4DB2-BD59-A6C34878D82A}">
                    <a16:rowId xmlns:a16="http://schemas.microsoft.com/office/drawing/2014/main" val="10000"/>
                  </a:ext>
                </a:extLst>
              </a:tr>
              <a:tr h="328581">
                <a:tc>
                  <a:txBody>
                    <a:bodyPr/>
                    <a:lstStyle/>
                    <a:p>
                      <a:pPr algn="just">
                        <a:spcAft>
                          <a:spcPts val="0"/>
                        </a:spcAft>
                      </a:pPr>
                      <a:r>
                        <a:rPr lang="es-ES" sz="1800" b="1">
                          <a:effectLst/>
                          <a:latin typeface="Verdana" panose="020B0604030504040204" pitchFamily="34" charset="0"/>
                          <a:ea typeface="Times New Roman" panose="02020603050405020304" pitchFamily="18" charset="0"/>
                        </a:rPr>
                        <a:t>TOTAL RADICADOS</a:t>
                      </a:r>
                      <a:endParaRPr lang="es-CO"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800">
                          <a:effectLst/>
                          <a:latin typeface="Verdana" panose="020B0604030504040204" pitchFamily="34" charset="0"/>
                          <a:ea typeface="Times New Roman" panose="02020603050405020304" pitchFamily="18" charset="0"/>
                        </a:rPr>
                        <a:t>51</a:t>
                      </a:r>
                      <a:endParaRPr lang="es-CO"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57163">
                <a:tc>
                  <a:txBody>
                    <a:bodyPr/>
                    <a:lstStyle/>
                    <a:p>
                      <a:pPr algn="just">
                        <a:spcAft>
                          <a:spcPts val="0"/>
                        </a:spcAft>
                      </a:pPr>
                      <a:r>
                        <a:rPr lang="es-ES" sz="1800" b="1">
                          <a:effectLst/>
                          <a:latin typeface="Verdana" panose="020B0604030504040204" pitchFamily="34" charset="0"/>
                          <a:ea typeface="Times New Roman" panose="02020603050405020304" pitchFamily="18" charset="0"/>
                        </a:rPr>
                        <a:t>TRAMITADOS PARA SEGUNDO DEBATE</a:t>
                      </a:r>
                      <a:endParaRPr lang="es-CO"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800" dirty="0">
                          <a:effectLst/>
                          <a:latin typeface="Verdana" panose="020B0604030504040204" pitchFamily="34" charset="0"/>
                          <a:ea typeface="Times New Roman" panose="02020603050405020304" pitchFamily="18" charset="0"/>
                        </a:rPr>
                        <a:t>26</a:t>
                      </a:r>
                      <a:endParaRPr lang="es-CO"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57163">
                <a:tc>
                  <a:txBody>
                    <a:bodyPr/>
                    <a:lstStyle/>
                    <a:p>
                      <a:pPr algn="just">
                        <a:spcAft>
                          <a:spcPts val="0"/>
                        </a:spcAft>
                      </a:pPr>
                      <a:r>
                        <a:rPr lang="es-ES" sz="1800" b="1">
                          <a:effectLst/>
                          <a:latin typeface="Verdana" panose="020B0604030504040204" pitchFamily="34" charset="0"/>
                          <a:ea typeface="Times New Roman" panose="02020603050405020304" pitchFamily="18" charset="0"/>
                        </a:rPr>
                        <a:t>APROBADOS EN SEGUNDO DEBATE</a:t>
                      </a:r>
                      <a:endParaRPr lang="es-CO"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800" dirty="0">
                          <a:effectLst/>
                          <a:latin typeface="Verdana" panose="020B0604030504040204" pitchFamily="34" charset="0"/>
                          <a:ea typeface="Times New Roman" panose="02020603050405020304" pitchFamily="18" charset="0"/>
                        </a:rPr>
                        <a:t>26</a:t>
                      </a:r>
                      <a:endParaRPr lang="es-CO"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28581">
                <a:tc>
                  <a:txBody>
                    <a:bodyPr/>
                    <a:lstStyle/>
                    <a:p>
                      <a:pPr algn="just">
                        <a:spcAft>
                          <a:spcPts val="0"/>
                        </a:spcAft>
                      </a:pPr>
                      <a:r>
                        <a:rPr lang="es-ES" sz="1800" b="1" dirty="0">
                          <a:effectLst/>
                          <a:latin typeface="Verdana" panose="020B0604030504040204" pitchFamily="34" charset="0"/>
                          <a:ea typeface="Times New Roman" panose="02020603050405020304" pitchFamily="18" charset="0"/>
                        </a:rPr>
                        <a:t>PENDIENTE PARA SEGUNDO DEBATE</a:t>
                      </a:r>
                      <a:endParaRPr lang="es-CO"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800">
                          <a:effectLst/>
                          <a:latin typeface="Verdana" panose="020B0604030504040204" pitchFamily="34" charset="0"/>
                          <a:ea typeface="Times New Roman" panose="02020603050405020304" pitchFamily="18" charset="0"/>
                        </a:rPr>
                        <a:t>6</a:t>
                      </a:r>
                      <a:endParaRPr lang="es-CO"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28581">
                <a:tc>
                  <a:txBody>
                    <a:bodyPr/>
                    <a:lstStyle/>
                    <a:p>
                      <a:pPr algn="just">
                        <a:spcAft>
                          <a:spcPts val="0"/>
                        </a:spcAft>
                      </a:pPr>
                      <a:r>
                        <a:rPr lang="es-ES" sz="1800" b="1">
                          <a:effectLst/>
                          <a:latin typeface="Verdana" panose="020B0604030504040204" pitchFamily="34" charset="0"/>
                          <a:ea typeface="Times New Roman" panose="02020603050405020304" pitchFamily="18" charset="0"/>
                        </a:rPr>
                        <a:t>SANCIONADOS</a:t>
                      </a:r>
                      <a:endParaRPr lang="es-CO"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800">
                          <a:effectLst/>
                          <a:latin typeface="Verdana" panose="020B0604030504040204" pitchFamily="34" charset="0"/>
                          <a:ea typeface="Times New Roman" panose="02020603050405020304" pitchFamily="18" charset="0"/>
                        </a:rPr>
                        <a:t>17</a:t>
                      </a:r>
                      <a:endParaRPr lang="es-CO"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28581">
                <a:tc>
                  <a:txBody>
                    <a:bodyPr/>
                    <a:lstStyle/>
                    <a:p>
                      <a:pPr algn="just">
                        <a:spcAft>
                          <a:spcPts val="0"/>
                        </a:spcAft>
                      </a:pPr>
                      <a:r>
                        <a:rPr lang="es-ES" sz="1800" b="1">
                          <a:effectLst/>
                          <a:latin typeface="Verdana" panose="020B0604030504040204" pitchFamily="34" charset="0"/>
                          <a:ea typeface="Times New Roman" panose="02020603050405020304" pitchFamily="18" charset="0"/>
                        </a:rPr>
                        <a:t>PENDIENTE POR SANCION</a:t>
                      </a:r>
                      <a:endParaRPr lang="es-CO"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800">
                          <a:effectLst/>
                          <a:latin typeface="Verdana" panose="020B0604030504040204" pitchFamily="34" charset="0"/>
                          <a:ea typeface="Times New Roman" panose="02020603050405020304" pitchFamily="18" charset="0"/>
                        </a:rPr>
                        <a:t>2</a:t>
                      </a:r>
                      <a:endParaRPr lang="es-CO"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28581">
                <a:tc>
                  <a:txBody>
                    <a:bodyPr/>
                    <a:lstStyle/>
                    <a:p>
                      <a:pPr algn="just">
                        <a:spcAft>
                          <a:spcPts val="0"/>
                        </a:spcAft>
                      </a:pPr>
                      <a:r>
                        <a:rPr lang="es-ES" sz="1800" b="1">
                          <a:effectLst/>
                          <a:latin typeface="Verdana" panose="020B0604030504040204" pitchFamily="34" charset="0"/>
                          <a:ea typeface="Times New Roman" panose="02020603050405020304" pitchFamily="18" charset="0"/>
                        </a:rPr>
                        <a:t>OBJETADOS</a:t>
                      </a:r>
                      <a:endParaRPr lang="es-CO"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800">
                          <a:effectLst/>
                          <a:latin typeface="Verdana" panose="020B0604030504040204" pitchFamily="34" charset="0"/>
                          <a:ea typeface="Times New Roman" panose="02020603050405020304" pitchFamily="18" charset="0"/>
                        </a:rPr>
                        <a:t>8</a:t>
                      </a:r>
                      <a:endParaRPr lang="es-CO"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28581">
                <a:tc>
                  <a:txBody>
                    <a:bodyPr/>
                    <a:lstStyle/>
                    <a:p>
                      <a:pPr algn="just">
                        <a:spcAft>
                          <a:spcPts val="0"/>
                        </a:spcAft>
                      </a:pPr>
                      <a:r>
                        <a:rPr lang="es-ES" sz="1800" b="1">
                          <a:effectLst/>
                          <a:latin typeface="Verdana" panose="020B0604030504040204" pitchFamily="34" charset="0"/>
                          <a:ea typeface="Times New Roman" panose="02020603050405020304" pitchFamily="18" charset="0"/>
                        </a:rPr>
                        <a:t>RETIRADOS</a:t>
                      </a:r>
                      <a:endParaRPr lang="es-CO"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800">
                          <a:effectLst/>
                          <a:latin typeface="Verdana" panose="020B0604030504040204" pitchFamily="34" charset="0"/>
                          <a:ea typeface="Times New Roman" panose="02020603050405020304" pitchFamily="18" charset="0"/>
                        </a:rPr>
                        <a:t>1</a:t>
                      </a:r>
                      <a:endParaRPr lang="es-CO"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28581">
                <a:tc>
                  <a:txBody>
                    <a:bodyPr/>
                    <a:lstStyle/>
                    <a:p>
                      <a:pPr algn="just">
                        <a:spcAft>
                          <a:spcPts val="0"/>
                        </a:spcAft>
                      </a:pPr>
                      <a:r>
                        <a:rPr lang="es-ES" sz="1800" b="1">
                          <a:effectLst/>
                          <a:latin typeface="Verdana" panose="020B0604030504040204" pitchFamily="34" charset="0"/>
                          <a:ea typeface="Times New Roman" panose="02020603050405020304" pitchFamily="18" charset="0"/>
                        </a:rPr>
                        <a:t>ARCHIVADOS</a:t>
                      </a:r>
                      <a:endParaRPr lang="es-CO"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800">
                          <a:effectLst/>
                          <a:latin typeface="Verdana" panose="020B0604030504040204" pitchFamily="34" charset="0"/>
                          <a:ea typeface="Times New Roman" panose="02020603050405020304" pitchFamily="18" charset="0"/>
                        </a:rPr>
                        <a:t>17</a:t>
                      </a:r>
                      <a:endParaRPr lang="es-CO"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20021">
                <a:tc>
                  <a:txBody>
                    <a:bodyPr/>
                    <a:lstStyle/>
                    <a:p>
                      <a:pPr algn="just">
                        <a:spcAft>
                          <a:spcPts val="0"/>
                        </a:spcAft>
                      </a:pPr>
                      <a:r>
                        <a:rPr lang="es-ES" sz="1800" b="1">
                          <a:effectLst/>
                          <a:latin typeface="Verdana" panose="020B0604030504040204" pitchFamily="34" charset="0"/>
                          <a:ea typeface="Times New Roman" panose="02020603050405020304" pitchFamily="18" charset="0"/>
                        </a:rPr>
                        <a:t>EN COMISION</a:t>
                      </a:r>
                      <a:endParaRPr lang="es-CO"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800">
                          <a:effectLst/>
                          <a:latin typeface="Verdana" panose="020B0604030504040204" pitchFamily="34" charset="0"/>
                          <a:ea typeface="Times New Roman" panose="02020603050405020304" pitchFamily="18" charset="0"/>
                        </a:rPr>
                        <a:t>2</a:t>
                      </a:r>
                      <a:endParaRPr lang="es-CO" sz="18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61293">
                <a:tc>
                  <a:txBody>
                    <a:bodyPr/>
                    <a:lstStyle/>
                    <a:p>
                      <a:pPr algn="just">
                        <a:spcAft>
                          <a:spcPts val="0"/>
                        </a:spcAft>
                      </a:pPr>
                      <a:endParaRPr lang="es-CO"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s-CO"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
        <p:nvSpPr>
          <p:cNvPr id="3" name="Rectángulo 2"/>
          <p:cNvSpPr/>
          <p:nvPr/>
        </p:nvSpPr>
        <p:spPr>
          <a:xfrm>
            <a:off x="569400" y="309857"/>
            <a:ext cx="6745800" cy="646331"/>
          </a:xfrm>
          <a:prstGeom prst="rect">
            <a:avLst/>
          </a:prstGeom>
        </p:spPr>
        <p:txBody>
          <a:bodyPr wrap="square">
            <a:spAutoFit/>
          </a:bodyPr>
          <a:lstStyle/>
          <a:p>
            <a:pPr algn="ctr">
              <a:spcAft>
                <a:spcPts val="0"/>
              </a:spcAft>
            </a:pPr>
            <a:r>
              <a:rPr lang="es-ES" b="1" dirty="0">
                <a:solidFill>
                  <a:srgbClr val="FF0000"/>
                </a:solidFill>
                <a:latin typeface="Verdana" panose="020B0604030504040204" pitchFamily="34" charset="0"/>
                <a:ea typeface="Times New Roman" panose="02020603050405020304" pitchFamily="18" charset="0"/>
              </a:rPr>
              <a:t>TRÁMITE DE LOS PROYECTOS DE ACUERDO RADICADOS</a:t>
            </a:r>
            <a:endParaRPr lang="es-CO"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97021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402B91A-7BDB-4557-B91C-F92F6674DCC6}"/>
              </a:ext>
            </a:extLst>
          </p:cNvPr>
          <p:cNvSpPr/>
          <p:nvPr/>
        </p:nvSpPr>
        <p:spPr>
          <a:xfrm>
            <a:off x="317253" y="1954504"/>
            <a:ext cx="8659905" cy="2215991"/>
          </a:xfrm>
          <a:prstGeom prst="rect">
            <a:avLst/>
          </a:prstGeom>
        </p:spPr>
        <p:txBody>
          <a:bodyPr wrap="square">
            <a:spAutoFit/>
          </a:bodyPr>
          <a:lstStyle/>
          <a:p>
            <a:pPr algn="ctr">
              <a:spcAft>
                <a:spcPts val="0"/>
              </a:spcAft>
            </a:pPr>
            <a:r>
              <a:rPr lang="es-ES" b="1" dirty="0">
                <a:solidFill>
                  <a:srgbClr val="FF0000"/>
                </a:solidFill>
                <a:latin typeface="Verdana" panose="020B0604030504040204" pitchFamily="34" charset="0"/>
                <a:ea typeface="Times New Roman" panose="02020603050405020304" pitchFamily="18" charset="0"/>
              </a:rPr>
              <a:t>ACUERDOS</a:t>
            </a:r>
          </a:p>
          <a:p>
            <a:pPr algn="ctr">
              <a:spcAft>
                <a:spcPts val="0"/>
              </a:spcAft>
            </a:pPr>
            <a:endParaRPr lang="es-CO" sz="2400" dirty="0">
              <a:solidFill>
                <a:srgbClr val="FF0000"/>
              </a:solidFill>
              <a:latin typeface="Times New Roman" panose="02020603050405020304" pitchFamily="18" charset="0"/>
              <a:ea typeface="Times New Roman" panose="02020603050405020304" pitchFamily="18" charset="0"/>
            </a:endParaRPr>
          </a:p>
          <a:p>
            <a:pPr algn="just">
              <a:spcAft>
                <a:spcPts val="0"/>
              </a:spcAft>
            </a:pPr>
            <a:r>
              <a:rPr lang="es-ES_tradnl" sz="2400" dirty="0">
                <a:latin typeface="Verdana" panose="020B0604030504040204" pitchFamily="34" charset="0"/>
                <a:ea typeface="Times New Roman" panose="02020603050405020304" pitchFamily="18" charset="0"/>
                <a:cs typeface="Times New Roman" panose="02020603050405020304" pitchFamily="18" charset="0"/>
              </a:rPr>
              <a:t>Para entre Marzo  a diciembre 20 de 2019, fueron aprobados y sancionados </a:t>
            </a:r>
          </a:p>
          <a:p>
            <a:pPr algn="just">
              <a:spcAft>
                <a:spcPts val="0"/>
              </a:spcAft>
            </a:pPr>
            <a:endParaRPr lang="es-ES_tradnl" sz="2400" dirty="0">
              <a:latin typeface="Verdana" panose="020B0604030504040204" pitchFamily="34" charset="0"/>
              <a:ea typeface="Times New Roman" panose="02020603050405020304" pitchFamily="18" charset="0"/>
              <a:cs typeface="Times New Roman" panose="02020603050405020304" pitchFamily="18" charset="0"/>
            </a:endParaRPr>
          </a:p>
          <a:p>
            <a:pPr algn="ctr">
              <a:spcAft>
                <a:spcPts val="0"/>
              </a:spcAft>
            </a:pPr>
            <a:r>
              <a:rPr lang="es-ES_tradnl" sz="2400" b="1" dirty="0">
                <a:solidFill>
                  <a:srgbClr val="FF0000"/>
                </a:solidFill>
                <a:latin typeface="Verdana" panose="020B0604030504040204" pitchFamily="34" charset="0"/>
                <a:ea typeface="Times New Roman" panose="02020603050405020304" pitchFamily="18" charset="0"/>
                <a:cs typeface="Times New Roman" panose="02020603050405020304" pitchFamily="18" charset="0"/>
              </a:rPr>
              <a:t>DIECISIETE (17) ACUERDOS</a:t>
            </a:r>
            <a:endParaRPr lang="es-CO" sz="2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20940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300291940"/>
              </p:ext>
            </p:extLst>
          </p:nvPr>
        </p:nvGraphicFramePr>
        <p:xfrm>
          <a:off x="0" y="697103"/>
          <a:ext cx="8659903" cy="5161327"/>
        </p:xfrm>
        <a:graphic>
          <a:graphicData uri="http://schemas.openxmlformats.org/drawingml/2006/table">
            <a:tbl>
              <a:tblPr/>
              <a:tblGrid>
                <a:gridCol w="383757">
                  <a:extLst>
                    <a:ext uri="{9D8B030D-6E8A-4147-A177-3AD203B41FA5}">
                      <a16:colId xmlns:a16="http://schemas.microsoft.com/office/drawing/2014/main" val="20000"/>
                    </a:ext>
                  </a:extLst>
                </a:gridCol>
                <a:gridCol w="1448972">
                  <a:extLst>
                    <a:ext uri="{9D8B030D-6E8A-4147-A177-3AD203B41FA5}">
                      <a16:colId xmlns:a16="http://schemas.microsoft.com/office/drawing/2014/main" val="20001"/>
                    </a:ext>
                  </a:extLst>
                </a:gridCol>
                <a:gridCol w="2236763">
                  <a:extLst>
                    <a:ext uri="{9D8B030D-6E8A-4147-A177-3AD203B41FA5}">
                      <a16:colId xmlns:a16="http://schemas.microsoft.com/office/drawing/2014/main" val="20002"/>
                    </a:ext>
                  </a:extLst>
                </a:gridCol>
                <a:gridCol w="3448323">
                  <a:extLst>
                    <a:ext uri="{9D8B030D-6E8A-4147-A177-3AD203B41FA5}">
                      <a16:colId xmlns:a16="http://schemas.microsoft.com/office/drawing/2014/main" val="20003"/>
                    </a:ext>
                  </a:extLst>
                </a:gridCol>
                <a:gridCol w="1142088">
                  <a:extLst>
                    <a:ext uri="{9D8B030D-6E8A-4147-A177-3AD203B41FA5}">
                      <a16:colId xmlns:a16="http://schemas.microsoft.com/office/drawing/2014/main" val="20004"/>
                    </a:ext>
                  </a:extLst>
                </a:gridCol>
              </a:tblGrid>
              <a:tr h="0">
                <a:tc gridSpan="5">
                  <a:txBody>
                    <a:bodyPr/>
                    <a:lstStyle/>
                    <a:p>
                      <a:pPr algn="ctr" fontAlgn="ctr"/>
                      <a:r>
                        <a:rPr lang="es-ES" sz="1100" b="1" i="0" u="none" strike="noStrike" dirty="0">
                          <a:solidFill>
                            <a:srgbClr val="000000"/>
                          </a:solidFill>
                          <a:effectLst/>
                          <a:latin typeface="Century Gothic" panose="020B0502020202020204" pitchFamily="34" charset="0"/>
                        </a:rPr>
                        <a:t>2019</a:t>
                      </a:r>
                      <a:endParaRPr lang="es-CO" sz="1100" b="1" i="0" u="none" strike="noStrike" dirty="0">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230832">
                <a:tc>
                  <a:txBody>
                    <a:bodyPr/>
                    <a:lstStyle/>
                    <a:p>
                      <a:pPr algn="just" fontAlgn="ctr"/>
                      <a:r>
                        <a:rPr lang="es-ES" sz="1100" b="1" i="0" u="none" strike="noStrike">
                          <a:solidFill>
                            <a:srgbClr val="000000"/>
                          </a:solidFill>
                          <a:effectLst/>
                          <a:latin typeface="Century Gothic" panose="020B0502020202020204" pitchFamily="34" charset="0"/>
                        </a:rPr>
                        <a:t>No.</a:t>
                      </a:r>
                      <a:endParaRPr lang="es-CO" sz="1100" b="1"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100" b="1" i="0" u="none" strike="noStrike">
                          <a:solidFill>
                            <a:srgbClr val="000000"/>
                          </a:solidFill>
                          <a:effectLst/>
                          <a:latin typeface="Century Gothic" panose="020B0502020202020204" pitchFamily="34" charset="0"/>
                        </a:rPr>
                        <a:t>PROYECTOS DE ACUERDO No. </a:t>
                      </a:r>
                      <a:endParaRPr lang="es-CO" sz="1100" b="1"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100" b="1" i="0" u="none" strike="noStrike">
                          <a:solidFill>
                            <a:srgbClr val="000000"/>
                          </a:solidFill>
                          <a:effectLst/>
                          <a:latin typeface="Century Gothic" panose="020B0502020202020204" pitchFamily="34" charset="0"/>
                        </a:rPr>
                        <a:t>PRESENTADO</a:t>
                      </a:r>
                      <a:endParaRPr lang="es-CO" sz="1100" b="1"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100" b="1" i="0" u="none" strike="noStrike">
                          <a:solidFill>
                            <a:srgbClr val="000000"/>
                          </a:solidFill>
                          <a:effectLst/>
                          <a:latin typeface="Century Gothic" panose="020B0502020202020204" pitchFamily="34" charset="0"/>
                        </a:rPr>
                        <a:t>ACUERDO No. </a:t>
                      </a:r>
                      <a:endParaRPr lang="es-CO" sz="1100" b="1"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100" b="1" i="0" u="none" strike="noStrike">
                          <a:solidFill>
                            <a:srgbClr val="000000"/>
                          </a:solidFill>
                          <a:effectLst/>
                          <a:latin typeface="Century Gothic" panose="020B0502020202020204" pitchFamily="34" charset="0"/>
                        </a:rPr>
                        <a:t>FECHA DE SANCIÓN</a:t>
                      </a:r>
                      <a:endParaRPr lang="es-CO" sz="1100" b="1"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6673">
                <a:tc rowSpan="2">
                  <a:txBody>
                    <a:bodyPr/>
                    <a:lstStyle/>
                    <a:p>
                      <a:pPr algn="ctr" fontAlgn="ctr"/>
                      <a:r>
                        <a:rPr lang="es-ES_tradnl" sz="1100" b="1" i="0" u="none" strike="noStrike">
                          <a:solidFill>
                            <a:srgbClr val="000000"/>
                          </a:solidFill>
                          <a:effectLst/>
                          <a:latin typeface="Century Gothic" panose="020B0502020202020204" pitchFamily="34" charset="0"/>
                        </a:rPr>
                        <a:t>1</a:t>
                      </a:r>
                      <a:endParaRPr lang="es-CO" sz="1100" b="1"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ES" sz="1100" b="1" i="0" u="none" strike="noStrike">
                          <a:solidFill>
                            <a:srgbClr val="000000"/>
                          </a:solidFill>
                          <a:effectLst/>
                          <a:latin typeface="Century Gothic" panose="020B0502020202020204" pitchFamily="34" charset="0"/>
                        </a:rPr>
                        <a:t>Proyecto de Acuerdo No. 149</a:t>
                      </a:r>
                      <a:endParaRPr lang="es-CO" sz="1100" b="1"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ES" sz="1100" b="0" i="0" u="none" strike="noStrike" dirty="0">
                          <a:solidFill>
                            <a:srgbClr val="000000"/>
                          </a:solidFill>
                          <a:effectLst/>
                          <a:latin typeface="Century Gothic" panose="020B0502020202020204" pitchFamily="34" charset="0"/>
                        </a:rPr>
                        <a:t>Presidente del Concejo</a:t>
                      </a:r>
                      <a:endParaRPr lang="es-CO" sz="1100" b="0" i="0" u="none" strike="noStrike" dirty="0">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100" b="1" i="0" u="none" strike="noStrike">
                          <a:solidFill>
                            <a:srgbClr val="000000"/>
                          </a:solidFill>
                          <a:effectLst/>
                          <a:latin typeface="Century Gothic" panose="020B0502020202020204" pitchFamily="34" charset="0"/>
                        </a:rPr>
                        <a:t>Acuerdo  0002 de 2019</a:t>
                      </a:r>
                      <a:endParaRPr lang="es-CO" sz="1100" b="1"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ES" sz="1100" b="1" i="0" u="none" strike="noStrike">
                          <a:solidFill>
                            <a:srgbClr val="000000"/>
                          </a:solidFill>
                          <a:effectLst/>
                          <a:latin typeface="Century Gothic" panose="020B0502020202020204" pitchFamily="34" charset="0"/>
                        </a:rPr>
                        <a:t>21 de Mayo de 2019</a:t>
                      </a:r>
                      <a:endParaRPr lang="es-CO" sz="1100" b="1"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148937">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l" fontAlgn="ctr"/>
                      <a:r>
                        <a:rPr lang="es-ES" sz="1100" b="0" i="0" u="none" strike="noStrike">
                          <a:solidFill>
                            <a:srgbClr val="000000"/>
                          </a:solidFill>
                          <a:effectLst/>
                          <a:latin typeface="Century Gothic" panose="020B0502020202020204" pitchFamily="34" charset="0"/>
                        </a:rPr>
                        <a:t>“Por medio del cual se autoriza a la Mesa Directiva del Concejo Distrital de C/gena de Indias, para que realice el proceso para la elaboración de un logo como imagen corporativa del Concejo y expida el acto administrativo a través del cual adopta la imagen corporativa y/o institucional del Concejo Distrital de Cartagena conformado por el logo y el eslogan y se dictan otras disposiciones”</a:t>
                      </a:r>
                      <a:endParaRPr lang="es-CO" sz="1100" b="0"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extLst>
                  <a:ext uri="{0D108BD9-81ED-4DB2-BD59-A6C34878D82A}">
                    <a16:rowId xmlns:a16="http://schemas.microsoft.com/office/drawing/2014/main" val="10003"/>
                  </a:ext>
                </a:extLst>
              </a:tr>
              <a:tr h="188008">
                <a:tc rowSpan="2">
                  <a:txBody>
                    <a:bodyPr/>
                    <a:lstStyle/>
                    <a:p>
                      <a:pPr algn="ctr" fontAlgn="ctr"/>
                      <a:r>
                        <a:rPr lang="es-ES_tradnl" sz="1100" b="1" i="0" u="none" strike="noStrike">
                          <a:solidFill>
                            <a:srgbClr val="000000"/>
                          </a:solidFill>
                          <a:effectLst/>
                          <a:latin typeface="Century Gothic" panose="020B0502020202020204" pitchFamily="34" charset="0"/>
                        </a:rPr>
                        <a:t>2</a:t>
                      </a:r>
                      <a:endParaRPr lang="es-CO" sz="1100" b="1"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ES" sz="1100" b="1" i="0" u="none" strike="noStrike">
                          <a:solidFill>
                            <a:srgbClr val="000000"/>
                          </a:solidFill>
                          <a:effectLst/>
                          <a:latin typeface="Century Gothic" panose="020B0502020202020204" pitchFamily="34" charset="0"/>
                        </a:rPr>
                        <a:t>Proyecto de Acuerdo No. 154</a:t>
                      </a:r>
                      <a:endParaRPr lang="es-CO" sz="1100" b="1"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ES" sz="1100" b="0" i="0" u="none" strike="noStrike">
                          <a:solidFill>
                            <a:srgbClr val="000000"/>
                          </a:solidFill>
                          <a:effectLst/>
                          <a:latin typeface="Century Gothic" panose="020B0502020202020204" pitchFamily="34" charset="0"/>
                        </a:rPr>
                        <a:t>El ejecutivo</a:t>
                      </a:r>
                      <a:endParaRPr lang="es-CO" sz="1100" b="0"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100" b="1" i="0" u="none" strike="noStrike">
                          <a:solidFill>
                            <a:srgbClr val="000000"/>
                          </a:solidFill>
                          <a:effectLst/>
                          <a:latin typeface="Century Gothic" panose="020B0502020202020204" pitchFamily="34" charset="0"/>
                          <a:cs typeface="Calibri" panose="020F0502020204030204" pitchFamily="34" charset="0"/>
                        </a:rPr>
                        <a:t>Acuerdo 0001 de 2019</a:t>
                      </a:r>
                      <a:r>
                        <a:rPr lang="es-ES" sz="1100" b="0" i="0" u="none" strike="noStrike">
                          <a:solidFill>
                            <a:srgbClr val="000000"/>
                          </a:solidFill>
                          <a:effectLst/>
                          <a:latin typeface="Century Gothic" panose="020B0502020202020204" pitchFamily="34" charset="0"/>
                          <a:cs typeface="Calibri" panose="020F0502020204030204" pitchFamily="34" charset="0"/>
                        </a:rPr>
                        <a:t> </a:t>
                      </a:r>
                      <a:endParaRPr lang="es-CO" sz="1100" b="1"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ES" sz="1100" b="1" i="0" u="none" strike="noStrike">
                          <a:solidFill>
                            <a:srgbClr val="000000"/>
                          </a:solidFill>
                          <a:effectLst/>
                          <a:latin typeface="Century Gothic" panose="020B0502020202020204" pitchFamily="34" charset="0"/>
                          <a:cs typeface="Calibri" panose="020F0502020204030204" pitchFamily="34" charset="0"/>
                        </a:rPr>
                        <a:t>09 de Mayo de 2019</a:t>
                      </a:r>
                      <a:endParaRPr lang="es-CO" sz="1100" b="1"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25919">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just" fontAlgn="ctr"/>
                      <a:r>
                        <a:rPr lang="es-ES" sz="1100" b="0" i="0" u="none" strike="noStrike">
                          <a:solidFill>
                            <a:srgbClr val="000000"/>
                          </a:solidFill>
                          <a:effectLst/>
                          <a:latin typeface="Century Gothic" panose="020B0502020202020204" pitchFamily="34" charset="0"/>
                          <a:cs typeface="Calibri" panose="020F0502020204030204" pitchFamily="34" charset="0"/>
                        </a:rPr>
                        <a:t>“Por medio del cual se efectúa una incorporación en el presupuesto de la vigencia fiscal 2019, se realizan unos traslados entre unidades ejecutoras y se dictan otras disposiciones”</a:t>
                      </a:r>
                      <a:endParaRPr lang="es-CO" sz="1100" b="0"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extLst>
                  <a:ext uri="{0D108BD9-81ED-4DB2-BD59-A6C34878D82A}">
                    <a16:rowId xmlns:a16="http://schemas.microsoft.com/office/drawing/2014/main" val="10005"/>
                  </a:ext>
                </a:extLst>
              </a:tr>
              <a:tr h="531644">
                <a:tc>
                  <a:txBody>
                    <a:bodyPr/>
                    <a:lstStyle/>
                    <a:p>
                      <a:pPr algn="ctr" fontAlgn="ctr"/>
                      <a:r>
                        <a:rPr lang="es-ES_tradnl" sz="1100" b="1" i="0" u="none" strike="noStrike">
                          <a:solidFill>
                            <a:srgbClr val="000000"/>
                          </a:solidFill>
                          <a:effectLst/>
                          <a:latin typeface="Century Gothic" panose="020B0502020202020204" pitchFamily="34" charset="0"/>
                        </a:rPr>
                        <a:t>3</a:t>
                      </a:r>
                      <a:endParaRPr lang="es-CO" sz="1100" b="1"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100" b="1" i="0" u="none" strike="noStrike">
                          <a:solidFill>
                            <a:srgbClr val="000000"/>
                          </a:solidFill>
                          <a:effectLst/>
                          <a:latin typeface="Century Gothic" panose="020B0502020202020204" pitchFamily="34" charset="0"/>
                        </a:rPr>
                        <a:t>Proyecto de Acuerdo No. 157</a:t>
                      </a:r>
                      <a:endParaRPr lang="es-CO" sz="1100" b="1"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100" b="0" i="0" u="none" strike="noStrike">
                          <a:solidFill>
                            <a:srgbClr val="000000"/>
                          </a:solidFill>
                          <a:effectLst/>
                          <a:latin typeface="Century Gothic" panose="020B0502020202020204" pitchFamily="34" charset="0"/>
                        </a:rPr>
                        <a:t>Conservador </a:t>
                      </a:r>
                      <a:endParaRPr lang="es-CO" sz="1100" b="0"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100" b="1" i="0" u="none" strike="noStrike">
                          <a:solidFill>
                            <a:srgbClr val="000000"/>
                          </a:solidFill>
                          <a:effectLst/>
                          <a:latin typeface="Century Gothic" panose="020B0502020202020204" pitchFamily="34" charset="0"/>
                          <a:cs typeface="Calibri" panose="020F0502020204030204" pitchFamily="34" charset="0"/>
                        </a:rPr>
                        <a:t>Acuerdo 0003 de 2019</a:t>
                      </a:r>
                      <a:r>
                        <a:rPr lang="es-ES" sz="1100" b="0" i="0" u="none" strike="noStrike">
                          <a:solidFill>
                            <a:srgbClr val="000000"/>
                          </a:solidFill>
                          <a:effectLst/>
                          <a:latin typeface="Century Gothic" panose="020B0502020202020204" pitchFamily="34" charset="0"/>
                          <a:cs typeface="Calibri" panose="020F0502020204030204" pitchFamily="34" charset="0"/>
                        </a:rPr>
                        <a:t> “Por medio del cual se designa el Estadio de Beisbol de Cartagena de Indias con el nombre de “Estadio de Beisbol 11 de Noviembre Abel LEAL Diaz”</a:t>
                      </a:r>
                      <a:endParaRPr lang="es-CO" sz="1100" b="1"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100" b="1" i="0" u="none" strike="noStrike">
                          <a:solidFill>
                            <a:srgbClr val="000000"/>
                          </a:solidFill>
                          <a:effectLst/>
                          <a:latin typeface="Century Gothic" panose="020B0502020202020204" pitchFamily="34" charset="0"/>
                          <a:cs typeface="Calibri" panose="020F0502020204030204" pitchFamily="34" charset="0"/>
                        </a:rPr>
                        <a:t>21 de Mayo de 2019</a:t>
                      </a:r>
                      <a:endParaRPr lang="es-CO" sz="1100" b="1"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60348">
                <a:tc rowSpan="2">
                  <a:txBody>
                    <a:bodyPr/>
                    <a:lstStyle/>
                    <a:p>
                      <a:pPr algn="ctr" fontAlgn="ctr"/>
                      <a:r>
                        <a:rPr lang="es-ES_tradnl" sz="1100" b="1" i="0" u="none" strike="noStrike">
                          <a:solidFill>
                            <a:srgbClr val="000000"/>
                          </a:solidFill>
                          <a:effectLst/>
                          <a:latin typeface="Century Gothic" panose="020B0502020202020204" pitchFamily="34" charset="0"/>
                        </a:rPr>
                        <a:t>4</a:t>
                      </a:r>
                      <a:endParaRPr lang="es-CO" sz="1100" b="1"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ES" sz="1100" b="1" i="0" u="none" strike="noStrike">
                          <a:solidFill>
                            <a:srgbClr val="000000"/>
                          </a:solidFill>
                          <a:effectLst/>
                          <a:latin typeface="Century Gothic" panose="020B0502020202020204" pitchFamily="34" charset="0"/>
                        </a:rPr>
                        <a:t>Proyecto de Acuerdo No. 159</a:t>
                      </a:r>
                      <a:endParaRPr lang="es-CO" sz="1100" b="1"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ES" sz="1100" b="0" i="0" u="none" strike="noStrike">
                          <a:solidFill>
                            <a:srgbClr val="000000"/>
                          </a:solidFill>
                          <a:effectLst/>
                          <a:latin typeface="Century Gothic" panose="020B0502020202020204" pitchFamily="34" charset="0"/>
                        </a:rPr>
                        <a:t>El Ejecutivo</a:t>
                      </a:r>
                      <a:endParaRPr lang="es-CO" sz="1100" b="0"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100" b="1" i="0" u="none" strike="noStrike">
                          <a:solidFill>
                            <a:srgbClr val="000000"/>
                          </a:solidFill>
                          <a:effectLst/>
                          <a:latin typeface="Century Gothic" panose="020B0502020202020204" pitchFamily="34" charset="0"/>
                          <a:cs typeface="Calibri" panose="020F0502020204030204" pitchFamily="34" charset="0"/>
                        </a:rPr>
                        <a:t>Acuerdo 0004 de 2019</a:t>
                      </a:r>
                      <a:endParaRPr lang="es-CO" sz="1100" b="1"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ES" sz="1100" b="1" i="0" u="none" strike="noStrike">
                          <a:solidFill>
                            <a:srgbClr val="000000"/>
                          </a:solidFill>
                          <a:effectLst/>
                          <a:latin typeface="Century Gothic" panose="020B0502020202020204" pitchFamily="34" charset="0"/>
                          <a:cs typeface="Calibri" panose="020F0502020204030204" pitchFamily="34" charset="0"/>
                        </a:rPr>
                        <a:t>09 de Julio de 2019</a:t>
                      </a:r>
                      <a:endParaRPr lang="es-CO" sz="1100" b="1" i="0" u="none" strike="noStrike">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903482">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just" fontAlgn="ctr"/>
                      <a:r>
                        <a:rPr lang="es-ES" sz="1100" b="0" i="0" u="none" strike="noStrike" dirty="0">
                          <a:solidFill>
                            <a:srgbClr val="000000"/>
                          </a:solidFill>
                          <a:effectLst/>
                          <a:latin typeface="Century Gothic" panose="020B0502020202020204" pitchFamily="34" charset="0"/>
                        </a:rPr>
                        <a:t>“Por medio del cual se autoriza al Alcalde de Cartagena de Indias, para realizar operaciones de crédito público como fuente de financiación al programa de inversiones del Plan de Desarrollo "Primero la Gente 2016- 2019: para una Cartagena Sostenible y Competitiva”.</a:t>
                      </a:r>
                      <a:endParaRPr lang="es-CO" sz="1100" b="0" i="0" u="none" strike="noStrike" dirty="0">
                        <a:solidFill>
                          <a:srgbClr val="000000"/>
                        </a:solidFill>
                        <a:effectLst/>
                        <a:latin typeface="Century Gothic" panose="020B0502020202020204" pitchFamily="34" charset="0"/>
                      </a:endParaRPr>
                    </a:p>
                  </a:txBody>
                  <a:tcPr marL="5222" marR="5222" marT="52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263167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415027797"/>
              </p:ext>
            </p:extLst>
          </p:nvPr>
        </p:nvGraphicFramePr>
        <p:xfrm>
          <a:off x="126608" y="914401"/>
          <a:ext cx="8764174" cy="5148774"/>
        </p:xfrm>
        <a:graphic>
          <a:graphicData uri="http://schemas.openxmlformats.org/drawingml/2006/table">
            <a:tbl>
              <a:tblPr/>
              <a:tblGrid>
                <a:gridCol w="365761">
                  <a:extLst>
                    <a:ext uri="{9D8B030D-6E8A-4147-A177-3AD203B41FA5}">
                      <a16:colId xmlns:a16="http://schemas.microsoft.com/office/drawing/2014/main" val="20000"/>
                    </a:ext>
                  </a:extLst>
                </a:gridCol>
                <a:gridCol w="1012874">
                  <a:extLst>
                    <a:ext uri="{9D8B030D-6E8A-4147-A177-3AD203B41FA5}">
                      <a16:colId xmlns:a16="http://schemas.microsoft.com/office/drawing/2014/main" val="20001"/>
                    </a:ext>
                  </a:extLst>
                </a:gridCol>
                <a:gridCol w="1252025">
                  <a:extLst>
                    <a:ext uri="{9D8B030D-6E8A-4147-A177-3AD203B41FA5}">
                      <a16:colId xmlns:a16="http://schemas.microsoft.com/office/drawing/2014/main" val="20002"/>
                    </a:ext>
                  </a:extLst>
                </a:gridCol>
                <a:gridCol w="4664100">
                  <a:extLst>
                    <a:ext uri="{9D8B030D-6E8A-4147-A177-3AD203B41FA5}">
                      <a16:colId xmlns:a16="http://schemas.microsoft.com/office/drawing/2014/main" val="20003"/>
                    </a:ext>
                  </a:extLst>
                </a:gridCol>
                <a:gridCol w="1469414">
                  <a:extLst>
                    <a:ext uri="{9D8B030D-6E8A-4147-A177-3AD203B41FA5}">
                      <a16:colId xmlns:a16="http://schemas.microsoft.com/office/drawing/2014/main" val="20004"/>
                    </a:ext>
                  </a:extLst>
                </a:gridCol>
              </a:tblGrid>
              <a:tr h="1284977">
                <a:tc>
                  <a:txBody>
                    <a:bodyPr/>
                    <a:lstStyle/>
                    <a:p>
                      <a:pPr algn="ctr" fontAlgn="ctr"/>
                      <a:r>
                        <a:rPr lang="es-ES_tradnl" sz="1100" b="1" i="0" u="none" strike="noStrike">
                          <a:solidFill>
                            <a:srgbClr val="000000"/>
                          </a:solidFill>
                          <a:effectLst/>
                          <a:latin typeface="Century Gothic" panose="020B0502020202020204" pitchFamily="34" charset="0"/>
                        </a:rPr>
                        <a:t>5</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a:solidFill>
                            <a:srgbClr val="000000"/>
                          </a:solidFill>
                          <a:effectLst/>
                          <a:latin typeface="Century Gothic" panose="020B0502020202020204" pitchFamily="34" charset="0"/>
                        </a:rPr>
                        <a:t>Proyecto de Acuerdo No. 151</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100" b="0" i="0" u="none" strike="noStrike">
                          <a:solidFill>
                            <a:srgbClr val="000000"/>
                          </a:solidFill>
                          <a:effectLst/>
                          <a:latin typeface="Century Gothic" panose="020B0502020202020204" pitchFamily="34" charset="0"/>
                        </a:rPr>
                        <a:t>El Ejecutivo</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1100" b="1" i="0" u="none" strike="noStrike">
                          <a:solidFill>
                            <a:srgbClr val="000000"/>
                          </a:solidFill>
                          <a:effectLst/>
                          <a:latin typeface="Century Gothic" panose="020B0502020202020204" pitchFamily="34" charset="0"/>
                        </a:rPr>
                        <a:t>Acuerdo 0005 de 2019</a:t>
                      </a:r>
                      <a:r>
                        <a:rPr lang="es-CO" sz="1100" b="0" i="0" u="none" strike="noStrike">
                          <a:solidFill>
                            <a:srgbClr val="000000"/>
                          </a:solidFill>
                          <a:effectLst/>
                          <a:latin typeface="Century Gothic" panose="020B0502020202020204" pitchFamily="34" charset="0"/>
                        </a:rPr>
                        <a:t> “Por medio del cual se autoriza al Alcalde Mayor de Cartagena de Indias D. T. y C, para ceder a título gratuito, el dominio de predios fiscales ocupados con viviendas de interés social antes del 30 de noviembre de 2001, de conformidad con el Artículo 2 de la Ley 1001 de 2005 y se dictan otras disposiciones.”</a:t>
                      </a:r>
                      <a:endParaRPr lang="es-CO" sz="1100" b="1" i="0" u="none" strike="noStrike">
                        <a:solidFill>
                          <a:srgbClr val="000000"/>
                        </a:solidFill>
                        <a:effectLst/>
                        <a:latin typeface="Century Gothic" panose="020B0502020202020204" pitchFamily="34" charset="0"/>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pt-BR" sz="1100" b="1" i="0" u="none" strike="noStrike">
                          <a:solidFill>
                            <a:srgbClr val="000000"/>
                          </a:solidFill>
                          <a:effectLst/>
                          <a:latin typeface="Century Gothic" panose="020B0502020202020204" pitchFamily="34" charset="0"/>
                        </a:rPr>
                        <a:t>01 de Agosto de 2019</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57367">
                <a:tc>
                  <a:txBody>
                    <a:bodyPr/>
                    <a:lstStyle/>
                    <a:p>
                      <a:pPr algn="ctr" fontAlgn="ctr"/>
                      <a:r>
                        <a:rPr lang="es-ES_tradnl" sz="1100" b="1" i="0" u="none" strike="noStrike">
                          <a:solidFill>
                            <a:srgbClr val="000000"/>
                          </a:solidFill>
                          <a:effectLst/>
                          <a:latin typeface="Century Gothic" panose="020B0502020202020204" pitchFamily="34" charset="0"/>
                        </a:rPr>
                        <a:t>6</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a:solidFill>
                            <a:srgbClr val="000000"/>
                          </a:solidFill>
                          <a:effectLst/>
                          <a:latin typeface="Century Gothic" panose="020B0502020202020204" pitchFamily="34" charset="0"/>
                        </a:rPr>
                        <a:t>Proyecto de Acuerdo No. 161</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100" b="0" i="0" u="none" strike="noStrike">
                          <a:solidFill>
                            <a:srgbClr val="000000"/>
                          </a:solidFill>
                          <a:effectLst/>
                          <a:latin typeface="Century Gothic" panose="020B0502020202020204" pitchFamily="34" charset="0"/>
                        </a:rPr>
                        <a:t>Conservador</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1100" b="1" i="0" u="none" strike="noStrike">
                          <a:solidFill>
                            <a:srgbClr val="000000"/>
                          </a:solidFill>
                          <a:effectLst/>
                          <a:latin typeface="Century Gothic" panose="020B0502020202020204" pitchFamily="34" charset="0"/>
                          <a:cs typeface="Calibri" panose="020F0502020204030204" pitchFamily="34" charset="0"/>
                        </a:rPr>
                        <a:t>Acuerdo 0006 de 2019</a:t>
                      </a:r>
                      <a:r>
                        <a:rPr lang="es-CO" sz="1100" b="0" i="0" u="none" strike="noStrike">
                          <a:solidFill>
                            <a:srgbClr val="000000"/>
                          </a:solidFill>
                          <a:effectLst/>
                          <a:latin typeface="Century Gothic" panose="020B0502020202020204" pitchFamily="34" charset="0"/>
                          <a:cs typeface="Calibri" panose="020F0502020204030204" pitchFamily="34" charset="0"/>
                        </a:rPr>
                        <a:t> “Por medio del cual se crea la Casa Museo Alejandro Obregón para preservar y difundir el legado artístico plástico del maestro Alejandro Obregón, pintor y escultor colombo-español, para algunos denominado padre del arte moderno en Colombia y del movimiento del expresionismo grafico”</a:t>
                      </a:r>
                      <a:endParaRPr lang="es-CO" sz="1100" b="1" i="0" u="none" strike="noStrike">
                        <a:solidFill>
                          <a:srgbClr val="000000"/>
                        </a:solidFill>
                        <a:effectLst/>
                        <a:latin typeface="Century Gothic" panose="020B0502020202020204" pitchFamily="34" charset="0"/>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a:solidFill>
                            <a:srgbClr val="000000"/>
                          </a:solidFill>
                          <a:effectLst/>
                          <a:latin typeface="Century Gothic" panose="020B0502020202020204" pitchFamily="34" charset="0"/>
                          <a:cs typeface="Calibri" panose="020F0502020204030204" pitchFamily="34" charset="0"/>
                        </a:rPr>
                        <a:t>18 de Septiembre de 2019</a:t>
                      </a:r>
                      <a:endParaRPr lang="es-CO" sz="1100" b="1" i="0" u="none" strike="noStrike">
                        <a:solidFill>
                          <a:srgbClr val="000000"/>
                        </a:solidFill>
                        <a:effectLst/>
                        <a:latin typeface="Century Gothic" panose="020B0502020202020204" pitchFamily="34" charset="0"/>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46920">
                <a:tc>
                  <a:txBody>
                    <a:bodyPr/>
                    <a:lstStyle/>
                    <a:p>
                      <a:pPr algn="ctr" fontAlgn="ctr"/>
                      <a:r>
                        <a:rPr lang="es-ES_tradnl" sz="1100" b="1" i="0" u="none" strike="noStrike">
                          <a:solidFill>
                            <a:srgbClr val="000000"/>
                          </a:solidFill>
                          <a:effectLst/>
                          <a:latin typeface="Century Gothic" panose="020B0502020202020204" pitchFamily="34" charset="0"/>
                        </a:rPr>
                        <a:t>7</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a:solidFill>
                            <a:srgbClr val="000000"/>
                          </a:solidFill>
                          <a:effectLst/>
                          <a:latin typeface="Century Gothic" panose="020B0502020202020204" pitchFamily="34" charset="0"/>
                        </a:rPr>
                        <a:t>Proyecto de Acuerdo No. 167</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100" b="0" i="0" u="none" strike="noStrike">
                          <a:solidFill>
                            <a:srgbClr val="000000"/>
                          </a:solidFill>
                          <a:effectLst/>
                          <a:latin typeface="Century Gothic" panose="020B0502020202020204" pitchFamily="34" charset="0"/>
                        </a:rPr>
                        <a:t>El Ejecutivo</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1100" b="1" i="0" u="none" strike="noStrike">
                          <a:solidFill>
                            <a:srgbClr val="000000"/>
                          </a:solidFill>
                          <a:effectLst/>
                          <a:latin typeface="Century Gothic" panose="020B0502020202020204" pitchFamily="34" charset="0"/>
                          <a:cs typeface="Calibri" panose="020F0502020204030204" pitchFamily="34" charset="0"/>
                        </a:rPr>
                        <a:t>Acuerdo 0008 de 2019</a:t>
                      </a:r>
                      <a:r>
                        <a:rPr lang="es-CO" sz="1100" b="0" i="0" u="none" strike="noStrike">
                          <a:solidFill>
                            <a:srgbClr val="000000"/>
                          </a:solidFill>
                          <a:effectLst/>
                          <a:latin typeface="Century Gothic" panose="020B0502020202020204" pitchFamily="34" charset="0"/>
                          <a:cs typeface="Calibri" panose="020F0502020204030204" pitchFamily="34" charset="0"/>
                        </a:rPr>
                        <a:t> “Por medio del cual se autoriza al Alcalde del Distrito de Cartagena la celebración de un contrato de comodato de uso con la Arquidiócesis de Cartagena”</a:t>
                      </a:r>
                      <a:endParaRPr lang="es-CO" sz="1100" b="1" i="0" u="none" strike="noStrike">
                        <a:solidFill>
                          <a:srgbClr val="000000"/>
                        </a:solidFill>
                        <a:effectLst/>
                        <a:latin typeface="Century Gothic" panose="020B0502020202020204" pitchFamily="34" charset="0"/>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a:solidFill>
                            <a:srgbClr val="000000"/>
                          </a:solidFill>
                          <a:effectLst/>
                          <a:latin typeface="Century Gothic" panose="020B0502020202020204" pitchFamily="34" charset="0"/>
                          <a:cs typeface="Calibri" panose="020F0502020204030204" pitchFamily="34" charset="0"/>
                        </a:rPr>
                        <a:t>23 de Septiembre de 2019</a:t>
                      </a:r>
                      <a:endParaRPr lang="es-CO" sz="1100" b="1" i="0" u="none" strike="noStrike">
                        <a:solidFill>
                          <a:srgbClr val="000000"/>
                        </a:solidFill>
                        <a:effectLst/>
                        <a:latin typeface="Century Gothic" panose="020B0502020202020204" pitchFamily="34" charset="0"/>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29755">
                <a:tc>
                  <a:txBody>
                    <a:bodyPr/>
                    <a:lstStyle/>
                    <a:p>
                      <a:pPr algn="ctr" fontAlgn="ctr"/>
                      <a:r>
                        <a:rPr lang="es-ES_tradnl" sz="1100" b="1" i="0" u="none" strike="noStrike">
                          <a:solidFill>
                            <a:srgbClr val="000000"/>
                          </a:solidFill>
                          <a:effectLst/>
                          <a:latin typeface="Century Gothic" panose="020B0502020202020204" pitchFamily="34" charset="0"/>
                        </a:rPr>
                        <a:t>8</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a:solidFill>
                            <a:srgbClr val="000000"/>
                          </a:solidFill>
                          <a:effectLst/>
                          <a:latin typeface="Century Gothic" panose="020B0502020202020204" pitchFamily="34" charset="0"/>
                        </a:rPr>
                        <a:t>Proyecto de Acuerdo No. 168</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100" b="0" i="0" u="none" strike="noStrike">
                          <a:solidFill>
                            <a:srgbClr val="000000"/>
                          </a:solidFill>
                          <a:effectLst/>
                          <a:latin typeface="Century Gothic" panose="020B0502020202020204" pitchFamily="34" charset="0"/>
                        </a:rPr>
                        <a:t>Partido de la U</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1100" b="1" i="0" u="none" strike="noStrike">
                          <a:solidFill>
                            <a:srgbClr val="000000"/>
                          </a:solidFill>
                          <a:effectLst/>
                          <a:latin typeface="Century Gothic" panose="020B0502020202020204" pitchFamily="34" charset="0"/>
                          <a:cs typeface="Calibri" panose="020F0502020204030204" pitchFamily="34" charset="0"/>
                        </a:rPr>
                        <a:t>Acuerdo 0011 de 2019</a:t>
                      </a:r>
                      <a:r>
                        <a:rPr lang="es-CO" sz="1100" b="0" i="0" u="none" strike="noStrike">
                          <a:solidFill>
                            <a:srgbClr val="000000"/>
                          </a:solidFill>
                          <a:effectLst/>
                          <a:latin typeface="Century Gothic" panose="020B0502020202020204" pitchFamily="34" charset="0"/>
                          <a:cs typeface="Calibri" panose="020F0502020204030204" pitchFamily="34" charset="0"/>
                        </a:rPr>
                        <a:t> “Por el cual actualiza la política pública “Cartageneras en pleno goce de nuestros derechos” para la igualdad de género de las mujeres del área urbana, corregimientos y territorio insular del Distrito de Cartagena de Indias”.</a:t>
                      </a:r>
                      <a:endParaRPr lang="es-CO" sz="1100" b="1" i="0" u="none" strike="noStrike">
                        <a:solidFill>
                          <a:srgbClr val="000000"/>
                        </a:solidFill>
                        <a:effectLst/>
                        <a:latin typeface="Century Gothic" panose="020B0502020202020204" pitchFamily="34" charset="0"/>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a:solidFill>
                            <a:srgbClr val="000000"/>
                          </a:solidFill>
                          <a:effectLst/>
                          <a:latin typeface="Century Gothic" panose="020B0502020202020204" pitchFamily="34" charset="0"/>
                          <a:cs typeface="Calibri" panose="020F0502020204030204" pitchFamily="34" charset="0"/>
                        </a:rPr>
                        <a:t>08 de Octubre de 2019</a:t>
                      </a:r>
                      <a:endParaRPr lang="es-CO" sz="1100" b="1" i="0" u="none" strike="noStrike">
                        <a:solidFill>
                          <a:srgbClr val="000000"/>
                        </a:solidFill>
                        <a:effectLst/>
                        <a:latin typeface="Century Gothic" panose="020B0502020202020204" pitchFamily="34" charset="0"/>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029755">
                <a:tc>
                  <a:txBody>
                    <a:bodyPr/>
                    <a:lstStyle/>
                    <a:p>
                      <a:pPr algn="ctr" fontAlgn="ctr"/>
                      <a:r>
                        <a:rPr lang="es-ES_tradnl" sz="1100" b="1" i="0" u="none" strike="noStrike">
                          <a:solidFill>
                            <a:srgbClr val="000000"/>
                          </a:solidFill>
                          <a:effectLst/>
                          <a:latin typeface="Century Gothic" panose="020B0502020202020204" pitchFamily="34" charset="0"/>
                        </a:rPr>
                        <a:t>9</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a:solidFill>
                            <a:srgbClr val="000000"/>
                          </a:solidFill>
                          <a:effectLst/>
                          <a:latin typeface="Century Gothic" panose="020B0502020202020204" pitchFamily="34" charset="0"/>
                        </a:rPr>
                        <a:t>Proyecto de Acuerdo No. 169</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100" b="1" i="0" u="none" strike="noStrike">
                          <a:solidFill>
                            <a:srgbClr val="000000"/>
                          </a:solidFill>
                          <a:effectLst/>
                          <a:latin typeface="Century Gothic" panose="020B0502020202020204" pitchFamily="34" charset="0"/>
                        </a:rPr>
                        <a:t>El ejecutivo</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1100" b="1" i="0" u="none" strike="noStrike">
                          <a:solidFill>
                            <a:srgbClr val="000000"/>
                          </a:solidFill>
                          <a:effectLst/>
                          <a:latin typeface="Century Gothic" panose="020B0502020202020204" pitchFamily="34" charset="0"/>
                          <a:cs typeface="Calibri" panose="020F0502020204030204" pitchFamily="34" charset="0"/>
                        </a:rPr>
                        <a:t>Acuerdo 0007 de 2019</a:t>
                      </a:r>
                      <a:r>
                        <a:rPr lang="es-CO" sz="1100" b="0" i="0" u="none" strike="noStrike">
                          <a:solidFill>
                            <a:srgbClr val="000000"/>
                          </a:solidFill>
                          <a:effectLst/>
                          <a:latin typeface="Century Gothic" panose="020B0502020202020204" pitchFamily="34" charset="0"/>
                          <a:cs typeface="Calibri" panose="020F0502020204030204" pitchFamily="34" charset="0"/>
                        </a:rPr>
                        <a:t> “Por medio del cual se autoriza al Alcalde Mayor de Cartagena de Indias para enajenar las cuotas partes que el Distrito Turístico y Cultural de Cartagena de Indias, posee en los bienes inmuebles con Matrícula Inmobiliaria Nos. 060-32920 y 060-80777”.</a:t>
                      </a:r>
                      <a:endParaRPr lang="es-CO" sz="1100" b="1" i="0" u="none" strike="noStrike">
                        <a:solidFill>
                          <a:srgbClr val="000000"/>
                        </a:solidFill>
                        <a:effectLst/>
                        <a:latin typeface="Century Gothic" panose="020B0502020202020204" pitchFamily="34" charset="0"/>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dirty="0">
                          <a:solidFill>
                            <a:srgbClr val="000000"/>
                          </a:solidFill>
                          <a:effectLst/>
                          <a:latin typeface="Century Gothic" panose="020B0502020202020204" pitchFamily="34" charset="0"/>
                          <a:cs typeface="Calibri" panose="020F0502020204030204" pitchFamily="34" charset="0"/>
                        </a:rPr>
                        <a:t>23 de Septiembre de 2019</a:t>
                      </a:r>
                      <a:endParaRPr lang="es-CO" sz="1100" b="1" i="0" u="none" strike="noStrike" dirty="0">
                        <a:solidFill>
                          <a:srgbClr val="000000"/>
                        </a:solidFill>
                        <a:effectLst/>
                        <a:latin typeface="Century Gothic" panose="020B0502020202020204" pitchFamily="34" charset="0"/>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413075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3353700982"/>
              </p:ext>
            </p:extLst>
          </p:nvPr>
        </p:nvGraphicFramePr>
        <p:xfrm>
          <a:off x="119514" y="1263191"/>
          <a:ext cx="8841606" cy="4436110"/>
        </p:xfrm>
        <a:graphic>
          <a:graphicData uri="http://schemas.openxmlformats.org/drawingml/2006/table">
            <a:tbl>
              <a:tblPr/>
              <a:tblGrid>
                <a:gridCol w="330652">
                  <a:extLst>
                    <a:ext uri="{9D8B030D-6E8A-4147-A177-3AD203B41FA5}">
                      <a16:colId xmlns:a16="http://schemas.microsoft.com/office/drawing/2014/main" val="20000"/>
                    </a:ext>
                  </a:extLst>
                </a:gridCol>
                <a:gridCol w="1041009">
                  <a:extLst>
                    <a:ext uri="{9D8B030D-6E8A-4147-A177-3AD203B41FA5}">
                      <a16:colId xmlns:a16="http://schemas.microsoft.com/office/drawing/2014/main" val="20001"/>
                    </a:ext>
                  </a:extLst>
                </a:gridCol>
                <a:gridCol w="1041010">
                  <a:extLst>
                    <a:ext uri="{9D8B030D-6E8A-4147-A177-3AD203B41FA5}">
                      <a16:colId xmlns:a16="http://schemas.microsoft.com/office/drawing/2014/main" val="20002"/>
                    </a:ext>
                  </a:extLst>
                </a:gridCol>
                <a:gridCol w="5331655">
                  <a:extLst>
                    <a:ext uri="{9D8B030D-6E8A-4147-A177-3AD203B41FA5}">
                      <a16:colId xmlns:a16="http://schemas.microsoft.com/office/drawing/2014/main" val="20003"/>
                    </a:ext>
                  </a:extLst>
                </a:gridCol>
                <a:gridCol w="1097280">
                  <a:extLst>
                    <a:ext uri="{9D8B030D-6E8A-4147-A177-3AD203B41FA5}">
                      <a16:colId xmlns:a16="http://schemas.microsoft.com/office/drawing/2014/main" val="20004"/>
                    </a:ext>
                  </a:extLst>
                </a:gridCol>
              </a:tblGrid>
              <a:tr h="634479">
                <a:tc>
                  <a:txBody>
                    <a:bodyPr/>
                    <a:lstStyle/>
                    <a:p>
                      <a:pPr algn="ctr" fontAlgn="ctr"/>
                      <a:r>
                        <a:rPr lang="es-ES_tradnl" sz="1100" b="1" i="0" u="none" strike="noStrike" dirty="0">
                          <a:solidFill>
                            <a:srgbClr val="000000"/>
                          </a:solidFill>
                          <a:effectLst/>
                          <a:latin typeface="Century Gothic" panose="020B0502020202020204" pitchFamily="34" charset="0"/>
                        </a:rPr>
                        <a:t>10</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a:solidFill>
                            <a:srgbClr val="000000"/>
                          </a:solidFill>
                          <a:effectLst/>
                          <a:latin typeface="Century Gothic" panose="020B0502020202020204" pitchFamily="34" charset="0"/>
                        </a:rPr>
                        <a:t>Proyecto de Acuerdo No. 170</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100" b="0" i="0" u="none" strike="noStrike" dirty="0">
                          <a:solidFill>
                            <a:srgbClr val="000000"/>
                          </a:solidFill>
                          <a:effectLst/>
                          <a:latin typeface="Century Gothic" panose="020B0502020202020204" pitchFamily="34" charset="0"/>
                        </a:rPr>
                        <a:t>El ejecutivo</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1100" b="1" i="0" u="none" strike="noStrike">
                          <a:solidFill>
                            <a:srgbClr val="000000"/>
                          </a:solidFill>
                          <a:effectLst/>
                          <a:latin typeface="Century Gothic" panose="020B0502020202020204" pitchFamily="34" charset="0"/>
                          <a:cs typeface="Calibri" panose="020F0502020204030204" pitchFamily="34" charset="0"/>
                        </a:rPr>
                        <a:t>Acuerdo 0009 de 2019 </a:t>
                      </a:r>
                      <a:r>
                        <a:rPr lang="es-CO" sz="1100" b="0" i="0" u="none" strike="noStrike">
                          <a:solidFill>
                            <a:srgbClr val="000000"/>
                          </a:solidFill>
                          <a:effectLst/>
                          <a:latin typeface="Century Gothic" panose="020B0502020202020204" pitchFamily="34" charset="0"/>
                          <a:cs typeface="Calibri" panose="020F0502020204030204" pitchFamily="34" charset="0"/>
                        </a:rPr>
                        <a:t>“Por medio del cual se modifica el Acuerdo 020 del 2006 y se Establece el Sistema Distrital de Discapacidad e Inclusión Social –SDD en el Distrito Turístico y Cultural de Cartagena de Indias”.</a:t>
                      </a:r>
                      <a:endParaRPr lang="es-CO" sz="1100" b="1" i="0" u="none" strike="noStrike">
                        <a:solidFill>
                          <a:srgbClr val="000000"/>
                        </a:solidFill>
                        <a:effectLst/>
                        <a:latin typeface="Century Gothic" panose="020B0502020202020204" pitchFamily="34" charset="0"/>
                      </a:endParaRP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a:solidFill>
                            <a:srgbClr val="000000"/>
                          </a:solidFill>
                          <a:effectLst/>
                          <a:latin typeface="Century Gothic" panose="020B0502020202020204" pitchFamily="34" charset="0"/>
                          <a:cs typeface="Calibri" panose="020F0502020204030204" pitchFamily="34" charset="0"/>
                        </a:rPr>
                        <a:t>23 de Septiembre de 2019</a:t>
                      </a:r>
                      <a:endParaRPr lang="es-CO" sz="1100" b="1" i="0" u="none" strike="noStrike">
                        <a:solidFill>
                          <a:srgbClr val="000000"/>
                        </a:solidFill>
                        <a:effectLst/>
                        <a:latin typeface="Century Gothic" panose="020B0502020202020204" pitchFamily="34" charset="0"/>
                      </a:endParaRP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04347">
                <a:tc>
                  <a:txBody>
                    <a:bodyPr/>
                    <a:lstStyle/>
                    <a:p>
                      <a:pPr algn="ctr" fontAlgn="ctr"/>
                      <a:r>
                        <a:rPr lang="es-ES_tradnl" sz="1100" b="1" i="0" u="none" strike="noStrike">
                          <a:solidFill>
                            <a:srgbClr val="000000"/>
                          </a:solidFill>
                          <a:effectLst/>
                          <a:latin typeface="Century Gothic" panose="020B0502020202020204" pitchFamily="34" charset="0"/>
                        </a:rPr>
                        <a:t>11</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a:solidFill>
                            <a:srgbClr val="000000"/>
                          </a:solidFill>
                          <a:effectLst/>
                          <a:latin typeface="Century Gothic" panose="020B0502020202020204" pitchFamily="34" charset="0"/>
                        </a:rPr>
                        <a:t>Proyecto de Acuerdo No. 171</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100" b="0" i="0" u="none" strike="noStrike">
                          <a:solidFill>
                            <a:srgbClr val="000000"/>
                          </a:solidFill>
                          <a:effectLst/>
                          <a:latin typeface="Century Gothic" panose="020B0502020202020204" pitchFamily="34" charset="0"/>
                        </a:rPr>
                        <a:t>El ejecutivo</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1100" b="1" i="0" u="none" strike="noStrike">
                          <a:solidFill>
                            <a:srgbClr val="000000"/>
                          </a:solidFill>
                          <a:effectLst/>
                          <a:latin typeface="Century Gothic" panose="020B0502020202020204" pitchFamily="34" charset="0"/>
                          <a:cs typeface="Calibri" panose="020F0502020204030204" pitchFamily="34" charset="0"/>
                        </a:rPr>
                        <a:t>Acuerdo 0012 de 2019 </a:t>
                      </a:r>
                      <a:r>
                        <a:rPr lang="es-CO" sz="1100" b="0" i="0" u="none" strike="noStrike">
                          <a:solidFill>
                            <a:srgbClr val="000000"/>
                          </a:solidFill>
                          <a:effectLst/>
                          <a:latin typeface="Century Gothic" panose="020B0502020202020204" pitchFamily="34" charset="0"/>
                          <a:cs typeface="Calibri" panose="020F0502020204030204" pitchFamily="34" charset="0"/>
                        </a:rPr>
                        <a:t>“Por medio del cual se autoriza al Alcalde Mayor de Cartagena de Indias D. T. y C, para ceder a título gratuito, el dominio de predios fiscales ocupados con viviendas de interés social antes del 30 de noviembre de 2001, de conformidad con el artículo 2 de la ley 1001 de 2005 y se dictan otras disposiciones.”</a:t>
                      </a:r>
                      <a:endParaRPr lang="es-CO" sz="1100" b="1" i="0" u="none" strike="noStrike">
                        <a:solidFill>
                          <a:srgbClr val="000000"/>
                        </a:solidFill>
                        <a:effectLst/>
                        <a:latin typeface="Century Gothic" panose="020B0502020202020204" pitchFamily="34" charset="0"/>
                      </a:endParaRP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a:solidFill>
                            <a:srgbClr val="000000"/>
                          </a:solidFill>
                          <a:effectLst/>
                          <a:latin typeface="Century Gothic" panose="020B0502020202020204" pitchFamily="34" charset="0"/>
                          <a:cs typeface="Calibri" panose="020F0502020204030204" pitchFamily="34" charset="0"/>
                        </a:rPr>
                        <a:t>6 de Octubre de 2019</a:t>
                      </a:r>
                      <a:endParaRPr lang="es-CO" sz="1100" b="1" i="0" u="none" strike="noStrike">
                        <a:solidFill>
                          <a:srgbClr val="000000"/>
                        </a:solidFill>
                        <a:effectLst/>
                        <a:latin typeface="Century Gothic" panose="020B0502020202020204" pitchFamily="34" charset="0"/>
                      </a:endParaRP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25406">
                <a:tc>
                  <a:txBody>
                    <a:bodyPr/>
                    <a:lstStyle/>
                    <a:p>
                      <a:pPr algn="ctr" fontAlgn="ctr"/>
                      <a:r>
                        <a:rPr lang="es-ES_tradnl" sz="1100" b="1" i="0" u="none" strike="noStrike">
                          <a:solidFill>
                            <a:srgbClr val="000000"/>
                          </a:solidFill>
                          <a:effectLst/>
                          <a:latin typeface="Century Gothic" panose="020B0502020202020204" pitchFamily="34" charset="0"/>
                        </a:rPr>
                        <a:t>12</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a:solidFill>
                            <a:srgbClr val="000000"/>
                          </a:solidFill>
                          <a:effectLst/>
                          <a:latin typeface="Century Gothic" panose="020B0502020202020204" pitchFamily="34" charset="0"/>
                        </a:rPr>
                        <a:t>Proyecto de Acuerdo No. 173</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100" b="0" i="0" u="none" strike="noStrike">
                          <a:solidFill>
                            <a:srgbClr val="000000"/>
                          </a:solidFill>
                          <a:effectLst/>
                          <a:latin typeface="Century Gothic" panose="020B0502020202020204" pitchFamily="34" charset="0"/>
                        </a:rPr>
                        <a:t>El Ejecutivo</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1100" b="1" i="0" u="none" strike="noStrike">
                          <a:solidFill>
                            <a:srgbClr val="000000"/>
                          </a:solidFill>
                          <a:effectLst/>
                          <a:latin typeface="Century Gothic" panose="020B0502020202020204" pitchFamily="34" charset="0"/>
                          <a:cs typeface="Calibri" panose="020F0502020204030204" pitchFamily="34" charset="0"/>
                        </a:rPr>
                        <a:t>Acuerdo 0013 de 2019 </a:t>
                      </a:r>
                      <a:r>
                        <a:rPr lang="es-CO" sz="1100" b="0" i="0" u="none" strike="noStrike">
                          <a:solidFill>
                            <a:srgbClr val="000000"/>
                          </a:solidFill>
                          <a:effectLst/>
                          <a:latin typeface="Century Gothic" panose="020B0502020202020204" pitchFamily="34" charset="0"/>
                          <a:cs typeface="Calibri" panose="020F0502020204030204" pitchFamily="34" charset="0"/>
                        </a:rPr>
                        <a:t>“Por medio del cual se modifica y adiciona el Acuerdo 041 de 2006 y se dictan otras disposiciones en materia tributaria”</a:t>
                      </a:r>
                      <a:endParaRPr lang="es-CO" sz="1100" b="1" i="0" u="none" strike="noStrike">
                        <a:solidFill>
                          <a:srgbClr val="000000"/>
                        </a:solidFill>
                        <a:effectLst/>
                        <a:latin typeface="Century Gothic" panose="020B0502020202020204" pitchFamily="34" charset="0"/>
                      </a:endParaRP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a:solidFill>
                            <a:srgbClr val="000000"/>
                          </a:solidFill>
                          <a:effectLst/>
                          <a:latin typeface="Century Gothic" panose="020B0502020202020204" pitchFamily="34" charset="0"/>
                          <a:cs typeface="Calibri" panose="020F0502020204030204" pitchFamily="34" charset="0"/>
                        </a:rPr>
                        <a:t>18 de Octubre de 2019</a:t>
                      </a:r>
                      <a:endParaRPr lang="es-CO" sz="1100" b="1" i="0" u="none" strike="noStrike">
                        <a:solidFill>
                          <a:srgbClr val="000000"/>
                        </a:solidFill>
                        <a:effectLst/>
                        <a:latin typeface="Century Gothic" panose="020B0502020202020204" pitchFamily="34" charset="0"/>
                      </a:endParaRP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39016">
                <a:tc>
                  <a:txBody>
                    <a:bodyPr/>
                    <a:lstStyle/>
                    <a:p>
                      <a:pPr algn="ctr" fontAlgn="ctr"/>
                      <a:r>
                        <a:rPr lang="es-ES_tradnl" sz="1100" b="1" i="0" u="none" strike="noStrike">
                          <a:solidFill>
                            <a:srgbClr val="000000"/>
                          </a:solidFill>
                          <a:effectLst/>
                          <a:latin typeface="Century Gothic" panose="020B0502020202020204" pitchFamily="34" charset="0"/>
                        </a:rPr>
                        <a:t>13</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a:solidFill>
                            <a:srgbClr val="000000"/>
                          </a:solidFill>
                          <a:effectLst/>
                          <a:latin typeface="Century Gothic" panose="020B0502020202020204" pitchFamily="34" charset="0"/>
                        </a:rPr>
                        <a:t>Proyecto de Acuerdo No. 175</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100" b="0" i="0" u="none" strike="noStrike">
                          <a:solidFill>
                            <a:srgbClr val="000000"/>
                          </a:solidFill>
                          <a:effectLst/>
                          <a:latin typeface="Century Gothic" panose="020B0502020202020204" pitchFamily="34" charset="0"/>
                        </a:rPr>
                        <a:t>El Ejecutivo</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1100" b="1" i="0" u="none" strike="noStrike">
                          <a:solidFill>
                            <a:srgbClr val="000000"/>
                          </a:solidFill>
                          <a:effectLst/>
                          <a:latin typeface="Century Gothic" panose="020B0502020202020204" pitchFamily="34" charset="0"/>
                          <a:cs typeface="Calibri" panose="020F0502020204030204" pitchFamily="34" charset="0"/>
                        </a:rPr>
                        <a:t>Acuerdo 0014 de 2019 “</a:t>
                      </a:r>
                      <a:r>
                        <a:rPr lang="es-CO" sz="1100" b="0" i="0" u="none" strike="noStrike">
                          <a:solidFill>
                            <a:srgbClr val="000000"/>
                          </a:solidFill>
                          <a:effectLst/>
                          <a:latin typeface="Century Gothic" panose="020B0502020202020204" pitchFamily="34" charset="0"/>
                          <a:cs typeface="Calibri" panose="020F0502020204030204" pitchFamily="34" charset="0"/>
                        </a:rPr>
                        <a:t>Por medio del cual se autoriza al Alcalde Distrital de Cartagena de Indias para la compra del terreno para la reubicación de las familias Indígenas del Cabildo Indígena Zenú de Membrillal – Caizem”.</a:t>
                      </a:r>
                      <a:endParaRPr lang="es-CO" sz="1100" b="1" i="0" u="none" strike="noStrike">
                        <a:solidFill>
                          <a:srgbClr val="000000"/>
                        </a:solidFill>
                        <a:effectLst/>
                        <a:latin typeface="Century Gothic" panose="020B0502020202020204" pitchFamily="34" charset="0"/>
                      </a:endParaRP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100" b="1" i="0" u="none" strike="noStrike">
                          <a:solidFill>
                            <a:srgbClr val="000000"/>
                          </a:solidFill>
                          <a:effectLst/>
                          <a:latin typeface="Century Gothic" panose="020B0502020202020204" pitchFamily="34" charset="0"/>
                          <a:cs typeface="Calibri" panose="020F0502020204030204" pitchFamily="34" charset="0"/>
                        </a:rPr>
                        <a:t>14 de Noviembre de 2019 </a:t>
                      </a:r>
                      <a:endParaRPr lang="es-ES" sz="1100" b="1" i="0" u="none" strike="noStrike">
                        <a:solidFill>
                          <a:srgbClr val="000000"/>
                        </a:solidFill>
                        <a:effectLst/>
                        <a:latin typeface="Century Gothic" panose="020B0502020202020204" pitchFamily="34" charset="0"/>
                      </a:endParaRP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48089">
                <a:tc>
                  <a:txBody>
                    <a:bodyPr/>
                    <a:lstStyle/>
                    <a:p>
                      <a:pPr algn="ctr" fontAlgn="ctr"/>
                      <a:r>
                        <a:rPr lang="es-ES_tradnl" sz="1100" b="1" i="0" u="none" strike="noStrike">
                          <a:solidFill>
                            <a:srgbClr val="000000"/>
                          </a:solidFill>
                          <a:effectLst/>
                          <a:latin typeface="Century Gothic" panose="020B0502020202020204" pitchFamily="34" charset="0"/>
                        </a:rPr>
                        <a:t>14</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a:solidFill>
                            <a:srgbClr val="000000"/>
                          </a:solidFill>
                          <a:effectLst/>
                          <a:latin typeface="Century Gothic" panose="020B0502020202020204" pitchFamily="34" charset="0"/>
                        </a:rPr>
                        <a:t>Proyecto de Acuerdo No. 176</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100" b="0" i="0" u="none" strike="noStrike">
                          <a:solidFill>
                            <a:srgbClr val="000000"/>
                          </a:solidFill>
                          <a:effectLst/>
                          <a:latin typeface="Century Gothic" panose="020B0502020202020204" pitchFamily="34" charset="0"/>
                        </a:rPr>
                        <a:t>El Ejecutivo</a:t>
                      </a: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1100" b="1" i="0" u="none" strike="noStrike">
                          <a:solidFill>
                            <a:srgbClr val="000000"/>
                          </a:solidFill>
                          <a:effectLst/>
                          <a:latin typeface="Century Gothic" panose="020B0502020202020204" pitchFamily="34" charset="0"/>
                          <a:cs typeface="Calibri" panose="020F0502020204030204" pitchFamily="34" charset="0"/>
                        </a:rPr>
                        <a:t>Acuerdo 0010 de 2019 </a:t>
                      </a:r>
                      <a:r>
                        <a:rPr lang="es-CO" sz="1100" b="0" i="0" u="none" strike="noStrike">
                          <a:solidFill>
                            <a:srgbClr val="000000"/>
                          </a:solidFill>
                          <a:effectLst/>
                          <a:latin typeface="Century Gothic" panose="020B0502020202020204" pitchFamily="34" charset="0"/>
                          <a:cs typeface="Calibri" panose="020F0502020204030204" pitchFamily="34" charset="0"/>
                        </a:rPr>
                        <a:t>“Por medio del cual se conforma la comisión de concertación y decisión del Sistema Distrital de Juventudes, para la planeación, concertación de agendas públicas y generación de los mecanismos de ejecución de las mismas, en el Distrito de Cartagena de indias”.</a:t>
                      </a:r>
                      <a:endParaRPr lang="es-CO" sz="1100" b="1" i="0" u="none" strike="noStrike">
                        <a:solidFill>
                          <a:srgbClr val="000000"/>
                        </a:solidFill>
                        <a:effectLst/>
                        <a:latin typeface="Century Gothic" panose="020B0502020202020204" pitchFamily="34" charset="0"/>
                      </a:endParaRP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dirty="0">
                          <a:solidFill>
                            <a:srgbClr val="000000"/>
                          </a:solidFill>
                          <a:effectLst/>
                          <a:latin typeface="Century Gothic" panose="020B0502020202020204" pitchFamily="34" charset="0"/>
                          <a:cs typeface="Calibri" panose="020F0502020204030204" pitchFamily="34" charset="0"/>
                        </a:rPr>
                        <a:t>07 de Octubre de 2019</a:t>
                      </a:r>
                      <a:endParaRPr lang="es-CO" sz="1100" b="1" i="0" u="none" strike="noStrike" dirty="0">
                        <a:solidFill>
                          <a:srgbClr val="000000"/>
                        </a:solidFill>
                        <a:effectLst/>
                        <a:latin typeface="Century Gothic" panose="020B0502020202020204" pitchFamily="34" charset="0"/>
                      </a:endParaRPr>
                    </a:p>
                  </a:txBody>
                  <a:tcPr marL="7259" marR="7259" marT="725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51884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1697376320"/>
              </p:ext>
            </p:extLst>
          </p:nvPr>
        </p:nvGraphicFramePr>
        <p:xfrm>
          <a:off x="153908" y="1065970"/>
          <a:ext cx="8877550" cy="4351337"/>
        </p:xfrm>
        <a:graphic>
          <a:graphicData uri="http://schemas.openxmlformats.org/drawingml/2006/table">
            <a:tbl>
              <a:tblPr/>
              <a:tblGrid>
                <a:gridCol w="310326">
                  <a:extLst>
                    <a:ext uri="{9D8B030D-6E8A-4147-A177-3AD203B41FA5}">
                      <a16:colId xmlns:a16="http://schemas.microsoft.com/office/drawing/2014/main" val="20000"/>
                    </a:ext>
                  </a:extLst>
                </a:gridCol>
                <a:gridCol w="1252024">
                  <a:extLst>
                    <a:ext uri="{9D8B030D-6E8A-4147-A177-3AD203B41FA5}">
                      <a16:colId xmlns:a16="http://schemas.microsoft.com/office/drawing/2014/main" val="20001"/>
                    </a:ext>
                  </a:extLst>
                </a:gridCol>
                <a:gridCol w="1252025">
                  <a:extLst>
                    <a:ext uri="{9D8B030D-6E8A-4147-A177-3AD203B41FA5}">
                      <a16:colId xmlns:a16="http://schemas.microsoft.com/office/drawing/2014/main" val="20002"/>
                    </a:ext>
                  </a:extLst>
                </a:gridCol>
                <a:gridCol w="4892383">
                  <a:extLst>
                    <a:ext uri="{9D8B030D-6E8A-4147-A177-3AD203B41FA5}">
                      <a16:colId xmlns:a16="http://schemas.microsoft.com/office/drawing/2014/main" val="20003"/>
                    </a:ext>
                  </a:extLst>
                </a:gridCol>
                <a:gridCol w="1170792">
                  <a:extLst>
                    <a:ext uri="{9D8B030D-6E8A-4147-A177-3AD203B41FA5}">
                      <a16:colId xmlns:a16="http://schemas.microsoft.com/office/drawing/2014/main" val="20004"/>
                    </a:ext>
                  </a:extLst>
                </a:gridCol>
              </a:tblGrid>
              <a:tr h="1331917">
                <a:tc>
                  <a:txBody>
                    <a:bodyPr/>
                    <a:lstStyle/>
                    <a:p>
                      <a:pPr algn="ctr" fontAlgn="ctr"/>
                      <a:r>
                        <a:rPr lang="es-ES_tradnl" sz="1100" b="1" i="0" u="none" strike="noStrike">
                          <a:solidFill>
                            <a:srgbClr val="000000"/>
                          </a:solidFill>
                          <a:effectLst/>
                          <a:latin typeface="Century Gothic" panose="020B0502020202020204" pitchFamily="34" charset="0"/>
                        </a:rPr>
                        <a:t>15</a:t>
                      </a:r>
                    </a:p>
                  </a:txBody>
                  <a:tcPr marL="7664" marR="7664" marT="76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100" b="1" i="0" u="none" strike="noStrike">
                          <a:solidFill>
                            <a:srgbClr val="000000"/>
                          </a:solidFill>
                          <a:effectLst/>
                          <a:latin typeface="Century Gothic" panose="020B0502020202020204" pitchFamily="34" charset="0"/>
                        </a:rPr>
                        <a:t>Proyecto de Acuerdo No. 178</a:t>
                      </a:r>
                    </a:p>
                  </a:txBody>
                  <a:tcPr marL="7664" marR="7664" marT="76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100" b="0" i="0" u="none" strike="noStrike">
                          <a:solidFill>
                            <a:srgbClr val="000000"/>
                          </a:solidFill>
                          <a:effectLst/>
                          <a:latin typeface="Century Gothic" panose="020B0502020202020204" pitchFamily="34" charset="0"/>
                        </a:rPr>
                        <a:t>El Ejecutivo</a:t>
                      </a:r>
                    </a:p>
                  </a:txBody>
                  <a:tcPr marL="7664" marR="7664" marT="76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CO" sz="1100" b="1" i="0" u="none" strike="noStrike">
                          <a:solidFill>
                            <a:srgbClr val="000000"/>
                          </a:solidFill>
                          <a:effectLst/>
                          <a:latin typeface="Century Gothic" panose="020B0502020202020204" pitchFamily="34" charset="0"/>
                          <a:cs typeface="Calibri" panose="020F0502020204030204" pitchFamily="34" charset="0"/>
                        </a:rPr>
                        <a:t>Acuerdo 0015 de 2019 </a:t>
                      </a:r>
                      <a:r>
                        <a:rPr lang="es-CO" sz="1100" b="0" i="0" u="none" strike="noStrike">
                          <a:solidFill>
                            <a:srgbClr val="000000"/>
                          </a:solidFill>
                          <a:effectLst/>
                          <a:latin typeface="Century Gothic" panose="020B0502020202020204" pitchFamily="34" charset="0"/>
                          <a:cs typeface="Calibri" panose="020F0502020204030204" pitchFamily="34" charset="0"/>
                        </a:rPr>
                        <a:t>“Por medio del cual se destina un porcentaje de la contraprestación portuaria del Distrito de Cartagena de Indias, para la financiación del macroproyecto para la “Restauración de Ecosistemas Degradados del Canal del Dique”, se otorgan autorizaciones y se dictan otras disposiciones”.</a:t>
                      </a:r>
                      <a:endParaRPr lang="es-CO" sz="1100" b="1" i="0" u="none" strike="noStrike">
                        <a:solidFill>
                          <a:srgbClr val="000000"/>
                        </a:solidFill>
                        <a:effectLst/>
                        <a:latin typeface="Century Gothic" panose="020B0502020202020204" pitchFamily="34" charset="0"/>
                      </a:endParaRPr>
                    </a:p>
                  </a:txBody>
                  <a:tcPr marL="7664" marR="7664" marT="76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ES" sz="1100" b="1" i="0" u="none" strike="noStrike" dirty="0">
                          <a:solidFill>
                            <a:srgbClr val="000000"/>
                          </a:solidFill>
                          <a:effectLst/>
                          <a:latin typeface="Century Gothic" panose="020B0502020202020204" pitchFamily="34" charset="0"/>
                          <a:cs typeface="Calibri" panose="020F0502020204030204" pitchFamily="34" charset="0"/>
                        </a:rPr>
                        <a:t>13 de Noviembre de 2019</a:t>
                      </a:r>
                      <a:r>
                        <a:rPr lang="es-ES" sz="1100" b="0" i="0" u="none" strike="noStrike" dirty="0">
                          <a:solidFill>
                            <a:srgbClr val="000000"/>
                          </a:solidFill>
                          <a:effectLst/>
                          <a:latin typeface="Century Gothic" panose="020B0502020202020204" pitchFamily="34" charset="0"/>
                          <a:cs typeface="Calibri" panose="020F0502020204030204" pitchFamily="34" charset="0"/>
                        </a:rPr>
                        <a:t> </a:t>
                      </a:r>
                      <a:endParaRPr lang="es-ES" sz="1100" b="1" i="0" u="none" strike="noStrike" dirty="0">
                        <a:solidFill>
                          <a:srgbClr val="000000"/>
                        </a:solidFill>
                        <a:effectLst/>
                        <a:latin typeface="Century Gothic" panose="020B0502020202020204" pitchFamily="34" charset="0"/>
                      </a:endParaRPr>
                    </a:p>
                  </a:txBody>
                  <a:tcPr marL="7664" marR="7664" marT="76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5886">
                <a:tc rowSpan="2">
                  <a:txBody>
                    <a:bodyPr/>
                    <a:lstStyle/>
                    <a:p>
                      <a:pPr algn="ctr" fontAlgn="ctr"/>
                      <a:r>
                        <a:rPr lang="es-ES_tradnl" sz="1100" b="1" i="0" u="none" strike="noStrike">
                          <a:solidFill>
                            <a:srgbClr val="000000"/>
                          </a:solidFill>
                          <a:effectLst/>
                          <a:latin typeface="Century Gothic" panose="020B0502020202020204" pitchFamily="34" charset="0"/>
                        </a:rPr>
                        <a:t>16</a:t>
                      </a:r>
                    </a:p>
                  </a:txBody>
                  <a:tcPr marL="7664" marR="7664" marT="76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O" sz="1100" b="1" i="0" u="none" strike="noStrike" dirty="0">
                          <a:solidFill>
                            <a:srgbClr val="000000"/>
                          </a:solidFill>
                          <a:effectLst/>
                          <a:highlight>
                            <a:srgbClr val="FFFF00"/>
                          </a:highlight>
                          <a:latin typeface="Century Gothic" panose="020B0502020202020204" pitchFamily="34" charset="0"/>
                        </a:rPr>
                        <a:t>Proyecto de Acuerdo No. 147</a:t>
                      </a:r>
                      <a:endParaRPr lang="es-CO" sz="1100" b="1" i="0" u="none" strike="noStrike" dirty="0">
                        <a:solidFill>
                          <a:srgbClr val="000000"/>
                        </a:solidFill>
                        <a:effectLst/>
                        <a:latin typeface="Century Gothic" panose="020B0502020202020204" pitchFamily="34" charset="0"/>
                      </a:endParaRPr>
                    </a:p>
                  </a:txBody>
                  <a:tcPr marL="7664" marR="7664" marT="76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ES" sz="1100" b="0" i="0" u="none" strike="noStrike" dirty="0">
                          <a:solidFill>
                            <a:srgbClr val="000000"/>
                          </a:solidFill>
                          <a:effectLst/>
                          <a:latin typeface="Century Gothic" panose="020B0502020202020204" pitchFamily="34" charset="0"/>
                        </a:rPr>
                        <a:t>Bancada Conservadora</a:t>
                      </a:r>
                    </a:p>
                  </a:txBody>
                  <a:tcPr marL="7664" marR="7664" marT="76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100" b="1" i="0" u="none" strike="noStrike">
                          <a:solidFill>
                            <a:srgbClr val="000000"/>
                          </a:solidFill>
                          <a:effectLst/>
                          <a:latin typeface="Century Gothic" panose="020B0502020202020204" pitchFamily="34" charset="0"/>
                        </a:rPr>
                        <a:t>Acuerdo 0016 de 2019</a:t>
                      </a:r>
                    </a:p>
                  </a:txBody>
                  <a:tcPr marL="7664" marR="7664" marT="76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O" sz="1100" b="1" i="0" u="none" strike="noStrike" dirty="0">
                          <a:solidFill>
                            <a:srgbClr val="000000"/>
                          </a:solidFill>
                          <a:effectLst/>
                          <a:latin typeface="Century Gothic" panose="020B0502020202020204" pitchFamily="34" charset="0"/>
                        </a:rPr>
                        <a:t> 8 de octubre de 2019</a:t>
                      </a:r>
                    </a:p>
                  </a:txBody>
                  <a:tcPr marL="7664" marR="7664" marT="76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233824">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just" fontAlgn="ctr"/>
                      <a:r>
                        <a:rPr lang="es-CO" sz="1100" b="0" i="0" u="none" strike="noStrike" dirty="0">
                          <a:solidFill>
                            <a:srgbClr val="000000"/>
                          </a:solidFill>
                          <a:effectLst/>
                          <a:latin typeface="Century Gothic" panose="020B0502020202020204" pitchFamily="34" charset="0"/>
                        </a:rPr>
                        <a:t>“Por medio del cual se institucionaliza la realización de las cabalgatas de la virgen de la candelaria y de las velitas en honor a la sagrada inmaculada concepción en el Distrito de Cartagena y se dictan otras disposiciones.”</a:t>
                      </a:r>
                    </a:p>
                  </a:txBody>
                  <a:tcPr marL="7664" marR="7664" marT="76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extLst>
                  <a:ext uri="{0D108BD9-81ED-4DB2-BD59-A6C34878D82A}">
                    <a16:rowId xmlns:a16="http://schemas.microsoft.com/office/drawing/2014/main" val="10002"/>
                  </a:ext>
                </a:extLst>
              </a:tr>
              <a:tr h="275886">
                <a:tc rowSpan="2">
                  <a:txBody>
                    <a:bodyPr/>
                    <a:lstStyle/>
                    <a:p>
                      <a:pPr algn="ctr" fontAlgn="ctr"/>
                      <a:r>
                        <a:rPr lang="es-ES_tradnl" sz="1100" b="1" i="0" u="none" strike="noStrike">
                          <a:solidFill>
                            <a:srgbClr val="000000"/>
                          </a:solidFill>
                          <a:effectLst/>
                          <a:latin typeface="Century Gothic" panose="020B0502020202020204" pitchFamily="34" charset="0"/>
                        </a:rPr>
                        <a:t>17</a:t>
                      </a:r>
                    </a:p>
                  </a:txBody>
                  <a:tcPr marL="7664" marR="7664" marT="76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CO" sz="1100" b="1" i="0" u="none" strike="noStrike">
                          <a:solidFill>
                            <a:srgbClr val="000000"/>
                          </a:solidFill>
                          <a:effectLst/>
                          <a:latin typeface="Century Gothic" panose="020B0502020202020204" pitchFamily="34" charset="0"/>
                        </a:rPr>
                        <a:t>Proyecto de Acuerdo No. 179</a:t>
                      </a:r>
                    </a:p>
                  </a:txBody>
                  <a:tcPr marL="7664" marR="7664" marT="76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ES" sz="1100" b="0" i="0" u="none" strike="noStrike">
                          <a:solidFill>
                            <a:srgbClr val="000000"/>
                          </a:solidFill>
                          <a:effectLst/>
                          <a:latin typeface="Century Gothic" panose="020B0502020202020204" pitchFamily="34" charset="0"/>
                        </a:rPr>
                        <a:t>El Ejecutivo</a:t>
                      </a:r>
                    </a:p>
                  </a:txBody>
                  <a:tcPr marL="7664" marR="7664" marT="76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100" b="1" i="0" u="none" strike="noStrike">
                          <a:solidFill>
                            <a:srgbClr val="000000"/>
                          </a:solidFill>
                          <a:effectLst/>
                          <a:latin typeface="Century Gothic" panose="020B0502020202020204" pitchFamily="34" charset="0"/>
                          <a:cs typeface="Calibri" panose="020F0502020204030204" pitchFamily="34" charset="0"/>
                        </a:rPr>
                        <a:t>Acuerdo 0017 de 2019</a:t>
                      </a:r>
                      <a:endParaRPr lang="es-ES" sz="1100" b="1" i="0" u="none" strike="noStrike">
                        <a:solidFill>
                          <a:srgbClr val="000000"/>
                        </a:solidFill>
                        <a:effectLst/>
                        <a:latin typeface="Century Gothic" panose="020B0502020202020204" pitchFamily="34" charset="0"/>
                      </a:endParaRPr>
                    </a:p>
                  </a:txBody>
                  <a:tcPr marL="7664" marR="7664" marT="76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s-ES" sz="1100" b="1" i="0" u="none" strike="noStrike">
                          <a:solidFill>
                            <a:srgbClr val="000000"/>
                          </a:solidFill>
                          <a:effectLst/>
                          <a:latin typeface="Century Gothic" panose="020B0502020202020204" pitchFamily="34" charset="0"/>
                          <a:cs typeface="Calibri" panose="020F0502020204030204" pitchFamily="34" charset="0"/>
                        </a:rPr>
                        <a:t> </a:t>
                      </a:r>
                      <a:endParaRPr lang="es-ES" sz="1100" b="1" i="0" u="none" strike="noStrike">
                        <a:solidFill>
                          <a:srgbClr val="000000"/>
                        </a:solidFill>
                        <a:effectLst/>
                        <a:latin typeface="Century Gothic" panose="020B0502020202020204" pitchFamily="34" charset="0"/>
                      </a:endParaRPr>
                    </a:p>
                  </a:txBody>
                  <a:tcPr marL="7664" marR="7664" marT="76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233824">
                <a:tc vMerge="1">
                  <a:txBody>
                    <a:bodyPr/>
                    <a:lstStyle/>
                    <a:p>
                      <a:endParaRPr lang="es-CO"/>
                    </a:p>
                  </a:txBody>
                  <a:tcPr/>
                </a:tc>
                <a:tc vMerge="1">
                  <a:txBody>
                    <a:bodyPr/>
                    <a:lstStyle/>
                    <a:p>
                      <a:endParaRPr lang="es-CO"/>
                    </a:p>
                  </a:txBody>
                  <a:tcPr/>
                </a:tc>
                <a:tc vMerge="1">
                  <a:txBody>
                    <a:bodyPr/>
                    <a:lstStyle/>
                    <a:p>
                      <a:endParaRPr lang="es-CO"/>
                    </a:p>
                  </a:txBody>
                  <a:tcPr/>
                </a:tc>
                <a:tc>
                  <a:txBody>
                    <a:bodyPr/>
                    <a:lstStyle/>
                    <a:p>
                      <a:pPr algn="just" fontAlgn="ctr"/>
                      <a:r>
                        <a:rPr lang="es-CO" sz="1100" b="0" i="0" u="none" strike="noStrike" dirty="0">
                          <a:solidFill>
                            <a:srgbClr val="000000"/>
                          </a:solidFill>
                          <a:effectLst/>
                          <a:latin typeface="Century Gothic" panose="020B0502020202020204" pitchFamily="34" charset="0"/>
                        </a:rPr>
                        <a:t>“Por medio del cual se modifica parcialmente el Acuerdo No. 020 de 2016, a través del cual se establece el sistema de seguridad, salvamento y rescate náutico y marítimo en el distrito de Cartagena y se dictan otras disposiciones”</a:t>
                      </a:r>
                    </a:p>
                  </a:txBody>
                  <a:tcPr marL="7664" marR="7664" marT="766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s-CO"/>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18928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CE010A14-2483-462F-AEA9-B65D2983561E}"/>
              </a:ext>
            </a:extLst>
          </p:cNvPr>
          <p:cNvSpPr/>
          <p:nvPr/>
        </p:nvSpPr>
        <p:spPr>
          <a:xfrm>
            <a:off x="1500808" y="642301"/>
            <a:ext cx="6142383" cy="5909310"/>
          </a:xfrm>
          <a:prstGeom prst="rect">
            <a:avLst/>
          </a:prstGeom>
        </p:spPr>
        <p:txBody>
          <a:bodyPr wrap="square">
            <a:spAutoFit/>
          </a:bodyPr>
          <a:lstStyle/>
          <a:p>
            <a:pPr algn="ctr">
              <a:spcAft>
                <a:spcPts val="0"/>
              </a:spcAft>
            </a:pPr>
            <a:r>
              <a:rPr lang="es-ES_tradnl" b="1"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ctr">
              <a:spcAft>
                <a:spcPts val="0"/>
              </a:spcAft>
            </a:pPr>
            <a:r>
              <a:rPr lang="es-ES_tradnl" b="1"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ctr">
              <a:spcAft>
                <a:spcPts val="0"/>
              </a:spcAft>
            </a:pPr>
            <a:r>
              <a:rPr lang="es-ES_tradnl" b="1" dirty="0">
                <a:solidFill>
                  <a:srgbClr val="FF0000"/>
                </a:solidFill>
                <a:latin typeface="Verdana" panose="020B0604030504040204" pitchFamily="34" charset="0"/>
                <a:ea typeface="Times New Roman" panose="02020603050405020304" pitchFamily="18" charset="0"/>
              </a:rPr>
              <a:t>MESA DIRECTIVA</a:t>
            </a:r>
            <a:endParaRPr lang="es-CO" dirty="0">
              <a:solidFill>
                <a:srgbClr val="FF0000"/>
              </a:solidFill>
              <a:latin typeface="Times New Roman" panose="02020603050405020304" pitchFamily="18" charset="0"/>
              <a:ea typeface="Times New Roman" panose="02020603050405020304" pitchFamily="18" charset="0"/>
            </a:endParaRPr>
          </a:p>
          <a:p>
            <a:pPr algn="ctr">
              <a:spcAft>
                <a:spcPts val="0"/>
              </a:spcAft>
            </a:pPr>
            <a:r>
              <a:rPr lang="es-ES_tradnl" b="1"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ctr">
              <a:spcAft>
                <a:spcPts val="0"/>
              </a:spcAft>
            </a:pPr>
            <a:r>
              <a:rPr lang="es-ES_tradnl" b="1"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ES_tradnl" b="1" dirty="0">
                <a:latin typeface="Verdana" panose="020B0604030504040204" pitchFamily="34" charset="0"/>
                <a:ea typeface="Times New Roman" panose="02020603050405020304" pitchFamily="18" charset="0"/>
              </a:rPr>
              <a:t>H. C. RAFAEL ENRIQUE MEZA PEREZ </a:t>
            </a: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CO" b="1" dirty="0">
                <a:latin typeface="Verdana" panose="020B0604030504040204" pitchFamily="34" charset="0"/>
                <a:ea typeface="Times New Roman" panose="02020603050405020304" pitchFamily="18" charset="0"/>
              </a:rPr>
              <a:t>Presidente</a:t>
            </a: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CO" b="1"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CO" b="1" dirty="0">
                <a:latin typeface="Verdana" panose="020B0604030504040204" pitchFamily="34" charset="0"/>
                <a:ea typeface="Times New Roman" panose="02020603050405020304" pitchFamily="18" charset="0"/>
              </a:rPr>
              <a:t>H.C. CESAR AUGUSTO PION GONZALEZ</a:t>
            </a: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CO" b="1" dirty="0">
                <a:latin typeface="Verdana" panose="020B0604030504040204" pitchFamily="34" charset="0"/>
                <a:ea typeface="Times New Roman" panose="02020603050405020304" pitchFamily="18" charset="0"/>
              </a:rPr>
              <a:t>Primer Vicepresidente</a:t>
            </a: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CO" b="1"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CO" b="1" dirty="0">
                <a:latin typeface="Verdana" panose="020B0604030504040204" pitchFamily="34" charset="0"/>
                <a:ea typeface="Times New Roman" panose="02020603050405020304" pitchFamily="18" charset="0"/>
              </a:rPr>
              <a:t>H. C. CARLOS ALBERTO BARRIOS GOMEZ</a:t>
            </a: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ES_tradnl" b="1" dirty="0">
                <a:latin typeface="Verdana" panose="020B0604030504040204" pitchFamily="34" charset="0"/>
                <a:ea typeface="Times New Roman" panose="02020603050405020304" pitchFamily="18" charset="0"/>
              </a:rPr>
              <a:t>Segundo Vicepresidente</a:t>
            </a:r>
            <a:endParaRPr lang="es-CO" dirty="0">
              <a:latin typeface="Times New Roman" panose="02020603050405020304" pitchFamily="18" charset="0"/>
              <a:ea typeface="Times New Roman" panose="02020603050405020304" pitchFamily="18" charset="0"/>
            </a:endParaRPr>
          </a:p>
          <a:p>
            <a:pPr>
              <a:spcAft>
                <a:spcPts val="0"/>
              </a:spcAft>
              <a:tabLst>
                <a:tab pos="2700020" algn="ctr"/>
                <a:tab pos="5400040" algn="r"/>
              </a:tabLst>
            </a:pPr>
            <a:r>
              <a:rPr lang="es-ES_tradnl" b="1"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ES_tradnl" b="1"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ES_tradnl" b="1"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ES_tradnl" b="1" dirty="0">
                <a:latin typeface="Verdana" panose="020B0604030504040204" pitchFamily="34" charset="0"/>
                <a:ea typeface="Times New Roman" panose="02020603050405020304" pitchFamily="18" charset="0"/>
              </a:rPr>
              <a:t>CLEMENTE LUIS POLO PAZ</a:t>
            </a: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ES_tradnl" b="1" dirty="0">
                <a:latin typeface="Verdana" panose="020B0604030504040204" pitchFamily="34" charset="0"/>
                <a:ea typeface="Times New Roman" panose="02020603050405020304" pitchFamily="18" charset="0"/>
              </a:rPr>
              <a:t>Secretario General </a:t>
            </a:r>
            <a:endParaRPr lang="es-CO"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b="1"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45737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40677" y="1074510"/>
            <a:ext cx="8665698" cy="3970318"/>
          </a:xfrm>
          <a:prstGeom prst="rect">
            <a:avLst/>
          </a:prstGeom>
        </p:spPr>
        <p:txBody>
          <a:bodyPr wrap="square">
            <a:spAutoFit/>
          </a:bodyPr>
          <a:lstStyle/>
          <a:p>
            <a:pPr algn="ctr">
              <a:spcAft>
                <a:spcPts val="0"/>
              </a:spcAft>
            </a:pPr>
            <a:r>
              <a:rPr lang="es-ES_tradnl" b="1" dirty="0">
                <a:solidFill>
                  <a:srgbClr val="FF0000"/>
                </a:solidFill>
                <a:latin typeface="Verdana" panose="020B0604030504040204" pitchFamily="34" charset="0"/>
                <a:ea typeface="Times New Roman" panose="02020603050405020304" pitchFamily="18" charset="0"/>
              </a:rPr>
              <a:t>BALANCE DE PROYECTOS DE ACUERDOS PRESENTADOS</a:t>
            </a:r>
            <a:endParaRPr lang="es-CO" dirty="0">
              <a:solidFill>
                <a:srgbClr val="FF0000"/>
              </a:solidFill>
              <a:latin typeface="Times New Roman" panose="02020603050405020304" pitchFamily="18" charset="0"/>
              <a:ea typeface="Times New Roman" panose="02020603050405020304" pitchFamily="18" charset="0"/>
            </a:endParaRPr>
          </a:p>
          <a:p>
            <a:pPr algn="just">
              <a:spcAft>
                <a:spcPts val="0"/>
              </a:spcAft>
            </a:pPr>
            <a:r>
              <a:rPr lang="es-ES_tradnl" b="1" dirty="0">
                <a:solidFill>
                  <a:srgbClr val="FF0000"/>
                </a:solidFill>
                <a:latin typeface="Verdana" panose="020B0604030504040204" pitchFamily="34" charset="0"/>
                <a:ea typeface="Times New Roman" panose="02020603050405020304" pitchFamily="18" charset="0"/>
              </a:rPr>
              <a:t> </a:t>
            </a:r>
            <a:endParaRPr lang="es-CO" dirty="0">
              <a:solidFill>
                <a:srgbClr val="FF0000"/>
              </a:solidFill>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ES_tradnl" dirty="0">
                <a:latin typeface="Verdana" panose="020B0604030504040204" pitchFamily="34" charset="0"/>
                <a:ea typeface="Times New Roman" panose="02020603050405020304" pitchFamily="18" charset="0"/>
              </a:rPr>
              <a:t>EJECUTIVO		                       :      VEINTIOCHO  (28)</a:t>
            </a:r>
            <a:endParaRPr lang="es-CO"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ES_tradnl" dirty="0">
                <a:latin typeface="Verdana" panose="020B0604030504040204" pitchFamily="34" charset="0"/>
                <a:ea typeface="Times New Roman" panose="02020603050405020304" pitchFamily="18" charset="0"/>
              </a:rPr>
              <a:t>EJECUTIVO Y BANCADA DE LA U :      UNO               ( 1)</a:t>
            </a:r>
            <a:endParaRPr lang="es-CO"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ES_tradnl" dirty="0">
                <a:latin typeface="Verdana" panose="020B0604030504040204" pitchFamily="34" charset="0"/>
                <a:ea typeface="Times New Roman" panose="02020603050405020304" pitchFamily="18" charset="0"/>
              </a:rPr>
              <a:t>CORPORACION	                       :      VEINTIDOS    (22)</a:t>
            </a:r>
            <a:endParaRPr lang="es-CO" dirty="0">
              <a:latin typeface="Times New Roman" panose="02020603050405020304" pitchFamily="18" charset="0"/>
              <a:ea typeface="Times New Roman" panose="02020603050405020304" pitchFamily="18" charset="0"/>
            </a:endParaRPr>
          </a:p>
          <a:p>
            <a:pPr marL="457200" algn="just">
              <a:spcAft>
                <a:spcPts val="0"/>
              </a:spcAft>
            </a:pPr>
            <a:r>
              <a:rPr lang="es-ES_tradnl"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ctr">
              <a:spcAft>
                <a:spcPts val="0"/>
              </a:spcAft>
            </a:pPr>
            <a:r>
              <a:rPr lang="es-ES" b="1" dirty="0">
                <a:solidFill>
                  <a:srgbClr val="FF0000"/>
                </a:solidFill>
                <a:latin typeface="Verdana" panose="020B0604030504040204" pitchFamily="34" charset="0"/>
                <a:ea typeface="Times New Roman" panose="02020603050405020304" pitchFamily="18" charset="0"/>
              </a:rPr>
              <a:t>PROYECTOS DE ACUERDOS PRESENTADOS POR BANCADAS</a:t>
            </a:r>
            <a:endParaRPr lang="es-CO" dirty="0">
              <a:solidFill>
                <a:srgbClr val="FF0000"/>
              </a:solidFill>
              <a:latin typeface="Times New Roman" panose="02020603050405020304" pitchFamily="18" charset="0"/>
              <a:ea typeface="Times New Roman" panose="02020603050405020304" pitchFamily="18" charset="0"/>
            </a:endParaRPr>
          </a:p>
          <a:p>
            <a:pPr algn="just">
              <a:spcAft>
                <a:spcPts val="0"/>
              </a:spcAft>
            </a:pPr>
            <a:r>
              <a:rPr lang="es-ES" b="1"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ES" dirty="0">
                <a:latin typeface="Verdana" panose="020B0604030504040204" pitchFamily="34" charset="0"/>
                <a:ea typeface="Times New Roman" panose="02020603050405020304" pitchFamily="18" charset="0"/>
              </a:rPr>
              <a:t>PARTIDO DE LA U	                                : DOCE     (12)</a:t>
            </a:r>
            <a:endParaRPr lang="es-CO"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ES" dirty="0">
                <a:latin typeface="Verdana" panose="020B0604030504040204" pitchFamily="34" charset="0"/>
                <a:ea typeface="Times New Roman" panose="02020603050405020304" pitchFamily="18" charset="0"/>
              </a:rPr>
              <a:t>CONSERVADOR                                        : CUATRO  (4)</a:t>
            </a:r>
            <a:endParaRPr lang="es-CO"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ES" dirty="0">
                <a:latin typeface="Verdana" panose="020B0604030504040204" pitchFamily="34" charset="0"/>
                <a:ea typeface="Times New Roman" panose="02020603050405020304" pitchFamily="18" charset="0"/>
              </a:rPr>
              <a:t>CONSERVADOR Y LIBERAL				    : UNO       (1)</a:t>
            </a:r>
            <a:endParaRPr lang="es-CO"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ES" dirty="0">
                <a:latin typeface="Verdana" panose="020B0604030504040204" pitchFamily="34" charset="0"/>
                <a:ea typeface="Times New Roman" panose="02020603050405020304" pitchFamily="18" charset="0"/>
              </a:rPr>
              <a:t>LIBERAL                                                  : UNO       (1)</a:t>
            </a:r>
            <a:endParaRPr lang="es-CO"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ES" dirty="0">
                <a:latin typeface="Verdana" panose="020B0604030504040204" pitchFamily="34" charset="0"/>
                <a:ea typeface="Times New Roman" panose="02020603050405020304" pitchFamily="18" charset="0"/>
              </a:rPr>
              <a:t>CAMBIO RADICAL						    : TRES      (3)</a:t>
            </a:r>
            <a:endParaRPr lang="es-CO" dirty="0">
              <a:latin typeface="Times New Roman" panose="02020603050405020304" pitchFamily="18" charset="0"/>
              <a:ea typeface="Times New Roman" panose="02020603050405020304" pitchFamily="18" charset="0"/>
            </a:endParaRPr>
          </a:p>
          <a:p>
            <a:pPr marL="342900" lvl="0" indent="-342900" algn="just">
              <a:spcAft>
                <a:spcPts val="0"/>
              </a:spcAft>
              <a:buFont typeface="Symbol" panose="05050102010706020507" pitchFamily="18" charset="2"/>
              <a:buChar char=""/>
            </a:pPr>
            <a:r>
              <a:rPr lang="es-ES" dirty="0">
                <a:latin typeface="Verdana" panose="020B0604030504040204" pitchFamily="34" charset="0"/>
                <a:ea typeface="Times New Roman" panose="02020603050405020304" pitchFamily="18" charset="0"/>
              </a:rPr>
              <a:t>PRESIDENTE                                            : UNO       (1)</a:t>
            </a:r>
            <a:endParaRPr lang="es-CO"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38721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435E7190-0B98-48FC-8DA4-B07371316FB4}"/>
              </a:ext>
            </a:extLst>
          </p:cNvPr>
          <p:cNvSpPr/>
          <p:nvPr/>
        </p:nvSpPr>
        <p:spPr>
          <a:xfrm>
            <a:off x="363071" y="1128972"/>
            <a:ext cx="8646458" cy="1477328"/>
          </a:xfrm>
          <a:prstGeom prst="rect">
            <a:avLst/>
          </a:prstGeom>
        </p:spPr>
        <p:txBody>
          <a:bodyPr wrap="square">
            <a:spAutoFit/>
          </a:bodyPr>
          <a:lstStyle/>
          <a:p>
            <a:pPr algn="ctr">
              <a:spcAft>
                <a:spcPts val="0"/>
              </a:spcAft>
              <a:tabLst>
                <a:tab pos="2700020" algn="ctr"/>
                <a:tab pos="5400040" algn="r"/>
              </a:tabLst>
            </a:pPr>
            <a:r>
              <a:rPr lang="es-ES" b="1" dirty="0">
                <a:latin typeface="Verdana" panose="020B0604030504040204" pitchFamily="34" charset="0"/>
                <a:ea typeface="Times New Roman" panose="02020603050405020304" pitchFamily="18" charset="0"/>
              </a:rPr>
              <a:t>IV.   PROPOSICIONES</a:t>
            </a:r>
            <a:endParaRPr lang="es-CO" dirty="0">
              <a:latin typeface="Times New Roman" panose="02020603050405020304" pitchFamily="18" charset="0"/>
              <a:ea typeface="Times New Roman" panose="02020603050405020304" pitchFamily="18" charset="0"/>
            </a:endParaRPr>
          </a:p>
          <a:p>
            <a:pPr algn="ctr">
              <a:spcAft>
                <a:spcPts val="0"/>
              </a:spcAft>
              <a:tabLst>
                <a:tab pos="2700020" algn="ctr"/>
                <a:tab pos="5400040" algn="r"/>
              </a:tabLst>
            </a:pPr>
            <a:r>
              <a:rPr lang="es-ES" b="1" dirty="0">
                <a:latin typeface="Verdana" panose="020B0604030504040204" pitchFamily="34" charset="0"/>
                <a:ea typeface="Times New Roman" panose="02020603050405020304" pitchFamily="18" charset="0"/>
              </a:rPr>
              <a:t> </a:t>
            </a:r>
            <a:endParaRPr lang="es-CO"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 dirty="0">
                <a:latin typeface="Verdana" panose="020B0604030504040204" pitchFamily="34" charset="0"/>
                <a:ea typeface="Times New Roman" panose="02020603050405020304" pitchFamily="18" charset="0"/>
              </a:rPr>
              <a:t>En el desarrollo del Control Político fueron radicadas, aprobadas y tramitadas durante el entre marzo y diciembre 20 del año 2019, </a:t>
            </a:r>
            <a:r>
              <a:rPr lang="es-ES" b="1" dirty="0">
                <a:solidFill>
                  <a:srgbClr val="FF0000"/>
                </a:solidFill>
                <a:latin typeface="Verdana" panose="020B0604030504040204" pitchFamily="34" charset="0"/>
                <a:ea typeface="Times New Roman" panose="02020603050405020304" pitchFamily="18" charset="0"/>
              </a:rPr>
              <a:t>CIENTO SEIS (106)</a:t>
            </a:r>
            <a:r>
              <a:rPr lang="es-ES" dirty="0">
                <a:solidFill>
                  <a:srgbClr val="FF0000"/>
                </a:solidFill>
                <a:latin typeface="Verdana" panose="020B0604030504040204" pitchFamily="34" charset="0"/>
                <a:ea typeface="Times New Roman" panose="02020603050405020304" pitchFamily="18" charset="0"/>
              </a:rPr>
              <a:t> </a:t>
            </a:r>
            <a:r>
              <a:rPr lang="es-ES" dirty="0">
                <a:latin typeface="Verdana" panose="020B0604030504040204" pitchFamily="34" charset="0"/>
                <a:ea typeface="Times New Roman" panose="02020603050405020304" pitchFamily="18" charset="0"/>
              </a:rPr>
              <a:t>Proposiciones, discriminadas así:</a:t>
            </a:r>
            <a:endParaRPr lang="es-CO" sz="2800" dirty="0">
              <a:effectLst/>
              <a:latin typeface="Times New Roman" panose="02020603050405020304" pitchFamily="18" charset="0"/>
              <a:ea typeface="Times New Roman" panose="02020603050405020304" pitchFamily="18" charset="0"/>
            </a:endParaRPr>
          </a:p>
        </p:txBody>
      </p:sp>
      <p:graphicFrame>
        <p:nvGraphicFramePr>
          <p:cNvPr id="2" name="Tabla 1"/>
          <p:cNvGraphicFramePr>
            <a:graphicFrameLocks noGrp="1"/>
          </p:cNvGraphicFramePr>
          <p:nvPr>
            <p:extLst>
              <p:ext uri="{D42A27DB-BD31-4B8C-83A1-F6EECF244321}">
                <p14:modId xmlns:p14="http://schemas.microsoft.com/office/powerpoint/2010/main" val="3875076289"/>
              </p:ext>
            </p:extLst>
          </p:nvPr>
        </p:nvGraphicFramePr>
        <p:xfrm>
          <a:off x="363071" y="3018623"/>
          <a:ext cx="8358897" cy="1740664"/>
        </p:xfrm>
        <a:graphic>
          <a:graphicData uri="http://schemas.openxmlformats.org/drawingml/2006/table">
            <a:tbl>
              <a:tblPr/>
              <a:tblGrid>
                <a:gridCol w="4793875">
                  <a:extLst>
                    <a:ext uri="{9D8B030D-6E8A-4147-A177-3AD203B41FA5}">
                      <a16:colId xmlns:a16="http://schemas.microsoft.com/office/drawing/2014/main" val="20000"/>
                    </a:ext>
                  </a:extLst>
                </a:gridCol>
                <a:gridCol w="3565022">
                  <a:extLst>
                    <a:ext uri="{9D8B030D-6E8A-4147-A177-3AD203B41FA5}">
                      <a16:colId xmlns:a16="http://schemas.microsoft.com/office/drawing/2014/main" val="20001"/>
                    </a:ext>
                  </a:extLst>
                </a:gridCol>
              </a:tblGrid>
              <a:tr h="654410">
                <a:tc>
                  <a:txBody>
                    <a:bodyPr/>
                    <a:lstStyle/>
                    <a:p>
                      <a:pPr>
                        <a:spcAft>
                          <a:spcPts val="0"/>
                        </a:spcAft>
                        <a:tabLst>
                          <a:tab pos="2700020" algn="ctr"/>
                          <a:tab pos="5400040" algn="r"/>
                        </a:tabLst>
                      </a:pPr>
                      <a:r>
                        <a:rPr lang="es-ES" sz="2000" dirty="0">
                          <a:effectLst/>
                          <a:latin typeface="Verdana" panose="020B0604030504040204" pitchFamily="34" charset="0"/>
                          <a:ea typeface="Times New Roman" panose="02020603050405020304" pitchFamily="18" charset="0"/>
                        </a:rPr>
                        <a:t>Proposiciones de Control Político </a:t>
                      </a:r>
                      <a:endParaRPr lang="es-CO" sz="2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es-ES_tradnl" sz="2000">
                          <a:effectLst/>
                          <a:latin typeface="Verdana" panose="020B0604030504040204" pitchFamily="34" charset="0"/>
                          <a:ea typeface="Times New Roman" panose="02020603050405020304" pitchFamily="18" charset="0"/>
                        </a:rPr>
                        <a:t>89</a:t>
                      </a:r>
                      <a:endParaRPr lang="es-CO" sz="2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54410">
                <a:tc>
                  <a:txBody>
                    <a:bodyPr/>
                    <a:lstStyle/>
                    <a:p>
                      <a:pPr algn="just">
                        <a:spcAft>
                          <a:spcPts val="0"/>
                        </a:spcAft>
                        <a:tabLst>
                          <a:tab pos="2700020" algn="ctr"/>
                          <a:tab pos="5400040" algn="r"/>
                        </a:tabLst>
                      </a:pPr>
                      <a:r>
                        <a:rPr lang="es-ES" sz="2000">
                          <a:effectLst/>
                          <a:latin typeface="Verdana" panose="020B0604030504040204" pitchFamily="34" charset="0"/>
                          <a:ea typeface="Times New Roman" panose="02020603050405020304" pitchFamily="18" charset="0"/>
                        </a:rPr>
                        <a:t>Proposiciones Protocolarias </a:t>
                      </a:r>
                      <a:endParaRPr lang="es-CO" sz="200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es-ES_tradnl" sz="2000" dirty="0">
                          <a:effectLst/>
                          <a:latin typeface="Verdana" panose="020B0604030504040204" pitchFamily="34" charset="0"/>
                          <a:ea typeface="Times New Roman" panose="02020603050405020304" pitchFamily="18" charset="0"/>
                        </a:rPr>
                        <a:t>17</a:t>
                      </a:r>
                      <a:endParaRPr lang="es-CO" sz="2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31844">
                <a:tc>
                  <a:txBody>
                    <a:bodyPr/>
                    <a:lstStyle/>
                    <a:p>
                      <a:pPr algn="ctr">
                        <a:spcAft>
                          <a:spcPts val="0"/>
                        </a:spcAft>
                        <a:tabLst>
                          <a:tab pos="2700020" algn="ctr"/>
                          <a:tab pos="5400040" algn="r"/>
                        </a:tabLst>
                      </a:pPr>
                      <a:r>
                        <a:rPr lang="es-ES" sz="2000" b="1" dirty="0">
                          <a:effectLst/>
                          <a:latin typeface="Verdana" panose="020B0604030504040204" pitchFamily="34" charset="0"/>
                          <a:ea typeface="Times New Roman" panose="02020603050405020304" pitchFamily="18" charset="0"/>
                        </a:rPr>
                        <a:t>TOTAL</a:t>
                      </a:r>
                      <a:endParaRPr lang="es-CO" sz="2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es-ES_tradnl" sz="2000" b="1" dirty="0">
                          <a:effectLst/>
                          <a:latin typeface="Verdana" panose="020B0604030504040204" pitchFamily="34" charset="0"/>
                          <a:ea typeface="Times New Roman" panose="02020603050405020304" pitchFamily="18" charset="0"/>
                        </a:rPr>
                        <a:t>106</a:t>
                      </a:r>
                      <a:endParaRPr lang="es-CO" sz="2000" dirty="0">
                        <a:effectLst/>
                        <a:latin typeface="Times New Roman" panose="02020603050405020304" pitchFamily="18" charset="0"/>
                        <a:ea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201237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9BEAF0AC-3BB7-46E7-A216-F6F575BF4C14}"/>
              </a:ext>
            </a:extLst>
          </p:cNvPr>
          <p:cNvSpPr/>
          <p:nvPr/>
        </p:nvSpPr>
        <p:spPr>
          <a:xfrm>
            <a:off x="1172229" y="1073679"/>
            <a:ext cx="6503704" cy="369332"/>
          </a:xfrm>
          <a:prstGeom prst="rect">
            <a:avLst/>
          </a:prstGeom>
        </p:spPr>
        <p:txBody>
          <a:bodyPr wrap="none">
            <a:spAutoFit/>
          </a:bodyPr>
          <a:lstStyle/>
          <a:p>
            <a:pPr algn="ctr">
              <a:spcAft>
                <a:spcPts val="0"/>
              </a:spcAft>
              <a:tabLst>
                <a:tab pos="2700020" algn="ctr"/>
                <a:tab pos="5400040" algn="r"/>
              </a:tabLst>
            </a:pPr>
            <a:r>
              <a:rPr lang="es-ES" b="1" dirty="0">
                <a:solidFill>
                  <a:schemeClr val="accent5">
                    <a:lumMod val="75000"/>
                  </a:schemeClr>
                </a:solidFill>
                <a:latin typeface="Verdana" panose="020B0604030504040204" pitchFamily="34" charset="0"/>
                <a:ea typeface="Times New Roman" panose="02020603050405020304" pitchFamily="18" charset="0"/>
              </a:rPr>
              <a:t>PROPOSICIONES PRESENTADAS POR BANCADAS</a:t>
            </a:r>
            <a:endParaRPr lang="es-CO" dirty="0">
              <a:solidFill>
                <a:schemeClr val="accent5">
                  <a:lumMod val="75000"/>
                </a:schemeClr>
              </a:solidFill>
              <a:latin typeface="Times New Roman" panose="02020603050405020304" pitchFamily="18" charset="0"/>
              <a:ea typeface="Times New Roman" panose="02020603050405020304" pitchFamily="18" charset="0"/>
            </a:endParaRPr>
          </a:p>
        </p:txBody>
      </p:sp>
      <p:graphicFrame>
        <p:nvGraphicFramePr>
          <p:cNvPr id="2" name="Tabla 1"/>
          <p:cNvGraphicFramePr>
            <a:graphicFrameLocks noGrp="1"/>
          </p:cNvGraphicFramePr>
          <p:nvPr>
            <p:extLst>
              <p:ext uri="{D42A27DB-BD31-4B8C-83A1-F6EECF244321}">
                <p14:modId xmlns:p14="http://schemas.microsoft.com/office/powerpoint/2010/main" val="2703175569"/>
              </p:ext>
            </p:extLst>
          </p:nvPr>
        </p:nvGraphicFramePr>
        <p:xfrm>
          <a:off x="337625" y="1645916"/>
          <a:ext cx="8314005" cy="4290650"/>
        </p:xfrm>
        <a:graphic>
          <a:graphicData uri="http://schemas.openxmlformats.org/drawingml/2006/table">
            <a:tbl>
              <a:tblPr firstRow="1" firstCol="1" bandRow="1"/>
              <a:tblGrid>
                <a:gridCol w="4457693">
                  <a:extLst>
                    <a:ext uri="{9D8B030D-6E8A-4147-A177-3AD203B41FA5}">
                      <a16:colId xmlns:a16="http://schemas.microsoft.com/office/drawing/2014/main" val="20000"/>
                    </a:ext>
                  </a:extLst>
                </a:gridCol>
                <a:gridCol w="3856312">
                  <a:extLst>
                    <a:ext uri="{9D8B030D-6E8A-4147-A177-3AD203B41FA5}">
                      <a16:colId xmlns:a16="http://schemas.microsoft.com/office/drawing/2014/main" val="20001"/>
                    </a:ext>
                  </a:extLst>
                </a:gridCol>
              </a:tblGrid>
              <a:tr h="604572">
                <a:tc>
                  <a:txBody>
                    <a:bodyPr/>
                    <a:lstStyle/>
                    <a:p>
                      <a:pPr algn="ctr">
                        <a:spcAft>
                          <a:spcPts val="0"/>
                        </a:spcAft>
                        <a:tabLst>
                          <a:tab pos="2700020" algn="ctr"/>
                          <a:tab pos="5400040" algn="r"/>
                        </a:tabLst>
                      </a:pPr>
                      <a:r>
                        <a:rPr lang="es-ES" sz="2000" b="1">
                          <a:effectLst/>
                          <a:latin typeface="Verdana" panose="020B0604030504040204" pitchFamily="34" charset="0"/>
                          <a:ea typeface="Times New Roman" panose="02020603050405020304" pitchFamily="18" charset="0"/>
                        </a:rPr>
                        <a:t>BANCADA</a:t>
                      </a:r>
                      <a:endParaRPr lang="es-CO"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es-ES" sz="2000" b="1">
                          <a:effectLst/>
                          <a:latin typeface="Verdana" panose="020B0604030504040204" pitchFamily="34" charset="0"/>
                          <a:ea typeface="Times New Roman" panose="02020603050405020304" pitchFamily="18" charset="0"/>
                        </a:rPr>
                        <a:t>PROPOSICIONES</a:t>
                      </a:r>
                      <a:endParaRPr lang="es-CO"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35098">
                <a:tc>
                  <a:txBody>
                    <a:bodyPr/>
                    <a:lstStyle/>
                    <a:p>
                      <a:pPr>
                        <a:spcAft>
                          <a:spcPts val="0"/>
                        </a:spcAft>
                        <a:tabLst>
                          <a:tab pos="2700020" algn="ctr"/>
                          <a:tab pos="5400040" algn="r"/>
                        </a:tabLst>
                      </a:pPr>
                      <a:r>
                        <a:rPr lang="es-ES" sz="2000">
                          <a:effectLst/>
                          <a:latin typeface="Verdana" panose="020B0604030504040204" pitchFamily="34" charset="0"/>
                          <a:ea typeface="Times New Roman" panose="02020603050405020304" pitchFamily="18" charset="0"/>
                        </a:rPr>
                        <a:t>TODAS LAS BANCADAS</a:t>
                      </a:r>
                      <a:endParaRPr lang="es-CO"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es-ES" sz="2000">
                          <a:effectLst/>
                          <a:latin typeface="Verdana" panose="020B0604030504040204" pitchFamily="34" charset="0"/>
                          <a:ea typeface="Times New Roman" panose="02020603050405020304" pitchFamily="18" charset="0"/>
                        </a:rPr>
                        <a:t>2</a:t>
                      </a:r>
                      <a:endParaRPr lang="es-CO"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35098">
                <a:tc>
                  <a:txBody>
                    <a:bodyPr/>
                    <a:lstStyle/>
                    <a:p>
                      <a:pPr>
                        <a:spcAft>
                          <a:spcPts val="0"/>
                        </a:spcAft>
                        <a:tabLst>
                          <a:tab pos="2700020" algn="ctr"/>
                          <a:tab pos="5400040" algn="r"/>
                        </a:tabLst>
                      </a:pPr>
                      <a:r>
                        <a:rPr lang="es-ES" sz="2000">
                          <a:effectLst/>
                          <a:latin typeface="Verdana" panose="020B0604030504040204" pitchFamily="34" charset="0"/>
                          <a:ea typeface="Times New Roman" panose="02020603050405020304" pitchFamily="18" charset="0"/>
                        </a:rPr>
                        <a:t>PARTIDO LIBERAL</a:t>
                      </a:r>
                      <a:endParaRPr lang="es-CO"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es-ES" sz="2000">
                          <a:effectLst/>
                          <a:latin typeface="Verdana" panose="020B0604030504040204" pitchFamily="34" charset="0"/>
                          <a:ea typeface="Times New Roman" panose="02020603050405020304" pitchFamily="18" charset="0"/>
                        </a:rPr>
                        <a:t>26</a:t>
                      </a:r>
                      <a:endParaRPr lang="es-CO"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35098">
                <a:tc>
                  <a:txBody>
                    <a:bodyPr/>
                    <a:lstStyle/>
                    <a:p>
                      <a:pPr>
                        <a:spcAft>
                          <a:spcPts val="0"/>
                        </a:spcAft>
                        <a:tabLst>
                          <a:tab pos="2700020" algn="ctr"/>
                          <a:tab pos="5400040" algn="r"/>
                        </a:tabLst>
                      </a:pPr>
                      <a:r>
                        <a:rPr lang="es-ES" sz="2000">
                          <a:effectLst/>
                          <a:latin typeface="Verdana" panose="020B0604030504040204" pitchFamily="34" charset="0"/>
                          <a:ea typeface="Times New Roman" panose="02020603050405020304" pitchFamily="18" charset="0"/>
                        </a:rPr>
                        <a:t>PARTIDO DE LA U</a:t>
                      </a:r>
                      <a:endParaRPr lang="es-CO"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es-ES" sz="2000">
                          <a:effectLst/>
                          <a:latin typeface="Verdana" panose="020B0604030504040204" pitchFamily="34" charset="0"/>
                          <a:ea typeface="Times New Roman" panose="02020603050405020304" pitchFamily="18" charset="0"/>
                        </a:rPr>
                        <a:t>36</a:t>
                      </a:r>
                      <a:endParaRPr lang="es-CO"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35098">
                <a:tc>
                  <a:txBody>
                    <a:bodyPr/>
                    <a:lstStyle/>
                    <a:p>
                      <a:pPr>
                        <a:spcAft>
                          <a:spcPts val="0"/>
                        </a:spcAft>
                        <a:tabLst>
                          <a:tab pos="2700020" algn="ctr"/>
                          <a:tab pos="5400040" algn="r"/>
                        </a:tabLst>
                      </a:pPr>
                      <a:r>
                        <a:rPr lang="es-ES" sz="2000">
                          <a:effectLst/>
                          <a:latin typeface="Verdana" panose="020B0604030504040204" pitchFamily="34" charset="0"/>
                          <a:ea typeface="Times New Roman" panose="02020603050405020304" pitchFamily="18" charset="0"/>
                        </a:rPr>
                        <a:t>CAMBIO RADICAL</a:t>
                      </a:r>
                      <a:endParaRPr lang="es-CO"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es-ES" sz="2000">
                          <a:effectLst/>
                          <a:latin typeface="Verdana" panose="020B0604030504040204" pitchFamily="34" charset="0"/>
                          <a:ea typeface="Times New Roman" panose="02020603050405020304" pitchFamily="18" charset="0"/>
                        </a:rPr>
                        <a:t>19</a:t>
                      </a:r>
                      <a:endParaRPr lang="es-CO"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35098">
                <a:tc>
                  <a:txBody>
                    <a:bodyPr/>
                    <a:lstStyle/>
                    <a:p>
                      <a:pPr>
                        <a:spcAft>
                          <a:spcPts val="0"/>
                        </a:spcAft>
                        <a:tabLst>
                          <a:tab pos="2700020" algn="ctr"/>
                          <a:tab pos="5400040" algn="r"/>
                        </a:tabLst>
                      </a:pPr>
                      <a:r>
                        <a:rPr lang="es-ES" sz="2000">
                          <a:effectLst/>
                          <a:latin typeface="Verdana" panose="020B0604030504040204" pitchFamily="34" charset="0"/>
                          <a:ea typeface="Times New Roman" panose="02020603050405020304" pitchFamily="18" charset="0"/>
                        </a:rPr>
                        <a:t>MESA DIRECTIVA</a:t>
                      </a:r>
                      <a:endParaRPr lang="es-CO"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es-ES" sz="2000">
                          <a:effectLst/>
                          <a:latin typeface="Verdana" panose="020B0604030504040204" pitchFamily="34" charset="0"/>
                          <a:ea typeface="Times New Roman" panose="02020603050405020304" pitchFamily="18" charset="0"/>
                        </a:rPr>
                        <a:t>5</a:t>
                      </a:r>
                      <a:endParaRPr lang="es-CO"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35098">
                <a:tc>
                  <a:txBody>
                    <a:bodyPr/>
                    <a:lstStyle/>
                    <a:p>
                      <a:pPr>
                        <a:spcAft>
                          <a:spcPts val="0"/>
                        </a:spcAft>
                        <a:tabLst>
                          <a:tab pos="2700020" algn="ctr"/>
                          <a:tab pos="5400040" algn="r"/>
                        </a:tabLst>
                      </a:pPr>
                      <a:r>
                        <a:rPr lang="es-ES" sz="2000">
                          <a:effectLst/>
                          <a:latin typeface="Verdana" panose="020B0604030504040204" pitchFamily="34" charset="0"/>
                          <a:ea typeface="Times New Roman" panose="02020603050405020304" pitchFamily="18" charset="0"/>
                        </a:rPr>
                        <a:t>OPCION CIUDADANA</a:t>
                      </a:r>
                      <a:endParaRPr lang="es-CO"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es-ES" sz="2000">
                          <a:effectLst/>
                          <a:latin typeface="Verdana" panose="020B0604030504040204" pitchFamily="34" charset="0"/>
                          <a:ea typeface="Times New Roman" panose="02020603050405020304" pitchFamily="18" charset="0"/>
                        </a:rPr>
                        <a:t>13</a:t>
                      </a:r>
                      <a:endParaRPr lang="es-CO"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35098">
                <a:tc>
                  <a:txBody>
                    <a:bodyPr/>
                    <a:lstStyle/>
                    <a:p>
                      <a:pPr>
                        <a:spcAft>
                          <a:spcPts val="0"/>
                        </a:spcAft>
                        <a:tabLst>
                          <a:tab pos="2700020" algn="ctr"/>
                          <a:tab pos="5400040" algn="r"/>
                        </a:tabLst>
                      </a:pPr>
                      <a:r>
                        <a:rPr lang="es-ES" sz="2000">
                          <a:effectLst/>
                          <a:latin typeface="Verdana" panose="020B0604030504040204" pitchFamily="34" charset="0"/>
                          <a:ea typeface="Times New Roman" panose="02020603050405020304" pitchFamily="18" charset="0"/>
                        </a:rPr>
                        <a:t>CARTAGENA CONFIRMA</a:t>
                      </a:r>
                      <a:endParaRPr lang="es-CO"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es-ES" sz="2000">
                          <a:effectLst/>
                          <a:latin typeface="Verdana" panose="020B0604030504040204" pitchFamily="34" charset="0"/>
                          <a:ea typeface="Times New Roman" panose="02020603050405020304" pitchFamily="18" charset="0"/>
                        </a:rPr>
                        <a:t>4</a:t>
                      </a:r>
                      <a:endParaRPr lang="es-CO"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335098">
                <a:tc>
                  <a:txBody>
                    <a:bodyPr/>
                    <a:lstStyle/>
                    <a:p>
                      <a:pPr>
                        <a:spcAft>
                          <a:spcPts val="0"/>
                        </a:spcAft>
                        <a:tabLst>
                          <a:tab pos="2700020" algn="ctr"/>
                          <a:tab pos="5400040" algn="r"/>
                        </a:tabLst>
                      </a:pPr>
                      <a:r>
                        <a:rPr lang="es-ES" sz="2000">
                          <a:effectLst/>
                          <a:latin typeface="Verdana" panose="020B0604030504040204" pitchFamily="34" charset="0"/>
                          <a:ea typeface="Times New Roman" panose="02020603050405020304" pitchFamily="18" charset="0"/>
                        </a:rPr>
                        <a:t>PARTIDO CONSERVADOR</a:t>
                      </a:r>
                      <a:endParaRPr lang="es-CO"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es-ES" sz="2000">
                          <a:effectLst/>
                          <a:latin typeface="Verdana" panose="020B0604030504040204" pitchFamily="34" charset="0"/>
                          <a:ea typeface="Times New Roman" panose="02020603050405020304" pitchFamily="18" charset="0"/>
                        </a:rPr>
                        <a:t>29</a:t>
                      </a:r>
                      <a:endParaRPr lang="es-CO"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35098">
                <a:tc>
                  <a:txBody>
                    <a:bodyPr/>
                    <a:lstStyle/>
                    <a:p>
                      <a:pPr>
                        <a:spcAft>
                          <a:spcPts val="0"/>
                        </a:spcAft>
                        <a:tabLst>
                          <a:tab pos="2700020" algn="ctr"/>
                          <a:tab pos="5400040" algn="r"/>
                        </a:tabLst>
                      </a:pPr>
                      <a:r>
                        <a:rPr lang="es-ES" sz="2000">
                          <a:effectLst/>
                          <a:latin typeface="Verdana" panose="020B0604030504040204" pitchFamily="34" charset="0"/>
                          <a:ea typeface="Times New Roman" panose="02020603050405020304" pitchFamily="18" charset="0"/>
                        </a:rPr>
                        <a:t>PARTIDO ASI</a:t>
                      </a:r>
                      <a:endParaRPr lang="es-CO"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es-ES" sz="2000">
                          <a:effectLst/>
                          <a:latin typeface="Verdana" panose="020B0604030504040204" pitchFamily="34" charset="0"/>
                          <a:ea typeface="Times New Roman" panose="02020603050405020304" pitchFamily="18" charset="0"/>
                        </a:rPr>
                        <a:t>8</a:t>
                      </a:r>
                      <a:endParaRPr lang="es-CO"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335098">
                <a:tc>
                  <a:txBody>
                    <a:bodyPr/>
                    <a:lstStyle/>
                    <a:p>
                      <a:pPr>
                        <a:spcAft>
                          <a:spcPts val="0"/>
                        </a:spcAft>
                        <a:tabLst>
                          <a:tab pos="2700020" algn="ctr"/>
                          <a:tab pos="5400040" algn="r"/>
                        </a:tabLst>
                      </a:pPr>
                      <a:r>
                        <a:rPr lang="es-ES" sz="2000">
                          <a:effectLst/>
                          <a:latin typeface="Verdana" panose="020B0604030504040204" pitchFamily="34" charset="0"/>
                          <a:ea typeface="Times New Roman" panose="02020603050405020304" pitchFamily="18" charset="0"/>
                        </a:rPr>
                        <a:t>ANGELICA HODEG DURANGO</a:t>
                      </a:r>
                      <a:endParaRPr lang="es-CO"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es-ES" sz="2000">
                          <a:effectLst/>
                          <a:latin typeface="Verdana" panose="020B0604030504040204" pitchFamily="34" charset="0"/>
                          <a:ea typeface="Times New Roman" panose="02020603050405020304" pitchFamily="18" charset="0"/>
                        </a:rPr>
                        <a:t>3</a:t>
                      </a:r>
                      <a:endParaRPr lang="es-CO" sz="200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35098">
                <a:tc>
                  <a:txBody>
                    <a:bodyPr/>
                    <a:lstStyle/>
                    <a:p>
                      <a:pPr algn="ctr">
                        <a:spcAft>
                          <a:spcPts val="0"/>
                        </a:spcAft>
                        <a:tabLst>
                          <a:tab pos="2700020" algn="ctr"/>
                          <a:tab pos="5400040" algn="r"/>
                        </a:tabLst>
                      </a:pPr>
                      <a:r>
                        <a:rPr lang="es-ES" sz="2000" b="1" dirty="0">
                          <a:solidFill>
                            <a:srgbClr val="FF0000"/>
                          </a:solidFill>
                          <a:effectLst/>
                          <a:latin typeface="Verdana" panose="020B0604030504040204" pitchFamily="34" charset="0"/>
                          <a:ea typeface="Times New Roman" panose="02020603050405020304" pitchFamily="18" charset="0"/>
                        </a:rPr>
                        <a:t>TOTAL</a:t>
                      </a:r>
                      <a:endParaRPr lang="es-CO" sz="20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es-ES" sz="2000" b="1" dirty="0">
                          <a:solidFill>
                            <a:srgbClr val="FF0000"/>
                          </a:solidFill>
                          <a:effectLst/>
                          <a:latin typeface="Verdana" panose="020B0604030504040204" pitchFamily="34" charset="0"/>
                          <a:ea typeface="Times New Roman" panose="02020603050405020304" pitchFamily="18" charset="0"/>
                        </a:rPr>
                        <a:t>145</a:t>
                      </a:r>
                      <a:endParaRPr lang="es-CO" sz="200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984094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96447" y="1065461"/>
            <a:ext cx="7886700" cy="4940228"/>
          </a:xfrm>
        </p:spPr>
        <p:txBody>
          <a:bodyPr/>
          <a:lstStyle/>
          <a:p>
            <a:pPr marL="0" indent="0" algn="just">
              <a:buNone/>
            </a:pPr>
            <a:endParaRPr lang="es-CO" sz="1600" dirty="0"/>
          </a:p>
          <a:p>
            <a:pPr algn="just"/>
            <a:r>
              <a:rPr lang="es-CO" sz="1600" dirty="0"/>
              <a:t>ESTAMOS ESTRENANDO REGLAMENTO INTERNO. AUDIENCIAS PUBLICAS A LOS P.A.</a:t>
            </a:r>
          </a:p>
          <a:p>
            <a:pPr algn="just"/>
            <a:r>
              <a:rPr lang="es-CO" sz="1600" dirty="0"/>
              <a:t>TODAS LAS SESIONES ORDINARIAS Y EXTRAORDINARIAS SE TRANSMITEN EN VIVO Y EN DIRECTO POR YOUTUBE. TAMBIEN SE PUEDEN ENCONTRAR EN LA PAGINA OFICIAL DEL CONCEJO DISTRITAL  </a:t>
            </a:r>
            <a:r>
              <a:rPr lang="es-CO" sz="1600" dirty="0">
                <a:hlinkClick r:id="rId2"/>
              </a:rPr>
              <a:t>http://concejodistritaldecartagena.gov.co/</a:t>
            </a:r>
            <a:endParaRPr lang="es-CO" sz="1600" dirty="0"/>
          </a:p>
          <a:p>
            <a:pPr algn="just"/>
            <a:r>
              <a:rPr lang="es-CO" sz="1600" dirty="0"/>
              <a:t>EN LA PAGINA OFICIAL SE ENCUENTRAN LOS PROYECTOS DE ACUERDO Y LOS ACUERDOS DISTRITALES, ASI COMO MUCHA INFORMACION EN ARAS DE LA PUBLICIDAD Y TRANSPARENCIA DE LA INFORMACION (BOLETINES DE PRENSA, PROPOSICIONES)</a:t>
            </a:r>
          </a:p>
          <a:p>
            <a:pPr algn="just"/>
            <a:r>
              <a:rPr lang="es-CO" sz="1600" dirty="0"/>
              <a:t>PROYECTO DE ACUERDO No. 182 “PRESUPUESTO 2020” POR PRIMERA VEZ SU ESTUDIO SE LLEVÓ A CABO EN LA PLENARIA. EN SESIONES ORDINARIAS PUBLICAS Y ANTE LAS TRES COMISIONES PERMANENTES.</a:t>
            </a:r>
          </a:p>
          <a:p>
            <a:pPr algn="just"/>
            <a:r>
              <a:rPr lang="es-CO" sz="1600" dirty="0"/>
              <a:t>EL PROMEDIO DE ACUERDOS DISTRITALES DE LA VIGENCIA 2019 ESTA ACORDE CON LOS SANCIONADOS EN ESTE CUATRENIO CONSTITUCIONAL. EL CONCEJO ESTE AÑO NO DEJO DE CUMPLIR SUS FUNCIONES A PESAR DE SER AÑO DE ELECCIONES.</a:t>
            </a:r>
          </a:p>
          <a:p>
            <a:pPr marL="1828800" lvl="4" indent="0" algn="just">
              <a:buNone/>
            </a:pPr>
            <a:r>
              <a:rPr lang="es-CO" sz="1400" b="1" dirty="0"/>
              <a:t>2016 : 26</a:t>
            </a:r>
          </a:p>
          <a:p>
            <a:pPr marL="1828800" lvl="4" indent="0" algn="just">
              <a:buNone/>
            </a:pPr>
            <a:r>
              <a:rPr lang="es-CO" sz="1400" b="1" dirty="0"/>
              <a:t>2017 . 12                         19,5 P.A. POR AÑO</a:t>
            </a:r>
          </a:p>
          <a:p>
            <a:pPr marL="1828800" lvl="4" indent="0" algn="just">
              <a:buNone/>
            </a:pPr>
            <a:r>
              <a:rPr lang="es-CO" sz="1400" b="1" dirty="0"/>
              <a:t>2018 : 23</a:t>
            </a:r>
          </a:p>
          <a:p>
            <a:pPr marL="1828800" lvl="4" indent="0" algn="just">
              <a:buNone/>
            </a:pPr>
            <a:r>
              <a:rPr lang="es-CO" sz="1400" b="1" dirty="0"/>
              <a:t>2019 : 17 </a:t>
            </a:r>
          </a:p>
          <a:p>
            <a:pPr algn="just"/>
            <a:endParaRPr lang="es-CO" sz="1600" dirty="0"/>
          </a:p>
          <a:p>
            <a:pPr algn="just"/>
            <a:endParaRPr lang="es-CO" sz="1600" dirty="0"/>
          </a:p>
          <a:p>
            <a:pPr marL="0" indent="0" algn="just">
              <a:buNone/>
            </a:pPr>
            <a:endParaRPr lang="es-CO" sz="1600" dirty="0"/>
          </a:p>
          <a:p>
            <a:pPr marL="0" indent="0">
              <a:buNone/>
            </a:pPr>
            <a:endParaRPr lang="es-CO" dirty="0"/>
          </a:p>
        </p:txBody>
      </p:sp>
    </p:spTree>
    <p:extLst>
      <p:ext uri="{BB962C8B-B14F-4D97-AF65-F5344CB8AC3E}">
        <p14:creationId xmlns:p14="http://schemas.microsoft.com/office/powerpoint/2010/main" val="16050958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Resultado de imagen para bandera de cartagena colombia">
            <a:extLst>
              <a:ext uri="{FF2B5EF4-FFF2-40B4-BE49-F238E27FC236}">
                <a16:creationId xmlns:a16="http://schemas.microsoft.com/office/drawing/2014/main" id="{4E0FC6C3-D274-44F9-A789-43931991D2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4050" y="571500"/>
            <a:ext cx="5295900" cy="529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D2911270-49E8-4E1A-84E1-E1C706CB4CDB}"/>
              </a:ext>
            </a:extLst>
          </p:cNvPr>
          <p:cNvSpPr/>
          <p:nvPr/>
        </p:nvSpPr>
        <p:spPr>
          <a:xfrm>
            <a:off x="311426" y="1257568"/>
            <a:ext cx="3584713" cy="2492990"/>
          </a:xfrm>
          <a:prstGeom prst="rect">
            <a:avLst/>
          </a:prstGeom>
        </p:spPr>
        <p:txBody>
          <a:bodyPr wrap="square">
            <a:spAutoFit/>
          </a:bodyPr>
          <a:lstStyle/>
          <a:p>
            <a:pPr algn="just">
              <a:spcAft>
                <a:spcPts val="0"/>
              </a:spcAft>
              <a:tabLst>
                <a:tab pos="2700020" algn="ctr"/>
                <a:tab pos="5400040" algn="r"/>
              </a:tabLst>
            </a:pPr>
            <a:r>
              <a:rPr lang="es-ES_tradnl" sz="1200" b="1" dirty="0">
                <a:latin typeface="Verdana" panose="020B0604030504040204" pitchFamily="34" charset="0"/>
                <a:ea typeface="Times New Roman" panose="02020603050405020304" pitchFamily="18" charset="0"/>
              </a:rPr>
              <a:t>PARTIDO CONSERVADOR </a:t>
            </a:r>
            <a:endParaRPr lang="es-CO" sz="1200" dirty="0">
              <a:latin typeface="Times New Roman" panose="02020603050405020304" pitchFamily="18" charset="0"/>
              <a:ea typeface="Times New Roman" panose="02020603050405020304" pitchFamily="18" charset="0"/>
            </a:endParaRPr>
          </a:p>
          <a:p>
            <a:pPr>
              <a:spcAft>
                <a:spcPts val="0"/>
              </a:spcAft>
            </a:pPr>
            <a:r>
              <a:rPr lang="es-ES_tradnl" sz="1200" dirty="0">
                <a:latin typeface="Verdana" panose="020B0604030504040204" pitchFamily="34" charset="0"/>
                <a:ea typeface="Calibri" panose="020F0502020204030204" pitchFamily="34" charset="0"/>
                <a:cs typeface="Verdana" panose="020B0604030504040204" pitchFamily="34" charset="0"/>
              </a:rPr>
              <a:t>DAVID BERNARDO CABALLERO RODRIGUEZ</a:t>
            </a:r>
            <a:endParaRPr lang="es-CO" sz="1200"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sz="1200" dirty="0">
                <a:latin typeface="Verdana" panose="020B0604030504040204" pitchFamily="34" charset="0"/>
                <a:ea typeface="Times New Roman" panose="02020603050405020304" pitchFamily="18" charset="0"/>
              </a:rPr>
              <a:t>RAFAEL ENRIQUE MEZA PÉREZ</a:t>
            </a:r>
            <a:endParaRPr lang="es-CO" sz="1200"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sz="1200" dirty="0">
                <a:latin typeface="Verdana" panose="020B0604030504040204" pitchFamily="34" charset="0"/>
                <a:ea typeface="Times New Roman" panose="02020603050405020304" pitchFamily="18" charset="0"/>
              </a:rPr>
              <a:t>OSCAR MARIN VILLALVA</a:t>
            </a:r>
            <a:endParaRPr lang="es-CO" sz="1200"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sz="1200" dirty="0">
                <a:latin typeface="Verdana" panose="020B0604030504040204" pitchFamily="34" charset="0"/>
                <a:ea typeface="Times New Roman" panose="02020603050405020304" pitchFamily="18" charset="0"/>
              </a:rPr>
              <a:t>RODRIGO RAUL REYES PEREIRA</a:t>
            </a:r>
            <a:endParaRPr lang="es-CO" sz="1200"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sz="1200" dirty="0">
                <a:latin typeface="Verdana" panose="020B0604030504040204" pitchFamily="34" charset="0"/>
                <a:ea typeface="Times New Roman" panose="02020603050405020304" pitchFamily="18" charset="0"/>
              </a:rPr>
              <a:t>EDGAR MENDOZA SALEME</a:t>
            </a:r>
            <a:endParaRPr lang="es-CO" sz="1200" dirty="0">
              <a:latin typeface="Times New Roman" panose="02020603050405020304" pitchFamily="18" charset="0"/>
              <a:ea typeface="Times New Roman" panose="02020603050405020304" pitchFamily="18" charset="0"/>
            </a:endParaRPr>
          </a:p>
          <a:p>
            <a:pPr>
              <a:spcAft>
                <a:spcPts val="0"/>
              </a:spcAft>
            </a:pPr>
            <a:r>
              <a:rPr lang="es-ES_tradnl" sz="1200" dirty="0">
                <a:latin typeface="Verdana" panose="020B0604030504040204" pitchFamily="34" charset="0"/>
                <a:ea typeface="Calibri" panose="020F0502020204030204" pitchFamily="34" charset="0"/>
                <a:cs typeface="Verdana" panose="020B0604030504040204" pitchFamily="34" charset="0"/>
              </a:rPr>
              <a:t> </a:t>
            </a:r>
            <a:endParaRPr lang="es-CO" sz="1200"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br>
              <a:rPr lang="es-ES_tradnl" sz="1200" dirty="0">
                <a:latin typeface="Verdana" panose="020B0604030504040204" pitchFamily="34" charset="0"/>
                <a:ea typeface="Times New Roman" panose="02020603050405020304" pitchFamily="18" charset="0"/>
                <a:cs typeface="Times New Roman" panose="02020603050405020304" pitchFamily="18" charset="0"/>
              </a:rPr>
            </a:br>
            <a:r>
              <a:rPr lang="es-ES_tradnl" sz="1200" b="1" dirty="0">
                <a:latin typeface="Verdana" panose="020B0604030504040204" pitchFamily="34" charset="0"/>
                <a:ea typeface="Times New Roman" panose="02020603050405020304" pitchFamily="18" charset="0"/>
              </a:rPr>
              <a:t>CAMBIO RADICAL</a:t>
            </a:r>
            <a:endParaRPr lang="es-CO" sz="1200" dirty="0">
              <a:latin typeface="Times New Roman" panose="02020603050405020304" pitchFamily="18" charset="0"/>
              <a:ea typeface="Times New Roman" panose="02020603050405020304" pitchFamily="18" charset="0"/>
            </a:endParaRPr>
          </a:p>
          <a:p>
            <a:pPr>
              <a:spcAft>
                <a:spcPts val="0"/>
              </a:spcAft>
            </a:pPr>
            <a:r>
              <a:rPr lang="es-ES_tradnl" sz="1200" dirty="0">
                <a:latin typeface="Verdana" panose="020B0604030504040204" pitchFamily="34" charset="0"/>
                <a:ea typeface="Calibri" panose="020F0502020204030204" pitchFamily="34" charset="0"/>
                <a:cs typeface="Verdana" panose="020B0604030504040204" pitchFamily="34" charset="0"/>
              </a:rPr>
              <a:t>WILSON ERNESTO TONCEL OCHOA </a:t>
            </a:r>
            <a:endParaRPr lang="es-CO" sz="1200" dirty="0">
              <a:latin typeface="Times New Roman" panose="02020603050405020304" pitchFamily="18" charset="0"/>
              <a:ea typeface="Times New Roman" panose="02020603050405020304" pitchFamily="18" charset="0"/>
            </a:endParaRPr>
          </a:p>
          <a:p>
            <a:pPr>
              <a:spcAft>
                <a:spcPts val="0"/>
              </a:spcAft>
            </a:pPr>
            <a:r>
              <a:rPr lang="es-ES_tradnl" sz="1200" dirty="0">
                <a:latin typeface="Verdana" panose="020B0604030504040204" pitchFamily="34" charset="0"/>
                <a:ea typeface="Calibri" panose="020F0502020204030204" pitchFamily="34" charset="0"/>
                <a:cs typeface="Verdana" panose="020B0604030504040204" pitchFamily="34" charset="0"/>
              </a:rPr>
              <a:t>CARLOS ALBERTO BARRIOS GOMEZ</a:t>
            </a:r>
            <a:endParaRPr lang="es-CO" sz="1200" dirty="0">
              <a:latin typeface="Times New Roman" panose="02020603050405020304" pitchFamily="18" charset="0"/>
              <a:ea typeface="Times New Roman" panose="02020603050405020304" pitchFamily="18" charset="0"/>
            </a:endParaRPr>
          </a:p>
          <a:p>
            <a:pPr>
              <a:spcAft>
                <a:spcPts val="0"/>
              </a:spcAft>
            </a:pPr>
            <a:r>
              <a:rPr lang="es-ES_tradnl" sz="1200" dirty="0">
                <a:latin typeface="Verdana" panose="020B0604030504040204" pitchFamily="34" charset="0"/>
                <a:ea typeface="Calibri" panose="020F0502020204030204" pitchFamily="34" charset="0"/>
                <a:cs typeface="Verdana" panose="020B0604030504040204" pitchFamily="34" charset="0"/>
              </a:rPr>
              <a:t>LUIS JAVIER CASSIANI VALIENTE</a:t>
            </a:r>
            <a:endParaRPr lang="es-CO" sz="1200" dirty="0">
              <a:latin typeface="Times New Roman" panose="02020603050405020304" pitchFamily="18" charset="0"/>
              <a:ea typeface="Times New Roman" panose="02020603050405020304" pitchFamily="18" charset="0"/>
            </a:endParaRPr>
          </a:p>
          <a:p>
            <a:pPr>
              <a:spcAft>
                <a:spcPts val="0"/>
              </a:spcAft>
            </a:pPr>
            <a:r>
              <a:rPr lang="es-ES_tradnl" sz="1200" dirty="0">
                <a:latin typeface="Verdana" panose="020B0604030504040204" pitchFamily="34" charset="0"/>
                <a:ea typeface="Calibri" panose="020F0502020204030204" pitchFamily="34" charset="0"/>
                <a:cs typeface="Verdana" panose="020B0604030504040204" pitchFamily="34" charset="0"/>
              </a:rPr>
              <a:t>ANTONIO SALIM GUERRA TORRES</a:t>
            </a:r>
            <a:endParaRPr lang="es-CO" sz="1200" dirty="0">
              <a:latin typeface="Times New Roman" panose="02020603050405020304" pitchFamily="18" charset="0"/>
              <a:ea typeface="Times New Roman" panose="02020603050405020304" pitchFamily="18" charset="0"/>
            </a:endParaRPr>
          </a:p>
        </p:txBody>
      </p:sp>
      <p:sp>
        <p:nvSpPr>
          <p:cNvPr id="5" name="Rectángulo 4">
            <a:extLst>
              <a:ext uri="{FF2B5EF4-FFF2-40B4-BE49-F238E27FC236}">
                <a16:creationId xmlns:a16="http://schemas.microsoft.com/office/drawing/2014/main" id="{D777E016-061E-4914-BE04-626AD2B101C8}"/>
              </a:ext>
            </a:extLst>
          </p:cNvPr>
          <p:cNvSpPr/>
          <p:nvPr/>
        </p:nvSpPr>
        <p:spPr>
          <a:xfrm>
            <a:off x="5335322" y="1257568"/>
            <a:ext cx="3233533" cy="2062103"/>
          </a:xfrm>
          <a:prstGeom prst="rect">
            <a:avLst/>
          </a:prstGeom>
        </p:spPr>
        <p:txBody>
          <a:bodyPr wrap="square">
            <a:spAutoFit/>
          </a:bodyPr>
          <a:lstStyle/>
          <a:p>
            <a:pPr algn="just">
              <a:spcAft>
                <a:spcPts val="0"/>
              </a:spcAft>
              <a:tabLst>
                <a:tab pos="2700020" algn="ctr"/>
                <a:tab pos="5400040" algn="r"/>
              </a:tabLst>
            </a:pPr>
            <a:r>
              <a:rPr lang="es-ES_tradnl" sz="1200" b="1" dirty="0">
                <a:latin typeface="Verdana" panose="020B0604030504040204" pitchFamily="34" charset="0"/>
                <a:ea typeface="Times New Roman" panose="02020603050405020304" pitchFamily="18" charset="0"/>
              </a:rPr>
              <a:t>PARTIDO LIBERAL</a:t>
            </a:r>
            <a:endParaRPr lang="es-CO" sz="1200" dirty="0">
              <a:latin typeface="Times New Roman" panose="02020603050405020304" pitchFamily="18" charset="0"/>
              <a:ea typeface="Times New Roman" panose="02020603050405020304" pitchFamily="18" charset="0"/>
            </a:endParaRPr>
          </a:p>
          <a:p>
            <a:pPr>
              <a:spcAft>
                <a:spcPts val="0"/>
              </a:spcAft>
            </a:pPr>
            <a:r>
              <a:rPr lang="es-ES_tradnl" sz="1200" dirty="0">
                <a:latin typeface="Verdana" panose="020B0604030504040204" pitchFamily="34" charset="0"/>
                <a:ea typeface="Calibri" panose="020F0502020204030204" pitchFamily="34" charset="0"/>
                <a:cs typeface="Verdana" panose="020B0604030504040204" pitchFamily="34" charset="0"/>
              </a:rPr>
              <a:t>JAVIER WADI CURI OSORIO</a:t>
            </a:r>
            <a:endParaRPr lang="es-CO" sz="1200" dirty="0">
              <a:latin typeface="Times New Roman" panose="02020603050405020304" pitchFamily="18" charset="0"/>
              <a:ea typeface="Times New Roman" panose="02020603050405020304" pitchFamily="18" charset="0"/>
            </a:endParaRPr>
          </a:p>
          <a:p>
            <a:pPr>
              <a:spcAft>
                <a:spcPts val="0"/>
              </a:spcAft>
            </a:pPr>
            <a:r>
              <a:rPr lang="es-ES_tradnl" sz="1200" dirty="0">
                <a:latin typeface="Verdana" panose="020B0604030504040204" pitchFamily="34" charset="0"/>
                <a:ea typeface="Calibri" panose="020F0502020204030204" pitchFamily="34" charset="0"/>
                <a:cs typeface="Verdana" panose="020B0604030504040204" pitchFamily="34" charset="0"/>
              </a:rPr>
              <a:t>ERICH NINJISKY PIÑA FELIZ</a:t>
            </a:r>
            <a:endParaRPr lang="es-CO" sz="1200"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sz="800" dirty="0">
                <a:latin typeface="Verdana" panose="020B0604030504040204" pitchFamily="34" charset="0"/>
                <a:ea typeface="Times New Roman" panose="02020603050405020304" pitchFamily="18" charset="0"/>
              </a:rPr>
              <a:t> </a:t>
            </a:r>
            <a:endParaRPr lang="es-CO" sz="1200"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sz="1200" b="1" dirty="0">
                <a:latin typeface="Verdana" panose="020B0604030504040204" pitchFamily="34" charset="0"/>
                <a:ea typeface="Times New Roman" panose="02020603050405020304" pitchFamily="18" charset="0"/>
              </a:rPr>
              <a:t>PARTIDO DE LA U</a:t>
            </a:r>
            <a:endParaRPr lang="es-CO" sz="1200"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sz="1200" dirty="0">
                <a:latin typeface="Verdana" panose="020B0604030504040204" pitchFamily="34" charset="0"/>
                <a:ea typeface="Times New Roman" panose="02020603050405020304" pitchFamily="18" charset="0"/>
              </a:rPr>
              <a:t>DUVINIA TORRES COHEN</a:t>
            </a:r>
            <a:endParaRPr lang="es-CO" sz="1200"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sz="1200" dirty="0">
                <a:latin typeface="Verdana" panose="020B0604030504040204" pitchFamily="34" charset="0"/>
                <a:ea typeface="Times New Roman" panose="02020603050405020304" pitchFamily="18" charset="0"/>
              </a:rPr>
              <a:t>CESAR AUGUSTO PION GONZALEZ</a:t>
            </a:r>
            <a:endParaRPr lang="es-CO" sz="1200"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sz="1200" dirty="0">
                <a:latin typeface="Verdana" panose="020B0604030504040204" pitchFamily="34" charset="0"/>
                <a:ea typeface="Times New Roman" panose="02020603050405020304" pitchFamily="18" charset="0"/>
              </a:rPr>
              <a:t>WILLIAM PEREZ MONTES</a:t>
            </a:r>
            <a:endParaRPr lang="es-CO" sz="1200"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sz="1200" dirty="0">
                <a:latin typeface="Verdana" panose="020B0604030504040204" pitchFamily="34" charset="0"/>
                <a:ea typeface="Times New Roman" panose="02020603050405020304" pitchFamily="18" charset="0"/>
              </a:rPr>
              <a:t> </a:t>
            </a:r>
            <a:endParaRPr lang="es-CO" sz="1200" dirty="0">
              <a:latin typeface="Times New Roman" panose="02020603050405020304" pitchFamily="18" charset="0"/>
              <a:ea typeface="Times New Roman" panose="02020603050405020304" pitchFamily="18" charset="0"/>
            </a:endParaRPr>
          </a:p>
          <a:p>
            <a:pPr algn="just">
              <a:spcAft>
                <a:spcPts val="0"/>
              </a:spcAft>
              <a:tabLst>
                <a:tab pos="2700020" algn="ctr"/>
                <a:tab pos="5400040" algn="r"/>
              </a:tabLst>
            </a:pPr>
            <a:r>
              <a:rPr lang="es-ES_tradnl" sz="1200" b="1" dirty="0">
                <a:latin typeface="Verdana" panose="020B0604030504040204" pitchFamily="34" charset="0"/>
                <a:ea typeface="Times New Roman" panose="02020603050405020304" pitchFamily="18" charset="0"/>
              </a:rPr>
              <a:t>CARTAGENA CONFIRMAS</a:t>
            </a:r>
            <a:endParaRPr lang="es-CO" sz="1200" dirty="0">
              <a:latin typeface="Times New Roman" panose="02020603050405020304" pitchFamily="18" charset="0"/>
              <a:ea typeface="Times New Roman" panose="02020603050405020304" pitchFamily="18" charset="0"/>
            </a:endParaRPr>
          </a:p>
          <a:p>
            <a:pPr>
              <a:spcAft>
                <a:spcPts val="0"/>
              </a:spcAft>
            </a:pPr>
            <a:r>
              <a:rPr lang="es-ES_tradnl" sz="1200" dirty="0">
                <a:latin typeface="Verdana" panose="020B0604030504040204" pitchFamily="34" charset="0"/>
                <a:ea typeface="Calibri" panose="020F0502020204030204" pitchFamily="34" charset="0"/>
                <a:cs typeface="Verdana" panose="020B0604030504040204" pitchFamily="34" charset="0"/>
              </a:rPr>
              <a:t>RONAL FORTICH RODELO</a:t>
            </a:r>
            <a:endParaRPr lang="es-CO" sz="1200" dirty="0">
              <a:latin typeface="Times New Roman" panose="02020603050405020304" pitchFamily="18" charset="0"/>
              <a:ea typeface="Times New Roman" panose="02020603050405020304" pitchFamily="18" charset="0"/>
            </a:endParaRPr>
          </a:p>
        </p:txBody>
      </p:sp>
      <p:sp>
        <p:nvSpPr>
          <p:cNvPr id="6" name="Rectángulo 5">
            <a:extLst>
              <a:ext uri="{FF2B5EF4-FFF2-40B4-BE49-F238E27FC236}">
                <a16:creationId xmlns:a16="http://schemas.microsoft.com/office/drawing/2014/main" id="{1919CDCD-5DAB-4AF9-AAA9-DC67AE5FFD51}"/>
              </a:ext>
            </a:extLst>
          </p:cNvPr>
          <p:cNvSpPr/>
          <p:nvPr/>
        </p:nvSpPr>
        <p:spPr>
          <a:xfrm>
            <a:off x="3233530" y="3810361"/>
            <a:ext cx="2862470" cy="1569660"/>
          </a:xfrm>
          <a:prstGeom prst="rect">
            <a:avLst/>
          </a:prstGeom>
        </p:spPr>
        <p:txBody>
          <a:bodyPr wrap="square">
            <a:spAutoFit/>
          </a:bodyPr>
          <a:lstStyle/>
          <a:p>
            <a:pPr>
              <a:spcAft>
                <a:spcPts val="0"/>
              </a:spcAft>
            </a:pPr>
            <a:r>
              <a:rPr lang="es-ES_tradnl" sz="1200" b="1" dirty="0">
                <a:latin typeface="Verdana" panose="020B0604030504040204" pitchFamily="34" charset="0"/>
                <a:ea typeface="Calibri" panose="020F0502020204030204" pitchFamily="34" charset="0"/>
                <a:cs typeface="Verdana" panose="020B0604030504040204" pitchFamily="34" charset="0"/>
              </a:rPr>
              <a:t>OPCION CIUDADANA</a:t>
            </a:r>
            <a:endParaRPr lang="es-CO" sz="1200" dirty="0">
              <a:latin typeface="Times New Roman" panose="02020603050405020304" pitchFamily="18" charset="0"/>
              <a:ea typeface="Times New Roman" panose="02020603050405020304" pitchFamily="18" charset="0"/>
            </a:endParaRPr>
          </a:p>
          <a:p>
            <a:pPr>
              <a:spcAft>
                <a:spcPts val="0"/>
              </a:spcAft>
            </a:pPr>
            <a:r>
              <a:rPr lang="es-ES_tradnl" sz="1200" dirty="0">
                <a:latin typeface="Verdana" panose="020B0604030504040204" pitchFamily="34" charset="0"/>
                <a:ea typeface="Calibri" panose="020F0502020204030204" pitchFamily="34" charset="0"/>
                <a:cs typeface="Verdana" panose="020B0604030504040204" pitchFamily="34" charset="0"/>
              </a:rPr>
              <a:t>LEWIS MONTERO POLO</a:t>
            </a:r>
            <a:endParaRPr lang="es-CO" sz="1200" dirty="0">
              <a:latin typeface="Times New Roman" panose="02020603050405020304" pitchFamily="18" charset="0"/>
              <a:ea typeface="Times New Roman" panose="02020603050405020304" pitchFamily="18" charset="0"/>
            </a:endParaRPr>
          </a:p>
          <a:p>
            <a:pPr>
              <a:spcAft>
                <a:spcPts val="0"/>
              </a:spcAft>
            </a:pPr>
            <a:r>
              <a:rPr lang="es-ES_tradnl" sz="1200" dirty="0">
                <a:latin typeface="Verdana" panose="020B0604030504040204" pitchFamily="34" charset="0"/>
                <a:ea typeface="Calibri" panose="020F0502020204030204" pitchFamily="34" charset="0"/>
                <a:cs typeface="Verdana" panose="020B0604030504040204" pitchFamily="34" charset="0"/>
              </a:rPr>
              <a:t> </a:t>
            </a:r>
            <a:endParaRPr lang="es-CO" sz="1200" dirty="0">
              <a:latin typeface="Times New Roman" panose="02020603050405020304" pitchFamily="18" charset="0"/>
              <a:ea typeface="Times New Roman" panose="02020603050405020304" pitchFamily="18" charset="0"/>
            </a:endParaRPr>
          </a:p>
          <a:p>
            <a:pPr>
              <a:spcAft>
                <a:spcPts val="0"/>
              </a:spcAft>
            </a:pPr>
            <a:r>
              <a:rPr lang="es-ES_tradnl" sz="1200" b="1" dirty="0">
                <a:latin typeface="Verdana" panose="020B0604030504040204" pitchFamily="34" charset="0"/>
                <a:ea typeface="Calibri" panose="020F0502020204030204" pitchFamily="34" charset="0"/>
                <a:cs typeface="Verdana" panose="020B0604030504040204" pitchFamily="34" charset="0"/>
              </a:rPr>
              <a:t>ASI</a:t>
            </a:r>
            <a:endParaRPr lang="es-CO" sz="1200" dirty="0">
              <a:latin typeface="Times New Roman" panose="02020603050405020304" pitchFamily="18" charset="0"/>
              <a:ea typeface="Times New Roman" panose="02020603050405020304" pitchFamily="18" charset="0"/>
            </a:endParaRPr>
          </a:p>
          <a:p>
            <a:pPr>
              <a:spcAft>
                <a:spcPts val="0"/>
              </a:spcAft>
            </a:pPr>
            <a:r>
              <a:rPr lang="es-ES_tradnl" sz="1200" dirty="0">
                <a:latin typeface="Verdana" panose="020B0604030504040204" pitchFamily="34" charset="0"/>
                <a:ea typeface="Calibri" panose="020F0502020204030204" pitchFamily="34" charset="0"/>
                <a:cs typeface="Verdana" panose="020B0604030504040204" pitchFamily="34" charset="0"/>
              </a:rPr>
              <a:t>AMERICO MENDOZA QUESSEP</a:t>
            </a:r>
            <a:endParaRPr lang="es-CO" sz="1200" dirty="0">
              <a:latin typeface="Times New Roman" panose="02020603050405020304" pitchFamily="18" charset="0"/>
              <a:ea typeface="Times New Roman" panose="02020603050405020304" pitchFamily="18" charset="0"/>
            </a:endParaRPr>
          </a:p>
          <a:p>
            <a:pPr>
              <a:spcAft>
                <a:spcPts val="0"/>
              </a:spcAft>
            </a:pPr>
            <a:r>
              <a:rPr lang="es-ES_tradnl" sz="1200" dirty="0">
                <a:latin typeface="Verdana" panose="020B0604030504040204" pitchFamily="34" charset="0"/>
                <a:ea typeface="Calibri" panose="020F0502020204030204" pitchFamily="34" charset="0"/>
                <a:cs typeface="Verdana" panose="020B0604030504040204" pitchFamily="34" charset="0"/>
              </a:rPr>
              <a:t> </a:t>
            </a:r>
            <a:endParaRPr lang="es-CO" sz="1200" dirty="0">
              <a:latin typeface="Times New Roman" panose="02020603050405020304" pitchFamily="18" charset="0"/>
              <a:ea typeface="Times New Roman" panose="02020603050405020304" pitchFamily="18" charset="0"/>
            </a:endParaRPr>
          </a:p>
          <a:p>
            <a:pPr>
              <a:spcAft>
                <a:spcPts val="0"/>
              </a:spcAft>
            </a:pPr>
            <a:r>
              <a:rPr lang="es-ES_tradnl" sz="1200" b="1" dirty="0">
                <a:latin typeface="Verdana" panose="020B0604030504040204" pitchFamily="34" charset="0"/>
                <a:ea typeface="Calibri" panose="020F0502020204030204" pitchFamily="34" charset="0"/>
                <a:cs typeface="Verdana" panose="020B0604030504040204" pitchFamily="34" charset="0"/>
              </a:rPr>
              <a:t>INDEPENDIENTE</a:t>
            </a:r>
            <a:endParaRPr lang="es-CO" sz="1200" dirty="0">
              <a:latin typeface="Times New Roman" panose="02020603050405020304" pitchFamily="18" charset="0"/>
              <a:ea typeface="Times New Roman" panose="02020603050405020304" pitchFamily="18" charset="0"/>
            </a:endParaRPr>
          </a:p>
          <a:p>
            <a:pPr>
              <a:spcAft>
                <a:spcPts val="0"/>
              </a:spcAft>
            </a:pPr>
            <a:r>
              <a:rPr lang="es-ES_tradnl" sz="1200" dirty="0">
                <a:latin typeface="Verdana" panose="020B0604030504040204" pitchFamily="34" charset="0"/>
                <a:ea typeface="Calibri" panose="020F0502020204030204" pitchFamily="34" charset="0"/>
                <a:cs typeface="Verdana" panose="020B0604030504040204" pitchFamily="34" charset="0"/>
              </a:rPr>
              <a:t>ANGELICA HODEG DURANGO</a:t>
            </a:r>
            <a:endParaRPr lang="es-CO" sz="1200" dirty="0">
              <a:latin typeface="Times New Roman" panose="02020603050405020304" pitchFamily="18" charset="0"/>
              <a:ea typeface="Times New Roman" panose="02020603050405020304" pitchFamily="18" charset="0"/>
            </a:endParaRPr>
          </a:p>
        </p:txBody>
      </p:sp>
      <p:sp>
        <p:nvSpPr>
          <p:cNvPr id="7" name="CuadroTexto 6">
            <a:extLst>
              <a:ext uri="{FF2B5EF4-FFF2-40B4-BE49-F238E27FC236}">
                <a16:creationId xmlns:a16="http://schemas.microsoft.com/office/drawing/2014/main" id="{588C3C72-504C-4769-8CEB-A4F821EA2C63}"/>
              </a:ext>
            </a:extLst>
          </p:cNvPr>
          <p:cNvSpPr txBox="1"/>
          <p:nvPr/>
        </p:nvSpPr>
        <p:spPr>
          <a:xfrm>
            <a:off x="2130286" y="582212"/>
            <a:ext cx="4253948" cy="369332"/>
          </a:xfrm>
          <a:prstGeom prst="rect">
            <a:avLst/>
          </a:prstGeom>
          <a:noFill/>
        </p:spPr>
        <p:txBody>
          <a:bodyPr wrap="square" rtlCol="0">
            <a:spAutoFit/>
          </a:bodyPr>
          <a:lstStyle/>
          <a:p>
            <a:pPr algn="ctr"/>
            <a:r>
              <a:rPr lang="es-CO" b="1" dirty="0"/>
              <a:t>BANCADAS</a:t>
            </a:r>
          </a:p>
        </p:txBody>
      </p:sp>
    </p:spTree>
    <p:extLst>
      <p:ext uri="{BB962C8B-B14F-4D97-AF65-F5344CB8AC3E}">
        <p14:creationId xmlns:p14="http://schemas.microsoft.com/office/powerpoint/2010/main" val="4147077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F8D24164-EDD9-49AD-91DB-1A9A83A379D4}"/>
              </a:ext>
            </a:extLst>
          </p:cNvPr>
          <p:cNvSpPr/>
          <p:nvPr/>
        </p:nvSpPr>
        <p:spPr>
          <a:xfrm>
            <a:off x="817838" y="996565"/>
            <a:ext cx="7508323" cy="4382225"/>
          </a:xfrm>
          <a:prstGeom prst="rect">
            <a:avLst/>
          </a:prstGeom>
        </p:spPr>
        <p:txBody>
          <a:bodyPr wrap="square">
            <a:spAutoFit/>
          </a:bodyPr>
          <a:lstStyle/>
          <a:p>
            <a:pPr algn="ctr">
              <a:lnSpc>
                <a:spcPct val="150000"/>
              </a:lnSpc>
              <a:spcAft>
                <a:spcPts val="0"/>
              </a:spcAft>
            </a:pPr>
            <a:r>
              <a:rPr lang="es-CO" sz="2000" b="1" dirty="0">
                <a:solidFill>
                  <a:schemeClr val="accent1">
                    <a:lumMod val="50000"/>
                  </a:schemeClr>
                </a:solidFill>
                <a:latin typeface="Times New Roman" panose="02020603050405020304" pitchFamily="18" charset="0"/>
                <a:ea typeface="SimSun" panose="02010600030101010101" pitchFamily="2" charset="-122"/>
              </a:rPr>
              <a:t>COMISIONES PERMANENTES</a:t>
            </a:r>
          </a:p>
          <a:p>
            <a:pPr>
              <a:lnSpc>
                <a:spcPct val="150000"/>
              </a:lnSpc>
              <a:spcAft>
                <a:spcPts val="0"/>
              </a:spcAft>
            </a:pPr>
            <a:r>
              <a:rPr lang="es-CO" b="1" dirty="0">
                <a:latin typeface="Times New Roman" panose="02020603050405020304" pitchFamily="18" charset="0"/>
                <a:ea typeface="SimSun" panose="02010600030101010101" pitchFamily="2" charset="-122"/>
              </a:rPr>
              <a:t> </a:t>
            </a:r>
            <a:endParaRPr lang="es-CO" dirty="0">
              <a:latin typeface="Times New Roman" panose="02020603050405020304" pitchFamily="18" charset="0"/>
              <a:ea typeface="SimSun" panose="02010600030101010101" pitchFamily="2" charset="-122"/>
            </a:endParaRPr>
          </a:p>
          <a:p>
            <a:pPr>
              <a:lnSpc>
                <a:spcPct val="150000"/>
              </a:lnSpc>
              <a:spcAft>
                <a:spcPts val="0"/>
              </a:spcAft>
            </a:pPr>
            <a:r>
              <a:rPr lang="es-CO" sz="2400" b="1" dirty="0">
                <a:solidFill>
                  <a:schemeClr val="accent1">
                    <a:lumMod val="50000"/>
                  </a:schemeClr>
                </a:solidFill>
                <a:latin typeface="Times New Roman" panose="02020603050405020304" pitchFamily="18" charset="0"/>
                <a:ea typeface="SimSun" panose="02010600030101010101" pitchFamily="2" charset="-122"/>
              </a:rPr>
              <a:t>COMISION PRIMERA O DEL PLAN Y DE BIENES</a:t>
            </a:r>
            <a:endParaRPr lang="es-CO" sz="2400" dirty="0">
              <a:solidFill>
                <a:schemeClr val="accent1">
                  <a:lumMod val="50000"/>
                </a:schemeClr>
              </a:solidFill>
              <a:latin typeface="Times New Roman" panose="02020603050405020304" pitchFamily="18" charset="0"/>
              <a:ea typeface="SimSun" panose="02010600030101010101" pitchFamily="2" charset="-122"/>
            </a:endParaRPr>
          </a:p>
          <a:p>
            <a:pPr>
              <a:lnSpc>
                <a:spcPct val="150000"/>
              </a:lnSpc>
              <a:spcAft>
                <a:spcPts val="0"/>
              </a:spcAft>
            </a:pPr>
            <a:r>
              <a:rPr lang="es-CO" b="1" dirty="0">
                <a:latin typeface="Times New Roman" panose="02020603050405020304" pitchFamily="18" charset="0"/>
                <a:ea typeface="SimSun" panose="02010600030101010101" pitchFamily="2" charset="-122"/>
              </a:rPr>
              <a:t> </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CESAR AUGUSTO PION GONZALEZ – (PRESIDENTE)</a:t>
            </a:r>
            <a:endParaRPr lang="es-CO" dirty="0">
              <a:latin typeface="Times New Roman" panose="02020603050405020304" pitchFamily="18" charset="0"/>
              <a:ea typeface="SimSun" panose="02010600030101010101" pitchFamily="2" charset="-122"/>
            </a:endParaRPr>
          </a:p>
          <a:p>
            <a:pPr marL="342900" indent="-342900">
              <a:lnSpc>
                <a:spcPct val="150000"/>
              </a:lnSpc>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LEWIS MONTERO POLO                         (VICEPRESIDENTE)</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RODRIGO RAUL REYES PEREIRA       (SECRETARIO)</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ANTONIO SALIM GUERRA TORRES</a:t>
            </a: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EDGAR MENDOZA SALEME</a:t>
            </a: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RONAL JOSE FORTCH RODELO</a:t>
            </a:r>
          </a:p>
        </p:txBody>
      </p:sp>
    </p:spTree>
    <p:extLst>
      <p:ext uri="{BB962C8B-B14F-4D97-AF65-F5344CB8AC3E}">
        <p14:creationId xmlns:p14="http://schemas.microsoft.com/office/powerpoint/2010/main" val="1065159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A73060F9-A78B-4F9A-BFA8-0E5BE960445C}"/>
              </a:ext>
            </a:extLst>
          </p:cNvPr>
          <p:cNvSpPr/>
          <p:nvPr/>
        </p:nvSpPr>
        <p:spPr>
          <a:xfrm>
            <a:off x="1149350" y="962555"/>
            <a:ext cx="6845300" cy="3920560"/>
          </a:xfrm>
          <a:prstGeom prst="rect">
            <a:avLst/>
          </a:prstGeom>
        </p:spPr>
        <p:txBody>
          <a:bodyPr wrap="square">
            <a:spAutoFit/>
          </a:bodyPr>
          <a:lstStyle/>
          <a:p>
            <a:pPr>
              <a:lnSpc>
                <a:spcPct val="150000"/>
              </a:lnSpc>
              <a:spcAft>
                <a:spcPts val="0"/>
              </a:spcAft>
            </a:pPr>
            <a:r>
              <a:rPr lang="es-CO" b="1" dirty="0">
                <a:latin typeface="Times New Roman" panose="02020603050405020304" pitchFamily="18" charset="0"/>
                <a:ea typeface="SimSun" panose="02010600030101010101" pitchFamily="2" charset="-122"/>
              </a:rPr>
              <a:t> </a:t>
            </a:r>
            <a:endParaRPr lang="es-CO" dirty="0">
              <a:latin typeface="Times New Roman" panose="02020603050405020304" pitchFamily="18" charset="0"/>
              <a:ea typeface="SimSun" panose="02010600030101010101" pitchFamily="2" charset="-122"/>
            </a:endParaRPr>
          </a:p>
          <a:p>
            <a:pPr>
              <a:lnSpc>
                <a:spcPct val="150000"/>
              </a:lnSpc>
              <a:spcAft>
                <a:spcPts val="0"/>
              </a:spcAft>
            </a:pPr>
            <a:r>
              <a:rPr lang="es-CO" sz="2400" b="1" dirty="0">
                <a:solidFill>
                  <a:schemeClr val="accent1">
                    <a:lumMod val="50000"/>
                  </a:schemeClr>
                </a:solidFill>
                <a:latin typeface="Times New Roman" panose="02020603050405020304" pitchFamily="18" charset="0"/>
                <a:ea typeface="SimSun" panose="02010600030101010101" pitchFamily="2" charset="-122"/>
              </a:rPr>
              <a:t>COMISION SEGUNDA O DE PRESUPUESTO</a:t>
            </a:r>
          </a:p>
          <a:p>
            <a:pPr>
              <a:lnSpc>
                <a:spcPct val="150000"/>
              </a:lnSpc>
              <a:spcAft>
                <a:spcPts val="0"/>
              </a:spcAft>
            </a:pPr>
            <a:r>
              <a:rPr lang="es-CO" b="1" dirty="0">
                <a:latin typeface="Times New Roman" panose="02020603050405020304" pitchFamily="18" charset="0"/>
                <a:ea typeface="SimSun" panose="02010600030101010101" pitchFamily="2" charset="-122"/>
              </a:rPr>
              <a:t> </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DAVID CABALLERO RODRIGUEZ– (PRESIDENTE)</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AMERICO MENDOZA QUESSEP       (VICEPRESIDENTE)</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CARLOS BARRIOS GOMEZ               (SECRETARIO)</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JAVIER WADI CURI OSORIO </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ANGELICA HODEG DURANGO</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DUVINIA TORRES COHEN</a:t>
            </a:r>
            <a:endParaRPr lang="es-CO" dirty="0">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3087142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06F7FE8A-5B3F-4098-994A-7841B2FB030D}"/>
              </a:ext>
            </a:extLst>
          </p:cNvPr>
          <p:cNvSpPr/>
          <p:nvPr/>
        </p:nvSpPr>
        <p:spPr>
          <a:xfrm>
            <a:off x="781878" y="1019870"/>
            <a:ext cx="8494644" cy="4064382"/>
          </a:xfrm>
          <a:prstGeom prst="rect">
            <a:avLst/>
          </a:prstGeom>
        </p:spPr>
        <p:txBody>
          <a:bodyPr wrap="square">
            <a:spAutoFit/>
          </a:bodyPr>
          <a:lstStyle/>
          <a:p>
            <a:pPr algn="ctr">
              <a:lnSpc>
                <a:spcPct val="150000"/>
              </a:lnSpc>
              <a:spcAft>
                <a:spcPts val="0"/>
              </a:spcAft>
            </a:pPr>
            <a:r>
              <a:rPr lang="es-CO" sz="2400" b="1" dirty="0">
                <a:solidFill>
                  <a:schemeClr val="accent1">
                    <a:lumMod val="50000"/>
                  </a:schemeClr>
                </a:solidFill>
                <a:latin typeface="Times New Roman" panose="02020603050405020304" pitchFamily="18" charset="0"/>
                <a:ea typeface="SimSun" panose="02010600030101010101" pitchFamily="2" charset="-122"/>
              </a:rPr>
              <a:t>COMISION TERCERA O ADMINISTRATIVA </a:t>
            </a:r>
          </a:p>
          <a:p>
            <a:pPr algn="ctr">
              <a:lnSpc>
                <a:spcPct val="150000"/>
              </a:lnSpc>
              <a:spcAft>
                <a:spcPts val="0"/>
              </a:spcAft>
            </a:pPr>
            <a:r>
              <a:rPr lang="es-CO" sz="2400" b="1" dirty="0">
                <a:solidFill>
                  <a:schemeClr val="accent1">
                    <a:lumMod val="50000"/>
                  </a:schemeClr>
                </a:solidFill>
                <a:latin typeface="Times New Roman" panose="02020603050405020304" pitchFamily="18" charset="0"/>
                <a:ea typeface="SimSun" panose="02010600030101010101" pitchFamily="2" charset="-122"/>
              </a:rPr>
              <a:t>Y DE ASUNTOS GENERALES </a:t>
            </a:r>
          </a:p>
          <a:p>
            <a:pPr>
              <a:lnSpc>
                <a:spcPct val="150000"/>
              </a:lnSpc>
              <a:spcAft>
                <a:spcPts val="0"/>
              </a:spcAft>
            </a:pPr>
            <a:r>
              <a:rPr lang="es-CO" b="1" dirty="0">
                <a:latin typeface="Times New Roman" panose="02020603050405020304" pitchFamily="18" charset="0"/>
                <a:ea typeface="SimSun" panose="02010600030101010101" pitchFamily="2" charset="-122"/>
              </a:rPr>
              <a:t> </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RAFAEL ENRIQUE MEZA PEREZ –         (PRESIDENTE)</a:t>
            </a:r>
            <a:endParaRPr lang="es-CO" dirty="0">
              <a:latin typeface="Times New Roman" panose="02020603050405020304" pitchFamily="18" charset="0"/>
              <a:ea typeface="SimSun" panose="02010600030101010101" pitchFamily="2" charset="-122"/>
            </a:endParaRPr>
          </a:p>
          <a:p>
            <a:pPr marL="342900" indent="-342900">
              <a:lnSpc>
                <a:spcPct val="150000"/>
              </a:lnSpc>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OSCAR ALFONSO MARIN VILLALBA – (VICEPRESIDENTE)</a:t>
            </a:r>
          </a:p>
          <a:p>
            <a:pPr marL="342900" indent="-342900">
              <a:lnSpc>
                <a:spcPct val="150000"/>
              </a:lnSpc>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WILSON ERNESTO TONCEL OCHOA –  (SECRETARIO)</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cs typeface="Times New Roman" panose="02020603050405020304" pitchFamily="18" charset="0"/>
              </a:rPr>
              <a:t>ERICH </a:t>
            </a:r>
            <a:r>
              <a:rPr lang="es-ES_tradnl"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NINJISKY </a:t>
            </a:r>
            <a:r>
              <a:rPr lang="es-CO" b="1" dirty="0">
                <a:latin typeface="Times New Roman" panose="02020603050405020304" pitchFamily="18" charset="0"/>
                <a:ea typeface="SimSun" panose="02010600030101010101" pitchFamily="2" charset="-122"/>
                <a:cs typeface="Times New Roman" panose="02020603050405020304" pitchFamily="18" charset="0"/>
              </a:rPr>
              <a:t>PIÑA </a:t>
            </a:r>
            <a:r>
              <a:rPr lang="es-CO" b="1" dirty="0">
                <a:latin typeface="Times New Roman" panose="02020603050405020304" pitchFamily="18" charset="0"/>
                <a:ea typeface="SimSun" panose="02010600030101010101" pitchFamily="2" charset="-122"/>
              </a:rPr>
              <a:t>FELIZ</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WILLIAM ALEXANDER PEREZ MONTES</a:t>
            </a:r>
            <a:endParaRPr lang="es-CO" dirty="0">
              <a:latin typeface="Times New Roman" panose="02020603050405020304" pitchFamily="18" charset="0"/>
              <a:ea typeface="SimSun" panose="02010600030101010101" pitchFamily="2" charset="-122"/>
            </a:endParaRPr>
          </a:p>
          <a:p>
            <a:pPr marL="342900" lvl="0" indent="-342900">
              <a:lnSpc>
                <a:spcPct val="150000"/>
              </a:lnSpc>
              <a:spcAft>
                <a:spcPts val="0"/>
              </a:spcAft>
              <a:buFont typeface="Symbol" panose="05050102010706020507" pitchFamily="18" charset="2"/>
              <a:buChar char=""/>
              <a:tabLst>
                <a:tab pos="457200" algn="l"/>
              </a:tabLst>
            </a:pPr>
            <a:r>
              <a:rPr lang="es-CO" b="1" dirty="0">
                <a:latin typeface="Times New Roman" panose="02020603050405020304" pitchFamily="18" charset="0"/>
                <a:ea typeface="SimSun" panose="02010600030101010101" pitchFamily="2" charset="-122"/>
              </a:rPr>
              <a:t>LUIS JAVIER CASSIANI VALIENTE</a:t>
            </a:r>
            <a:endParaRPr lang="es-CO" dirty="0"/>
          </a:p>
        </p:txBody>
      </p:sp>
    </p:spTree>
    <p:extLst>
      <p:ext uri="{BB962C8B-B14F-4D97-AF65-F5344CB8AC3E}">
        <p14:creationId xmlns:p14="http://schemas.microsoft.com/office/powerpoint/2010/main" val="3078056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1A662AD8-FBD8-49C6-BA02-DA303F7BAAC6}"/>
              </a:ext>
            </a:extLst>
          </p:cNvPr>
          <p:cNvSpPr/>
          <p:nvPr/>
        </p:nvSpPr>
        <p:spPr>
          <a:xfrm>
            <a:off x="1840523" y="224983"/>
            <a:ext cx="4572000" cy="969496"/>
          </a:xfrm>
          <a:prstGeom prst="rect">
            <a:avLst/>
          </a:prstGeom>
        </p:spPr>
        <p:txBody>
          <a:bodyPr>
            <a:spAutoFit/>
          </a:bodyPr>
          <a:lstStyle/>
          <a:p>
            <a:pPr marL="342900" lvl="0" indent="-342900" algn="ctr">
              <a:spcAft>
                <a:spcPts val="0"/>
              </a:spcAft>
              <a:buFont typeface="+mj-lt"/>
              <a:buAutoNum type="romanUcPeriod"/>
              <a:tabLst>
                <a:tab pos="2700020" algn="ctr"/>
                <a:tab pos="5400040" algn="r"/>
              </a:tabLst>
            </a:pPr>
            <a:r>
              <a:rPr lang="es-ES_tradnl" sz="1400" b="1" dirty="0">
                <a:solidFill>
                  <a:srgbClr val="FF0000"/>
                </a:solidFill>
                <a:latin typeface="Verdana" panose="020B0604030504040204" pitchFamily="34" charset="0"/>
                <a:ea typeface="Times New Roman" panose="02020603050405020304" pitchFamily="18" charset="0"/>
              </a:rPr>
              <a:t>GESTIÓN MISIONAL </a:t>
            </a:r>
            <a:endParaRPr lang="es-CO" sz="1200" b="1" dirty="0">
              <a:solidFill>
                <a:srgbClr val="FF0000"/>
              </a:solidFill>
              <a:latin typeface="Times New Roman" panose="02020603050405020304" pitchFamily="18" charset="0"/>
              <a:ea typeface="Times New Roman" panose="02020603050405020304" pitchFamily="18" charset="0"/>
            </a:endParaRPr>
          </a:p>
          <a:p>
            <a:pPr>
              <a:spcAft>
                <a:spcPts val="0"/>
              </a:spcAft>
              <a:tabLst>
                <a:tab pos="2700020" algn="ctr"/>
                <a:tab pos="5400040" algn="r"/>
              </a:tabLst>
            </a:pPr>
            <a:r>
              <a:rPr lang="es-ES_tradnl" sz="1400" b="1" dirty="0">
                <a:solidFill>
                  <a:srgbClr val="FF0000"/>
                </a:solidFill>
                <a:latin typeface="Verdana" panose="020B0604030504040204" pitchFamily="34" charset="0"/>
                <a:ea typeface="Times New Roman" panose="02020603050405020304" pitchFamily="18" charset="0"/>
              </a:rPr>
              <a:t> </a:t>
            </a:r>
            <a:endParaRPr lang="es-CO" sz="1200" b="1" dirty="0">
              <a:solidFill>
                <a:srgbClr val="FF0000"/>
              </a:solidFill>
              <a:latin typeface="Times New Roman" panose="02020603050405020304" pitchFamily="18" charset="0"/>
              <a:ea typeface="Times New Roman" panose="02020603050405020304" pitchFamily="18" charset="0"/>
            </a:endParaRPr>
          </a:p>
          <a:p>
            <a:pPr marL="342900" lvl="0" indent="-342900" algn="ctr">
              <a:spcAft>
                <a:spcPts val="0"/>
              </a:spcAft>
              <a:buFont typeface="+mj-lt"/>
              <a:buAutoNum type="alphaUcPeriod"/>
              <a:tabLst>
                <a:tab pos="2700020" algn="ctr"/>
                <a:tab pos="5400040" algn="r"/>
              </a:tabLst>
            </a:pPr>
            <a:r>
              <a:rPr lang="es-ES_tradnl" sz="1400" b="1" dirty="0">
                <a:solidFill>
                  <a:srgbClr val="FF0000"/>
                </a:solidFill>
                <a:latin typeface="Verdana" panose="020B0604030504040204" pitchFamily="34" charset="0"/>
                <a:ea typeface="Times New Roman" panose="02020603050405020304" pitchFamily="18" charset="0"/>
              </a:rPr>
              <a:t> SESIONES ORDINARIAS</a:t>
            </a:r>
            <a:endParaRPr lang="es-CO" sz="1200" b="1" dirty="0">
              <a:solidFill>
                <a:srgbClr val="FF0000"/>
              </a:solidFill>
              <a:latin typeface="Times New Roman" panose="02020603050405020304" pitchFamily="18" charset="0"/>
              <a:ea typeface="Times New Roman" panose="02020603050405020304" pitchFamily="18" charset="0"/>
            </a:endParaRPr>
          </a:p>
          <a:p>
            <a:pPr>
              <a:spcAft>
                <a:spcPts val="0"/>
              </a:spcAft>
              <a:tabLst>
                <a:tab pos="2700020" algn="ctr"/>
                <a:tab pos="5400040" algn="r"/>
              </a:tabLst>
            </a:pPr>
            <a:r>
              <a:rPr lang="es-ES_tradnl" sz="1500" b="1" dirty="0">
                <a:latin typeface="Verdana" panose="020B0604030504040204" pitchFamily="34" charset="0"/>
                <a:ea typeface="Times New Roman" panose="02020603050405020304" pitchFamily="18" charset="0"/>
              </a:rPr>
              <a:t> </a:t>
            </a:r>
            <a:endParaRPr lang="es-CO" sz="1200" dirty="0">
              <a:latin typeface="Times New Roman" panose="02020603050405020304" pitchFamily="18" charset="0"/>
              <a:ea typeface="Times New Roman" panose="02020603050405020304" pitchFamily="18" charset="0"/>
            </a:endParaRPr>
          </a:p>
        </p:txBody>
      </p:sp>
      <p:graphicFrame>
        <p:nvGraphicFramePr>
          <p:cNvPr id="3" name="Tabla 2"/>
          <p:cNvGraphicFramePr>
            <a:graphicFrameLocks noGrp="1"/>
          </p:cNvGraphicFramePr>
          <p:nvPr>
            <p:extLst>
              <p:ext uri="{D42A27DB-BD31-4B8C-83A1-F6EECF244321}">
                <p14:modId xmlns:p14="http://schemas.microsoft.com/office/powerpoint/2010/main" val="4237153983"/>
              </p:ext>
            </p:extLst>
          </p:nvPr>
        </p:nvGraphicFramePr>
        <p:xfrm>
          <a:off x="618979" y="1095997"/>
          <a:ext cx="7484012" cy="5060076"/>
        </p:xfrm>
        <a:graphic>
          <a:graphicData uri="http://schemas.openxmlformats.org/drawingml/2006/table">
            <a:tbl>
              <a:tblPr/>
              <a:tblGrid>
                <a:gridCol w="1786596">
                  <a:extLst>
                    <a:ext uri="{9D8B030D-6E8A-4147-A177-3AD203B41FA5}">
                      <a16:colId xmlns:a16="http://schemas.microsoft.com/office/drawing/2014/main" val="20000"/>
                    </a:ext>
                  </a:extLst>
                </a:gridCol>
                <a:gridCol w="3559127">
                  <a:extLst>
                    <a:ext uri="{9D8B030D-6E8A-4147-A177-3AD203B41FA5}">
                      <a16:colId xmlns:a16="http://schemas.microsoft.com/office/drawing/2014/main" val="20001"/>
                    </a:ext>
                  </a:extLst>
                </a:gridCol>
                <a:gridCol w="2138289">
                  <a:extLst>
                    <a:ext uri="{9D8B030D-6E8A-4147-A177-3AD203B41FA5}">
                      <a16:colId xmlns:a16="http://schemas.microsoft.com/office/drawing/2014/main" val="20002"/>
                    </a:ext>
                  </a:extLst>
                </a:gridCol>
              </a:tblGrid>
              <a:tr h="497995">
                <a:tc>
                  <a:txBody>
                    <a:bodyPr/>
                    <a:lstStyle/>
                    <a:p>
                      <a:pPr algn="ctr" fontAlgn="ctr"/>
                      <a:r>
                        <a:rPr lang="es-ES_tradnl" sz="1800" b="1" i="0" u="none" strike="noStrike" dirty="0">
                          <a:solidFill>
                            <a:srgbClr val="000000"/>
                          </a:solidFill>
                          <a:effectLst/>
                          <a:latin typeface="Verdana" panose="020B0604030504040204" pitchFamily="34" charset="0"/>
                        </a:rPr>
                        <a:t>MES</a:t>
                      </a:r>
                      <a:endParaRPr lang="es-CO" sz="1800" b="1" i="0" u="none" strike="noStrike" dirty="0">
                        <a:solidFill>
                          <a:srgbClr val="000000"/>
                        </a:solidFill>
                        <a:effectLst/>
                        <a:latin typeface="Verdana" panose="020B0604030504040204" pitchFamily="34" charset="0"/>
                      </a:endParaRPr>
                    </a:p>
                  </a:txBody>
                  <a:tcPr marL="8164" marR="8164" marT="81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_tradnl" sz="1800" b="1" i="0" u="none" strike="noStrike">
                          <a:solidFill>
                            <a:srgbClr val="000000"/>
                          </a:solidFill>
                          <a:effectLst/>
                          <a:latin typeface="Verdana" panose="020B0604030504040204" pitchFamily="34" charset="0"/>
                        </a:rPr>
                        <a:t>FECHAS</a:t>
                      </a:r>
                      <a:endParaRPr lang="es-CO" sz="1800" b="1" i="0" u="none" strike="noStrike">
                        <a:solidFill>
                          <a:srgbClr val="000000"/>
                        </a:solidFill>
                        <a:effectLst/>
                        <a:latin typeface="Verdana" panose="020B0604030504040204" pitchFamily="34" charset="0"/>
                      </a:endParaRPr>
                    </a:p>
                  </a:txBody>
                  <a:tcPr marL="8164" marR="8164" marT="81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_tradnl" sz="1800" b="1" i="0" u="none" strike="noStrike">
                          <a:solidFill>
                            <a:srgbClr val="000000"/>
                          </a:solidFill>
                          <a:effectLst/>
                          <a:latin typeface="Verdana" panose="020B0604030504040204" pitchFamily="34" charset="0"/>
                        </a:rPr>
                        <a:t>TOTAL DIAS DE SESIÓN</a:t>
                      </a:r>
                      <a:endParaRPr lang="es-CO" sz="1800" b="1" i="0" u="none" strike="noStrike">
                        <a:solidFill>
                          <a:srgbClr val="000000"/>
                        </a:solidFill>
                        <a:effectLst/>
                        <a:latin typeface="Verdana" panose="020B0604030504040204" pitchFamily="34" charset="0"/>
                      </a:endParaRPr>
                    </a:p>
                  </a:txBody>
                  <a:tcPr marL="8164" marR="8164" marT="81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53080">
                <a:tc>
                  <a:txBody>
                    <a:bodyPr/>
                    <a:lstStyle/>
                    <a:p>
                      <a:pPr algn="ctr" fontAlgn="ctr"/>
                      <a:r>
                        <a:rPr lang="es-ES_tradnl" sz="1800" b="1" i="0" u="none" strike="noStrike" dirty="0">
                          <a:solidFill>
                            <a:srgbClr val="000000"/>
                          </a:solidFill>
                          <a:effectLst/>
                          <a:latin typeface="Verdana" panose="020B0604030504040204" pitchFamily="34" charset="0"/>
                        </a:rPr>
                        <a:t>FEBRERO</a:t>
                      </a:r>
                      <a:endParaRPr lang="es-CO" sz="1800" b="1" i="0" u="none" strike="noStrike" dirty="0">
                        <a:solidFill>
                          <a:srgbClr val="000000"/>
                        </a:solidFill>
                        <a:effectLst/>
                        <a:latin typeface="Verdana" panose="020B0604030504040204" pitchFamily="34" charset="0"/>
                      </a:endParaRPr>
                    </a:p>
                  </a:txBody>
                  <a:tcPr marL="8164" marR="8164" marT="81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_tradnl" sz="1800" b="0" i="0" u="none" strike="noStrike" dirty="0">
                          <a:solidFill>
                            <a:srgbClr val="000000"/>
                          </a:solidFill>
                          <a:effectLst/>
                          <a:latin typeface="Verdana" panose="020B0604030504040204" pitchFamily="34" charset="0"/>
                        </a:rPr>
                        <a:t>19 y 20</a:t>
                      </a:r>
                      <a:endParaRPr lang="es-CO" sz="1800" b="0" i="0" u="none" strike="noStrike" dirty="0">
                        <a:solidFill>
                          <a:srgbClr val="000000"/>
                        </a:solidFill>
                        <a:effectLst/>
                        <a:latin typeface="Verdana" panose="020B0604030504040204" pitchFamily="34" charset="0"/>
                      </a:endParaRPr>
                    </a:p>
                  </a:txBody>
                  <a:tcPr marL="8164" marR="8164" marT="81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_tradnl" sz="1800" b="0" i="0" u="none" strike="noStrike" dirty="0">
                          <a:solidFill>
                            <a:srgbClr val="000000"/>
                          </a:solidFill>
                          <a:effectLst/>
                          <a:latin typeface="Verdana" panose="020B0604030504040204" pitchFamily="34" charset="0"/>
                        </a:rPr>
                        <a:t>2</a:t>
                      </a:r>
                      <a:endParaRPr lang="es-CO" sz="1800" b="0" i="0" u="none" strike="noStrike" dirty="0">
                        <a:solidFill>
                          <a:srgbClr val="000000"/>
                        </a:solidFill>
                        <a:effectLst/>
                        <a:latin typeface="Verdana" panose="020B0604030504040204" pitchFamily="34" charset="0"/>
                      </a:endParaRPr>
                    </a:p>
                  </a:txBody>
                  <a:tcPr marL="8164" marR="8164" marT="81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95962">
                <a:tc>
                  <a:txBody>
                    <a:bodyPr/>
                    <a:lstStyle/>
                    <a:p>
                      <a:pPr algn="ctr" fontAlgn="ctr"/>
                      <a:r>
                        <a:rPr lang="es-ES_tradnl" sz="1800" b="1" i="0" u="none" strike="noStrike">
                          <a:solidFill>
                            <a:srgbClr val="000000"/>
                          </a:solidFill>
                          <a:effectLst/>
                          <a:latin typeface="Verdana" panose="020B0604030504040204" pitchFamily="34" charset="0"/>
                        </a:rPr>
                        <a:t>MARZO</a:t>
                      </a:r>
                      <a:endParaRPr lang="es-CO" sz="1800" b="1" i="0" u="none" strike="noStrike">
                        <a:solidFill>
                          <a:srgbClr val="000000"/>
                        </a:solidFill>
                        <a:effectLst/>
                        <a:latin typeface="Verdana" panose="020B0604030504040204" pitchFamily="34" charset="0"/>
                      </a:endParaRPr>
                    </a:p>
                  </a:txBody>
                  <a:tcPr marL="8164" marR="8164" marT="81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_tradnl" sz="1800" b="0" i="0" u="none" strike="noStrike">
                          <a:solidFill>
                            <a:srgbClr val="000000"/>
                          </a:solidFill>
                          <a:effectLst/>
                          <a:latin typeface="Verdana" panose="020B0604030504040204" pitchFamily="34" charset="0"/>
                        </a:rPr>
                        <a:t>1, 4, 5, 6, 7, 8, 9, 10, 11, 12, 13, 14, , 15, 18, 19, 20, 21, 22, 23, 24, 26, 27, 28, 29, 30 y 31</a:t>
                      </a:r>
                      <a:endParaRPr lang="es-CO" sz="1800" b="0" i="0" u="none" strike="noStrike">
                        <a:solidFill>
                          <a:srgbClr val="000000"/>
                        </a:solidFill>
                        <a:effectLst/>
                        <a:latin typeface="Verdana" panose="020B0604030504040204" pitchFamily="34" charset="0"/>
                      </a:endParaRPr>
                    </a:p>
                  </a:txBody>
                  <a:tcPr marL="8164" marR="8164" marT="81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_tradnl" sz="1800" b="0" i="0" u="none" strike="noStrike" dirty="0">
                          <a:solidFill>
                            <a:srgbClr val="000000"/>
                          </a:solidFill>
                          <a:effectLst/>
                          <a:latin typeface="Verdana" panose="020B0604030504040204" pitchFamily="34" charset="0"/>
                        </a:rPr>
                        <a:t>26</a:t>
                      </a:r>
                      <a:endParaRPr lang="es-CO" sz="1800" b="0" i="0" u="none" strike="noStrike" dirty="0">
                        <a:solidFill>
                          <a:srgbClr val="000000"/>
                        </a:solidFill>
                        <a:effectLst/>
                        <a:latin typeface="Verdana" panose="020B0604030504040204" pitchFamily="34" charset="0"/>
                      </a:endParaRPr>
                    </a:p>
                  </a:txBody>
                  <a:tcPr marL="8164" marR="8164" marT="81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55201">
                <a:tc>
                  <a:txBody>
                    <a:bodyPr/>
                    <a:lstStyle/>
                    <a:p>
                      <a:pPr algn="ctr" fontAlgn="ctr"/>
                      <a:r>
                        <a:rPr lang="es-ES_tradnl" sz="1800" b="1" i="0" u="none" strike="noStrike">
                          <a:solidFill>
                            <a:srgbClr val="000000"/>
                          </a:solidFill>
                          <a:effectLst/>
                          <a:latin typeface="Verdana" panose="020B0604030504040204" pitchFamily="34" charset="0"/>
                        </a:rPr>
                        <a:t>ABRIL</a:t>
                      </a:r>
                      <a:endParaRPr lang="es-CO" sz="1800" b="1" i="0" u="none" strike="noStrike">
                        <a:solidFill>
                          <a:srgbClr val="000000"/>
                        </a:solidFill>
                        <a:effectLst/>
                        <a:latin typeface="Verdana" panose="020B0604030504040204" pitchFamily="34" charset="0"/>
                      </a:endParaRPr>
                    </a:p>
                  </a:txBody>
                  <a:tcPr marL="8164" marR="8164" marT="81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_tradnl" sz="1800" b="0" i="0" u="none" strike="noStrike">
                          <a:solidFill>
                            <a:srgbClr val="000000"/>
                          </a:solidFill>
                          <a:effectLst/>
                          <a:latin typeface="Verdana" panose="020B0604030504040204" pitchFamily="34" charset="0"/>
                        </a:rPr>
                        <a:t>1, 2, 3, 4, 5, 6, 7, 8, 9, 10, 11, 12, 13, 15, 16, 22, 23, 24, 25, 26, 27, 28, 29 y 30</a:t>
                      </a:r>
                      <a:endParaRPr lang="es-CO" sz="1800" b="0" i="0" u="none" strike="noStrike">
                        <a:solidFill>
                          <a:srgbClr val="000000"/>
                        </a:solidFill>
                        <a:effectLst/>
                        <a:latin typeface="Verdana" panose="020B0604030504040204" pitchFamily="34" charset="0"/>
                      </a:endParaRPr>
                    </a:p>
                  </a:txBody>
                  <a:tcPr marL="8164" marR="8164" marT="81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_tradnl" sz="1800" b="0" i="0" u="none" strike="noStrike" dirty="0">
                          <a:solidFill>
                            <a:srgbClr val="000000"/>
                          </a:solidFill>
                          <a:effectLst/>
                          <a:latin typeface="Verdana" panose="020B0604030504040204" pitchFamily="34" charset="0"/>
                        </a:rPr>
                        <a:t>24</a:t>
                      </a:r>
                      <a:endParaRPr lang="es-CO" sz="1800" b="0" i="0" u="none" strike="noStrike" dirty="0">
                        <a:solidFill>
                          <a:srgbClr val="000000"/>
                        </a:solidFill>
                        <a:effectLst/>
                        <a:latin typeface="Verdana" panose="020B0604030504040204" pitchFamily="34" charset="0"/>
                      </a:endParaRPr>
                    </a:p>
                  </a:txBody>
                  <a:tcPr marL="8164" marR="8164" marT="81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1441">
                <a:tc>
                  <a:txBody>
                    <a:bodyPr/>
                    <a:lstStyle/>
                    <a:p>
                      <a:pPr algn="ctr" fontAlgn="ctr"/>
                      <a:r>
                        <a:rPr lang="es-ES_tradnl" sz="1800" b="1" i="0" u="none" strike="noStrike">
                          <a:solidFill>
                            <a:srgbClr val="000000"/>
                          </a:solidFill>
                          <a:effectLst/>
                          <a:latin typeface="Verdana" panose="020B0604030504040204" pitchFamily="34" charset="0"/>
                        </a:rPr>
                        <a:t>MAYO</a:t>
                      </a:r>
                      <a:endParaRPr lang="es-CO" sz="1800" b="1" i="0" u="none" strike="noStrike">
                        <a:solidFill>
                          <a:srgbClr val="000000"/>
                        </a:solidFill>
                        <a:effectLst/>
                        <a:latin typeface="Verdana" panose="020B0604030504040204" pitchFamily="34" charset="0"/>
                      </a:endParaRPr>
                    </a:p>
                  </a:txBody>
                  <a:tcPr marL="8164" marR="8164" marT="81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_tradnl" sz="1800" b="0" i="0" u="none" strike="noStrike">
                          <a:solidFill>
                            <a:srgbClr val="000000"/>
                          </a:solidFill>
                          <a:effectLst/>
                          <a:latin typeface="Verdana" panose="020B0604030504040204" pitchFamily="34" charset="0"/>
                        </a:rPr>
                        <a:t> 8 y 9</a:t>
                      </a:r>
                      <a:endParaRPr lang="es-CO" sz="1800" b="0" i="0" u="none" strike="noStrike">
                        <a:solidFill>
                          <a:srgbClr val="000000"/>
                        </a:solidFill>
                        <a:effectLst/>
                        <a:latin typeface="Verdana" panose="020B0604030504040204" pitchFamily="34" charset="0"/>
                      </a:endParaRPr>
                    </a:p>
                  </a:txBody>
                  <a:tcPr marL="8164" marR="8164" marT="81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_tradnl" sz="1800" b="0" i="0" u="none" strike="noStrike" dirty="0">
                          <a:solidFill>
                            <a:srgbClr val="000000"/>
                          </a:solidFill>
                          <a:effectLst/>
                          <a:latin typeface="Verdana" panose="020B0604030504040204" pitchFamily="34" charset="0"/>
                        </a:rPr>
                        <a:t>2</a:t>
                      </a:r>
                      <a:endParaRPr lang="es-CO" sz="1800" b="0" i="0" u="none" strike="noStrike" dirty="0">
                        <a:solidFill>
                          <a:srgbClr val="000000"/>
                        </a:solidFill>
                        <a:effectLst/>
                        <a:latin typeface="Verdana" panose="020B0604030504040204" pitchFamily="34" charset="0"/>
                      </a:endParaRPr>
                    </a:p>
                  </a:txBody>
                  <a:tcPr marL="8164" marR="8164" marT="81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477659">
                <a:tc>
                  <a:txBody>
                    <a:bodyPr/>
                    <a:lstStyle/>
                    <a:p>
                      <a:pPr algn="ctr" fontAlgn="ctr"/>
                      <a:r>
                        <a:rPr lang="es-ES_tradnl" sz="1800" b="1" i="0" u="none" strike="noStrike">
                          <a:solidFill>
                            <a:srgbClr val="000000"/>
                          </a:solidFill>
                          <a:effectLst/>
                          <a:latin typeface="Verdana" panose="020B0604030504040204" pitchFamily="34" charset="0"/>
                        </a:rPr>
                        <a:t>JUNIO</a:t>
                      </a:r>
                      <a:endParaRPr lang="es-CO" sz="1800" b="1" i="0" u="none" strike="noStrike">
                        <a:solidFill>
                          <a:srgbClr val="000000"/>
                        </a:solidFill>
                        <a:effectLst/>
                        <a:latin typeface="Verdana" panose="020B0604030504040204" pitchFamily="34" charset="0"/>
                      </a:endParaRPr>
                    </a:p>
                  </a:txBody>
                  <a:tcPr marL="8164" marR="8164" marT="81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_tradnl" sz="1800" b="0" i="0" u="none" strike="noStrike">
                          <a:solidFill>
                            <a:srgbClr val="000000"/>
                          </a:solidFill>
                          <a:effectLst/>
                          <a:latin typeface="Verdana" panose="020B0604030504040204" pitchFamily="34" charset="0"/>
                        </a:rPr>
                        <a:t>1, 4, 5, 6, 7, 8, 9, 10, 12, 13, 14, 15, 17, 18, 19, 20, 21, 22, 23, 25, 26, 27, 28, 29 y 30</a:t>
                      </a:r>
                      <a:endParaRPr lang="es-CO" sz="1800" b="0" i="0" u="none" strike="noStrike">
                        <a:solidFill>
                          <a:srgbClr val="000000"/>
                        </a:solidFill>
                        <a:effectLst/>
                        <a:latin typeface="Verdana" panose="020B0604030504040204" pitchFamily="34" charset="0"/>
                      </a:endParaRPr>
                    </a:p>
                  </a:txBody>
                  <a:tcPr marL="8164" marR="8164" marT="81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_tradnl" sz="1800" b="0" i="0" u="none" strike="noStrike" dirty="0">
                          <a:solidFill>
                            <a:srgbClr val="000000"/>
                          </a:solidFill>
                          <a:effectLst/>
                          <a:latin typeface="Verdana" panose="020B0604030504040204" pitchFamily="34" charset="0"/>
                        </a:rPr>
                        <a:t>25</a:t>
                      </a:r>
                      <a:endParaRPr lang="es-CO" sz="1800" b="0" i="0" u="none" strike="noStrike" dirty="0">
                        <a:solidFill>
                          <a:srgbClr val="000000"/>
                        </a:solidFill>
                        <a:effectLst/>
                        <a:latin typeface="Verdana" panose="020B0604030504040204" pitchFamily="34" charset="0"/>
                      </a:endParaRPr>
                    </a:p>
                  </a:txBody>
                  <a:tcPr marL="8164" marR="8164" marT="816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093656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a 3"/>
          <p:cNvGraphicFramePr>
            <a:graphicFrameLocks noGrp="1"/>
          </p:cNvGraphicFramePr>
          <p:nvPr>
            <p:extLst>
              <p:ext uri="{D42A27DB-BD31-4B8C-83A1-F6EECF244321}">
                <p14:modId xmlns:p14="http://schemas.microsoft.com/office/powerpoint/2010/main" val="2705620836"/>
              </p:ext>
            </p:extLst>
          </p:nvPr>
        </p:nvGraphicFramePr>
        <p:xfrm>
          <a:off x="281354" y="956603"/>
          <a:ext cx="8201463" cy="5217454"/>
        </p:xfrm>
        <a:graphic>
          <a:graphicData uri="http://schemas.openxmlformats.org/drawingml/2006/table">
            <a:tbl>
              <a:tblPr/>
              <a:tblGrid>
                <a:gridCol w="1828800">
                  <a:extLst>
                    <a:ext uri="{9D8B030D-6E8A-4147-A177-3AD203B41FA5}">
                      <a16:colId xmlns:a16="http://schemas.microsoft.com/office/drawing/2014/main" val="20000"/>
                    </a:ext>
                  </a:extLst>
                </a:gridCol>
                <a:gridCol w="5387926">
                  <a:extLst>
                    <a:ext uri="{9D8B030D-6E8A-4147-A177-3AD203B41FA5}">
                      <a16:colId xmlns:a16="http://schemas.microsoft.com/office/drawing/2014/main" val="20001"/>
                    </a:ext>
                  </a:extLst>
                </a:gridCol>
                <a:gridCol w="984737">
                  <a:extLst>
                    <a:ext uri="{9D8B030D-6E8A-4147-A177-3AD203B41FA5}">
                      <a16:colId xmlns:a16="http://schemas.microsoft.com/office/drawing/2014/main" val="20002"/>
                    </a:ext>
                  </a:extLst>
                </a:gridCol>
              </a:tblGrid>
              <a:tr h="107044">
                <a:tc>
                  <a:txBody>
                    <a:bodyPr/>
                    <a:lstStyle/>
                    <a:p>
                      <a:pPr algn="ctr" fontAlgn="ctr"/>
                      <a:endParaRPr lang="es-ES_tradnl" sz="1800" b="1" i="0" u="none" strike="noStrike" dirty="0">
                        <a:solidFill>
                          <a:srgbClr val="000000"/>
                        </a:solidFill>
                        <a:effectLst/>
                        <a:latin typeface="Verdana" panose="020B0604030504040204" pitchFamily="34" charset="0"/>
                      </a:endParaRPr>
                    </a:p>
                  </a:txBody>
                  <a:tcPr marL="5113" marR="5113" marT="51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rowSpan="3">
                  <a:txBody>
                    <a:bodyPr/>
                    <a:lstStyle/>
                    <a:p>
                      <a:pPr algn="ctr" fontAlgn="ctr"/>
                      <a:r>
                        <a:rPr lang="es-CO" sz="1400" b="0" i="0" u="none" strike="noStrike" dirty="0">
                          <a:solidFill>
                            <a:srgbClr val="000000"/>
                          </a:solidFill>
                          <a:effectLst/>
                          <a:latin typeface="Verdana" panose="020B0604030504040204" pitchFamily="34" charset="0"/>
                        </a:rPr>
                        <a:t>2, 3, 4, 5, 6, 7, 8, 9, 10, 11, , 13, 14, 15, 16, 17, 18, 19, 20, 21, 22, 23 y 24</a:t>
                      </a:r>
                    </a:p>
                  </a:txBody>
                  <a:tcPr marL="5113" marR="5113" marT="51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ctr" fontAlgn="ctr"/>
                      <a:r>
                        <a:rPr lang="es-ES_tradnl" sz="1800" b="1" i="0" u="none" strike="noStrike" dirty="0">
                          <a:solidFill>
                            <a:srgbClr val="000000"/>
                          </a:solidFill>
                          <a:effectLst/>
                          <a:latin typeface="Verdana" panose="020B0604030504040204" pitchFamily="34" charset="0"/>
                        </a:rPr>
                        <a:t>21</a:t>
                      </a:r>
                    </a:p>
                  </a:txBody>
                  <a:tcPr marL="5113" marR="5113" marT="51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17728">
                <a:tc>
                  <a:txBody>
                    <a:bodyPr/>
                    <a:lstStyle/>
                    <a:p>
                      <a:pPr algn="ctr" fontAlgn="ctr"/>
                      <a:r>
                        <a:rPr lang="es-ES_tradnl" sz="1800" b="1" i="0" u="none" strike="noStrike" dirty="0">
                          <a:solidFill>
                            <a:srgbClr val="000000"/>
                          </a:solidFill>
                          <a:effectLst/>
                          <a:latin typeface="Verdana" panose="020B0604030504040204" pitchFamily="34" charset="0"/>
                        </a:rPr>
                        <a:t>JULIO</a:t>
                      </a:r>
                    </a:p>
                  </a:txBody>
                  <a:tcPr marL="5113" marR="5113" marT="51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1"/>
                  </a:ext>
                </a:extLst>
              </a:tr>
              <a:tr h="35552">
                <a:tc>
                  <a:txBody>
                    <a:bodyPr/>
                    <a:lstStyle/>
                    <a:p>
                      <a:pPr algn="ctr" fontAlgn="ctr"/>
                      <a:endParaRPr lang="es-ES_tradnl" sz="1800" b="1" i="0" u="none" strike="noStrike" dirty="0">
                        <a:solidFill>
                          <a:srgbClr val="000000"/>
                        </a:solidFill>
                        <a:effectLst/>
                        <a:latin typeface="Verdana" panose="020B0604030504040204" pitchFamily="34" charset="0"/>
                      </a:endParaRPr>
                    </a:p>
                  </a:txBody>
                  <a:tcPr marL="5113" marR="5113" marT="51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s-CO"/>
                    </a:p>
                  </a:txBody>
                  <a:tcPr/>
                </a:tc>
                <a:tc vMerge="1">
                  <a:txBody>
                    <a:bodyPr/>
                    <a:lstStyle/>
                    <a:p>
                      <a:endParaRPr lang="es-CO"/>
                    </a:p>
                  </a:txBody>
                  <a:tcPr/>
                </a:tc>
                <a:extLst>
                  <a:ext uri="{0D108BD9-81ED-4DB2-BD59-A6C34878D82A}">
                    <a16:rowId xmlns:a16="http://schemas.microsoft.com/office/drawing/2014/main" val="10002"/>
                  </a:ext>
                </a:extLst>
              </a:tr>
              <a:tr h="182479">
                <a:tc>
                  <a:txBody>
                    <a:bodyPr/>
                    <a:lstStyle/>
                    <a:p>
                      <a:pPr algn="ctr" fontAlgn="ctr"/>
                      <a:r>
                        <a:rPr lang="es-ES_tradnl" sz="1800" b="1" i="0" u="none" strike="noStrike" dirty="0">
                          <a:solidFill>
                            <a:srgbClr val="000000"/>
                          </a:solidFill>
                          <a:effectLst/>
                          <a:latin typeface="Verdana" panose="020B0604030504040204" pitchFamily="34" charset="0"/>
                        </a:rPr>
                        <a:t>AGOSTO</a:t>
                      </a:r>
                    </a:p>
                  </a:txBody>
                  <a:tcPr marL="5113" marR="5113" marT="51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_tradnl" sz="1400" b="0" i="0" u="none" strike="noStrike" dirty="0">
                          <a:solidFill>
                            <a:srgbClr val="000000"/>
                          </a:solidFill>
                          <a:effectLst/>
                          <a:latin typeface="Verdana" panose="020B0604030504040204" pitchFamily="34" charset="0"/>
                        </a:rPr>
                        <a:t>5 y 6</a:t>
                      </a:r>
                    </a:p>
                  </a:txBody>
                  <a:tcPr marL="5113" marR="5113" marT="51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_tradnl" sz="1800" b="1" i="0" u="none" strike="noStrike" dirty="0">
                          <a:solidFill>
                            <a:srgbClr val="000000"/>
                          </a:solidFill>
                          <a:effectLst/>
                          <a:latin typeface="Verdana" panose="020B0604030504040204" pitchFamily="34" charset="0"/>
                        </a:rPr>
                        <a:t>2</a:t>
                      </a:r>
                    </a:p>
                  </a:txBody>
                  <a:tcPr marL="5113" marR="5113" marT="51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88850">
                <a:tc>
                  <a:txBody>
                    <a:bodyPr/>
                    <a:lstStyle/>
                    <a:p>
                      <a:pPr algn="ctr" fontAlgn="ctr"/>
                      <a:r>
                        <a:rPr lang="es-ES_tradnl" sz="1800" b="1" i="0" u="none" strike="noStrike" dirty="0">
                          <a:solidFill>
                            <a:srgbClr val="000000"/>
                          </a:solidFill>
                          <a:effectLst/>
                          <a:latin typeface="Verdana" panose="020B0604030504040204" pitchFamily="34" charset="0"/>
                        </a:rPr>
                        <a:t>SEPTIEMBRE</a:t>
                      </a:r>
                    </a:p>
                  </a:txBody>
                  <a:tcPr marL="5113" marR="5113" marT="51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400" b="0" i="0" u="none" strike="noStrike" dirty="0">
                          <a:solidFill>
                            <a:srgbClr val="000000"/>
                          </a:solidFill>
                          <a:effectLst/>
                          <a:latin typeface="Verdana" panose="020B0604030504040204" pitchFamily="34" charset="0"/>
                        </a:rPr>
                        <a:t>2, 3, 4, 5, 6, 9, 10, 11, 12, 13, 14, 16, 17, 18, 19, 20, 21, 23, 24, 25, 26 y 28</a:t>
                      </a:r>
                    </a:p>
                  </a:txBody>
                  <a:tcPr marL="5113" marR="5113" marT="51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_tradnl" sz="1800" b="1" i="0" u="none" strike="noStrike" dirty="0">
                          <a:solidFill>
                            <a:srgbClr val="000000"/>
                          </a:solidFill>
                          <a:effectLst/>
                          <a:latin typeface="Verdana" panose="020B0604030504040204" pitchFamily="34" charset="0"/>
                        </a:rPr>
                        <a:t>22</a:t>
                      </a:r>
                    </a:p>
                  </a:txBody>
                  <a:tcPr marL="5113" marR="5113" marT="51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88850">
                <a:tc>
                  <a:txBody>
                    <a:bodyPr/>
                    <a:lstStyle/>
                    <a:p>
                      <a:pPr algn="ctr" fontAlgn="ctr"/>
                      <a:r>
                        <a:rPr lang="es-ES_tradnl" sz="1800" b="1" i="0" u="none" strike="noStrike" dirty="0">
                          <a:solidFill>
                            <a:srgbClr val="000000"/>
                          </a:solidFill>
                          <a:effectLst/>
                          <a:latin typeface="Verdana" panose="020B0604030504040204" pitchFamily="34" charset="0"/>
                        </a:rPr>
                        <a:t>OCTUBRE</a:t>
                      </a:r>
                    </a:p>
                  </a:txBody>
                  <a:tcPr marL="5113" marR="5113" marT="51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400" b="0" i="0" u="none" strike="noStrike" dirty="0">
                          <a:solidFill>
                            <a:srgbClr val="000000"/>
                          </a:solidFill>
                          <a:effectLst/>
                          <a:latin typeface="Verdana" panose="020B0604030504040204" pitchFamily="34" charset="0"/>
                        </a:rPr>
                        <a:t>1, 2, 3, 4, 5, 7, 8, 9, 10, 11, 12, 15, 16, 17, 18, 19, 21, 22, 23, 29, 30 y 31</a:t>
                      </a:r>
                    </a:p>
                  </a:txBody>
                  <a:tcPr marL="5113" marR="5113" marT="51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_tradnl" sz="1800" b="1" i="0" u="none" strike="noStrike" dirty="0">
                          <a:solidFill>
                            <a:srgbClr val="000000"/>
                          </a:solidFill>
                          <a:effectLst/>
                          <a:latin typeface="Verdana" panose="020B0604030504040204" pitchFamily="34" charset="0"/>
                        </a:rPr>
                        <a:t>22</a:t>
                      </a:r>
                    </a:p>
                  </a:txBody>
                  <a:tcPr marL="5113" marR="5113" marT="51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153739">
                <a:tc>
                  <a:txBody>
                    <a:bodyPr/>
                    <a:lstStyle/>
                    <a:p>
                      <a:pPr algn="ctr" fontAlgn="ctr"/>
                      <a:r>
                        <a:rPr lang="es-ES_tradnl" sz="1800" b="1" i="0" u="none" strike="noStrike" dirty="0">
                          <a:solidFill>
                            <a:srgbClr val="000000"/>
                          </a:solidFill>
                          <a:effectLst/>
                          <a:latin typeface="Verdana" panose="020B0604030504040204" pitchFamily="34" charset="0"/>
                        </a:rPr>
                        <a:t>NOVIEMBRE</a:t>
                      </a:r>
                    </a:p>
                  </a:txBody>
                  <a:tcPr marL="5113" marR="5113" marT="51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400" b="0" i="0" u="none" strike="noStrike" dirty="0">
                          <a:solidFill>
                            <a:srgbClr val="000000"/>
                          </a:solidFill>
                          <a:effectLst/>
                          <a:latin typeface="Verdana" panose="020B0604030504040204" pitchFamily="34" charset="0"/>
                        </a:rPr>
                        <a:t>1, 2, 3, 4, 5, 6, 7, 8, 9, 11, 12, 13, 14, 15, 16, 17, 18, 19, 20, 21, 22, 23, 24, 25, 26, 27, 28, 29 y 30</a:t>
                      </a:r>
                    </a:p>
                  </a:txBody>
                  <a:tcPr marL="5113" marR="5113" marT="51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_tradnl" sz="1800" b="1" i="0" u="none" strike="noStrike" dirty="0">
                          <a:solidFill>
                            <a:srgbClr val="000000"/>
                          </a:solidFill>
                          <a:effectLst/>
                          <a:latin typeface="Verdana" panose="020B0604030504040204" pitchFamily="34" charset="0"/>
                        </a:rPr>
                        <a:t>29</a:t>
                      </a:r>
                    </a:p>
                  </a:txBody>
                  <a:tcPr marL="5113" marR="5113" marT="51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41481">
                <a:tc rowSpan="2">
                  <a:txBody>
                    <a:bodyPr/>
                    <a:lstStyle/>
                    <a:p>
                      <a:pPr algn="ctr" fontAlgn="ctr"/>
                      <a:r>
                        <a:rPr lang="es-ES_tradnl" sz="1800" b="1" i="0" u="none" strike="noStrike" dirty="0">
                          <a:solidFill>
                            <a:srgbClr val="000000"/>
                          </a:solidFill>
                          <a:effectLst/>
                          <a:latin typeface="Verdana" panose="020B0604030504040204" pitchFamily="34" charset="0"/>
                        </a:rPr>
                        <a:t>DICIEMBRE</a:t>
                      </a:r>
                    </a:p>
                  </a:txBody>
                  <a:tcPr marL="5113" marR="5113" marT="51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ES_tradnl" sz="1800" b="0" i="0" u="none" strike="noStrike" dirty="0">
                          <a:solidFill>
                            <a:srgbClr val="000000"/>
                          </a:solidFill>
                          <a:effectLst/>
                          <a:latin typeface="Verdana" panose="020B0604030504040204" pitchFamily="34" charset="0"/>
                        </a:rPr>
                        <a:t>3, 5, 6, 7, 8, 9, 10 (PRORROGAS)</a:t>
                      </a:r>
                    </a:p>
                  </a:txBody>
                  <a:tcPr marL="5113" marR="5113" marT="51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rowSpan="2">
                  <a:txBody>
                    <a:bodyPr/>
                    <a:lstStyle/>
                    <a:p>
                      <a:pPr algn="ctr" fontAlgn="ctr"/>
                      <a:r>
                        <a:rPr lang="es-ES_tradnl" sz="1800" b="1" i="0" u="none" strike="noStrike" dirty="0">
                          <a:solidFill>
                            <a:srgbClr val="000000"/>
                          </a:solidFill>
                          <a:effectLst/>
                          <a:latin typeface="Verdana" panose="020B0604030504040204" pitchFamily="34" charset="0"/>
                        </a:rPr>
                        <a:t>15</a:t>
                      </a:r>
                    </a:p>
                  </a:txBody>
                  <a:tcPr marL="5113" marR="5113" marT="51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47369">
                <a:tc vMerge="1">
                  <a:txBody>
                    <a:bodyPr/>
                    <a:lstStyle/>
                    <a:p>
                      <a:endParaRPr lang="es-CO"/>
                    </a:p>
                  </a:txBody>
                  <a:tcPr/>
                </a:tc>
                <a:tc>
                  <a:txBody>
                    <a:bodyPr/>
                    <a:lstStyle/>
                    <a:p>
                      <a:pPr algn="ctr" fontAlgn="ctr"/>
                      <a:r>
                        <a:rPr lang="es-ES_tradnl" sz="1800" b="0" i="0" u="none" strike="noStrike" dirty="0">
                          <a:solidFill>
                            <a:srgbClr val="000000"/>
                          </a:solidFill>
                          <a:effectLst/>
                          <a:latin typeface="Verdana" panose="020B0604030504040204" pitchFamily="34" charset="0"/>
                        </a:rPr>
                        <a:t> 12, 13, 14, 15, 16, 17, 18, 19 (EXTRAS)</a:t>
                      </a:r>
                    </a:p>
                  </a:txBody>
                  <a:tcPr marL="5113" marR="5113" marT="51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vMerge="1">
                  <a:txBody>
                    <a:bodyPr/>
                    <a:lstStyle/>
                    <a:p>
                      <a:endParaRPr lang="es-CO"/>
                    </a:p>
                  </a:txBody>
                  <a:tcPr/>
                </a:tc>
                <a:extLst>
                  <a:ext uri="{0D108BD9-81ED-4DB2-BD59-A6C34878D82A}">
                    <a16:rowId xmlns:a16="http://schemas.microsoft.com/office/drawing/2014/main" val="10008"/>
                  </a:ext>
                </a:extLst>
              </a:tr>
              <a:tr h="123615">
                <a:tc gridSpan="2">
                  <a:txBody>
                    <a:bodyPr/>
                    <a:lstStyle/>
                    <a:p>
                      <a:pPr algn="ctr" fontAlgn="ctr"/>
                      <a:r>
                        <a:rPr lang="es-ES_tradnl" sz="1800" b="1" i="0" u="none" strike="noStrike">
                          <a:solidFill>
                            <a:srgbClr val="000000"/>
                          </a:solidFill>
                          <a:effectLst/>
                          <a:latin typeface="Verdana" panose="020B0604030504040204" pitchFamily="34" charset="0"/>
                        </a:rPr>
                        <a:t>TOTAL</a:t>
                      </a:r>
                    </a:p>
                  </a:txBody>
                  <a:tcPr marL="5113" marR="5113" marT="51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CO"/>
                    </a:p>
                  </a:txBody>
                  <a:tcPr/>
                </a:tc>
                <a:tc>
                  <a:txBody>
                    <a:bodyPr/>
                    <a:lstStyle/>
                    <a:p>
                      <a:pPr algn="ctr" fontAlgn="ctr"/>
                      <a:r>
                        <a:rPr lang="es-ES_tradnl" sz="1800" b="1" i="0" u="none" strike="noStrike" dirty="0">
                          <a:solidFill>
                            <a:srgbClr val="000000"/>
                          </a:solidFill>
                          <a:effectLst/>
                          <a:latin typeface="Verdana" panose="020B0604030504040204" pitchFamily="34" charset="0"/>
                        </a:rPr>
                        <a:t>190</a:t>
                      </a:r>
                    </a:p>
                  </a:txBody>
                  <a:tcPr marL="5113" marR="5113" marT="511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9330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3121107" y="461642"/>
            <a:ext cx="2422458" cy="369332"/>
          </a:xfrm>
          <a:prstGeom prst="rect">
            <a:avLst/>
          </a:prstGeom>
        </p:spPr>
        <p:txBody>
          <a:bodyPr wrap="none">
            <a:spAutoFit/>
          </a:bodyPr>
          <a:lstStyle/>
          <a:p>
            <a:pPr algn="ctr"/>
            <a:r>
              <a:rPr lang="es-ES" b="1" dirty="0">
                <a:solidFill>
                  <a:schemeClr val="accent6">
                    <a:lumMod val="50000"/>
                  </a:schemeClr>
                </a:solidFill>
                <a:latin typeface="Verdana" panose="020B0604030504040204" pitchFamily="34" charset="0"/>
                <a:ea typeface="Times New Roman" panose="02020603050405020304" pitchFamily="18" charset="0"/>
                <a:cs typeface="Times New Roman" panose="02020603050405020304" pitchFamily="18" charset="0"/>
              </a:rPr>
              <a:t>TOTAL SESIONES</a:t>
            </a:r>
            <a:endParaRPr lang="es-CO" dirty="0">
              <a:solidFill>
                <a:schemeClr val="accent6">
                  <a:lumMod val="50000"/>
                </a:schemeClr>
              </a:solidFill>
            </a:endParaRPr>
          </a:p>
        </p:txBody>
      </p:sp>
      <p:graphicFrame>
        <p:nvGraphicFramePr>
          <p:cNvPr id="5" name="Tabla 4"/>
          <p:cNvGraphicFramePr>
            <a:graphicFrameLocks noGrp="1"/>
          </p:cNvGraphicFramePr>
          <p:nvPr>
            <p:extLst>
              <p:ext uri="{D42A27DB-BD31-4B8C-83A1-F6EECF244321}">
                <p14:modId xmlns:p14="http://schemas.microsoft.com/office/powerpoint/2010/main" val="2521039737"/>
              </p:ext>
            </p:extLst>
          </p:nvPr>
        </p:nvGraphicFramePr>
        <p:xfrm>
          <a:off x="534573" y="1209822"/>
          <a:ext cx="7751298" cy="4417255"/>
        </p:xfrm>
        <a:graphic>
          <a:graphicData uri="http://schemas.openxmlformats.org/drawingml/2006/table">
            <a:tbl>
              <a:tblPr/>
              <a:tblGrid>
                <a:gridCol w="4244366">
                  <a:extLst>
                    <a:ext uri="{9D8B030D-6E8A-4147-A177-3AD203B41FA5}">
                      <a16:colId xmlns:a16="http://schemas.microsoft.com/office/drawing/2014/main" val="20000"/>
                    </a:ext>
                  </a:extLst>
                </a:gridCol>
                <a:gridCol w="3506932">
                  <a:extLst>
                    <a:ext uri="{9D8B030D-6E8A-4147-A177-3AD203B41FA5}">
                      <a16:colId xmlns:a16="http://schemas.microsoft.com/office/drawing/2014/main" val="20001"/>
                    </a:ext>
                  </a:extLst>
                </a:gridCol>
              </a:tblGrid>
              <a:tr h="548585">
                <a:tc>
                  <a:txBody>
                    <a:bodyPr/>
                    <a:lstStyle/>
                    <a:p>
                      <a:pPr algn="ctr">
                        <a:spcAft>
                          <a:spcPts val="0"/>
                        </a:spcAft>
                        <a:tabLst>
                          <a:tab pos="2700020" algn="ctr"/>
                          <a:tab pos="5400040" algn="r"/>
                        </a:tabLst>
                      </a:pPr>
                      <a:r>
                        <a:rPr lang="es-ES_tradnl" sz="1800" b="1">
                          <a:effectLst/>
                          <a:latin typeface="Verdana" panose="020B0604030504040204" pitchFamily="34" charset="0"/>
                          <a:ea typeface="Times New Roman" panose="02020603050405020304" pitchFamily="18" charset="0"/>
                        </a:rPr>
                        <a:t>SESIONES</a:t>
                      </a:r>
                      <a:endParaRPr lang="es-CO" sz="180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es-ES_tradnl" sz="1800" b="1">
                          <a:effectLst/>
                          <a:latin typeface="Verdana" panose="020B0604030504040204" pitchFamily="34" charset="0"/>
                          <a:ea typeface="Times New Roman" panose="02020603050405020304" pitchFamily="18" charset="0"/>
                        </a:rPr>
                        <a:t>CANTIDAD</a:t>
                      </a:r>
                      <a:endParaRPr lang="es-CO" sz="180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548585">
                <a:tc>
                  <a:txBody>
                    <a:bodyPr/>
                    <a:lstStyle/>
                    <a:p>
                      <a:pPr algn="ctr">
                        <a:spcAft>
                          <a:spcPts val="0"/>
                        </a:spcAft>
                        <a:tabLst>
                          <a:tab pos="2700020" algn="ctr"/>
                          <a:tab pos="5400040" algn="r"/>
                        </a:tabLst>
                      </a:pPr>
                      <a:r>
                        <a:rPr lang="es-ES" sz="1800">
                          <a:effectLst/>
                          <a:latin typeface="Verdana" panose="020B0604030504040204" pitchFamily="34" charset="0"/>
                          <a:ea typeface="Times New Roman" panose="02020603050405020304" pitchFamily="18" charset="0"/>
                        </a:rPr>
                        <a:t>Total Comisiones Conjunta</a:t>
                      </a:r>
                      <a:endParaRPr lang="es-CO" sz="180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es-ES" sz="1800" b="1" dirty="0">
                          <a:effectLst/>
                          <a:latin typeface="Verdana" panose="020B0604030504040204" pitchFamily="34" charset="0"/>
                          <a:ea typeface="Times New Roman" panose="02020603050405020304" pitchFamily="18" charset="0"/>
                        </a:rPr>
                        <a:t>2</a:t>
                      </a:r>
                      <a:endParaRPr lang="es-CO" sz="1800" b="1"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97171">
                <a:tc>
                  <a:txBody>
                    <a:bodyPr/>
                    <a:lstStyle/>
                    <a:p>
                      <a:pPr algn="ctr">
                        <a:spcAft>
                          <a:spcPts val="0"/>
                        </a:spcAft>
                        <a:tabLst>
                          <a:tab pos="2700020" algn="ctr"/>
                          <a:tab pos="5400040" algn="r"/>
                        </a:tabLst>
                      </a:pPr>
                      <a:r>
                        <a:rPr lang="es-ES" sz="1800">
                          <a:effectLst/>
                          <a:latin typeface="Verdana" panose="020B0604030504040204" pitchFamily="34" charset="0"/>
                          <a:ea typeface="Times New Roman" panose="02020603050405020304" pitchFamily="18" charset="0"/>
                        </a:rPr>
                        <a:t>Total Sesiones Ordinarias realizadas </a:t>
                      </a:r>
                      <a:endParaRPr lang="es-CO" sz="180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es-ES_tradnl" sz="1800" b="1" dirty="0">
                          <a:effectLst/>
                          <a:latin typeface="Verdana" panose="020B0604030504040204" pitchFamily="34" charset="0"/>
                          <a:ea typeface="Times New Roman" panose="02020603050405020304" pitchFamily="18" charset="0"/>
                        </a:rPr>
                        <a:t>147</a:t>
                      </a:r>
                      <a:endParaRPr lang="es-CO" sz="1800" b="1"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48585">
                <a:tc>
                  <a:txBody>
                    <a:bodyPr/>
                    <a:lstStyle/>
                    <a:p>
                      <a:pPr algn="ctr">
                        <a:spcAft>
                          <a:spcPts val="0"/>
                        </a:spcAft>
                        <a:tabLst>
                          <a:tab pos="2700020" algn="ctr"/>
                          <a:tab pos="5400040" algn="r"/>
                        </a:tabLst>
                      </a:pPr>
                      <a:r>
                        <a:rPr lang="es-ES" sz="1800">
                          <a:effectLst/>
                          <a:latin typeface="Verdana" panose="020B0604030504040204" pitchFamily="34" charset="0"/>
                          <a:ea typeface="Times New Roman" panose="02020603050405020304" pitchFamily="18" charset="0"/>
                        </a:rPr>
                        <a:t>Total sesiones Extraordinarias</a:t>
                      </a:r>
                      <a:endParaRPr lang="es-CO" sz="180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es-ES_tradnl" sz="1800" b="1" dirty="0">
                          <a:effectLst/>
                          <a:latin typeface="Verdana" panose="020B0604030504040204" pitchFamily="34" charset="0"/>
                          <a:ea typeface="Times New Roman" panose="02020603050405020304" pitchFamily="18" charset="0"/>
                        </a:rPr>
                        <a:t>30</a:t>
                      </a:r>
                      <a:endParaRPr lang="es-CO" sz="1800" b="1"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097171">
                <a:tc>
                  <a:txBody>
                    <a:bodyPr/>
                    <a:lstStyle/>
                    <a:p>
                      <a:pPr algn="ctr">
                        <a:spcAft>
                          <a:spcPts val="0"/>
                        </a:spcAft>
                        <a:tabLst>
                          <a:tab pos="2700020" algn="ctr"/>
                          <a:tab pos="5400040" algn="r"/>
                        </a:tabLst>
                      </a:pPr>
                      <a:r>
                        <a:rPr lang="es-ES_tradnl" sz="1800">
                          <a:effectLst/>
                          <a:latin typeface="Verdana" panose="020B0604030504040204" pitchFamily="34" charset="0"/>
                          <a:ea typeface="Times New Roman" panose="02020603050405020304" pitchFamily="18" charset="0"/>
                        </a:rPr>
                        <a:t>Total sesiones realizadas en </a:t>
                      </a:r>
                      <a:r>
                        <a:rPr lang="es-ES" sz="1800">
                          <a:effectLst/>
                          <a:latin typeface="Verdana" panose="020B0604030504040204" pitchFamily="34" charset="0"/>
                          <a:ea typeface="Times New Roman" panose="02020603050405020304" pitchFamily="18" charset="0"/>
                        </a:rPr>
                        <a:t>Prorrogas de Ordinarias</a:t>
                      </a:r>
                      <a:endParaRPr lang="es-CO" sz="180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es-ES_tradnl" sz="1800" b="1" dirty="0">
                          <a:effectLst/>
                          <a:latin typeface="Verdana" panose="020B0604030504040204" pitchFamily="34" charset="0"/>
                          <a:ea typeface="Times New Roman" panose="02020603050405020304" pitchFamily="18" charset="0"/>
                        </a:rPr>
                        <a:t>11</a:t>
                      </a:r>
                      <a:endParaRPr lang="es-CO" sz="1800" b="1"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77158">
                <a:tc>
                  <a:txBody>
                    <a:bodyPr/>
                    <a:lstStyle/>
                    <a:p>
                      <a:pPr algn="ctr">
                        <a:spcAft>
                          <a:spcPts val="0"/>
                        </a:spcAft>
                        <a:tabLst>
                          <a:tab pos="2700020" algn="ctr"/>
                          <a:tab pos="5400040" algn="r"/>
                        </a:tabLst>
                      </a:pPr>
                      <a:r>
                        <a:rPr lang="es-ES_tradnl" sz="1800" b="1">
                          <a:effectLst/>
                          <a:latin typeface="Verdana" panose="020B0604030504040204" pitchFamily="34" charset="0"/>
                          <a:ea typeface="Times New Roman" panose="02020603050405020304" pitchFamily="18" charset="0"/>
                        </a:rPr>
                        <a:t>TOTAL</a:t>
                      </a:r>
                      <a:endParaRPr lang="es-CO" sz="180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2700020" algn="ctr"/>
                          <a:tab pos="5400040" algn="r"/>
                        </a:tabLst>
                      </a:pPr>
                      <a:r>
                        <a:rPr lang="es-ES" sz="1800" b="1" dirty="0">
                          <a:effectLst/>
                          <a:latin typeface="Verdana" panose="020B0604030504040204" pitchFamily="34" charset="0"/>
                          <a:ea typeface="Times New Roman" panose="02020603050405020304" pitchFamily="18" charset="0"/>
                        </a:rPr>
                        <a:t>190</a:t>
                      </a:r>
                      <a:endParaRPr lang="es-CO" sz="18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96428878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TotalTime>
  <Words>2060</Words>
  <Application>Microsoft Office PowerPoint</Application>
  <PresentationFormat>Presentación en pantalla (4:3)</PresentationFormat>
  <Paragraphs>393</Paragraphs>
  <Slides>24</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24</vt:i4>
      </vt:variant>
    </vt:vector>
  </HeadingPairs>
  <TitlesOfParts>
    <vt:vector size="33" baseType="lpstr">
      <vt:lpstr>SimSun</vt:lpstr>
      <vt:lpstr>Arial</vt:lpstr>
      <vt:lpstr>Calibri</vt:lpstr>
      <vt:lpstr>Calibri Light</vt:lpstr>
      <vt:lpstr>Century Gothic</vt:lpstr>
      <vt:lpstr>Symbol</vt:lpstr>
      <vt:lpstr>Times New Roman</vt:lpstr>
      <vt:lpstr>Verdana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LORA</dc:creator>
  <cp:lastModifiedBy>rosaamelia maciasseguanes</cp:lastModifiedBy>
  <cp:revision>35</cp:revision>
  <cp:lastPrinted>2019-06-26T23:47:36Z</cp:lastPrinted>
  <dcterms:created xsi:type="dcterms:W3CDTF">2019-06-26T23:44:36Z</dcterms:created>
  <dcterms:modified xsi:type="dcterms:W3CDTF">2019-12-22T14:55:43Z</dcterms:modified>
</cp:coreProperties>
</file>