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9"/>
  </p:normalViewPr>
  <p:slideViewPr>
    <p:cSldViewPr snapToGrid="0" snapToObjects="1">
      <p:cViewPr varScale="1">
        <p:scale>
          <a:sx n="85" d="100"/>
          <a:sy n="85" d="100"/>
        </p:scale>
        <p:origin x="15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22/12/2019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22/12/2019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22/12/2019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22/12/2019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31F48-6488-D147-B357-46BE8F7E3C04}"/>
              </a:ext>
            </a:extLst>
          </p:cNvPr>
          <p:cNvSpPr>
            <a:spLocks noGrp="1"/>
          </p:cNvSpPr>
          <p:nvPr>
            <p:ph type="ctrTitle"/>
          </p:nvPr>
        </p:nvSpPr>
        <p:spPr/>
        <p:txBody>
          <a:bodyPr/>
          <a:lstStyle/>
          <a:p>
            <a:r>
              <a:rPr lang="es-CO" dirty="0"/>
              <a:t>RENDICION DE CUENTAS 2019</a:t>
            </a:r>
          </a:p>
        </p:txBody>
      </p:sp>
      <p:sp>
        <p:nvSpPr>
          <p:cNvPr id="3" name="Subtítulo 2">
            <a:extLst>
              <a:ext uri="{FF2B5EF4-FFF2-40B4-BE49-F238E27FC236}">
                <a16:creationId xmlns:a16="http://schemas.microsoft.com/office/drawing/2014/main" id="{753F2F3D-0922-CC44-9FF7-98FF1BE90AC4}"/>
              </a:ext>
            </a:extLst>
          </p:cNvPr>
          <p:cNvSpPr>
            <a:spLocks noGrp="1"/>
          </p:cNvSpPr>
          <p:nvPr>
            <p:ph type="subTitle" idx="1"/>
          </p:nvPr>
        </p:nvSpPr>
        <p:spPr>
          <a:xfrm>
            <a:off x="1143000" y="4448705"/>
            <a:ext cx="6858000" cy="631295"/>
          </a:xfrm>
        </p:spPr>
        <p:txBody>
          <a:bodyPr/>
          <a:lstStyle/>
          <a:p>
            <a:r>
              <a:rPr lang="es-CO" b="1" dirty="0">
                <a:solidFill>
                  <a:schemeClr val="accent1">
                    <a:lumMod val="75000"/>
                  </a:schemeClr>
                </a:solidFill>
              </a:rPr>
              <a:t>OFICINA ASESORA DE INFORMATICA </a:t>
            </a:r>
          </a:p>
        </p:txBody>
      </p:sp>
    </p:spTree>
    <p:extLst>
      <p:ext uri="{BB962C8B-B14F-4D97-AF65-F5344CB8AC3E}">
        <p14:creationId xmlns:p14="http://schemas.microsoft.com/office/powerpoint/2010/main" val="387610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CEBEFB60-F7E7-49FD-A36B-0827B55036A9}"/>
              </a:ext>
            </a:extLst>
          </p:cNvPr>
          <p:cNvSpPr>
            <a:spLocks noGrp="1"/>
          </p:cNvSpPr>
          <p:nvPr>
            <p:ph idx="1"/>
          </p:nvPr>
        </p:nvSpPr>
        <p:spPr>
          <a:xfrm>
            <a:off x="628650" y="914400"/>
            <a:ext cx="7886700" cy="5508978"/>
          </a:xfrm>
        </p:spPr>
        <p:txBody>
          <a:bodyPr>
            <a:normAutofit fontScale="77500" lnSpcReduction="20000"/>
          </a:bodyPr>
          <a:lstStyle/>
          <a:p>
            <a:r>
              <a:rPr lang="es-CO" dirty="0"/>
              <a:t>Actividades Que Se Realizan</a:t>
            </a:r>
          </a:p>
          <a:p>
            <a:pPr marL="0" indent="0">
              <a:buNone/>
            </a:pPr>
            <a:endParaRPr lang="es-CO" dirty="0"/>
          </a:p>
          <a:p>
            <a:pPr marL="0" indent="0">
              <a:buNone/>
            </a:pPr>
            <a:endParaRPr lang="es-CO" dirty="0"/>
          </a:p>
          <a:p>
            <a:pPr marL="0" indent="0">
              <a:buNone/>
            </a:pPr>
            <a:endParaRPr lang="es-CO" dirty="0"/>
          </a:p>
          <a:p>
            <a:pPr marL="0" indent="0">
              <a:buNone/>
            </a:pPr>
            <a:endParaRPr lang="es-CO" dirty="0"/>
          </a:p>
          <a:p>
            <a:r>
              <a:rPr lang="es-CO" dirty="0"/>
              <a:t>Acciones Plan de Mejoramiento</a:t>
            </a:r>
          </a:p>
          <a:p>
            <a:pPr marL="0" indent="0" algn="just">
              <a:buNone/>
            </a:pPr>
            <a:r>
              <a:rPr lang="es-ES" dirty="0"/>
              <a:t>Se están desarrollando los contenidos de los capítulos que componen el documento como Objetivos, Alcance, Marco Normativo,  Análisis de la situación actual, esto a través del  uso de las tecnologías de la información y las comunicaciones definiendo mecanismos de implementación y ejecución valederos para las capacidades internas y externas que la entidad contenga para la mejora continua de la prestación del servicio, como consecuencia de la información recolectada en cada una de las dependencias de la entidad de la implementación y la alineación que esta tendrá con el modelo integrado de gestión de la administración mejorando el funcionamiento de los procesos y procedimientos e impulsando la eficacia, la eficiencia y la efectividad a través del ejercicio del principio de transparencia. </a:t>
            </a:r>
            <a:endParaRPr lang="es-CO" dirty="0"/>
          </a:p>
        </p:txBody>
      </p:sp>
      <p:graphicFrame>
        <p:nvGraphicFramePr>
          <p:cNvPr id="7" name="Tabla 6">
            <a:extLst>
              <a:ext uri="{FF2B5EF4-FFF2-40B4-BE49-F238E27FC236}">
                <a16:creationId xmlns:a16="http://schemas.microsoft.com/office/drawing/2014/main" id="{7B25A4A8-5162-4D82-B9EF-DC964A67BF3C}"/>
              </a:ext>
            </a:extLst>
          </p:cNvPr>
          <p:cNvGraphicFramePr>
            <a:graphicFrameLocks noGrp="1"/>
          </p:cNvGraphicFramePr>
          <p:nvPr>
            <p:extLst>
              <p:ext uri="{D42A27DB-BD31-4B8C-83A1-F6EECF244321}">
                <p14:modId xmlns:p14="http://schemas.microsoft.com/office/powerpoint/2010/main" val="1246272576"/>
              </p:ext>
            </p:extLst>
          </p:nvPr>
        </p:nvGraphicFramePr>
        <p:xfrm>
          <a:off x="1205794" y="1178600"/>
          <a:ext cx="6493228" cy="1417048"/>
        </p:xfrm>
        <a:graphic>
          <a:graphicData uri="http://schemas.openxmlformats.org/drawingml/2006/table">
            <a:tbl>
              <a:tblPr firstRow="1" firstCol="1" bandRow="1">
                <a:tableStyleId>{5C22544A-7EE6-4342-B048-85BDC9FD1C3A}</a:tableStyleId>
              </a:tblPr>
              <a:tblGrid>
                <a:gridCol w="6493228">
                  <a:extLst>
                    <a:ext uri="{9D8B030D-6E8A-4147-A177-3AD203B41FA5}">
                      <a16:colId xmlns:a16="http://schemas.microsoft.com/office/drawing/2014/main" val="665623647"/>
                    </a:ext>
                  </a:extLst>
                </a:gridCol>
              </a:tblGrid>
              <a:tr h="97387">
                <a:tc>
                  <a:txBody>
                    <a:bodyPr/>
                    <a:lstStyle/>
                    <a:p>
                      <a:pPr>
                        <a:lnSpc>
                          <a:spcPct val="107000"/>
                        </a:lnSpc>
                        <a:spcAft>
                          <a:spcPts val="0"/>
                        </a:spcAft>
                      </a:pPr>
                      <a:endParaRPr lang="es-CO"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759208491"/>
                  </a:ext>
                </a:extLst>
              </a:tr>
              <a:tr h="97286">
                <a:tc>
                  <a:txBody>
                    <a:bodyPr/>
                    <a:lstStyle/>
                    <a:p>
                      <a:pPr>
                        <a:lnSpc>
                          <a:spcPct val="107000"/>
                        </a:lnSpc>
                        <a:spcAft>
                          <a:spcPts val="0"/>
                        </a:spcAft>
                      </a:pPr>
                      <a:r>
                        <a:rPr lang="es-CO" sz="1000" dirty="0">
                          <a:effectLst/>
                          <a:latin typeface="Arial" panose="020B0604020202020204" pitchFamily="34" charset="0"/>
                          <a:ea typeface="Times New Roman" panose="02020603050405020304" pitchFamily="18" charset="0"/>
                          <a:cs typeface="Times New Roman" panose="02020603050405020304" pitchFamily="18" charset="0"/>
                        </a:rPr>
                        <a:t>* Mantenimiento de Equipos</a:t>
                      </a:r>
                      <a:endParaRPr lang="es-CO"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973293275"/>
                  </a:ext>
                </a:extLst>
              </a:tr>
              <a:tr h="97286">
                <a:tc>
                  <a:txBody>
                    <a:bodyPr/>
                    <a:lstStyle/>
                    <a:p>
                      <a:pPr>
                        <a:lnSpc>
                          <a:spcPct val="107000"/>
                        </a:lnSpc>
                        <a:spcAft>
                          <a:spcPts val="0"/>
                        </a:spcAft>
                      </a:pPr>
                      <a:r>
                        <a:rPr lang="es-CO" sz="1000" dirty="0">
                          <a:effectLst/>
                          <a:latin typeface="Arial" panose="020B0604020202020204" pitchFamily="34" charset="0"/>
                          <a:ea typeface="Times New Roman" panose="02020603050405020304" pitchFamily="18" charset="0"/>
                          <a:cs typeface="Times New Roman" panose="02020603050405020304" pitchFamily="18" charset="0"/>
                        </a:rPr>
                        <a:t>* Mantenimiento de Redes</a:t>
                      </a:r>
                      <a:endParaRPr lang="es-CO"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959878315"/>
                  </a:ext>
                </a:extLst>
              </a:tr>
              <a:tr h="97286">
                <a:tc>
                  <a:txBody>
                    <a:bodyPr/>
                    <a:lstStyle/>
                    <a:p>
                      <a:pPr>
                        <a:lnSpc>
                          <a:spcPct val="107000"/>
                        </a:lnSpc>
                        <a:spcAft>
                          <a:spcPts val="0"/>
                        </a:spcAft>
                      </a:pPr>
                      <a:r>
                        <a:rPr lang="es-CO" sz="1000">
                          <a:effectLst/>
                          <a:latin typeface="Arial" panose="020B0604020202020204" pitchFamily="34" charset="0"/>
                          <a:ea typeface="Times New Roman" panose="02020603050405020304" pitchFamily="18" charset="0"/>
                          <a:cs typeface="Times New Roman" panose="02020603050405020304" pitchFamily="18" charset="0"/>
                        </a:rPr>
                        <a:t>* Creación e implementación de planes (PETIC)</a:t>
                      </a:r>
                      <a:endParaRPr lang="es-CO"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9411566"/>
                  </a:ext>
                </a:extLst>
              </a:tr>
              <a:tr h="201721">
                <a:tc>
                  <a:txBody>
                    <a:bodyPr/>
                    <a:lstStyle/>
                    <a:p>
                      <a:pPr>
                        <a:lnSpc>
                          <a:spcPct val="107000"/>
                        </a:lnSpc>
                        <a:spcAft>
                          <a:spcPts val="0"/>
                        </a:spcAft>
                      </a:pPr>
                      <a:r>
                        <a:rPr lang="es-CO" sz="1000" dirty="0">
                          <a:effectLst/>
                          <a:latin typeface="Arial" panose="020B0604020202020204" pitchFamily="34" charset="0"/>
                          <a:ea typeface="Times New Roman" panose="02020603050405020304" pitchFamily="18" charset="0"/>
                          <a:cs typeface="Times New Roman" panose="02020603050405020304" pitchFamily="18" charset="0"/>
                        </a:rPr>
                        <a:t>* Creación del sistema de gestión de la seguridad de la información</a:t>
                      </a:r>
                      <a:endParaRPr lang="es-CO"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271315310"/>
                  </a:ext>
                </a:extLst>
              </a:tr>
              <a:tr h="97286">
                <a:tc>
                  <a:txBody>
                    <a:bodyPr/>
                    <a:lstStyle/>
                    <a:p>
                      <a:pPr>
                        <a:lnSpc>
                          <a:spcPct val="107000"/>
                        </a:lnSpc>
                        <a:spcAft>
                          <a:spcPts val="0"/>
                        </a:spcAft>
                      </a:pPr>
                      <a:r>
                        <a:rPr lang="es-CO" sz="1000">
                          <a:effectLst/>
                          <a:latin typeface="Arial" panose="020B0604020202020204" pitchFamily="34" charset="0"/>
                          <a:ea typeface="Times New Roman" panose="02020603050405020304" pitchFamily="18" charset="0"/>
                          <a:cs typeface="Times New Roman" panose="02020603050405020304" pitchFamily="18" charset="0"/>
                        </a:rPr>
                        <a:t>* Realización de Inventario de Equipos</a:t>
                      </a:r>
                      <a:endParaRPr lang="es-CO"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839060553"/>
                  </a:ext>
                </a:extLst>
              </a:tr>
              <a:tr h="97286">
                <a:tc>
                  <a:txBody>
                    <a:bodyPr/>
                    <a:lstStyle/>
                    <a:p>
                      <a:pPr>
                        <a:lnSpc>
                          <a:spcPct val="107000"/>
                        </a:lnSpc>
                        <a:spcAft>
                          <a:spcPts val="0"/>
                        </a:spcAft>
                      </a:pPr>
                      <a:r>
                        <a:rPr lang="es-CO" sz="1000">
                          <a:effectLst/>
                          <a:latin typeface="Arial" panose="020B0604020202020204" pitchFamily="34" charset="0"/>
                          <a:ea typeface="Times New Roman" panose="02020603050405020304" pitchFamily="18" charset="0"/>
                          <a:cs typeface="Times New Roman" panose="02020603050405020304" pitchFamily="18" charset="0"/>
                        </a:rPr>
                        <a:t>* Revisión del software para transcripción de sesiones</a:t>
                      </a:r>
                      <a:endParaRPr lang="es-CO"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06620789"/>
                  </a:ext>
                </a:extLst>
              </a:tr>
              <a:tr h="97286">
                <a:tc>
                  <a:txBody>
                    <a:bodyPr/>
                    <a:lstStyle/>
                    <a:p>
                      <a:pPr>
                        <a:lnSpc>
                          <a:spcPct val="107000"/>
                        </a:lnSpc>
                        <a:spcAft>
                          <a:spcPts val="0"/>
                        </a:spcAft>
                      </a:pPr>
                      <a:r>
                        <a:rPr lang="es-CO" sz="1000">
                          <a:effectLst/>
                          <a:latin typeface="Arial" panose="020B0604020202020204" pitchFamily="34" charset="0"/>
                          <a:ea typeface="Times New Roman" panose="02020603050405020304" pitchFamily="18" charset="0"/>
                          <a:cs typeface="Times New Roman" panose="02020603050405020304" pitchFamily="18" charset="0"/>
                        </a:rPr>
                        <a:t>* Actualización del sitio web de la entidad</a:t>
                      </a:r>
                      <a:endParaRPr lang="es-CO"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71838697"/>
                  </a:ext>
                </a:extLst>
              </a:tr>
              <a:tr h="97286">
                <a:tc>
                  <a:txBody>
                    <a:bodyPr/>
                    <a:lstStyle/>
                    <a:p>
                      <a:pPr>
                        <a:lnSpc>
                          <a:spcPct val="107000"/>
                        </a:lnSpc>
                        <a:spcAft>
                          <a:spcPts val="0"/>
                        </a:spcAft>
                      </a:pPr>
                      <a:r>
                        <a:rPr lang="es-CO" sz="1000" dirty="0">
                          <a:effectLst/>
                          <a:latin typeface="Arial" panose="020B0604020202020204" pitchFamily="34" charset="0"/>
                          <a:ea typeface="Times New Roman" panose="02020603050405020304" pitchFamily="18" charset="0"/>
                          <a:cs typeface="Times New Roman" panose="02020603050405020304" pitchFamily="18" charset="0"/>
                        </a:rPr>
                        <a:t>* Verificación del Software</a:t>
                      </a:r>
                      <a:endParaRPr lang="es-CO"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200777465"/>
                  </a:ext>
                </a:extLst>
              </a:tr>
            </a:tbl>
          </a:graphicData>
        </a:graphic>
      </p:graphicFrame>
    </p:spTree>
    <p:extLst>
      <p:ext uri="{BB962C8B-B14F-4D97-AF65-F5344CB8AC3E}">
        <p14:creationId xmlns:p14="http://schemas.microsoft.com/office/powerpoint/2010/main" val="414707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EFDFAE-DEFE-DD4C-BB90-E01FFAE4EA5A}"/>
              </a:ext>
            </a:extLst>
          </p:cNvPr>
          <p:cNvSpPr>
            <a:spLocks noGrp="1"/>
          </p:cNvSpPr>
          <p:nvPr>
            <p:ph idx="1"/>
          </p:nvPr>
        </p:nvSpPr>
        <p:spPr>
          <a:xfrm>
            <a:off x="628650" y="869244"/>
            <a:ext cx="7886700" cy="5307719"/>
          </a:xfrm>
        </p:spPr>
        <p:txBody>
          <a:bodyPr>
            <a:normAutofit fontScale="85000" lnSpcReduction="20000"/>
          </a:bodyPr>
          <a:lstStyle/>
          <a:p>
            <a:pPr algn="just"/>
            <a:r>
              <a:rPr lang="es-ES" dirty="0"/>
              <a:t>Se realizo el inventario del hardware, al igual que el de software; se encuentra en estos momentos el diseño en borrador de la plantilla para el seguimiento de la H de V de cada uno de los equipos</a:t>
            </a:r>
          </a:p>
          <a:p>
            <a:pPr algn="just"/>
            <a:r>
              <a:rPr lang="es-ES" dirty="0"/>
              <a:t>En compañía de la oficina de planeación de la entidad se desarrollaran los proyectos que por iniciativa de la presidencia del Concejo se soliciten</a:t>
            </a:r>
          </a:p>
          <a:p>
            <a:pPr lvl="0"/>
            <a:r>
              <a:rPr lang="es-ES" dirty="0"/>
              <a:t>Se diseña el plan de mantenimiento de equipos y de acción.</a:t>
            </a:r>
            <a:endParaRPr lang="es-CO" dirty="0"/>
          </a:p>
          <a:p>
            <a:pPr lvl="0"/>
            <a:r>
              <a:rPr lang="es-ES" dirty="0"/>
              <a:t>Se definen en conjunto las restricciones para el uso de dispositivos de almacenamiento tipo USB, al igual que planes de contingencia para recuperación rápida de un equipo de cómputo de uso crítico.</a:t>
            </a:r>
            <a:endParaRPr lang="es-CO" dirty="0"/>
          </a:p>
          <a:p>
            <a:pPr lvl="0"/>
            <a:r>
              <a:rPr lang="es-ES" dirty="0"/>
              <a:t>Actualmente se verifica que el software que se utiliza en la entidad este licenciado; se están creando estrategias para tener un control efectivo para la instalación del software ilegal o creando restricciones que no permitan a cualquier usuario instalar dichos programas (Permisos de administrador).</a:t>
            </a:r>
            <a:endParaRPr lang="es-CO" dirty="0"/>
          </a:p>
          <a:p>
            <a:pPr algn="just"/>
            <a:endParaRPr lang="es-CO" dirty="0"/>
          </a:p>
        </p:txBody>
      </p:sp>
    </p:spTree>
    <p:extLst>
      <p:ext uri="{BB962C8B-B14F-4D97-AF65-F5344CB8AC3E}">
        <p14:creationId xmlns:p14="http://schemas.microsoft.com/office/powerpoint/2010/main" val="198409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1CD2B8A-4B0F-44D1-A893-0D88C01AD952}"/>
              </a:ext>
            </a:extLst>
          </p:cNvPr>
          <p:cNvSpPr>
            <a:spLocks noGrp="1"/>
          </p:cNvSpPr>
          <p:nvPr>
            <p:ph idx="1"/>
          </p:nvPr>
        </p:nvSpPr>
        <p:spPr>
          <a:xfrm>
            <a:off x="628650" y="925689"/>
            <a:ext cx="7886700" cy="5251274"/>
          </a:xfrm>
        </p:spPr>
        <p:txBody>
          <a:bodyPr/>
          <a:lstStyle/>
          <a:p>
            <a:pPr algn="just"/>
            <a:r>
              <a:rPr lang="es-CO" sz="2400" dirty="0"/>
              <a:t>Actualmente se evalúa, direcciona y monitorea todo lo relacionado con tecnología y sistemas de la información, incluyendo el alcance del proyecto, costos, recurso humano necesario, compras, calidad, comunicación, riesgos e integración del proyecto. </a:t>
            </a:r>
          </a:p>
          <a:p>
            <a:pPr algn="just"/>
            <a:r>
              <a:rPr lang="es-ES" sz="2400" dirty="0"/>
              <a:t>ACTUALIZACION DE PAGINA WEB EN RELACION A PROYECTOS DE ACUERDOS, ACUERDOS Y CONCURSO DE ESCOGENCIA DE SECRETARIO 2020 Y PERSONERO DISTRITAL</a:t>
            </a:r>
            <a:endParaRPr lang="es-CO" sz="2400" dirty="0"/>
          </a:p>
          <a:p>
            <a:pPr algn="just"/>
            <a:endParaRPr lang="es-CO" dirty="0"/>
          </a:p>
        </p:txBody>
      </p:sp>
    </p:spTree>
    <p:extLst>
      <p:ext uri="{BB962C8B-B14F-4D97-AF65-F5344CB8AC3E}">
        <p14:creationId xmlns:p14="http://schemas.microsoft.com/office/powerpoint/2010/main" val="27177819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419</Words>
  <Application>Microsoft Office PowerPoint</Application>
  <PresentationFormat>Presentación en pantalla (4:3)</PresentationFormat>
  <Paragraphs>24</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Times New Roman</vt:lpstr>
      <vt:lpstr>Tema de Office</vt:lpstr>
      <vt:lpstr>RENDICION DE CUENTAS 2019</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rosaamelia maciasseguanes</cp:lastModifiedBy>
  <cp:revision>4</cp:revision>
  <cp:lastPrinted>2019-06-26T23:47:36Z</cp:lastPrinted>
  <dcterms:created xsi:type="dcterms:W3CDTF">2019-06-26T23:44:36Z</dcterms:created>
  <dcterms:modified xsi:type="dcterms:W3CDTF">2019-12-22T14:29:48Z</dcterms:modified>
</cp:coreProperties>
</file>