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9"/>
  </p:normalViewPr>
  <p:slideViewPr>
    <p:cSldViewPr snapToGrid="0" snapToObjects="1">
      <p:cViewPr varScale="1">
        <p:scale>
          <a:sx n="85" d="100"/>
          <a:sy n="85" d="100"/>
        </p:scale>
        <p:origin x="155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7FE4-BBAF-1044-B726-0573DEA130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8DED-8D99-1646-AAC4-D6B07B4556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0443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7FE4-BBAF-1044-B726-0573DEA130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8DED-8D99-1646-AAC4-D6B07B4556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3490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7FE4-BBAF-1044-B726-0573DEA130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8DED-8D99-1646-AAC4-D6B07B4556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961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7FE4-BBAF-1044-B726-0573DEA130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8DED-8D99-1646-AAC4-D6B07B4556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263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7FE4-BBAF-1044-B726-0573DEA130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8DED-8D99-1646-AAC4-D6B07B4556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068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7FE4-BBAF-1044-B726-0573DEA130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8DED-8D99-1646-AAC4-D6B07B4556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4097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7FE4-BBAF-1044-B726-0573DEA130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8DED-8D99-1646-AAC4-D6B07B4556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507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7FE4-BBAF-1044-B726-0573DEA130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8DED-8D99-1646-AAC4-D6B07B4556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4016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7FE4-BBAF-1044-B726-0573DEA130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8DED-8D99-1646-AAC4-D6B07B4556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252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7FE4-BBAF-1044-B726-0573DEA130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8DED-8D99-1646-AAC4-D6B07B4556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334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37FE4-BBAF-1044-B726-0573DEA130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8DED-8D99-1646-AAC4-D6B07B4556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309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37FE4-BBAF-1044-B726-0573DEA130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18DED-8D99-1646-AAC4-D6B07B4556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50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31F48-6488-D147-B357-46BE8F7E3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88473"/>
            <a:ext cx="7772400" cy="3842472"/>
          </a:xfrm>
        </p:spPr>
        <p:txBody>
          <a:bodyPr>
            <a:normAutofit fontScale="90000"/>
          </a:bodyPr>
          <a:lstStyle/>
          <a:p>
            <a:r>
              <a:rPr lang="es-CO" b="1" dirty="0"/>
              <a:t>INFORME DE GESTION</a:t>
            </a:r>
            <a:br>
              <a:rPr lang="es-CO" b="1" dirty="0"/>
            </a:br>
            <a:r>
              <a:rPr lang="es-CO" b="1" dirty="0"/>
              <a:t>2019</a:t>
            </a:r>
            <a:br>
              <a:rPr lang="es-CO" b="1" dirty="0"/>
            </a:br>
            <a:r>
              <a:rPr lang="es-CO" b="1" dirty="0"/>
              <a:t>DIRECCION ADMINISTRATIVA CONCEJO DISTRITAL DE CARTAGENA</a:t>
            </a:r>
          </a:p>
        </p:txBody>
      </p:sp>
    </p:spTree>
    <p:extLst>
      <p:ext uri="{BB962C8B-B14F-4D97-AF65-F5344CB8AC3E}">
        <p14:creationId xmlns:p14="http://schemas.microsoft.com/office/powerpoint/2010/main" val="3876104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rgbClr val="FF0000"/>
                </a:solidFill>
              </a:rPr>
              <a:t>EVENTOS SOCIALES </a:t>
            </a:r>
            <a:endParaRPr lang="es-CO" dirty="0"/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838200" y="1825625"/>
            <a:ext cx="4115937" cy="3142160"/>
          </a:xfrm>
        </p:spPr>
        <p:txBody>
          <a:bodyPr>
            <a:normAutofit/>
          </a:bodyPr>
          <a:lstStyle/>
          <a:p>
            <a:r>
              <a:rPr lang="es-CO" sz="2000" b="1" dirty="0"/>
              <a:t>Homenaje al día de la mujer </a:t>
            </a:r>
          </a:p>
          <a:p>
            <a:r>
              <a:rPr lang="es-CO" sz="2000" b="1" dirty="0"/>
              <a:t>Fiesta de fin de año para hijos de funcionarios de la entidad.</a:t>
            </a:r>
          </a:p>
          <a:p>
            <a:r>
              <a:rPr lang="es-CO" sz="2000" b="1" dirty="0"/>
              <a:t>Fiesta de fin de año para funcionarios de la entidad.</a:t>
            </a:r>
          </a:p>
          <a:p>
            <a:endParaRPr lang="es-CO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9" y="3922568"/>
            <a:ext cx="2989550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281" y="1392669"/>
            <a:ext cx="3163887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87" y="3574472"/>
            <a:ext cx="2854139" cy="195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908" y="3897168"/>
            <a:ext cx="2755179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824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rgbClr val="FF0000"/>
                </a:solidFill>
              </a:rPr>
              <a:t>OTRAS ACTIVIDADES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O" sz="2400" b="1" dirty="0"/>
              <a:t>Atender solicitudes de funcionarios y ex funcionarios.</a:t>
            </a:r>
          </a:p>
          <a:p>
            <a:r>
              <a:rPr lang="es-CO" sz="2400" b="1" dirty="0"/>
              <a:t>Mantener actualizadas las hojas de vida de los funcionarios activos.</a:t>
            </a:r>
          </a:p>
          <a:p>
            <a:r>
              <a:rPr lang="es-CO" sz="2400" b="1" dirty="0"/>
              <a:t>Reportar las novedades ocurridas de los funcionarios( entradas, salidas, incapacidades, afiliaciones, etc.)</a:t>
            </a:r>
          </a:p>
          <a:p>
            <a:r>
              <a:rPr lang="es-CO" sz="2400" b="1" dirty="0"/>
              <a:t>Proyectar requerimiento internos y externos.</a:t>
            </a:r>
          </a:p>
        </p:txBody>
      </p:sp>
    </p:spTree>
    <p:extLst>
      <p:ext uri="{BB962C8B-B14F-4D97-AF65-F5344CB8AC3E}">
        <p14:creationId xmlns:p14="http://schemas.microsoft.com/office/powerpoint/2010/main" val="470331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9486" y="997528"/>
            <a:ext cx="7886700" cy="5001490"/>
          </a:xfrm>
        </p:spPr>
        <p:txBody>
          <a:bodyPr>
            <a:normAutofit/>
          </a:bodyPr>
          <a:lstStyle/>
          <a:p>
            <a:pPr algn="ctr"/>
            <a:r>
              <a:rPr lang="es-CO" b="1" dirty="0"/>
              <a:t>Muchas gracias…</a:t>
            </a:r>
            <a:br>
              <a:rPr lang="es-CO" b="1" dirty="0"/>
            </a:br>
            <a:br>
              <a:rPr lang="es-CO" b="1" dirty="0"/>
            </a:br>
            <a:r>
              <a:rPr lang="es-CO" sz="4800" b="1" dirty="0"/>
              <a:t>VIVIANA MALO LECOMPTE</a:t>
            </a:r>
            <a:br>
              <a:rPr lang="es-CO" sz="4800" b="1" dirty="0"/>
            </a:br>
            <a:r>
              <a:rPr lang="es-CO" b="1" dirty="0"/>
              <a:t>Director Administrativo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3409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97AF60-3FD4-D349-9835-AFB3FEFD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rgbClr val="FF0000"/>
                </a:solidFill>
              </a:rPr>
              <a:t>GESTIÓN MANTENIMIENTO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80AF9A-861A-0E43-BAA1-CBF15AE50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638550" cy="3813175"/>
          </a:xfrm>
        </p:spPr>
        <p:txBody>
          <a:bodyPr/>
          <a:lstStyle/>
          <a:p>
            <a:r>
              <a:rPr lang="es-CO" dirty="0"/>
              <a:t>Arreglo de Puertas </a:t>
            </a:r>
          </a:p>
          <a:p>
            <a:r>
              <a:rPr lang="es-CO" dirty="0"/>
              <a:t>Cerrajería</a:t>
            </a:r>
          </a:p>
          <a:p>
            <a:r>
              <a:rPr lang="es-CO" dirty="0"/>
              <a:t>Electricidad</a:t>
            </a:r>
          </a:p>
          <a:p>
            <a:r>
              <a:rPr lang="es-CO" dirty="0"/>
              <a:t>Plomería</a:t>
            </a:r>
          </a:p>
          <a:p>
            <a:r>
              <a:rPr lang="es-CO" dirty="0"/>
              <a:t>Seguridad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978" y="2359979"/>
            <a:ext cx="3461183" cy="245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296" y="1690689"/>
            <a:ext cx="1965107" cy="234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161" y="4211780"/>
            <a:ext cx="2167876" cy="142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077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33A74E-1D7B-774D-A339-344668D1E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rgbClr val="FF0000"/>
                </a:solidFill>
              </a:rPr>
              <a:t>GESTIÓN DE BIENESTAR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B142AD9-D217-41A6-8BC3-1F2B516D7EB3}"/>
              </a:ext>
            </a:extLst>
          </p:cNvPr>
          <p:cNvSpPr txBox="1">
            <a:spLocks/>
          </p:cNvSpPr>
          <p:nvPr/>
        </p:nvSpPr>
        <p:spPr>
          <a:xfrm>
            <a:off x="187037" y="1690689"/>
            <a:ext cx="58673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s-CO" b="1" dirty="0"/>
              <a:t>CAPACITACIONES</a:t>
            </a:r>
          </a:p>
          <a:p>
            <a:pPr lvl="1"/>
            <a:endParaRPr lang="es-CO" sz="2000" b="1" dirty="0"/>
          </a:p>
          <a:p>
            <a:pPr lvl="1" algn="just"/>
            <a:r>
              <a:rPr lang="es-CO" sz="2200" b="1" dirty="0"/>
              <a:t>Responsabilidades, acoso laboral y modalidades de acoso – Axa Colpatria.</a:t>
            </a:r>
          </a:p>
          <a:p>
            <a:pPr lvl="1" algn="just"/>
            <a:r>
              <a:rPr lang="es-CO" sz="2200" b="1" dirty="0"/>
              <a:t>Taller dinámica del ser. </a:t>
            </a:r>
          </a:p>
          <a:p>
            <a:pPr lvl="1" algn="just"/>
            <a:r>
              <a:rPr lang="es-CO" sz="2200" b="1" dirty="0"/>
              <a:t>Dinámica para conocer los peligros y riesgos en el trabajo – Axa Colpatria </a:t>
            </a:r>
          </a:p>
          <a:p>
            <a:pPr lvl="1" algn="just"/>
            <a:r>
              <a:rPr lang="es-CO" sz="2200" b="1" dirty="0"/>
              <a:t>Curso alta gerencia publica – ESAP.</a:t>
            </a:r>
          </a:p>
          <a:p>
            <a:pPr lvl="1" algn="just"/>
            <a:r>
              <a:rPr lang="es-CO" sz="2200" b="1" dirty="0"/>
              <a:t>Ética y liderazgo en territorios con perspectiva de transición y estabilización, estrategia, gobernanza,  legitimidad y buen gobierno, convivencia y paz – Escuela De Gobierno.</a:t>
            </a:r>
          </a:p>
          <a:p>
            <a:pPr lvl="1"/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078" y="2272580"/>
            <a:ext cx="2303620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778" y="3866358"/>
            <a:ext cx="3108221" cy="14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094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rgbClr val="FF0000"/>
                </a:solidFill>
              </a:rPr>
              <a:t>GESTIÓN DE BIENESTAR</a:t>
            </a:r>
            <a:endParaRPr lang="es-CO" dirty="0"/>
          </a:p>
        </p:txBody>
      </p:sp>
      <p:sp>
        <p:nvSpPr>
          <p:cNvPr id="4" name="3 Rectángulo"/>
          <p:cNvSpPr/>
          <p:nvPr/>
        </p:nvSpPr>
        <p:spPr>
          <a:xfrm>
            <a:off x="406976" y="1421087"/>
            <a:ext cx="553027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CO" sz="2000" b="1" dirty="0"/>
              <a:t>Metodología para la elaboración de tablas de retención documental - Archivo General De La Nación.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CO" sz="2000" b="1" dirty="0"/>
              <a:t>Defensa de derechos laborales, herramientas de defensa de libertad sindical – Escuela Nacional Sindical.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CO" sz="2000" b="1" dirty="0"/>
              <a:t>Indicadores de gestión en entidades publicas – Jaime Ortega Consultoría Y Coaching.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CO" sz="2000" b="1" dirty="0"/>
              <a:t>Claves para supervisión e interventoría de contratos y proceso de incumplimiento – FYC Consultores.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CO" sz="2000" b="1" dirty="0"/>
              <a:t>Prevención de accidentes laborales – Axa Colpatria.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CO" sz="2000" b="1" dirty="0"/>
              <a:t>Riesgo publico – Axa Colpatria.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266" y="1690689"/>
            <a:ext cx="2828925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4013932"/>
            <a:ext cx="3206750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686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rgbClr val="FF0000"/>
                </a:solidFill>
              </a:rPr>
              <a:t>GESTIÓN DE BIENESTAR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B142AD9-D217-41A6-8BC3-1F2B516D7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4377"/>
            <a:ext cx="6989618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es-CO" b="1" dirty="0"/>
              <a:t>PREPARACIÓN  PARA EL RETIRO LABORAL </a:t>
            </a:r>
          </a:p>
          <a:p>
            <a:pPr lvl="1"/>
            <a:r>
              <a:rPr lang="es-CO" dirty="0"/>
              <a:t>Calidad de vida y jubilación – Comfenalco.</a:t>
            </a:r>
          </a:p>
          <a:p>
            <a:pPr lvl="1"/>
            <a:endParaRPr lang="es-C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9" y="2432790"/>
            <a:ext cx="4071290" cy="296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43" y="2432790"/>
            <a:ext cx="3944144" cy="296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175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rgbClr val="FF0000"/>
                </a:solidFill>
              </a:rPr>
              <a:t>PLANES Y COMITÉS 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838200" y="1825625"/>
            <a:ext cx="4593609" cy="3300557"/>
          </a:xfrm>
        </p:spPr>
        <p:txBody>
          <a:bodyPr>
            <a:normAutofit/>
          </a:bodyPr>
          <a:lstStyle/>
          <a:p>
            <a:r>
              <a:rPr lang="es-CO" sz="2000" b="1" dirty="0"/>
              <a:t>Plan de previsión de recursos humanos.</a:t>
            </a:r>
          </a:p>
          <a:p>
            <a:r>
              <a:rPr lang="es-CO" sz="2000" b="1" dirty="0"/>
              <a:t>Plan estratégico de recursos humanos.</a:t>
            </a:r>
          </a:p>
          <a:p>
            <a:r>
              <a:rPr lang="es-CO" sz="2000" b="1" dirty="0"/>
              <a:t>Se reglamenta el COPASST mediante resolución N°172 de 2019.</a:t>
            </a:r>
          </a:p>
          <a:p>
            <a:r>
              <a:rPr lang="es-CO" sz="2000" b="1" dirty="0"/>
              <a:t>Se reglamenta el comité de convivencia laboral de la entidad.</a:t>
            </a:r>
          </a:p>
          <a:p>
            <a:r>
              <a:rPr lang="es-CO" sz="2000" b="1" dirty="0"/>
              <a:t>Plan de gestión ambiental.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344" y="1066799"/>
            <a:ext cx="2964440" cy="2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21" y="4202257"/>
            <a:ext cx="460216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805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rgbClr val="FF0000"/>
                </a:solidFill>
              </a:rPr>
              <a:t>DOTACIÓN DE UNIFORMES</a:t>
            </a:r>
            <a:endParaRPr lang="es-CO" dirty="0"/>
          </a:p>
        </p:txBody>
      </p:sp>
      <p:pic>
        <p:nvPicPr>
          <p:cNvPr id="4" name="Imagen 8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00962" y="2448655"/>
            <a:ext cx="3104238" cy="260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721211"/>
            <a:ext cx="2818104" cy="337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470379" y="2448655"/>
            <a:ext cx="2535075" cy="270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40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50" y="637309"/>
            <a:ext cx="7886700" cy="1053380"/>
          </a:xfrm>
        </p:spPr>
        <p:txBody>
          <a:bodyPr>
            <a:normAutofit/>
          </a:bodyPr>
          <a:lstStyle/>
          <a:p>
            <a:r>
              <a:rPr lang="es-CO" sz="4000" b="1" dirty="0">
                <a:solidFill>
                  <a:srgbClr val="FF0000"/>
                </a:solidFill>
              </a:rPr>
              <a:t>SISTEMAS INTEGRADOS DE GESTIÓN</a:t>
            </a:r>
            <a:endParaRPr lang="es-CO" sz="4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545911" y="1760561"/>
            <a:ext cx="52543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b="1" dirty="0"/>
              <a:t>Se actualizo el plan de emergencia  con acompañamiento de la ARL AXA COLPATRIA.</a:t>
            </a:r>
          </a:p>
          <a:p>
            <a:endParaRPr lang="es-CO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b="1" dirty="0"/>
              <a:t>Se Inicia Diagnostico Del Sistema De Vigilancia  Epidemiológico Osteomuscular   con acompañamiento de la ARL AXA COLPATRIA.</a:t>
            </a:r>
          </a:p>
        </p:txBody>
      </p:sp>
      <p:pic>
        <p:nvPicPr>
          <p:cNvPr id="5" name="Imagen 83">
            <a:extLst>
              <a:ext uri="{FF2B5EF4-FFF2-40B4-BE49-F238E27FC236}">
                <a16:creationId xmlns:a16="http://schemas.microsoft.com/office/drawing/2014/main" id="{8BF96578-9D6A-41D4-9456-D90A2E97F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077" y="1490877"/>
            <a:ext cx="1710820" cy="225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80">
            <a:extLst>
              <a:ext uri="{FF2B5EF4-FFF2-40B4-BE49-F238E27FC236}">
                <a16:creationId xmlns:a16="http://schemas.microsoft.com/office/drawing/2014/main" id="{C56B2FE7-D640-4D04-BC41-CAAEC4D87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17" y="4007330"/>
            <a:ext cx="3502393" cy="211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133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4909" y="609600"/>
            <a:ext cx="8312727" cy="1081089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srgbClr val="FF0000"/>
                </a:solidFill>
              </a:rPr>
              <a:t>EVENTOS SEGURIDAD Y SALUD EN EL TRABAJO</a:t>
            </a:r>
            <a:endParaRPr lang="es-CO" sz="3200" dirty="0"/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339437" y="1825625"/>
            <a:ext cx="4038600" cy="3005682"/>
          </a:xfrm>
        </p:spPr>
        <p:txBody>
          <a:bodyPr>
            <a:normAutofit lnSpcReduction="10000"/>
          </a:bodyPr>
          <a:lstStyle/>
          <a:p>
            <a:r>
              <a:rPr lang="es-CO" sz="2000" b="1" dirty="0"/>
              <a:t>Jornada de salud primer semestre para empleados con presencia de diferentes entidades adscritas a la corporación.</a:t>
            </a:r>
          </a:p>
          <a:p>
            <a:r>
              <a:rPr lang="es-CO" sz="2000" b="1" dirty="0"/>
              <a:t>Jornada de fumigación a las instalaciones de la corporación.</a:t>
            </a:r>
          </a:p>
          <a:p>
            <a:r>
              <a:rPr lang="es-CO" sz="2000" b="1" dirty="0"/>
              <a:t> jornada de salud segundo semestre para los empleados con presencia de Oral </a:t>
            </a:r>
            <a:r>
              <a:rPr lang="es-CO" sz="2000" b="1" dirty="0" err="1"/>
              <a:t>People</a:t>
            </a:r>
            <a:r>
              <a:rPr lang="es-CO" sz="2000" b="1" dirty="0"/>
              <a:t> y Axa Colpatria.</a:t>
            </a:r>
          </a:p>
          <a:p>
            <a:endParaRPr lang="es-C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656" y="1498241"/>
            <a:ext cx="2285999" cy="199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655" y="1509137"/>
            <a:ext cx="2237509" cy="197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722" y="3754582"/>
            <a:ext cx="2377866" cy="165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537" y="3449805"/>
            <a:ext cx="2237509" cy="192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0535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389</Words>
  <Application>Microsoft Office PowerPoint</Application>
  <PresentationFormat>Presentación en pantalla (4:3)</PresentationFormat>
  <Paragraphs>50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INFORME DE GESTION 2019 DIRECCION ADMINISTRATIVA CONCEJO DISTRITAL DE CARTAGENA</vt:lpstr>
      <vt:lpstr>GESTIÓN MANTENIMIENTO</vt:lpstr>
      <vt:lpstr>GESTIÓN DE BIENESTAR</vt:lpstr>
      <vt:lpstr>GESTIÓN DE BIENESTAR</vt:lpstr>
      <vt:lpstr>GESTIÓN DE BIENESTAR</vt:lpstr>
      <vt:lpstr>PLANES Y COMITÉS </vt:lpstr>
      <vt:lpstr>DOTACIÓN DE UNIFORMES</vt:lpstr>
      <vt:lpstr>SISTEMAS INTEGRADOS DE GESTIÓN</vt:lpstr>
      <vt:lpstr>EVENTOS SEGURIDAD Y SALUD EN EL TRABAJO</vt:lpstr>
      <vt:lpstr>EVENTOS SOCIALES </vt:lpstr>
      <vt:lpstr>OTRAS ACTIVIDADES</vt:lpstr>
      <vt:lpstr>Muchas gracias…  VIVIANA MALO LECOMPTE Director Administrativo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NICOLAS LORA</dc:creator>
  <cp:lastModifiedBy>rosaamelia maciasseguanes</cp:lastModifiedBy>
  <cp:revision>3</cp:revision>
  <cp:lastPrinted>2019-06-26T23:47:36Z</cp:lastPrinted>
  <dcterms:created xsi:type="dcterms:W3CDTF">2019-06-26T23:44:36Z</dcterms:created>
  <dcterms:modified xsi:type="dcterms:W3CDTF">2019-12-22T14:48:27Z</dcterms:modified>
</cp:coreProperties>
</file>