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2" r:id="rId4"/>
    <p:sldId id="273" r:id="rId5"/>
    <p:sldId id="259" r:id="rId6"/>
    <p:sldId id="260" r:id="rId7"/>
    <p:sldId id="261" r:id="rId8"/>
    <p:sldId id="262" r:id="rId9"/>
    <p:sldId id="263" r:id="rId10"/>
    <p:sldId id="264" r:id="rId11"/>
    <p:sldId id="265" r:id="rId12"/>
    <p:sldId id="266" r:id="rId13"/>
    <p:sldId id="274" r:id="rId14"/>
    <p:sldId id="267" r:id="rId15"/>
    <p:sldId id="276" r:id="rId16"/>
    <p:sldId id="275" r:id="rId17"/>
    <p:sldId id="268" r:id="rId18"/>
    <p:sldId id="269"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9"/>
  </p:normalViewPr>
  <p:slideViewPr>
    <p:cSldViewPr snapToGrid="0" snapToObjects="1">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90443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6634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2196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8026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61068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302409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E37FE4-BBAF-1044-B726-0573DEA13094}" type="datetimeFigureOut">
              <a:rPr lang="es-CO" smtClean="0"/>
              <a:t>22/12/2019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52507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E37FE4-BBAF-1044-B726-0573DEA13094}" type="datetimeFigureOut">
              <a:rPr lang="es-CO" smtClean="0"/>
              <a:t>22/12/2019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20340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37FE4-BBAF-1044-B726-0573DEA13094}" type="datetimeFigureOut">
              <a:rPr lang="es-CO" smtClean="0"/>
              <a:t>22/12/2019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1025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341334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239309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37FE4-BBAF-1044-B726-0573DEA13094}" type="datetimeFigureOut">
              <a:rPr lang="es-CO" smtClean="0"/>
              <a:t>22/12/2019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18DED-8D99-1646-AAC4-D6B07B455688}" type="slidenum">
              <a:rPr lang="es-CO" smtClean="0"/>
              <a:t>‹Nº›</a:t>
            </a:fld>
            <a:endParaRPr lang="es-CO"/>
          </a:p>
        </p:txBody>
      </p:sp>
    </p:spTree>
    <p:extLst>
      <p:ext uri="{BB962C8B-B14F-4D97-AF65-F5344CB8AC3E}">
        <p14:creationId xmlns:p14="http://schemas.microsoft.com/office/powerpoint/2010/main" val="110503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31F48-6488-D147-B357-46BE8F7E3C04}"/>
              </a:ext>
            </a:extLst>
          </p:cNvPr>
          <p:cNvSpPr>
            <a:spLocks noGrp="1"/>
          </p:cNvSpPr>
          <p:nvPr>
            <p:ph type="ctrTitle"/>
          </p:nvPr>
        </p:nvSpPr>
        <p:spPr>
          <a:xfrm>
            <a:off x="685800" y="1804751"/>
            <a:ext cx="7772400" cy="2387600"/>
          </a:xfrm>
        </p:spPr>
        <p:txBody>
          <a:bodyPr>
            <a:normAutofit/>
          </a:bodyPr>
          <a:lstStyle/>
          <a:p>
            <a:r>
              <a:rPr lang="es-CO" sz="3600" b="1" dirty="0"/>
              <a:t>INFORME DE LA GESTIÓN FINANCIERA DEL CONCEJO DE CARTAGENA DE INDIAS.</a:t>
            </a:r>
            <a:endParaRPr lang="es-CO" sz="3600" dirty="0"/>
          </a:p>
        </p:txBody>
      </p:sp>
    </p:spTree>
    <p:extLst>
      <p:ext uri="{BB962C8B-B14F-4D97-AF65-F5344CB8AC3E}">
        <p14:creationId xmlns:p14="http://schemas.microsoft.com/office/powerpoint/2010/main" val="387610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55000" lnSpcReduction="20000"/>
          </a:bodyPr>
          <a:lstStyle/>
          <a:p>
            <a:pPr marL="0" lvl="0" indent="0">
              <a:buNone/>
            </a:pPr>
            <a:r>
              <a:rPr lang="es-CO" b="1" dirty="0"/>
              <a:t>SOFTWARE FINANCIERO Y ADMINISTRATIVO (SAFE).</a:t>
            </a:r>
          </a:p>
          <a:p>
            <a:pPr marL="0" indent="0">
              <a:buNone/>
            </a:pPr>
            <a:endParaRPr lang="es-ES" sz="3200" dirty="0"/>
          </a:p>
          <a:p>
            <a:pPr marL="0" indent="0">
              <a:buNone/>
            </a:pPr>
            <a:r>
              <a:rPr lang="es-ES" sz="3200" dirty="0"/>
              <a:t>Módulos que actualmente utiliza el Concejo Distrital de Cartagena.</a:t>
            </a:r>
          </a:p>
          <a:p>
            <a:pPr marL="0" indent="0">
              <a:buNone/>
            </a:pPr>
            <a:r>
              <a:rPr lang="es-ES" sz="3200" dirty="0"/>
              <a:t> </a:t>
            </a:r>
            <a:endParaRPr lang="es-CO" sz="3200" dirty="0"/>
          </a:p>
          <a:p>
            <a:pPr lvl="0"/>
            <a:r>
              <a:rPr lang="es-CO" sz="3200" b="1" dirty="0"/>
              <a:t>Módulo de proveedores.</a:t>
            </a:r>
          </a:p>
          <a:p>
            <a:pPr lvl="0"/>
            <a:r>
              <a:rPr lang="es-CO" sz="3200" b="1" dirty="0"/>
              <a:t>Módulo de contabilidad.</a:t>
            </a:r>
          </a:p>
          <a:p>
            <a:pPr lvl="0"/>
            <a:r>
              <a:rPr lang="es-CO" sz="3200" b="1" dirty="0"/>
              <a:t>Módulo de Presupuesto.</a:t>
            </a:r>
          </a:p>
          <a:p>
            <a:pPr lvl="0"/>
            <a:r>
              <a:rPr lang="es-CO" sz="3200" b="1" dirty="0"/>
              <a:t>Módulo de Tesorería.</a:t>
            </a:r>
          </a:p>
          <a:p>
            <a:pPr lvl="0"/>
            <a:r>
              <a:rPr lang="es-CO" sz="3200" b="1" dirty="0"/>
              <a:t>Módulo de Contratación.</a:t>
            </a:r>
          </a:p>
          <a:p>
            <a:pPr lvl="0"/>
            <a:r>
              <a:rPr lang="es-CO" sz="3200" b="1" dirty="0"/>
              <a:t>Módulo de Orden de Pagos.</a:t>
            </a:r>
          </a:p>
          <a:p>
            <a:pPr lvl="0"/>
            <a:r>
              <a:rPr lang="es-CO" sz="3200" b="1" dirty="0"/>
              <a:t>Módulo de Nomina. </a:t>
            </a:r>
            <a:endParaRPr lang="es-CO" sz="3200" dirty="0"/>
          </a:p>
          <a:p>
            <a:pPr marL="0" lvl="0" indent="0">
              <a:buNone/>
            </a:pPr>
            <a:r>
              <a:rPr lang="es-CO" sz="3200" b="1" dirty="0"/>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96009"/>
            <a:ext cx="3495265" cy="3112970"/>
          </a:xfrm>
          <a:prstGeom prst="rect">
            <a:avLst/>
          </a:prstGeom>
        </p:spPr>
      </p:pic>
    </p:spTree>
    <p:extLst>
      <p:ext uri="{BB962C8B-B14F-4D97-AF65-F5344CB8AC3E}">
        <p14:creationId xmlns:p14="http://schemas.microsoft.com/office/powerpoint/2010/main" val="83152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a:bodyPr>
          <a:lstStyle/>
          <a:p>
            <a:pPr marL="0" lvl="0" indent="0">
              <a:buNone/>
            </a:pPr>
            <a:r>
              <a:rPr lang="es-CO" b="1" dirty="0"/>
              <a:t>DE LA GESTION DEL AREA DE CONTABILIDAD.</a:t>
            </a:r>
          </a:p>
          <a:p>
            <a:pPr marL="0" indent="0" algn="just">
              <a:buNone/>
            </a:pPr>
            <a:r>
              <a:rPr lang="es-CO" sz="1600" dirty="0"/>
              <a:t>Dentro las funciones y responsabilidades del área de contabilidad se llevaron a cabo cada una de ellas y en particular las citadas seguidamente:</a:t>
            </a:r>
          </a:p>
          <a:p>
            <a:r>
              <a:rPr lang="es-CO" sz="1300" b="1" dirty="0">
                <a:latin typeface="Verdana" panose="020B0604030504040204" pitchFamily="34" charset="0"/>
                <a:ea typeface="Verdana" panose="020B0604030504040204" pitchFamily="34" charset="0"/>
              </a:rPr>
              <a:t>FORMATOS CONTRALORIA PRESENTADOS</a:t>
            </a:r>
            <a:r>
              <a:rPr lang="es-CO" sz="1300" dirty="0">
                <a:latin typeface="Verdana" panose="020B0604030504040204" pitchFamily="34" charset="0"/>
                <a:ea typeface="Verdana" panose="020B0604030504040204" pitchFamily="34" charset="0"/>
              </a:rPr>
              <a:t>.</a:t>
            </a:r>
          </a:p>
          <a:p>
            <a:r>
              <a:rPr lang="es-CO" sz="1300" b="1" dirty="0">
                <a:latin typeface="Verdana" panose="020B0604030504040204" pitchFamily="34" charset="0"/>
                <a:ea typeface="Verdana" panose="020B0604030504040204" pitchFamily="34" charset="0"/>
              </a:rPr>
              <a:t>ENVIO DEL INFORME CHIP.</a:t>
            </a:r>
          </a:p>
          <a:p>
            <a:r>
              <a:rPr lang="es-CO" sz="1300" b="1" dirty="0">
                <a:latin typeface="Verdana" panose="020B0604030504040204" pitchFamily="34" charset="0"/>
                <a:ea typeface="Verdana" panose="020B0604030504040204" pitchFamily="34" charset="0"/>
              </a:rPr>
              <a:t>DECLARACIONES RETENCION EN LA FUENTE Y RETEICA.</a:t>
            </a:r>
          </a:p>
          <a:p>
            <a:r>
              <a:rPr lang="es-CO" sz="1300" b="1" dirty="0">
                <a:latin typeface="Verdana" panose="020B0604030504040204" pitchFamily="34" charset="0"/>
                <a:ea typeface="Verdana" panose="020B0604030504040204" pitchFamily="34" charset="0"/>
              </a:rPr>
              <a:t>IMPLEMENTACION NIC SP.</a:t>
            </a:r>
            <a:endParaRPr lang="es-CO" sz="1300" dirty="0">
              <a:latin typeface="Verdana" panose="020B0604030504040204" pitchFamily="34" charset="0"/>
              <a:ea typeface="Verdana" panose="020B0604030504040204" pitchFamily="34" charset="0"/>
            </a:endParaRPr>
          </a:p>
          <a:p>
            <a:r>
              <a:rPr lang="es-CO" sz="1300" b="1" dirty="0">
                <a:latin typeface="Verdana" panose="020B0604030504040204" pitchFamily="34" charset="0"/>
                <a:ea typeface="Verdana" panose="020B0604030504040204" pitchFamily="34" charset="0"/>
              </a:rPr>
              <a:t>ESTADOS FINANCIEROS.</a:t>
            </a:r>
          </a:p>
          <a:p>
            <a:r>
              <a:rPr lang="es-CO" sz="1300" b="1" dirty="0">
                <a:latin typeface="Verdana" panose="020B0604030504040204" pitchFamily="34" charset="0"/>
                <a:ea typeface="Verdana" panose="020B0604030504040204" pitchFamily="34" charset="0"/>
              </a:rPr>
              <a:t>BALANCE A CORTE 30 DE NOVIEMBRE DE 2019. </a:t>
            </a:r>
          </a:p>
        </p:txBody>
      </p:sp>
      <p:pic>
        <p:nvPicPr>
          <p:cNvPr id="5122" name="Picture 2" descr="Resultado de imagen para contabi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90" y="2579844"/>
            <a:ext cx="4308325" cy="257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6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70000" lnSpcReduction="20000"/>
          </a:bodyPr>
          <a:lstStyle/>
          <a:p>
            <a:pPr marL="0" lvl="0" indent="0">
              <a:buNone/>
            </a:pPr>
            <a:r>
              <a:rPr lang="es-CO" b="1" dirty="0"/>
              <a:t>DE LA GESTION DEL AREA DE PRESUPUESTO.</a:t>
            </a:r>
          </a:p>
          <a:p>
            <a:pPr marL="0" lvl="0" indent="0" algn="just">
              <a:buNone/>
            </a:pPr>
            <a:r>
              <a:rPr lang="es-CO" dirty="0"/>
              <a:t>Se  manejó una política financiera adecuada; aplicando los principios de la homeostasis presupuestal, coherencia microeconómica y austeridad del gasto que permitieron durante la vigencia fiscal 2019 cumplir con todas las obligaciones laborales, fiscales, contractuales. Incluyendo lo pactado en el acuerdo laboral 2019 en lo concerniente al 11.5% de incremento salarial. Esta y otras consideraciones fueron tomadas en cuenta para la ejecución del presupuesto que se detalla a continuación.</a:t>
            </a:r>
            <a:endParaRPr lang="es-CO" b="1" dirty="0"/>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279176"/>
            <a:ext cx="4134419" cy="31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9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graphicFrame>
        <p:nvGraphicFramePr>
          <p:cNvPr id="4" name="Tabla 3"/>
          <p:cNvGraphicFramePr>
            <a:graphicFrameLocks noGrp="1"/>
          </p:cNvGraphicFramePr>
          <p:nvPr>
            <p:extLst>
              <p:ext uri="{D42A27DB-BD31-4B8C-83A1-F6EECF244321}">
                <p14:modId xmlns:p14="http://schemas.microsoft.com/office/powerpoint/2010/main" val="2043843189"/>
              </p:ext>
            </p:extLst>
          </p:nvPr>
        </p:nvGraphicFramePr>
        <p:xfrm>
          <a:off x="191068" y="1935932"/>
          <a:ext cx="8816456" cy="4039734"/>
        </p:xfrm>
        <a:graphic>
          <a:graphicData uri="http://schemas.openxmlformats.org/drawingml/2006/table">
            <a:tbl>
              <a:tblPr>
                <a:tableStyleId>{5C22544A-7EE6-4342-B048-85BDC9FD1C3A}</a:tableStyleId>
              </a:tblPr>
              <a:tblGrid>
                <a:gridCol w="985119">
                  <a:extLst>
                    <a:ext uri="{9D8B030D-6E8A-4147-A177-3AD203B41FA5}">
                      <a16:colId xmlns:a16="http://schemas.microsoft.com/office/drawing/2014/main" val="20000"/>
                    </a:ext>
                  </a:extLst>
                </a:gridCol>
                <a:gridCol w="1099669">
                  <a:extLst>
                    <a:ext uri="{9D8B030D-6E8A-4147-A177-3AD203B41FA5}">
                      <a16:colId xmlns:a16="http://schemas.microsoft.com/office/drawing/2014/main" val="20001"/>
                    </a:ext>
                  </a:extLst>
                </a:gridCol>
                <a:gridCol w="996575">
                  <a:extLst>
                    <a:ext uri="{9D8B030D-6E8A-4147-A177-3AD203B41FA5}">
                      <a16:colId xmlns:a16="http://schemas.microsoft.com/office/drawing/2014/main" val="20002"/>
                    </a:ext>
                  </a:extLst>
                </a:gridCol>
                <a:gridCol w="901117">
                  <a:extLst>
                    <a:ext uri="{9D8B030D-6E8A-4147-A177-3AD203B41FA5}">
                      <a16:colId xmlns:a16="http://schemas.microsoft.com/office/drawing/2014/main" val="20003"/>
                    </a:ext>
                  </a:extLst>
                </a:gridCol>
                <a:gridCol w="824752">
                  <a:extLst>
                    <a:ext uri="{9D8B030D-6E8A-4147-A177-3AD203B41FA5}">
                      <a16:colId xmlns:a16="http://schemas.microsoft.com/office/drawing/2014/main" val="20004"/>
                    </a:ext>
                  </a:extLst>
                </a:gridCol>
                <a:gridCol w="1542590">
                  <a:extLst>
                    <a:ext uri="{9D8B030D-6E8A-4147-A177-3AD203B41FA5}">
                      <a16:colId xmlns:a16="http://schemas.microsoft.com/office/drawing/2014/main" val="20005"/>
                    </a:ext>
                  </a:extLst>
                </a:gridCol>
                <a:gridCol w="1084413">
                  <a:extLst>
                    <a:ext uri="{9D8B030D-6E8A-4147-A177-3AD203B41FA5}">
                      <a16:colId xmlns:a16="http://schemas.microsoft.com/office/drawing/2014/main" val="20006"/>
                    </a:ext>
                  </a:extLst>
                </a:gridCol>
                <a:gridCol w="992755">
                  <a:extLst>
                    <a:ext uri="{9D8B030D-6E8A-4147-A177-3AD203B41FA5}">
                      <a16:colId xmlns:a16="http://schemas.microsoft.com/office/drawing/2014/main" val="20007"/>
                    </a:ext>
                  </a:extLst>
                </a:gridCol>
                <a:gridCol w="389466">
                  <a:extLst>
                    <a:ext uri="{9D8B030D-6E8A-4147-A177-3AD203B41FA5}">
                      <a16:colId xmlns:a16="http://schemas.microsoft.com/office/drawing/2014/main" val="20008"/>
                    </a:ext>
                  </a:extLst>
                </a:gridCol>
              </a:tblGrid>
              <a:tr h="305410">
                <a:tc>
                  <a:txBody>
                    <a:bodyPr/>
                    <a:lstStyle/>
                    <a:p>
                      <a:pPr algn="ctr" rtl="0" fontAlgn="t"/>
                      <a:r>
                        <a:rPr lang="es-CO" sz="800" u="none" strike="noStrike" dirty="0">
                          <a:effectLst/>
                        </a:rPr>
                        <a:t>Código Presupuestal</a:t>
                      </a:r>
                      <a:endParaRPr lang="es-CO" sz="8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Descripción</a:t>
                      </a:r>
                      <a:endParaRPr lang="es-CO" sz="8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Apro. Inic</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Adicion</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Reduccion</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Apropiacion Definitiva</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Total Ejecucion</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Saldos Por Recaudar</a:t>
                      </a:r>
                      <a:endParaRPr lang="es-CO" sz="8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 Eje</a:t>
                      </a:r>
                      <a:endParaRPr lang="es-CO" sz="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0"/>
                  </a:ext>
                </a:extLst>
              </a:tr>
              <a:tr h="235998">
                <a:tc>
                  <a:txBody>
                    <a:bodyPr/>
                    <a:lstStyle/>
                    <a:p>
                      <a:pPr algn="l" rtl="0" fontAlgn="t"/>
                      <a:r>
                        <a:rPr lang="es-CO" sz="800" u="none" strike="noStrike">
                          <a:effectLst/>
                        </a:rPr>
                        <a:t>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1"/>
                  </a:ext>
                </a:extLst>
              </a:tr>
              <a:tr h="235998">
                <a:tc>
                  <a:txBody>
                    <a:bodyPr/>
                    <a:lstStyle/>
                    <a:p>
                      <a:pPr algn="l" rtl="0" fontAlgn="t"/>
                      <a:r>
                        <a:rPr lang="es-CO" sz="800" u="none" strike="noStrike">
                          <a:effectLst/>
                        </a:rPr>
                        <a:t>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INGRESOS</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9.542.318.431,00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445.952.170,26</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14.278.756,00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9.973.991.845,26</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9.825.213.150,12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148.778.695,14</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99</a:t>
                      </a:r>
                      <a:endParaRPr lang="es-CO"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2"/>
                  </a:ext>
                </a:extLst>
              </a:tr>
              <a:tr h="402585">
                <a:tc>
                  <a:txBody>
                    <a:bodyPr/>
                    <a:lstStyle/>
                    <a:p>
                      <a:pPr algn="l" rtl="0" fontAlgn="t"/>
                      <a:r>
                        <a:rPr lang="es-CO" sz="800" u="none" strike="noStrike">
                          <a:effectLst/>
                        </a:rPr>
                        <a:t>1.1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TRANSFERNCIAS DISTRITALES</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9.542.318.429,00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440.221.244,26</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14.278.756,00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9.968.260.917,26</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9.819.482.224,12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148.778.693,14</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99</a:t>
                      </a:r>
                      <a:endParaRPr lang="es-CO"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3"/>
                  </a:ext>
                </a:extLst>
              </a:tr>
              <a:tr h="388703">
                <a:tc>
                  <a:txBody>
                    <a:bodyPr/>
                    <a:lstStyle/>
                    <a:p>
                      <a:pPr algn="l" rtl="0" fontAlgn="t"/>
                      <a:r>
                        <a:rPr lang="es-CO" sz="800" u="none" strike="noStrike">
                          <a:effectLst/>
                        </a:rPr>
                        <a:t>1.1.1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GASTOS PERSONAL DE NOMINA</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7.731.354.291,00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440.221.244,26</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8.171.575.535,26</a:t>
                      </a:r>
                      <a:endParaRPr lang="es-CO" sz="8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dirty="0">
                          <a:effectLst/>
                        </a:rPr>
                        <a:t>8.022.796.842,26</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148.778.693,00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98</a:t>
                      </a:r>
                      <a:endParaRPr lang="es-CO"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4"/>
                  </a:ext>
                </a:extLst>
              </a:tr>
              <a:tr h="388703">
                <a:tc>
                  <a:txBody>
                    <a:bodyPr/>
                    <a:lstStyle/>
                    <a:p>
                      <a:pPr algn="l" rtl="0" fontAlgn="t"/>
                      <a:r>
                        <a:rPr lang="es-CO" sz="800" u="none" strike="noStrike">
                          <a:effectLst/>
                        </a:rPr>
                        <a:t>1.1.1.01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GASTOS PERSONAL DE NOMINA</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7.731.354.291,00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440.221.244,26</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8.171.575.535,26</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dirty="0">
                          <a:effectLst/>
                        </a:rPr>
                        <a:t>8.022.796.842,26</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148.778.693,00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a:effectLst/>
                        </a:rPr>
                        <a:t>98</a:t>
                      </a:r>
                      <a:endParaRPr lang="es-CO"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5"/>
                  </a:ext>
                </a:extLst>
              </a:tr>
              <a:tr h="347056">
                <a:tc>
                  <a:txBody>
                    <a:bodyPr/>
                    <a:lstStyle/>
                    <a:p>
                      <a:pPr algn="l" rtl="0" fontAlgn="t"/>
                      <a:r>
                        <a:rPr lang="es-CO" sz="800" u="none" strike="noStrike">
                          <a:effectLst/>
                        </a:rPr>
                        <a:t>1.1.2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HONORARIOS CONCEJALES</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1.810.964.138,00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14.278.756,00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1.796.685.382,00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1.796.685.381,86</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0,14</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6"/>
                  </a:ext>
                </a:extLst>
              </a:tr>
              <a:tr h="333175">
                <a:tc>
                  <a:txBody>
                    <a:bodyPr/>
                    <a:lstStyle/>
                    <a:p>
                      <a:pPr algn="l" rtl="0" fontAlgn="t"/>
                      <a:r>
                        <a:rPr lang="es-CO" sz="800" u="none" strike="noStrike">
                          <a:effectLst/>
                        </a:rPr>
                        <a:t>1.1.2.01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HONORARIOS CONCEJALES</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1.810.964.138,00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14.278.756,00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1.796.685.382,00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1.796.685.381,86</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0,14</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7"/>
                  </a:ext>
                </a:extLst>
              </a:tr>
              <a:tr h="235998">
                <a:tc>
                  <a:txBody>
                    <a:bodyPr/>
                    <a:lstStyle/>
                    <a:p>
                      <a:pPr algn="l" rtl="0" fontAlgn="t"/>
                      <a:r>
                        <a:rPr lang="es-CO" sz="800" u="none" strike="noStrike">
                          <a:effectLst/>
                        </a:rPr>
                        <a:t>1.2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RECURSOS DE CAPITAL</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2,00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5.730.928,00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2,00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8"/>
                  </a:ext>
                </a:extLst>
              </a:tr>
              <a:tr h="347056">
                <a:tc>
                  <a:txBody>
                    <a:bodyPr/>
                    <a:lstStyle/>
                    <a:p>
                      <a:pPr algn="l" rtl="0" fontAlgn="t"/>
                      <a:r>
                        <a:rPr lang="es-CO" sz="800" u="none" strike="noStrike">
                          <a:effectLst/>
                        </a:rPr>
                        <a:t>1.2.2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OTROS RECURSOS DE CAPITAL</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2,00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5.730.928,00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2,00</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9"/>
                  </a:ext>
                </a:extLst>
              </a:tr>
              <a:tr h="235998">
                <a:tc>
                  <a:txBody>
                    <a:bodyPr/>
                    <a:lstStyle/>
                    <a:p>
                      <a:pPr algn="l" rtl="0" fontAlgn="t"/>
                      <a:r>
                        <a:rPr lang="es-CO" sz="800" u="none" strike="noStrike">
                          <a:effectLst/>
                        </a:rPr>
                        <a:t>1.2.2.01</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REINTEGROS</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5.730.927,00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5.730.926,00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10"/>
                  </a:ext>
                </a:extLst>
              </a:tr>
              <a:tr h="347056">
                <a:tc>
                  <a:txBody>
                    <a:bodyPr/>
                    <a:lstStyle/>
                    <a:p>
                      <a:pPr algn="l" rtl="0" fontAlgn="t"/>
                      <a:r>
                        <a:rPr lang="es-CO" sz="800" u="none" strike="noStrike">
                          <a:effectLst/>
                        </a:rPr>
                        <a:t>1.2.2.02</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l" rtl="0" fontAlgn="t"/>
                      <a:r>
                        <a:rPr lang="es-CO" sz="800" u="none" strike="noStrike">
                          <a:effectLst/>
                        </a:rPr>
                        <a:t>OTROS RECURSOS DE CAPITAL</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1,00</a:t>
                      </a:r>
                      <a:endParaRPr lang="es-CO" sz="800" b="0" i="0" u="none" strike="noStrike">
                        <a:solidFill>
                          <a:srgbClr val="000000"/>
                        </a:solidFill>
                        <a:effectLst/>
                        <a:latin typeface="Calibri" panose="020F0502020204030204" pitchFamily="34" charset="0"/>
                      </a:endParaRPr>
                    </a:p>
                  </a:txBody>
                  <a:tcPr marL="9525" marR="9525" marT="9525" marB="0"/>
                </a:tc>
                <a:tc>
                  <a:txBody>
                    <a:bodyPr/>
                    <a:lstStyle/>
                    <a:p>
                      <a:pPr algn="r" rtl="0" fontAlgn="t"/>
                      <a:r>
                        <a:rPr lang="es-CO" sz="800" u="none" strike="noStrike">
                          <a:effectLst/>
                        </a:rPr>
                        <a:t>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dirty="0">
                          <a:effectLst/>
                        </a:rPr>
                        <a:t>1,00</a:t>
                      </a:r>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0</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11"/>
                  </a:ext>
                </a:extLst>
              </a:tr>
              <a:tr h="235998">
                <a:tc gridSpan="2">
                  <a:txBody>
                    <a:bodyPr/>
                    <a:lstStyle/>
                    <a:p>
                      <a:pPr algn="l" rtl="0" fontAlgn="t"/>
                      <a:r>
                        <a:rPr lang="es-CO" sz="800" u="none" strike="noStrike">
                          <a:effectLst/>
                        </a:rPr>
                        <a:t>Totales</a:t>
                      </a:r>
                      <a:endParaRPr lang="es-CO" sz="800" b="1" i="0" u="none" strike="noStrike">
                        <a:solidFill>
                          <a:srgbClr val="000000"/>
                        </a:solidFill>
                        <a:effectLst/>
                        <a:latin typeface="Arial" panose="020B0604020202020204" pitchFamily="34" charset="0"/>
                      </a:endParaRPr>
                    </a:p>
                  </a:txBody>
                  <a:tcPr marL="9525" marR="9525" marT="9525" marB="0"/>
                </a:tc>
                <a:tc hMerge="1">
                  <a:txBody>
                    <a:bodyPr/>
                    <a:lstStyle/>
                    <a:p>
                      <a:endParaRPr lang="es-CO"/>
                    </a:p>
                  </a:txBody>
                  <a:tcPr/>
                </a:tc>
                <a:tc>
                  <a:txBody>
                    <a:bodyPr/>
                    <a:lstStyle/>
                    <a:p>
                      <a:pPr algn="r" rtl="0" fontAlgn="t"/>
                      <a:r>
                        <a:rPr lang="es-CO" sz="800" u="none" strike="noStrike">
                          <a:effectLst/>
                        </a:rPr>
                        <a:t>9.542.318.431,00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445.952.170,00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14.278.756,00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s-CO" sz="800" u="none" strike="noStrike">
                          <a:effectLst/>
                        </a:rPr>
                        <a:t>9.973.991.845,00</a:t>
                      </a:r>
                      <a:endParaRPr lang="es-CO" sz="800" b="0" i="0" u="none" strike="noStrike">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endParaRPr lang="es-CO" sz="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r>
                        <a:rPr lang="es-CO" sz="800" u="none" strike="noStrike" dirty="0">
                          <a:effectLst/>
                        </a:rPr>
                        <a:t> </a:t>
                      </a:r>
                      <a:endParaRPr lang="es-CO"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12"/>
                  </a:ext>
                </a:extLst>
              </a:tr>
            </a:tbl>
          </a:graphicData>
        </a:graphic>
      </p:graphicFrame>
      <p:sp>
        <p:nvSpPr>
          <p:cNvPr id="6" name="Rectángulo 5"/>
          <p:cNvSpPr/>
          <p:nvPr/>
        </p:nvSpPr>
        <p:spPr>
          <a:xfrm>
            <a:off x="4591302" y="1472301"/>
            <a:ext cx="4422044" cy="369332"/>
          </a:xfrm>
          <a:prstGeom prst="rect">
            <a:avLst/>
          </a:prstGeom>
        </p:spPr>
        <p:txBody>
          <a:bodyPr wrap="none">
            <a:spAutoFit/>
          </a:bodyPr>
          <a:lstStyle/>
          <a:p>
            <a:pPr lvl="0"/>
            <a:r>
              <a:rPr lang="es-CO" b="1" dirty="0"/>
              <a:t>EJECUCION DEL PRESUPUESTO DE INGRESOS</a:t>
            </a:r>
          </a:p>
        </p:txBody>
      </p:sp>
    </p:spTree>
    <p:extLst>
      <p:ext uri="{BB962C8B-B14F-4D97-AF65-F5344CB8AC3E}">
        <p14:creationId xmlns:p14="http://schemas.microsoft.com/office/powerpoint/2010/main" val="398049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77500" lnSpcReduction="20000"/>
          </a:bodyPr>
          <a:lstStyle/>
          <a:p>
            <a:pPr marL="0" lvl="0" indent="0">
              <a:buNone/>
            </a:pPr>
            <a:r>
              <a:rPr lang="es-CO" b="1" dirty="0"/>
              <a:t>DE LA GESTION DEL AREA DE PRESUPUESTO.</a:t>
            </a:r>
          </a:p>
          <a:p>
            <a:pPr marL="0" indent="0" algn="just">
              <a:buNone/>
            </a:pPr>
            <a:r>
              <a:rPr lang="es-CO" dirty="0"/>
              <a:t>El presupuesto de ingresos inicial de la entidad para la vigencia 2019, se estimó </a:t>
            </a:r>
            <a:r>
              <a:rPr lang="es-CO" i="1" dirty="0"/>
              <a:t>$9.542.318. 431 </a:t>
            </a:r>
            <a:r>
              <a:rPr lang="es-CO" dirty="0"/>
              <a:t>distribuidos en Gastos de Nomina por un valor de </a:t>
            </a:r>
            <a:r>
              <a:rPr lang="es-CO" i="1" dirty="0"/>
              <a:t>$7.731.354.291, </a:t>
            </a:r>
            <a:r>
              <a:rPr lang="es-CO" dirty="0"/>
              <a:t>Honorarios de los concejales del Distrito </a:t>
            </a:r>
            <a:r>
              <a:rPr lang="es-CO" i="1" dirty="0"/>
              <a:t>$1.810.964.138. </a:t>
            </a:r>
            <a:r>
              <a:rPr lang="es-CO" dirty="0"/>
              <a:t>Se realizó adición a los Gastos de nómina por $</a:t>
            </a:r>
            <a:r>
              <a:rPr lang="es-CO" i="1" dirty="0"/>
              <a:t>440.221.244, y una reducción a los Honorarios por $14.278.756, para </a:t>
            </a:r>
            <a:r>
              <a:rPr lang="es-CO" dirty="0"/>
              <a:t>una apropiación definitiva de </a:t>
            </a:r>
            <a:r>
              <a:rPr lang="es-CO" i="1" dirty="0"/>
              <a:t>$8.171.575.535 y $1.796.685.382.</a:t>
            </a:r>
            <a:endParaRPr lang="es-CO" b="1" dirty="0"/>
          </a:p>
        </p:txBody>
      </p:sp>
      <p:pic>
        <p:nvPicPr>
          <p:cNvPr id="11266" name="Picture 2" descr="Resultado de imagen para ejecucion del presupuesto de ingre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606723"/>
            <a:ext cx="4137544" cy="31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7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62500" lnSpcReduction="20000"/>
          </a:bodyPr>
          <a:lstStyle/>
          <a:p>
            <a:pPr marL="0" lvl="0" indent="0">
              <a:buNone/>
            </a:pPr>
            <a:r>
              <a:rPr lang="es-CO" b="1" dirty="0"/>
              <a:t>DE LA GESTION DEL AREA DE PRESUPUESTO.</a:t>
            </a:r>
          </a:p>
          <a:p>
            <a:pPr algn="just"/>
            <a:r>
              <a:rPr lang="es-CO" dirty="0"/>
              <a:t>En este orden de ideas los Gastos Asociados a la Nómina Representa en el Presupuesto de ingresos el 82%, los Honorarios de los concejales 18% del presupuesto de ingresos del Concejo Distrital de Cartagena y su ejecución está en un 99% a corte de este informe.</a:t>
            </a:r>
          </a:p>
          <a:p>
            <a:pPr algn="just"/>
            <a:r>
              <a:rPr lang="es-CO" i="1" dirty="0"/>
              <a:t>A corte de noviembre </a:t>
            </a:r>
            <a:r>
              <a:rPr lang="es-CO" dirty="0"/>
              <a:t>se han recibido trasferencias del Distrito de Cartagena por  </a:t>
            </a:r>
            <a:r>
              <a:rPr lang="es-CO" i="1" dirty="0"/>
              <a:t>$8.022.796.842,26 en Gastos Asociados a la nómina</a:t>
            </a:r>
            <a:r>
              <a:rPr lang="es-CO" dirty="0"/>
              <a:t>, es decir el 98% del presupuesto asignado, el 2% por valor de </a:t>
            </a:r>
            <a:r>
              <a:rPr lang="es-CO" i="1" dirty="0"/>
              <a:t>$148.778.693 está pendiente de ingresar durante el mes de diciembre, de </a:t>
            </a:r>
            <a:r>
              <a:rPr lang="es-CO" dirty="0"/>
              <a:t>honorarios de concejales $</a:t>
            </a:r>
            <a:r>
              <a:rPr lang="es-CO" i="1" dirty="0"/>
              <a:t>1.796.685.382 un 100%.</a:t>
            </a:r>
            <a:endParaRPr lang="es-CO" dirty="0"/>
          </a:p>
        </p:txBody>
      </p:sp>
      <p:pic>
        <p:nvPicPr>
          <p:cNvPr id="11266" name="Picture 2" descr="Resultado de imagen para ejecucion del presupuesto de ingre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606723"/>
            <a:ext cx="4137544" cy="31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0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6" name="Rectángulo 5"/>
          <p:cNvSpPr/>
          <p:nvPr/>
        </p:nvSpPr>
        <p:spPr>
          <a:xfrm>
            <a:off x="4591302" y="1472301"/>
            <a:ext cx="4213846" cy="369332"/>
          </a:xfrm>
          <a:prstGeom prst="rect">
            <a:avLst/>
          </a:prstGeom>
        </p:spPr>
        <p:txBody>
          <a:bodyPr wrap="none">
            <a:spAutoFit/>
          </a:bodyPr>
          <a:lstStyle/>
          <a:p>
            <a:pPr lvl="0"/>
            <a:r>
              <a:rPr lang="es-CO" b="1" dirty="0"/>
              <a:t>EJECUCION DEL PRESUPUESTO DE GASTOS</a:t>
            </a:r>
          </a:p>
        </p:txBody>
      </p:sp>
      <p:graphicFrame>
        <p:nvGraphicFramePr>
          <p:cNvPr id="3" name="Tabla 2"/>
          <p:cNvGraphicFramePr>
            <a:graphicFrameLocks noGrp="1"/>
          </p:cNvGraphicFramePr>
          <p:nvPr>
            <p:extLst>
              <p:ext uri="{D42A27DB-BD31-4B8C-83A1-F6EECF244321}">
                <p14:modId xmlns:p14="http://schemas.microsoft.com/office/powerpoint/2010/main" val="2342659373"/>
              </p:ext>
            </p:extLst>
          </p:nvPr>
        </p:nvGraphicFramePr>
        <p:xfrm>
          <a:off x="218366" y="1841634"/>
          <a:ext cx="8761862" cy="4026903"/>
        </p:xfrm>
        <a:graphic>
          <a:graphicData uri="http://schemas.openxmlformats.org/drawingml/2006/table">
            <a:tbl>
              <a:tblPr>
                <a:tableStyleId>{5C22544A-7EE6-4342-B048-85BDC9FD1C3A}</a:tableStyleId>
              </a:tblPr>
              <a:tblGrid>
                <a:gridCol w="600432">
                  <a:extLst>
                    <a:ext uri="{9D8B030D-6E8A-4147-A177-3AD203B41FA5}">
                      <a16:colId xmlns:a16="http://schemas.microsoft.com/office/drawing/2014/main" val="20000"/>
                    </a:ext>
                  </a:extLst>
                </a:gridCol>
                <a:gridCol w="934007">
                  <a:extLst>
                    <a:ext uri="{9D8B030D-6E8A-4147-A177-3AD203B41FA5}">
                      <a16:colId xmlns:a16="http://schemas.microsoft.com/office/drawing/2014/main" val="20001"/>
                    </a:ext>
                  </a:extLst>
                </a:gridCol>
                <a:gridCol w="851406">
                  <a:extLst>
                    <a:ext uri="{9D8B030D-6E8A-4147-A177-3AD203B41FA5}">
                      <a16:colId xmlns:a16="http://schemas.microsoft.com/office/drawing/2014/main" val="20002"/>
                    </a:ext>
                  </a:extLst>
                </a:gridCol>
                <a:gridCol w="851406">
                  <a:extLst>
                    <a:ext uri="{9D8B030D-6E8A-4147-A177-3AD203B41FA5}">
                      <a16:colId xmlns:a16="http://schemas.microsoft.com/office/drawing/2014/main" val="20003"/>
                    </a:ext>
                  </a:extLst>
                </a:gridCol>
                <a:gridCol w="1054728">
                  <a:extLst>
                    <a:ext uri="{9D8B030D-6E8A-4147-A177-3AD203B41FA5}">
                      <a16:colId xmlns:a16="http://schemas.microsoft.com/office/drawing/2014/main" val="20004"/>
                    </a:ext>
                  </a:extLst>
                </a:gridCol>
                <a:gridCol w="851406">
                  <a:extLst>
                    <a:ext uri="{9D8B030D-6E8A-4147-A177-3AD203B41FA5}">
                      <a16:colId xmlns:a16="http://schemas.microsoft.com/office/drawing/2014/main" val="20005"/>
                    </a:ext>
                  </a:extLst>
                </a:gridCol>
                <a:gridCol w="749746">
                  <a:extLst>
                    <a:ext uri="{9D8B030D-6E8A-4147-A177-3AD203B41FA5}">
                      <a16:colId xmlns:a16="http://schemas.microsoft.com/office/drawing/2014/main" val="20006"/>
                    </a:ext>
                  </a:extLst>
                </a:gridCol>
                <a:gridCol w="895883">
                  <a:extLst>
                    <a:ext uri="{9D8B030D-6E8A-4147-A177-3AD203B41FA5}">
                      <a16:colId xmlns:a16="http://schemas.microsoft.com/office/drawing/2014/main" val="20007"/>
                    </a:ext>
                  </a:extLst>
                </a:gridCol>
                <a:gridCol w="972128">
                  <a:extLst>
                    <a:ext uri="{9D8B030D-6E8A-4147-A177-3AD203B41FA5}">
                      <a16:colId xmlns:a16="http://schemas.microsoft.com/office/drawing/2014/main" val="20008"/>
                    </a:ext>
                  </a:extLst>
                </a:gridCol>
                <a:gridCol w="1000720">
                  <a:extLst>
                    <a:ext uri="{9D8B030D-6E8A-4147-A177-3AD203B41FA5}">
                      <a16:colId xmlns:a16="http://schemas.microsoft.com/office/drawing/2014/main" val="20009"/>
                    </a:ext>
                  </a:extLst>
                </a:gridCol>
              </a:tblGrid>
              <a:tr h="376272">
                <a:tc>
                  <a:txBody>
                    <a:bodyPr/>
                    <a:lstStyle/>
                    <a:p>
                      <a:pPr algn="ctr" rtl="0" fontAlgn="t"/>
                      <a:r>
                        <a:rPr lang="es-CO" sz="800" u="none" strike="noStrike" dirty="0">
                          <a:effectLst/>
                        </a:rPr>
                        <a:t>Código Presupuestal</a:t>
                      </a:r>
                      <a:endParaRPr lang="es-CO" sz="800" b="1" i="0" u="none" strike="noStrike" dirty="0">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dirty="0">
                          <a:effectLst/>
                        </a:rPr>
                        <a:t>Descripción</a:t>
                      </a:r>
                      <a:endParaRPr lang="es-CO" sz="800" b="1" i="0" u="none" strike="noStrike" dirty="0">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dirty="0">
                          <a:effectLst/>
                        </a:rPr>
                        <a:t>Apropiación Definitiva</a:t>
                      </a:r>
                      <a:endParaRPr lang="es-CO" sz="800" b="1" i="0" u="none" strike="noStrike" dirty="0">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Ejec. Mes. Anterior</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Ejec. Mes</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Total Ejec.</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C.D.P. Vigentes</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Saldos De Apropiacion</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Obligacion</a:t>
                      </a:r>
                      <a:endParaRPr lang="es-CO" sz="800" b="1" i="0" u="none" strike="noStrike">
                        <a:solidFill>
                          <a:srgbClr val="000000"/>
                        </a:solidFill>
                        <a:effectLst/>
                        <a:latin typeface="Arial" panose="020B0604020202020204" pitchFamily="34" charset="0"/>
                      </a:endParaRPr>
                    </a:p>
                  </a:txBody>
                  <a:tcPr marL="8535" marR="8535" marT="8535" marB="0"/>
                </a:tc>
                <a:tc>
                  <a:txBody>
                    <a:bodyPr/>
                    <a:lstStyle/>
                    <a:p>
                      <a:pPr algn="ctr" rtl="0" fontAlgn="t"/>
                      <a:r>
                        <a:rPr lang="es-CO" sz="800" u="none" strike="noStrike">
                          <a:effectLst/>
                        </a:rPr>
                        <a:t>Pagos</a:t>
                      </a:r>
                      <a:endParaRPr lang="es-CO" sz="800" b="1" i="0" u="none" strike="noStrike">
                        <a:solidFill>
                          <a:srgbClr val="000000"/>
                        </a:solidFill>
                        <a:effectLst/>
                        <a:latin typeface="Arial" panose="020B0604020202020204" pitchFamily="34" charset="0"/>
                      </a:endParaRPr>
                    </a:p>
                  </a:txBody>
                  <a:tcPr marL="8535" marR="8535" marT="8535" marB="0"/>
                </a:tc>
                <a:extLst>
                  <a:ext uri="{0D108BD9-81ED-4DB2-BD59-A6C34878D82A}">
                    <a16:rowId xmlns:a16="http://schemas.microsoft.com/office/drawing/2014/main" val="10000"/>
                  </a:ext>
                </a:extLst>
              </a:tr>
              <a:tr h="460164">
                <a:tc>
                  <a:txBody>
                    <a:bodyPr/>
                    <a:lstStyle/>
                    <a:p>
                      <a:pPr algn="l" rtl="0" fontAlgn="t"/>
                      <a:r>
                        <a:rPr lang="es-CO" sz="800" u="none" strike="noStrike">
                          <a:effectLst/>
                        </a:rPr>
                        <a:t>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TOTAL PRESUPUESTO</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9.973.991.845</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8.094.555.401</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814.804.241</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8.909.359.642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239.014.902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825.617.301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8.479.390.436</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8.406.107.320</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1"/>
                  </a:ext>
                </a:extLst>
              </a:tr>
              <a:tr h="414148">
                <a:tc>
                  <a:txBody>
                    <a:bodyPr/>
                    <a:lstStyle/>
                    <a:p>
                      <a:pPr algn="l" rtl="0" fontAlgn="t"/>
                      <a:r>
                        <a:rPr lang="es-CO" sz="800" u="none" strike="noStrike">
                          <a:effectLst/>
                        </a:rPr>
                        <a:t>21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TRANSFERENCIA FUNCIONAMIENTO</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8.177.306.461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6.880.191.973</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555.506.709</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7.435.698.682</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104.140.370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637.467.409</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7.014.140.464</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6.980.400.187</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2"/>
                  </a:ext>
                </a:extLst>
              </a:tr>
              <a:tr h="460164">
                <a:tc>
                  <a:txBody>
                    <a:bodyPr/>
                    <a:lstStyle/>
                    <a:p>
                      <a:pPr algn="l" rtl="0" fontAlgn="t"/>
                      <a:r>
                        <a:rPr lang="es-CO" sz="800" u="none" strike="noStrike">
                          <a:effectLst/>
                        </a:rPr>
                        <a:t>211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GASTOS ASOC. A LA NOMINA</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7.512.358.342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6.265.625.135</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520.343.931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6.785.969.066</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97.609.680</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628.779.596</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6.472.707.120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6.440.639.958</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3"/>
                  </a:ext>
                </a:extLst>
              </a:tr>
              <a:tr h="490840">
                <a:tc>
                  <a:txBody>
                    <a:bodyPr/>
                    <a:lstStyle/>
                    <a:p>
                      <a:pPr algn="l" rtl="0" fontAlgn="t"/>
                      <a:r>
                        <a:rPr lang="es-CO" sz="800" u="none" strike="noStrike">
                          <a:effectLst/>
                        </a:rPr>
                        <a:t>212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GASTOS GENERALES</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410.251.727</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365.442.444</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34.080.479</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399.522.923</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3.557.620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7.171.184</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291.226.651</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291.226.651</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4"/>
                  </a:ext>
                </a:extLst>
              </a:tr>
              <a:tr h="1073715">
                <a:tc>
                  <a:txBody>
                    <a:bodyPr/>
                    <a:lstStyle/>
                    <a:p>
                      <a:pPr algn="l" rtl="0" fontAlgn="t"/>
                      <a:r>
                        <a:rPr lang="es-CO" sz="800" u="none" strike="noStrike">
                          <a:effectLst/>
                        </a:rPr>
                        <a:t>213</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CESANTIAS Y OTRAS TRANSFERENCIAS</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254.696.392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249.124.394</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1.082.299</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250.206.693</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2.973.070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1.516.629</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250.206.693</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248.533.578</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5"/>
                  </a:ext>
                </a:extLst>
              </a:tr>
              <a:tr h="490840">
                <a:tc>
                  <a:txBody>
                    <a:bodyPr/>
                    <a:lstStyle/>
                    <a:p>
                      <a:pPr algn="l" rtl="0" fontAlgn="t"/>
                      <a:r>
                        <a:rPr lang="es-CO" sz="800" u="none" strike="noStrike">
                          <a:effectLst/>
                        </a:rPr>
                        <a:t>241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l" rtl="0" fontAlgn="t"/>
                      <a:r>
                        <a:rPr lang="es-CO" sz="800" u="none" strike="noStrike">
                          <a:effectLst/>
                        </a:rPr>
                        <a:t>TRANSFERENCIA HONORARIOS DE CONCEJALES</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1.796.685.382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1.214.363.428</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259.297.532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1.473.660.960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134.874.532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188.149.890</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1.465.249.972</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1.425.707.133</a:t>
                      </a:r>
                      <a:endParaRPr lang="es-CO" sz="800" b="0" i="0" u="none" strike="noStrike">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6"/>
                  </a:ext>
                </a:extLst>
              </a:tr>
              <a:tr h="260760">
                <a:tc gridSpan="2">
                  <a:txBody>
                    <a:bodyPr/>
                    <a:lstStyle/>
                    <a:p>
                      <a:pPr algn="l" rtl="0" fontAlgn="t"/>
                      <a:r>
                        <a:rPr lang="es-CO" sz="800" u="none" strike="noStrike" dirty="0">
                          <a:effectLst/>
                        </a:rPr>
                        <a:t>Totales</a:t>
                      </a:r>
                      <a:endParaRPr lang="es-CO" sz="800" b="1" i="0" u="none" strike="noStrike" dirty="0">
                        <a:solidFill>
                          <a:srgbClr val="000000"/>
                        </a:solidFill>
                        <a:effectLst/>
                        <a:latin typeface="Verdana" panose="020B0604030504040204" pitchFamily="34" charset="0"/>
                      </a:endParaRPr>
                    </a:p>
                  </a:txBody>
                  <a:tcPr marL="8535" marR="8535" marT="8535" marB="0"/>
                </a:tc>
                <a:tc hMerge="1">
                  <a:txBody>
                    <a:bodyPr/>
                    <a:lstStyle/>
                    <a:p>
                      <a:endParaRPr lang="es-CO"/>
                    </a:p>
                  </a:txBody>
                  <a:tcPr/>
                </a:tc>
                <a:tc>
                  <a:txBody>
                    <a:bodyPr/>
                    <a:lstStyle/>
                    <a:p>
                      <a:pPr algn="r" rtl="0" fontAlgn="t"/>
                      <a:r>
                        <a:rPr lang="es-CO" sz="800" u="none" strike="noStrike">
                          <a:effectLst/>
                        </a:rPr>
                        <a:t>9.973.991.845</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8.094.555.401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814.804.241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8.909.359.642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239.014.902</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a:effectLst/>
                        </a:rPr>
                        <a:t>825.617.301</a:t>
                      </a:r>
                      <a:endParaRPr lang="es-CO" sz="800" b="0" i="0" u="none" strike="noStrike">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8.479.390.436</a:t>
                      </a:r>
                      <a:endParaRPr lang="es-CO" sz="800" b="0" i="0" u="none" strike="noStrike" dirty="0">
                        <a:solidFill>
                          <a:srgbClr val="000000"/>
                        </a:solidFill>
                        <a:effectLst/>
                        <a:latin typeface="Verdana" panose="020B0604030504040204" pitchFamily="34" charset="0"/>
                      </a:endParaRPr>
                    </a:p>
                  </a:txBody>
                  <a:tcPr marL="8535" marR="8535" marT="8535" marB="0"/>
                </a:tc>
                <a:tc>
                  <a:txBody>
                    <a:bodyPr/>
                    <a:lstStyle/>
                    <a:p>
                      <a:pPr algn="r" rtl="0" fontAlgn="t"/>
                      <a:r>
                        <a:rPr lang="es-CO" sz="800" u="none" strike="noStrike" dirty="0">
                          <a:effectLst/>
                        </a:rPr>
                        <a:t>8.406.107.320</a:t>
                      </a:r>
                      <a:endParaRPr lang="es-CO" sz="800" b="0" i="0" u="none" strike="noStrike" dirty="0">
                        <a:solidFill>
                          <a:srgbClr val="000000"/>
                        </a:solidFill>
                        <a:effectLst/>
                        <a:latin typeface="Verdana" panose="020B0604030504040204" pitchFamily="34" charset="0"/>
                      </a:endParaRPr>
                    </a:p>
                  </a:txBody>
                  <a:tcPr marL="8535" marR="8535" marT="853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9627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55000" lnSpcReduction="20000"/>
          </a:bodyPr>
          <a:lstStyle/>
          <a:p>
            <a:pPr marL="0" lvl="0" indent="0">
              <a:buNone/>
            </a:pPr>
            <a:r>
              <a:rPr lang="es-CO" b="1" dirty="0"/>
              <a:t>DE LA GESTION DEL AREA DE PRESUPUESTO.</a:t>
            </a:r>
          </a:p>
          <a:p>
            <a:pPr algn="just"/>
            <a:r>
              <a:rPr lang="es-CO" dirty="0"/>
              <a:t>Los de Gastos Asociados a la Nómina representan un 75% del Presupuesto de la Corporación, se han ejecutado a corte de Noviembre 30 la suma de </a:t>
            </a:r>
            <a:r>
              <a:rPr lang="es-CO" i="1" dirty="0"/>
              <a:t>$6.440.639.958, un 86% del total de este rubro.</a:t>
            </a:r>
            <a:endParaRPr lang="es-CO" dirty="0"/>
          </a:p>
          <a:p>
            <a:pPr algn="just"/>
            <a:r>
              <a:rPr lang="es-CO" dirty="0"/>
              <a:t>En este mismo orden los gastos generales constituyen un 4%, con Obligaciones y en Pagos a corte de fecha de este informe ascienden a $291.226.651, es decir el 70%.</a:t>
            </a:r>
          </a:p>
          <a:p>
            <a:pPr algn="just"/>
            <a:r>
              <a:rPr lang="es-CO" dirty="0"/>
              <a:t>Guardando el orden de presentación del presupuesto en este informe  las cesantías y otras transferencias son el 3% del Gasto Total, con una ejecución del 98% por un valor de $ 248.533.578</a:t>
            </a:r>
          </a:p>
          <a:p>
            <a:pPr algn="just"/>
            <a:r>
              <a:rPr lang="es-CO" dirty="0"/>
              <a:t>Otro de los componentes del presupuesto del gasto de la corporación es el resultante de los recursos del capital, que para esta vigencia no presento movimiento alguno. Honorarios a los concejales que forman el 18% del Presupuesta de Gasto,  con pagos a la fecha de un 79% por valor de $1.425.707.133.oo respectivamente.</a:t>
            </a:r>
          </a:p>
        </p:txBody>
      </p:sp>
      <p:pic>
        <p:nvPicPr>
          <p:cNvPr id="12290" name="Picture 2" descr="Resultado de imagen para ejecucion del presupuesto de ga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04" y="2429301"/>
            <a:ext cx="4256280" cy="297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1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62500" lnSpcReduction="20000"/>
          </a:bodyPr>
          <a:lstStyle/>
          <a:p>
            <a:pPr marL="0" indent="0">
              <a:buNone/>
            </a:pPr>
            <a:r>
              <a:rPr lang="es-CO" b="1" dirty="0"/>
              <a:t>DE LA GESTION DEL AREA DE TESORERIA.</a:t>
            </a:r>
          </a:p>
          <a:p>
            <a:pPr marL="0" indent="0" algn="just">
              <a:buNone/>
            </a:pPr>
            <a:r>
              <a:rPr lang="es-CO" dirty="0"/>
              <a:t>La Tesorería del Concejo Distrital de Cartagena de indias, ha sido llevada con el más alto estándar de control. Con esto se asegura el correcto uso de los recursos monetarios de la entidad y esta gestión es verificada mensualmente con las respectivas conciliaciones bancarias que reposan en la oficina de contabilidad que sirven como prueba contundente de tan seria responsabilidad. Dentro de los apartes más relevantes de esta vigencia es que se cumplió con el pagó de auxilio sindical de las vigencias 2017-2018 y la partida de viáticos distribuidas en las tres asociaciones sindicales que tiene la Corporación.</a:t>
            </a:r>
          </a:p>
          <a:p>
            <a:pPr marL="0" lvl="0" indent="0">
              <a:buNone/>
            </a:pPr>
            <a:endParaRPr lang="es-CO" b="1" dirty="0"/>
          </a:p>
        </p:txBody>
      </p:sp>
      <p:pic>
        <p:nvPicPr>
          <p:cNvPr id="13314" name="Picture 2" descr="Resultado de imagen para TESOR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2483891"/>
            <a:ext cx="4050669" cy="227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6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7"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968992" y="1951629"/>
            <a:ext cx="7724632" cy="3370997"/>
          </a:xfrm>
        </p:spPr>
        <p:txBody>
          <a:bodyPr>
            <a:normAutofit/>
          </a:bodyPr>
          <a:lstStyle/>
          <a:p>
            <a:pPr marL="0" indent="0" algn="just">
              <a:buNone/>
            </a:pPr>
            <a:endParaRPr lang="es-CO" dirty="0"/>
          </a:p>
          <a:p>
            <a:pPr marL="0" indent="0" algn="just">
              <a:buNone/>
            </a:pPr>
            <a:r>
              <a:rPr lang="es-CO" b="1" i="1" dirty="0"/>
              <a:t>Con este documento a la opinión pública, la Dirección Financiera del Concejo Distrital de Cartagena entrega informe de gestión de la vigencia fiscal 2019 de la corporación, dando gracias a Dios y a todo el equipo de trabajo que hizo posible concluir con la satisfacción del deber cumplido.</a:t>
            </a:r>
            <a:endParaRPr lang="es-CO" dirty="0"/>
          </a:p>
          <a:p>
            <a:pPr marL="0" lvl="0" indent="0">
              <a:buNone/>
            </a:pPr>
            <a:endParaRPr lang="es-CO" b="1" dirty="0"/>
          </a:p>
        </p:txBody>
      </p:sp>
    </p:spTree>
    <p:extLst>
      <p:ext uri="{BB962C8B-B14F-4D97-AF65-F5344CB8AC3E}">
        <p14:creationId xmlns:p14="http://schemas.microsoft.com/office/powerpoint/2010/main" val="112250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77500" lnSpcReduction="20000"/>
          </a:bodyPr>
          <a:lstStyle/>
          <a:p>
            <a:pPr marL="0" lvl="0" indent="0">
              <a:buNone/>
            </a:pPr>
            <a:r>
              <a:rPr lang="es-CO" b="1" dirty="0"/>
              <a:t>FUNCIONES DE LA DIRECCION FINANCIERA</a:t>
            </a:r>
            <a:r>
              <a:rPr lang="es-CO" sz="3200" b="1" dirty="0"/>
              <a:t>. </a:t>
            </a:r>
          </a:p>
          <a:p>
            <a:pPr marL="0" lvl="0" indent="0" algn="just">
              <a:buNone/>
            </a:pPr>
            <a:r>
              <a:rPr lang="es-CO" dirty="0"/>
              <a:t>La Dirección Financiera de Concejo Distrital de Cartagena durante la vigencia fiscal 2019, logró la implementación y cumplimiento del Manual de Procedimientos y Procesos de esta Dirección de la Corporación. Con ello se asignó a cada profesional universitario de las áreas de Contabilidad, Presupuesto y Tesorería las funciones ajustadas a este manual y que aseguran el mejor funcionamiento de toda la corporación</a:t>
            </a:r>
          </a:p>
        </p:txBody>
      </p:sp>
      <p:pic>
        <p:nvPicPr>
          <p:cNvPr id="1026" name="Picture 2" descr="Resultado de imagen para CONCEJO DE CARTAG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2470244"/>
            <a:ext cx="3994565" cy="266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7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85000" lnSpcReduction="20000"/>
          </a:bodyPr>
          <a:lstStyle/>
          <a:p>
            <a:pPr marL="0" lvl="0" indent="0">
              <a:buNone/>
            </a:pPr>
            <a:r>
              <a:rPr lang="es-CO" b="1" dirty="0"/>
              <a:t>FUNCIONES DE LA DIRECCION FINANCIERA</a:t>
            </a:r>
            <a:r>
              <a:rPr lang="es-CO" sz="3200" b="1" dirty="0"/>
              <a:t>. </a:t>
            </a:r>
          </a:p>
          <a:p>
            <a:pPr marL="0" lvl="0" indent="0" algn="just">
              <a:buNone/>
            </a:pPr>
            <a:r>
              <a:rPr lang="es-CO" dirty="0"/>
              <a:t>Colaborar en la gestión político-administrativa del Concejo de Cartagena, mediante la administración de los Recursos Económicos y Financieros, de acuerdo con planes, programas y proyectos de la Corporación Distrital en cumplimiento de direccionamiento estratégico y procurando la oportuna y debida prestación del servicio.</a:t>
            </a:r>
          </a:p>
          <a:p>
            <a:pPr algn="just"/>
            <a:endParaRPr lang="es-CO" dirty="0"/>
          </a:p>
        </p:txBody>
      </p:sp>
      <p:pic>
        <p:nvPicPr>
          <p:cNvPr id="4" name="Picture 2" descr="Resultado de imagen para concejo distrital de cartagena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64" y="2797792"/>
            <a:ext cx="4497624" cy="260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55000" lnSpcReduction="20000"/>
          </a:bodyPr>
          <a:lstStyle/>
          <a:p>
            <a:pPr marL="0" lvl="0" indent="0">
              <a:buNone/>
            </a:pPr>
            <a:r>
              <a:rPr lang="es-CO" b="1" dirty="0"/>
              <a:t>FUNCIONES DE LA DIRECCION FINANCIERA</a:t>
            </a:r>
            <a:r>
              <a:rPr lang="es-CO" sz="3200" b="1" dirty="0"/>
              <a:t>.</a:t>
            </a:r>
          </a:p>
          <a:p>
            <a:pPr marL="0" lvl="0" indent="0">
              <a:buNone/>
            </a:pPr>
            <a:r>
              <a:rPr lang="es-CO" sz="3200" b="1" dirty="0"/>
              <a:t> </a:t>
            </a:r>
            <a:r>
              <a:rPr lang="es-CO" b="1" dirty="0"/>
              <a:t>Objetivo</a:t>
            </a:r>
            <a:endParaRPr lang="es-CO" sz="1600" dirty="0"/>
          </a:p>
          <a:p>
            <a:pPr algn="just" fontAlgn="base"/>
            <a:r>
              <a:rPr lang="es-CO" dirty="0"/>
              <a:t>Planear, ejecutar y hacer seguimiento a la ejecución presupuestal de los recursos apropiados al Concejo distrital de Cartagena de Indias, de acuerdo con la normatividad vigente a través de herramientas e instrumentos con el fin de dar a conocer de manera oportuna y veraz, el nivel de ejecución para la toma de decisiones.</a:t>
            </a:r>
            <a:endParaRPr lang="es-CO" sz="2000" dirty="0"/>
          </a:p>
          <a:p>
            <a:pPr marL="0" indent="0" fontAlgn="base">
              <a:buNone/>
            </a:pPr>
            <a:r>
              <a:rPr lang="es-CO" b="1" dirty="0"/>
              <a:t>Alcance</a:t>
            </a:r>
            <a:endParaRPr lang="es-CO" sz="1600" dirty="0"/>
          </a:p>
          <a:p>
            <a:pPr algn="just" fontAlgn="base"/>
            <a:r>
              <a:rPr lang="es-CO" dirty="0"/>
              <a:t>Inicia con la planeación del presupuesto de la Entidad hasta la toma de decisiones de la gestión financiera del Concejo distrital de Cartagena de Indias, incluyendo las actividades relacionadas con la ejecución y control del Presupuesto, Contabilidad y Tesorería y la adopción de acciones correctivas, preventivas y de mejora.</a:t>
            </a:r>
            <a:endParaRPr lang="es-CO" sz="2000" dirty="0"/>
          </a:p>
        </p:txBody>
      </p:sp>
      <p:pic>
        <p:nvPicPr>
          <p:cNvPr id="2050" name="Picture 2" descr="Resultado de imagen para concejo distrital de cartagena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20" y="1834629"/>
            <a:ext cx="2360637" cy="354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790364" y="1690689"/>
            <a:ext cx="4175361" cy="4351338"/>
          </a:xfrm>
        </p:spPr>
        <p:txBody>
          <a:bodyPr>
            <a:normAutofit lnSpcReduction="10000"/>
          </a:bodyPr>
          <a:lstStyle/>
          <a:p>
            <a:pPr marL="0" indent="0">
              <a:buNone/>
            </a:pPr>
            <a:r>
              <a:rPr lang="es-CO" b="1" dirty="0"/>
              <a:t>ORGANIGRAMA.</a:t>
            </a:r>
          </a:p>
          <a:p>
            <a:pPr marL="0" indent="0" algn="just">
              <a:buNone/>
            </a:pPr>
            <a:r>
              <a:rPr lang="es-CO" dirty="0"/>
              <a:t>Las áreas que componen la Dirección Financiera manejan un rol funcional y misional permitiendo cumplir todo los parámetros establecidos en el estatuto orgánico de presupuesto, Manual de contabilidad pública y Reglamento Interno.</a:t>
            </a:r>
          </a:p>
          <a:p>
            <a:pPr algn="just"/>
            <a:endParaRPr lang="es-CO"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34" y="1854463"/>
            <a:ext cx="4558353" cy="3550051"/>
          </a:xfrm>
          <a:prstGeom prst="rect">
            <a:avLst/>
          </a:prstGeom>
          <a:noFill/>
        </p:spPr>
      </p:pic>
    </p:spTree>
    <p:extLst>
      <p:ext uri="{BB962C8B-B14F-4D97-AF65-F5344CB8AC3E}">
        <p14:creationId xmlns:p14="http://schemas.microsoft.com/office/powerpoint/2010/main" val="175504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628650" y="2304839"/>
            <a:ext cx="8175009" cy="3154266"/>
          </a:xfrm>
        </p:spPr>
        <p:txBody>
          <a:bodyPr>
            <a:normAutofit fontScale="77500" lnSpcReduction="20000"/>
          </a:bodyPr>
          <a:lstStyle/>
          <a:p>
            <a:pPr marL="0" indent="0" algn="just">
              <a:buNone/>
            </a:pPr>
            <a:r>
              <a:rPr lang="es-CO" b="1" dirty="0"/>
              <a:t>IMPLEMENTACIÓN DEL  SISTEMA FINANCIERO Y ADMINISTRATIVO PARA ENTIDADES DEL ESTADO (SAFE) EN EL CONCEJO DISTRITAL DE CARTAGENA.</a:t>
            </a:r>
          </a:p>
          <a:p>
            <a:pPr marL="0" indent="0" algn="ctr">
              <a:buNone/>
            </a:pPr>
            <a:endParaRPr lang="es-CO" dirty="0"/>
          </a:p>
          <a:p>
            <a:pPr algn="just"/>
            <a:r>
              <a:rPr lang="es-CO" dirty="0"/>
              <a:t>A mediados del año 2018 se puso en marcha la iniciativa de sistematizar la información Financiera a través de una plataforma Web, que pudiera ser una </a:t>
            </a:r>
            <a:r>
              <a:rPr lang="es-ES" dirty="0"/>
              <a:t>solución efectiva para el manejo integral de esta entidad, proporcionando una Integración completa entre dependencias</a:t>
            </a:r>
            <a:r>
              <a:rPr lang="es-CO" dirty="0"/>
              <a:t>:</a:t>
            </a:r>
            <a:r>
              <a:rPr lang="es-ES" dirty="0"/>
              <a:t> Control del presupuesto, estados financieros, administración y generación de informes a entidades de control. </a:t>
            </a:r>
            <a:endParaRPr lang="es-CO" dirty="0"/>
          </a:p>
          <a:p>
            <a:pPr algn="just"/>
            <a:endParaRPr lang="es-CO" dirty="0"/>
          </a:p>
        </p:txBody>
      </p:sp>
    </p:spTree>
    <p:extLst>
      <p:ext uri="{BB962C8B-B14F-4D97-AF65-F5344CB8AC3E}">
        <p14:creationId xmlns:p14="http://schemas.microsoft.com/office/powerpoint/2010/main" val="296773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70000" lnSpcReduction="20000"/>
          </a:bodyPr>
          <a:lstStyle/>
          <a:p>
            <a:pPr marL="0" lvl="0" indent="0">
              <a:buNone/>
            </a:pPr>
            <a:r>
              <a:rPr lang="es-CO" b="1" dirty="0"/>
              <a:t>SOFTWARE FINANCIERO Y ADMINISTRATIVO (SAFE)</a:t>
            </a:r>
            <a:r>
              <a:rPr lang="es-CO" sz="3200" b="1" dirty="0"/>
              <a:t> </a:t>
            </a:r>
          </a:p>
          <a:p>
            <a:pPr marL="0" lvl="0" indent="0">
              <a:buNone/>
            </a:pPr>
            <a:endParaRPr lang="es-CO" sz="3200" b="1" dirty="0"/>
          </a:p>
          <a:p>
            <a:pPr marL="0" indent="0" algn="just">
              <a:buNone/>
            </a:pPr>
            <a:r>
              <a:rPr lang="es-CO" dirty="0"/>
              <a:t>La herramienta seleccionada trabaja en un entorno web, buscando  que  los usuarios pudieran conectarse a los servidores por medio de computadores  o dispositivos móviles con acceso a Internet, bajo un control de permisos de éstos  para su manejo, convirtiéndolo con ello en una aplicación versátil y segura que facilitaba y agilizaba las operaciones diarias que se ejecutaban.</a:t>
            </a:r>
          </a:p>
          <a:p>
            <a:pPr algn="just"/>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96009"/>
            <a:ext cx="3495265" cy="3112970"/>
          </a:xfrm>
          <a:prstGeom prst="rect">
            <a:avLst/>
          </a:prstGeom>
        </p:spPr>
      </p:pic>
    </p:spTree>
    <p:extLst>
      <p:ext uri="{BB962C8B-B14F-4D97-AF65-F5344CB8AC3E}">
        <p14:creationId xmlns:p14="http://schemas.microsoft.com/office/powerpoint/2010/main" val="348942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62500" lnSpcReduction="20000"/>
          </a:bodyPr>
          <a:lstStyle/>
          <a:p>
            <a:pPr marL="0" lvl="0" indent="0">
              <a:buNone/>
            </a:pPr>
            <a:r>
              <a:rPr lang="es-CO" b="1" dirty="0"/>
              <a:t>SOFTWARE FINANCIERO Y ADMINISTRATIVO (SAFE)</a:t>
            </a:r>
            <a:r>
              <a:rPr lang="es-CO" sz="3200" b="1" dirty="0"/>
              <a:t> </a:t>
            </a:r>
          </a:p>
          <a:p>
            <a:pPr marL="0" indent="0" algn="just">
              <a:buNone/>
            </a:pPr>
            <a:r>
              <a:rPr lang="es-CO" dirty="0"/>
              <a:t>Con esta iniciativa se buscó que el Concejo Distrital de Cartagena contara con las siguientes ventajas:</a:t>
            </a:r>
          </a:p>
          <a:p>
            <a:pPr lvl="0" algn="just" fontAlgn="base"/>
            <a:r>
              <a:rPr lang="es-CO" dirty="0"/>
              <a:t>Poseer un sistema que ofrece Integración de los módulos de presupuesto, contratación, contabilidad y tesorería, disminuyendo el registro de información y automatizando algunas tareas.</a:t>
            </a:r>
            <a:r>
              <a:rPr lang="es-ES" dirty="0"/>
              <a:t> </a:t>
            </a:r>
            <a:endParaRPr lang="es-CO" dirty="0"/>
          </a:p>
          <a:p>
            <a:pPr lvl="0" algn="just" fontAlgn="base"/>
            <a:r>
              <a:rPr lang="es-CO" dirty="0"/>
              <a:t>Agilizar la gestión de procesos con respuestas rápidas y eficientes a trámites y solicitudes de información.</a:t>
            </a:r>
            <a:r>
              <a:rPr lang="es-ES" dirty="0"/>
              <a:t> </a:t>
            </a:r>
            <a:endParaRPr lang="es-CO" dirty="0"/>
          </a:p>
          <a:p>
            <a:pPr lvl="0" algn="just" fontAlgn="base"/>
            <a:r>
              <a:rPr lang="es-CO" dirty="0"/>
              <a:t>Lograr que la Información integrada a través de la trazabilidad de la información permita obtener resultados confiables, seguros y en tiempo real en todas las áreas.</a:t>
            </a:r>
            <a:r>
              <a:rPr lang="es-ES" dirty="0"/>
              <a:t> </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96009"/>
            <a:ext cx="3495265" cy="3112970"/>
          </a:xfrm>
          <a:prstGeom prst="rect">
            <a:avLst/>
          </a:prstGeom>
        </p:spPr>
      </p:pic>
    </p:spTree>
    <p:extLst>
      <p:ext uri="{BB962C8B-B14F-4D97-AF65-F5344CB8AC3E}">
        <p14:creationId xmlns:p14="http://schemas.microsoft.com/office/powerpoint/2010/main" val="23134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204716"/>
            <a:ext cx="6167935" cy="1485973"/>
          </a:xfrm>
        </p:spPr>
        <p:txBody>
          <a:bodyPr>
            <a:normAutofit/>
          </a:bodyPr>
          <a:lstStyle/>
          <a:p>
            <a:r>
              <a:rPr lang="es-CO" sz="3200" b="1" dirty="0"/>
              <a:t>INFORME DE LA GESTIÓN FINANCIERA DEL CONCEJO DE CARTAGENA DE INDIAS.</a:t>
            </a:r>
            <a:endParaRPr lang="es-CO" sz="3200"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4940488" y="1690689"/>
            <a:ext cx="4025237" cy="4351338"/>
          </a:xfrm>
        </p:spPr>
        <p:txBody>
          <a:bodyPr>
            <a:normAutofit fontScale="47500" lnSpcReduction="20000"/>
          </a:bodyPr>
          <a:lstStyle/>
          <a:p>
            <a:pPr marL="0" lvl="0" indent="0">
              <a:buNone/>
            </a:pPr>
            <a:r>
              <a:rPr lang="es-CO" b="1" dirty="0"/>
              <a:t>SOFTWARE FINANCIERO Y ADMINISTRATIVO (SAFE)</a:t>
            </a:r>
            <a:r>
              <a:rPr lang="es-CO" sz="3200" b="1" dirty="0"/>
              <a:t> </a:t>
            </a:r>
          </a:p>
          <a:p>
            <a:pPr marL="0" indent="0" algn="just">
              <a:buNone/>
            </a:pPr>
            <a:r>
              <a:rPr lang="es-CO" sz="2900" dirty="0"/>
              <a:t>Con esta iniciativa se buscó que el Concejo Distrital de Cartagena contara con las siguientes ventajas:</a:t>
            </a:r>
          </a:p>
          <a:p>
            <a:pPr lvl="0" algn="just" fontAlgn="base"/>
            <a:r>
              <a:rPr lang="es-CO" sz="2900" dirty="0"/>
              <a:t>Poseer un sistema que ofrece Integración de los módulos de presupuesto, contratación, contabilidad y tesorería, disminuyendo el registro de información y automatizando algunas tareas.</a:t>
            </a:r>
            <a:r>
              <a:rPr lang="es-ES" sz="2900" dirty="0"/>
              <a:t> </a:t>
            </a:r>
            <a:endParaRPr lang="es-CO" sz="2900" dirty="0"/>
          </a:p>
          <a:p>
            <a:pPr lvl="0" algn="just" fontAlgn="base"/>
            <a:r>
              <a:rPr lang="es-CO" sz="2900" dirty="0"/>
              <a:t>Agilizar la gestión de procesos con respuestas rápidas y eficientes a trámites y solicitudes de información.</a:t>
            </a:r>
            <a:r>
              <a:rPr lang="es-ES" sz="2900" dirty="0"/>
              <a:t> </a:t>
            </a:r>
            <a:endParaRPr lang="es-CO" sz="2900" dirty="0"/>
          </a:p>
          <a:p>
            <a:pPr lvl="0" algn="just" fontAlgn="base"/>
            <a:r>
              <a:rPr lang="es-CO" sz="2900" dirty="0"/>
              <a:t>Lograr que la Información integrada a través de la trazabilidad de la información permita obtener resultados confiables, seguros y en tiempo real en todas las áreas.</a:t>
            </a:r>
            <a:r>
              <a:rPr lang="es-ES" sz="2900" dirty="0"/>
              <a:t> </a:t>
            </a:r>
          </a:p>
          <a:p>
            <a:pPr lvl="0" algn="just" fontAlgn="base"/>
            <a:r>
              <a:rPr lang="es-CO" sz="2900" dirty="0"/>
              <a:t>SAFE WEB trabaja bajo el modelo </a:t>
            </a:r>
            <a:r>
              <a:rPr lang="es-CO" sz="2900" dirty="0" err="1"/>
              <a:t>SaaS</a:t>
            </a:r>
            <a:r>
              <a:rPr lang="es-CO" sz="2900" dirty="0"/>
              <a:t> (por la siglas en inglés: Software as a </a:t>
            </a:r>
            <a:r>
              <a:rPr lang="es-CO" sz="2900" dirty="0" err="1"/>
              <a:t>Service</a:t>
            </a:r>
            <a:r>
              <a:rPr lang="es-CO" sz="2900" dirty="0"/>
              <a:t>), dentro de sus ventajas más significativas está que no necesitan hacer una gran Inversión para comenzar a hacer uso del Software, como ocurre con la adquisición de Licencias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96009"/>
            <a:ext cx="3495265" cy="3112970"/>
          </a:xfrm>
          <a:prstGeom prst="rect">
            <a:avLst/>
          </a:prstGeom>
        </p:spPr>
      </p:pic>
    </p:spTree>
    <p:extLst>
      <p:ext uri="{BB962C8B-B14F-4D97-AF65-F5344CB8AC3E}">
        <p14:creationId xmlns:p14="http://schemas.microsoft.com/office/powerpoint/2010/main" val="28339286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1672</Words>
  <Application>Microsoft Office PowerPoint</Application>
  <PresentationFormat>Presentación en pantalla (4:3)</PresentationFormat>
  <Paragraphs>270</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Verdana</vt:lpstr>
      <vt:lpstr>Tema de Office</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lpstr>INFORME DE LA GESTIÓN FINANCIERA DEL CONCEJO DE CARTAGENA DE INDIAS.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LORA</dc:creator>
  <cp:lastModifiedBy>rosaamelia maciasseguanes</cp:lastModifiedBy>
  <cp:revision>30</cp:revision>
  <cp:lastPrinted>2019-06-26T23:47:36Z</cp:lastPrinted>
  <dcterms:created xsi:type="dcterms:W3CDTF">2019-06-26T23:44:36Z</dcterms:created>
  <dcterms:modified xsi:type="dcterms:W3CDTF">2019-12-22T14:42:24Z</dcterms:modified>
</cp:coreProperties>
</file>