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6" r:id="rId18"/>
    <p:sldId id="273" r:id="rId19"/>
    <p:sldId id="274" r:id="rId20"/>
    <p:sldId id="275" r:id="rId21"/>
    <p:sldId id="26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79"/>
  </p:normalViewPr>
  <p:slideViewPr>
    <p:cSldViewPr snapToGrid="0" snapToObjects="1">
      <p:cViewPr varScale="1">
        <p:scale>
          <a:sx n="85" d="100"/>
          <a:sy n="85" d="100"/>
        </p:scale>
        <p:origin x="15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Prioridad de las problematicas en la ciudad de Cartagena</a:t>
            </a:r>
            <a:endParaRPr lang="en-US">
              <a:effectLst/>
            </a:endParaRP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Hoja3!$A$235:$A$240</c:f>
              <c:strCache>
                <c:ptCount val="6"/>
                <c:pt idx="0">
                  <c:v>Seguridad (1)</c:v>
                </c:pt>
                <c:pt idx="1">
                  <c:v>Movilidad (6)</c:v>
                </c:pt>
                <c:pt idx="2">
                  <c:v>Salud (4)</c:v>
                </c:pt>
                <c:pt idx="3">
                  <c:v>Educación (5)</c:v>
                </c:pt>
                <c:pt idx="4">
                  <c:v>Vivienda (3)</c:v>
                </c:pt>
                <c:pt idx="5">
                  <c:v>Violencia Intrafamiliar (2)</c:v>
                </c:pt>
              </c:strCache>
            </c:strRef>
          </c:cat>
          <c:val>
            <c:numRef>
              <c:f>Hoja3!$B$235:$B$240</c:f>
              <c:numCache>
                <c:formatCode>0%</c:formatCode>
                <c:ptCount val="6"/>
                <c:pt idx="0">
                  <c:v>0.69902912621359226</c:v>
                </c:pt>
                <c:pt idx="1">
                  <c:v>0.30097087378640774</c:v>
                </c:pt>
                <c:pt idx="2">
                  <c:v>0.38834951456310679</c:v>
                </c:pt>
                <c:pt idx="3">
                  <c:v>0.3300970873786408</c:v>
                </c:pt>
                <c:pt idx="4">
                  <c:v>0.40776699029126212</c:v>
                </c:pt>
                <c:pt idx="5">
                  <c:v>0.43689320388349512</c:v>
                </c:pt>
              </c:numCache>
            </c:numRef>
          </c:val>
          <c:extLst>
            <c:ext xmlns:c16="http://schemas.microsoft.com/office/drawing/2014/chart" uri="{C3380CC4-5D6E-409C-BE32-E72D297353CC}">
              <c16:uniqueId val="{00000000-2049-427C-96A2-006B604D65AF}"/>
            </c:ext>
          </c:extLst>
        </c:ser>
        <c:dLbls>
          <c:showLegendKey val="0"/>
          <c:showVal val="0"/>
          <c:showCatName val="0"/>
          <c:showSerName val="0"/>
          <c:showPercent val="0"/>
          <c:showBubbleSize val="0"/>
        </c:dLbls>
        <c:gapWidth val="219"/>
        <c:overlap val="-27"/>
        <c:axId val="339636384"/>
        <c:axId val="339630504"/>
      </c:barChart>
      <c:catAx>
        <c:axId val="33963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9630504"/>
        <c:crosses val="autoZero"/>
        <c:auto val="1"/>
        <c:lblAlgn val="ctr"/>
        <c:lblOffset val="100"/>
        <c:noMultiLvlLbl val="0"/>
      </c:catAx>
      <c:valAx>
        <c:axId val="339630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96363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Prioridad de las problematicas en la ciudad de Cartagena</a:t>
            </a:r>
            <a:endParaRPr lang="en-US">
              <a:effectLst/>
            </a:endParaRPr>
          </a:p>
        </c:rich>
      </c:tx>
      <c:layout>
        <c:manualLayout>
          <c:xMode val="edge"/>
          <c:yMode val="edge"/>
          <c:x val="0.13337674678651959"/>
          <c:y val="4.6875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cat>
            <c:strRef>
              <c:f>Hoja3!$A$235:$A$240</c:f>
              <c:strCache>
                <c:ptCount val="6"/>
                <c:pt idx="0">
                  <c:v>Seguridad </c:v>
                </c:pt>
                <c:pt idx="1">
                  <c:v>Movilidad </c:v>
                </c:pt>
                <c:pt idx="2">
                  <c:v>Salud </c:v>
                </c:pt>
                <c:pt idx="3">
                  <c:v>Educación </c:v>
                </c:pt>
                <c:pt idx="4">
                  <c:v>Vivienda </c:v>
                </c:pt>
                <c:pt idx="5">
                  <c:v>Violencia Intrafamiliar </c:v>
                </c:pt>
              </c:strCache>
            </c:strRef>
          </c:cat>
          <c:val>
            <c:numRef>
              <c:f>Hoja3!$B$235:$B$240</c:f>
              <c:numCache>
                <c:formatCode>0%</c:formatCode>
                <c:ptCount val="6"/>
                <c:pt idx="0">
                  <c:v>0.22700000000000001</c:v>
                </c:pt>
                <c:pt idx="1">
                  <c:v>0.08</c:v>
                </c:pt>
                <c:pt idx="2">
                  <c:v>0.22</c:v>
                </c:pt>
                <c:pt idx="3">
                  <c:v>0.18</c:v>
                </c:pt>
                <c:pt idx="4">
                  <c:v>0.12</c:v>
                </c:pt>
                <c:pt idx="5">
                  <c:v>0.17</c:v>
                </c:pt>
              </c:numCache>
            </c:numRef>
          </c:val>
          <c:extLst>
            <c:ext xmlns:c16="http://schemas.microsoft.com/office/drawing/2014/chart" uri="{C3380CC4-5D6E-409C-BE32-E72D297353CC}">
              <c16:uniqueId val="{00000000-E5B2-4FB5-BF23-A8FB3F85C5F9}"/>
            </c:ext>
          </c:extLst>
        </c:ser>
        <c:dLbls>
          <c:showLegendKey val="0"/>
          <c:showVal val="0"/>
          <c:showCatName val="0"/>
          <c:showSerName val="0"/>
          <c:showPercent val="0"/>
          <c:showBubbleSize val="0"/>
        </c:dLbls>
        <c:gapWidth val="219"/>
        <c:overlap val="-27"/>
        <c:axId val="339635992"/>
        <c:axId val="339639520"/>
      </c:barChart>
      <c:catAx>
        <c:axId val="339635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9639520"/>
        <c:crosses val="autoZero"/>
        <c:auto val="1"/>
        <c:lblAlgn val="ctr"/>
        <c:lblOffset val="100"/>
        <c:noMultiLvlLbl val="0"/>
      </c:catAx>
      <c:valAx>
        <c:axId val="339639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96359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EE37FE4-BBAF-1044-B726-0573DEA13094}" type="datetimeFigureOut">
              <a:rPr lang="es-CO" smtClean="0"/>
              <a:t>22/12/2019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90443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E37FE4-BBAF-1044-B726-0573DEA13094}" type="datetimeFigureOut">
              <a:rPr lang="es-CO" smtClean="0"/>
              <a:t>22/12/2019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166349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E37FE4-BBAF-1044-B726-0573DEA13094}" type="datetimeFigureOut">
              <a:rPr lang="es-CO" smtClean="0"/>
              <a:t>22/12/2019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121961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E37FE4-BBAF-1044-B726-0573DEA13094}" type="datetimeFigureOut">
              <a:rPr lang="es-CO" smtClean="0"/>
              <a:t>22/12/2019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8026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EE37FE4-BBAF-1044-B726-0573DEA13094}" type="datetimeFigureOut">
              <a:rPr lang="es-CO" smtClean="0"/>
              <a:t>22/12/2019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61068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EE37FE4-BBAF-1044-B726-0573DEA13094}" type="datetimeFigureOut">
              <a:rPr lang="es-CO" smtClean="0"/>
              <a:t>22/12/2019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302409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EE37FE4-BBAF-1044-B726-0573DEA13094}" type="datetimeFigureOut">
              <a:rPr lang="es-CO" smtClean="0"/>
              <a:t>22/12/2019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52507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EE37FE4-BBAF-1044-B726-0573DEA13094}" type="datetimeFigureOut">
              <a:rPr lang="es-CO" smtClean="0"/>
              <a:t>22/12/2019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203401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37FE4-BBAF-1044-B726-0573DEA13094}" type="datetimeFigureOut">
              <a:rPr lang="es-CO" smtClean="0"/>
              <a:t>22/12/2019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110252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E37FE4-BBAF-1044-B726-0573DEA13094}" type="datetimeFigureOut">
              <a:rPr lang="es-CO" smtClean="0"/>
              <a:t>22/12/2019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341334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E37FE4-BBAF-1044-B726-0573DEA13094}" type="datetimeFigureOut">
              <a:rPr lang="es-CO" smtClean="0"/>
              <a:t>22/12/2019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DA18DED-8D99-1646-AAC4-D6B07B455688}" type="slidenum">
              <a:rPr lang="es-CO" smtClean="0"/>
              <a:t>‹Nº›</a:t>
            </a:fld>
            <a:endParaRPr lang="es-CO"/>
          </a:p>
        </p:txBody>
      </p:sp>
    </p:spTree>
    <p:extLst>
      <p:ext uri="{BB962C8B-B14F-4D97-AF65-F5344CB8AC3E}">
        <p14:creationId xmlns:p14="http://schemas.microsoft.com/office/powerpoint/2010/main" val="239309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37FE4-BBAF-1044-B726-0573DEA13094}" type="datetimeFigureOut">
              <a:rPr lang="es-CO" smtClean="0"/>
              <a:t>22/12/2019</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18DED-8D99-1646-AAC4-D6B07B455688}" type="slidenum">
              <a:rPr lang="es-CO" smtClean="0"/>
              <a:t>‹Nº›</a:t>
            </a:fld>
            <a:endParaRPr lang="es-CO"/>
          </a:p>
        </p:txBody>
      </p:sp>
    </p:spTree>
    <p:extLst>
      <p:ext uri="{BB962C8B-B14F-4D97-AF65-F5344CB8AC3E}">
        <p14:creationId xmlns:p14="http://schemas.microsoft.com/office/powerpoint/2010/main" val="110503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31F48-6488-D147-B357-46BE8F7E3C04}"/>
              </a:ext>
            </a:extLst>
          </p:cNvPr>
          <p:cNvSpPr>
            <a:spLocks noGrp="1"/>
          </p:cNvSpPr>
          <p:nvPr>
            <p:ph type="ctrTitle"/>
          </p:nvPr>
        </p:nvSpPr>
        <p:spPr>
          <a:xfrm>
            <a:off x="685800" y="1122363"/>
            <a:ext cx="7772400" cy="1007062"/>
          </a:xfrm>
        </p:spPr>
        <p:txBody>
          <a:bodyPr/>
          <a:lstStyle/>
          <a:p>
            <a:r>
              <a:rPr lang="es-CO" sz="4400" b="1" dirty="0">
                <a:solidFill>
                  <a:schemeClr val="accent1">
                    <a:lumMod val="50000"/>
                  </a:schemeClr>
                </a:solidFill>
                <a:latin typeface="Calibri"/>
              </a:rPr>
              <a:t>RENDICION DE CUENTAS 2019</a:t>
            </a:r>
            <a:endParaRPr lang="es-CO" dirty="0">
              <a:solidFill>
                <a:schemeClr val="accent1">
                  <a:lumMod val="50000"/>
                </a:schemeClr>
              </a:solidFill>
            </a:endParaRPr>
          </a:p>
        </p:txBody>
      </p:sp>
      <p:sp>
        <p:nvSpPr>
          <p:cNvPr id="3" name="Subtítulo 2">
            <a:extLst>
              <a:ext uri="{FF2B5EF4-FFF2-40B4-BE49-F238E27FC236}">
                <a16:creationId xmlns:a16="http://schemas.microsoft.com/office/drawing/2014/main" id="{753F2F3D-0922-CC44-9FF7-98FF1BE90AC4}"/>
              </a:ext>
            </a:extLst>
          </p:cNvPr>
          <p:cNvSpPr>
            <a:spLocks noGrp="1"/>
          </p:cNvSpPr>
          <p:nvPr>
            <p:ph type="subTitle" idx="1"/>
          </p:nvPr>
        </p:nvSpPr>
        <p:spPr>
          <a:xfrm>
            <a:off x="1143000" y="2592888"/>
            <a:ext cx="6858000" cy="2664912"/>
          </a:xfrm>
        </p:spPr>
        <p:txBody>
          <a:bodyPr/>
          <a:lstStyle/>
          <a:p>
            <a:pPr lvl="0">
              <a:lnSpc>
                <a:spcPct val="100000"/>
              </a:lnSpc>
              <a:spcBef>
                <a:spcPct val="20000"/>
              </a:spcBef>
            </a:pPr>
            <a:r>
              <a:rPr lang="es-CO" sz="3200" b="1" dirty="0">
                <a:solidFill>
                  <a:schemeClr val="tx1">
                    <a:lumMod val="95000"/>
                    <a:lumOff val="5000"/>
                  </a:schemeClr>
                </a:solidFill>
                <a:latin typeface="Arial" panose="020B0604020202020204" pitchFamily="34" charset="0"/>
                <a:cs typeface="Arial" panose="020B0604020202020204" pitchFamily="34" charset="0"/>
              </a:rPr>
              <a:t>INFORME EJECUTIVO DE GESTION</a:t>
            </a:r>
          </a:p>
          <a:p>
            <a:pPr lvl="0">
              <a:lnSpc>
                <a:spcPct val="100000"/>
              </a:lnSpc>
              <a:spcBef>
                <a:spcPct val="20000"/>
              </a:spcBef>
            </a:pPr>
            <a:r>
              <a:rPr lang="es-CO" sz="3200" b="1" dirty="0">
                <a:solidFill>
                  <a:schemeClr val="tx1">
                    <a:lumMod val="95000"/>
                    <a:lumOff val="5000"/>
                  </a:schemeClr>
                </a:solidFill>
                <a:latin typeface="Arial" panose="020B0604020202020204" pitchFamily="34" charset="0"/>
                <a:cs typeface="Arial" panose="020B0604020202020204" pitchFamily="34" charset="0"/>
              </a:rPr>
              <a:t> DIRECCIÓN TÉCNICA COMUNAL</a:t>
            </a:r>
          </a:p>
          <a:p>
            <a:endParaRPr lang="es-CO" b="1" dirty="0"/>
          </a:p>
        </p:txBody>
      </p:sp>
    </p:spTree>
    <p:extLst>
      <p:ext uri="{BB962C8B-B14F-4D97-AF65-F5344CB8AC3E}">
        <p14:creationId xmlns:p14="http://schemas.microsoft.com/office/powerpoint/2010/main" val="387610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315233"/>
            <a:ext cx="7886700" cy="4861730"/>
          </a:xfrm>
        </p:spPr>
        <p:txBody>
          <a:bodyPr/>
          <a:lstStyle/>
          <a:p>
            <a:r>
              <a:rPr lang="es-CO" b="1" dirty="0"/>
              <a:t>Capacitaciones. </a:t>
            </a:r>
            <a:r>
              <a:rPr lang="es-CO" sz="1600" dirty="0"/>
              <a:t>A un Grupo de ciudadanos del barrio La Loma del Marión brindándole el asesoramiento para la creación de un grupo organizado.</a:t>
            </a:r>
          </a:p>
          <a:p>
            <a:endParaRPr lang="es-CO" sz="1600" b="1" dirty="0"/>
          </a:p>
        </p:txBody>
      </p:sp>
      <p:pic>
        <p:nvPicPr>
          <p:cNvPr id="4" name="3 Imagen" descr="D:\Dirección Técnica Comunal 2019\Fotos\Juramento G.O El Marión\IMG-20190618-WA0057.jpg"/>
          <p:cNvPicPr/>
          <p:nvPr/>
        </p:nvPicPr>
        <p:blipFill>
          <a:blip r:embed="rId2">
            <a:extLst>
              <a:ext uri="{28A0092B-C50C-407E-A947-70E740481C1C}">
                <a14:useLocalDpi xmlns:a14="http://schemas.microsoft.com/office/drawing/2010/main" val="0"/>
              </a:ext>
            </a:extLst>
          </a:blip>
          <a:srcRect/>
          <a:stretch>
            <a:fillRect/>
          </a:stretch>
        </p:blipFill>
        <p:spPr bwMode="auto">
          <a:xfrm>
            <a:off x="1733876" y="2126933"/>
            <a:ext cx="5400675" cy="4050030"/>
          </a:xfrm>
          <a:prstGeom prst="rect">
            <a:avLst/>
          </a:prstGeom>
          <a:noFill/>
          <a:ln>
            <a:noFill/>
          </a:ln>
        </p:spPr>
      </p:pic>
    </p:spTree>
    <p:extLst>
      <p:ext uri="{BB962C8B-B14F-4D97-AF65-F5344CB8AC3E}">
        <p14:creationId xmlns:p14="http://schemas.microsoft.com/office/powerpoint/2010/main" val="70461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327759"/>
            <a:ext cx="7886700" cy="4849204"/>
          </a:xfrm>
        </p:spPr>
        <p:txBody>
          <a:bodyPr/>
          <a:lstStyle/>
          <a:p>
            <a:r>
              <a:rPr lang="es-CO" b="1" dirty="0"/>
              <a:t>Visitas de Seguimiento. </a:t>
            </a:r>
            <a:r>
              <a:rPr lang="es-CO" sz="1600" dirty="0"/>
              <a:t>En la sede del Grupo Organizado Santa Lucia del Carmelo del Barrio el Carmelo.</a:t>
            </a:r>
          </a:p>
          <a:p>
            <a:pPr marL="0" indent="0">
              <a:buNone/>
            </a:pPr>
            <a:endParaRPr lang="es-CO" sz="1600" b="1" dirty="0"/>
          </a:p>
          <a:p>
            <a:pPr marL="0" indent="0">
              <a:buNone/>
            </a:pPr>
            <a:endParaRPr lang="es-CO" b="1" dirty="0"/>
          </a:p>
        </p:txBody>
      </p:sp>
      <p:pic>
        <p:nvPicPr>
          <p:cNvPr id="4" name="3 Imagen" descr="D:\Dirección Técnica Comunal 2019\Fotos\G.O. El Carmelo\20190403_10055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661" y="2011706"/>
            <a:ext cx="5400675" cy="4050030"/>
          </a:xfrm>
          <a:prstGeom prst="rect">
            <a:avLst/>
          </a:prstGeom>
          <a:noFill/>
          <a:ln>
            <a:noFill/>
          </a:ln>
        </p:spPr>
      </p:pic>
    </p:spTree>
    <p:extLst>
      <p:ext uri="{BB962C8B-B14F-4D97-AF65-F5344CB8AC3E}">
        <p14:creationId xmlns:p14="http://schemas.microsoft.com/office/powerpoint/2010/main" val="44486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327759"/>
            <a:ext cx="7886700" cy="4849204"/>
          </a:xfrm>
        </p:spPr>
        <p:txBody>
          <a:bodyPr/>
          <a:lstStyle/>
          <a:p>
            <a:r>
              <a:rPr lang="es-CO" b="1" dirty="0"/>
              <a:t>Atención Personalizada</a:t>
            </a:r>
            <a:r>
              <a:rPr lang="es-CO" dirty="0"/>
              <a:t>. </a:t>
            </a:r>
            <a:r>
              <a:rPr lang="es-CO" sz="1600" dirty="0"/>
              <a:t>Se Atendió en nuestra oficina al Señor Juan Abraham González líder de la urbanización Simón bolívar y 11 de Noviembre, quien manifiesta la gran problemática que viven los habitantes de estas urbanizaciones por el mal diseño de las calles ya que cuando llueve se forman grandes arroyos que impiden la movilización</a:t>
            </a:r>
          </a:p>
        </p:txBody>
      </p:sp>
      <p:pic>
        <p:nvPicPr>
          <p:cNvPr id="4" name="3 Imagen" descr="D:\Dirección Técnica Comunal 2019\Fotos\Atenciones Personalizadas\IMG_20190719_10522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7131" y="2655516"/>
            <a:ext cx="4779659" cy="3521445"/>
          </a:xfrm>
          <a:prstGeom prst="rect">
            <a:avLst/>
          </a:prstGeom>
          <a:noFill/>
          <a:ln>
            <a:noFill/>
          </a:ln>
        </p:spPr>
      </p:pic>
    </p:spTree>
    <p:extLst>
      <p:ext uri="{BB962C8B-B14F-4D97-AF65-F5344CB8AC3E}">
        <p14:creationId xmlns:p14="http://schemas.microsoft.com/office/powerpoint/2010/main" val="1507717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125260"/>
            <a:ext cx="7886700" cy="1325563"/>
          </a:xfrm>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139868"/>
            <a:ext cx="7886700" cy="5037095"/>
          </a:xfrm>
        </p:spPr>
        <p:txBody>
          <a:bodyPr/>
          <a:lstStyle/>
          <a:p>
            <a:r>
              <a:rPr lang="es-CO" b="1" dirty="0"/>
              <a:t>Audiencias Púbicas</a:t>
            </a:r>
            <a:r>
              <a:rPr lang="es-CO" dirty="0"/>
              <a:t>. </a:t>
            </a:r>
            <a:r>
              <a:rPr lang="es-CO" sz="1600" dirty="0"/>
              <a:t>Se Realizó Audiencia Pública sobre la Sedimentación de la Ciénaga de la Virgen y su impacto económico a los pescadores, en desarrollo a la proposición 016 presentada por el concejal Rafael Meza Pérez.</a:t>
            </a:r>
          </a:p>
          <a:p>
            <a:pPr marL="0" indent="0">
              <a:buNone/>
            </a:pPr>
            <a:endParaRPr lang="es-CO" sz="1600" dirty="0"/>
          </a:p>
        </p:txBody>
      </p:sp>
      <p:pic>
        <p:nvPicPr>
          <p:cNvPr id="4" name="3 Imagen" descr="D:\Dirección Técnica Comunal 2019\Fotos\Audiencia Pública\IMG-20190617-WA0010.jpg"/>
          <p:cNvPicPr/>
          <p:nvPr/>
        </p:nvPicPr>
        <p:blipFill>
          <a:blip r:embed="rId2">
            <a:extLst>
              <a:ext uri="{28A0092B-C50C-407E-A947-70E740481C1C}">
                <a14:useLocalDpi xmlns:a14="http://schemas.microsoft.com/office/drawing/2010/main" val="0"/>
              </a:ext>
            </a:extLst>
          </a:blip>
          <a:srcRect/>
          <a:stretch>
            <a:fillRect/>
          </a:stretch>
        </p:blipFill>
        <p:spPr bwMode="auto">
          <a:xfrm>
            <a:off x="1871661" y="2126933"/>
            <a:ext cx="5400675" cy="4050030"/>
          </a:xfrm>
          <a:prstGeom prst="rect">
            <a:avLst/>
          </a:prstGeom>
          <a:noFill/>
          <a:ln>
            <a:noFill/>
          </a:ln>
        </p:spPr>
      </p:pic>
    </p:spTree>
    <p:extLst>
      <p:ext uri="{BB962C8B-B14F-4D97-AF65-F5344CB8AC3E}">
        <p14:creationId xmlns:p14="http://schemas.microsoft.com/office/powerpoint/2010/main" val="74328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152395"/>
            <a:ext cx="7886700" cy="5024568"/>
          </a:xfrm>
        </p:spPr>
        <p:txBody>
          <a:bodyPr/>
          <a:lstStyle/>
          <a:p>
            <a:r>
              <a:rPr lang="es-CO" dirty="0"/>
              <a:t>Atención a Estudiantes Universitarios. </a:t>
            </a:r>
            <a:r>
              <a:rPr lang="es-CO" sz="1600" dirty="0"/>
              <a:t>A nuestra oficina se acercaron un par de estudiantes de la Universidad Jorge Tadeo Lozano de la facultad de Periodismo y Comunicación Social, buscando información sobre La Funcionamiento del Concejo y sus respectivas dependencias.</a:t>
            </a:r>
          </a:p>
          <a:p>
            <a:pPr marL="0" indent="0">
              <a:buNone/>
            </a:pPr>
            <a:endParaRPr lang="es-CO" sz="1600" dirty="0"/>
          </a:p>
          <a:p>
            <a:pPr marL="0" indent="0">
              <a:buNone/>
            </a:pPr>
            <a:endParaRPr lang="es-CO" dirty="0"/>
          </a:p>
        </p:txBody>
      </p:sp>
      <p:pic>
        <p:nvPicPr>
          <p:cNvPr id="4" name="3 Imagen" descr="D:\Dirección Técnica Comunal 2019\Fotos\Atenciones Personalizadas\20190311_11203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661" y="2304789"/>
            <a:ext cx="5243123" cy="3872174"/>
          </a:xfrm>
          <a:prstGeom prst="rect">
            <a:avLst/>
          </a:prstGeom>
          <a:noFill/>
          <a:ln>
            <a:noFill/>
          </a:ln>
        </p:spPr>
      </p:pic>
    </p:spTree>
    <p:extLst>
      <p:ext uri="{BB962C8B-B14F-4D97-AF65-F5344CB8AC3E}">
        <p14:creationId xmlns:p14="http://schemas.microsoft.com/office/powerpoint/2010/main" val="349094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488515"/>
            <a:ext cx="7886700" cy="1202174"/>
          </a:xfrm>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265129"/>
            <a:ext cx="7886700" cy="4911834"/>
          </a:xfrm>
        </p:spPr>
        <p:txBody>
          <a:bodyPr/>
          <a:lstStyle/>
          <a:p>
            <a:r>
              <a:rPr lang="es-CO" b="1" dirty="0"/>
              <a:t>Contacto a Organizaciones Civiles</a:t>
            </a:r>
            <a:r>
              <a:rPr lang="es-CO" dirty="0"/>
              <a:t>. </a:t>
            </a:r>
            <a:r>
              <a:rPr lang="es-CO" sz="1600" dirty="0"/>
              <a:t>En compañía de la presidenta de la JAC del Barrio Simón Bolívar calle la Libertad, la señora María Chiquillo y otros miembros de dicha junta, se realizó inspección ocular “lote” baldío, donde pudimos verificar el estado deplorable del lote en mención y el mal uso que le están dado por los moradores del lugar.</a:t>
            </a:r>
          </a:p>
        </p:txBody>
      </p:sp>
      <p:pic>
        <p:nvPicPr>
          <p:cNvPr id="4" name="3 Imagen" descr="D:\Dirección Técnica Comunal 2019\Fotos\Lote\IMG-20190614-WA0113.jpg"/>
          <p:cNvPicPr/>
          <p:nvPr/>
        </p:nvPicPr>
        <p:blipFill>
          <a:blip r:embed="rId2">
            <a:extLst>
              <a:ext uri="{28A0092B-C50C-407E-A947-70E740481C1C}">
                <a14:useLocalDpi xmlns:a14="http://schemas.microsoft.com/office/drawing/2010/main" val="0"/>
              </a:ext>
            </a:extLst>
          </a:blip>
          <a:srcRect/>
          <a:stretch>
            <a:fillRect/>
          </a:stretch>
        </p:blipFill>
        <p:spPr bwMode="auto">
          <a:xfrm>
            <a:off x="1871662" y="2605413"/>
            <a:ext cx="5092809" cy="3571549"/>
          </a:xfrm>
          <a:prstGeom prst="rect">
            <a:avLst/>
          </a:prstGeom>
          <a:noFill/>
          <a:ln>
            <a:noFill/>
          </a:ln>
        </p:spPr>
      </p:pic>
    </p:spTree>
    <p:extLst>
      <p:ext uri="{BB962C8B-B14F-4D97-AF65-F5344CB8AC3E}">
        <p14:creationId xmlns:p14="http://schemas.microsoft.com/office/powerpoint/2010/main" val="3733085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340285"/>
            <a:ext cx="7886700" cy="4836678"/>
          </a:xfrm>
        </p:spPr>
        <p:txBody>
          <a:bodyPr/>
          <a:lstStyle/>
          <a:p>
            <a:r>
              <a:rPr lang="es-CO" b="1" dirty="0"/>
              <a:t>Encuestas. </a:t>
            </a:r>
            <a:r>
              <a:rPr lang="es-CO" sz="1600" dirty="0"/>
              <a:t>En el barrio Villa Hermosa con el fin de desarrollar una encuesta sobre servicios públicos.</a:t>
            </a:r>
          </a:p>
          <a:p>
            <a:pPr marL="0" indent="0">
              <a:buNone/>
            </a:pPr>
            <a:endParaRPr lang="es-CO" sz="1600" dirty="0"/>
          </a:p>
          <a:p>
            <a:pPr marL="0" indent="0">
              <a:buNone/>
            </a:pPr>
            <a:endParaRPr lang="es-CO" b="1" dirty="0"/>
          </a:p>
        </p:txBody>
      </p:sp>
      <p:pic>
        <p:nvPicPr>
          <p:cNvPr id="4" name="3 Imagen" descr="C:\Users\Usuario\Desktop\Fotos Comunal Informe II\IMG_20191119_0852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928" y="2126933"/>
            <a:ext cx="5400675" cy="4050030"/>
          </a:xfrm>
          <a:prstGeom prst="rect">
            <a:avLst/>
          </a:prstGeom>
          <a:noFill/>
          <a:ln>
            <a:noFill/>
          </a:ln>
        </p:spPr>
      </p:pic>
    </p:spTree>
    <p:extLst>
      <p:ext uri="{BB962C8B-B14F-4D97-AF65-F5344CB8AC3E}">
        <p14:creationId xmlns:p14="http://schemas.microsoft.com/office/powerpoint/2010/main" val="283791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500062"/>
            <a:ext cx="7886700" cy="1325563"/>
          </a:xfrm>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p:txBody>
          <a:bodyPr/>
          <a:lstStyle/>
          <a:p>
            <a:r>
              <a:rPr lang="es-CO" dirty="0"/>
              <a:t>Estadísticas de las Problemáticas de la Ciudad de Cartagena, Encuesta en el Barrio Villa Hermosa.</a:t>
            </a:r>
          </a:p>
          <a:p>
            <a:pPr marL="0" indent="0">
              <a:buNone/>
            </a:pPr>
            <a:endParaRPr lang="es-CO" dirty="0"/>
          </a:p>
          <a:p>
            <a:pPr marL="0" indent="0">
              <a:buNone/>
            </a:pPr>
            <a:endParaRPr lang="es-CO" dirty="0"/>
          </a:p>
        </p:txBody>
      </p:sp>
      <p:graphicFrame>
        <p:nvGraphicFramePr>
          <p:cNvPr id="5" name="4 Tabla"/>
          <p:cNvGraphicFramePr>
            <a:graphicFrameLocks noGrp="1"/>
          </p:cNvGraphicFramePr>
          <p:nvPr>
            <p:extLst>
              <p:ext uri="{D42A27DB-BD31-4B8C-83A1-F6EECF244321}">
                <p14:modId xmlns:p14="http://schemas.microsoft.com/office/powerpoint/2010/main" val="546659520"/>
              </p:ext>
            </p:extLst>
          </p:nvPr>
        </p:nvGraphicFramePr>
        <p:xfrm>
          <a:off x="1251875" y="3349691"/>
          <a:ext cx="1980565" cy="1458468"/>
        </p:xfrm>
        <a:graphic>
          <a:graphicData uri="http://schemas.openxmlformats.org/drawingml/2006/table">
            <a:tbl>
              <a:tblPr firstRow="1" firstCol="1" bandRow="1">
                <a:tableStyleId>{5C22544A-7EE6-4342-B048-85BDC9FD1C3A}</a:tableStyleId>
              </a:tblPr>
              <a:tblGrid>
                <a:gridCol w="1350645">
                  <a:extLst>
                    <a:ext uri="{9D8B030D-6E8A-4147-A177-3AD203B41FA5}">
                      <a16:colId xmlns:a16="http://schemas.microsoft.com/office/drawing/2014/main" val="20000"/>
                    </a:ext>
                  </a:extLst>
                </a:gridCol>
                <a:gridCol w="629920">
                  <a:extLst>
                    <a:ext uri="{9D8B030D-6E8A-4147-A177-3AD203B41FA5}">
                      <a16:colId xmlns:a16="http://schemas.microsoft.com/office/drawing/2014/main" val="20001"/>
                    </a:ext>
                  </a:extLst>
                </a:gridCol>
              </a:tblGrid>
              <a:tr h="190500">
                <a:tc>
                  <a:txBody>
                    <a:bodyPr/>
                    <a:lstStyle/>
                    <a:p>
                      <a:pPr algn="ctr">
                        <a:lnSpc>
                          <a:spcPct val="115000"/>
                        </a:lnSpc>
                        <a:spcAft>
                          <a:spcPts val="0"/>
                        </a:spcAft>
                      </a:pPr>
                      <a:r>
                        <a:rPr lang="es-CO" sz="900">
                          <a:effectLst/>
                        </a:rPr>
                        <a:t>Opciones de respuesta</a:t>
                      </a:r>
                      <a:endParaRPr lang="es-CO"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s-CO" sz="900">
                          <a:effectLst/>
                        </a:rPr>
                        <a:t>%</a:t>
                      </a:r>
                      <a:endParaRPr lang="es-CO"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190500">
                <a:tc>
                  <a:txBody>
                    <a:bodyPr/>
                    <a:lstStyle/>
                    <a:p>
                      <a:pPr algn="l">
                        <a:lnSpc>
                          <a:spcPct val="115000"/>
                        </a:lnSpc>
                        <a:spcAft>
                          <a:spcPts val="0"/>
                        </a:spcAft>
                      </a:pPr>
                      <a:r>
                        <a:rPr lang="es-CO" sz="900">
                          <a:effectLst/>
                        </a:rPr>
                        <a:t>Inseguridad (1)</a:t>
                      </a:r>
                      <a:endParaRPr lang="es-CO"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s-CO" sz="900">
                          <a:effectLst/>
                        </a:rPr>
                        <a:t>70%</a:t>
                      </a:r>
                      <a:endParaRPr lang="es-CO"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190500">
                <a:tc>
                  <a:txBody>
                    <a:bodyPr/>
                    <a:lstStyle/>
                    <a:p>
                      <a:pPr algn="l">
                        <a:lnSpc>
                          <a:spcPct val="115000"/>
                        </a:lnSpc>
                        <a:spcAft>
                          <a:spcPts val="0"/>
                        </a:spcAft>
                      </a:pPr>
                      <a:r>
                        <a:rPr lang="es-CO" sz="900">
                          <a:effectLst/>
                        </a:rPr>
                        <a:t>Movilidad (6)</a:t>
                      </a:r>
                      <a:endParaRPr lang="es-CO"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s-CO" sz="900">
                          <a:effectLst/>
                        </a:rPr>
                        <a:t>30%</a:t>
                      </a:r>
                      <a:endParaRPr lang="es-CO"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190500">
                <a:tc>
                  <a:txBody>
                    <a:bodyPr/>
                    <a:lstStyle/>
                    <a:p>
                      <a:pPr algn="l">
                        <a:lnSpc>
                          <a:spcPct val="115000"/>
                        </a:lnSpc>
                        <a:spcAft>
                          <a:spcPts val="0"/>
                        </a:spcAft>
                      </a:pPr>
                      <a:r>
                        <a:rPr lang="es-CO" sz="900">
                          <a:effectLst/>
                        </a:rPr>
                        <a:t>Salud (4)</a:t>
                      </a:r>
                      <a:endParaRPr lang="es-CO"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s-CO" sz="900">
                          <a:effectLst/>
                        </a:rPr>
                        <a:t>39%</a:t>
                      </a:r>
                      <a:endParaRPr lang="es-CO"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190500">
                <a:tc>
                  <a:txBody>
                    <a:bodyPr/>
                    <a:lstStyle/>
                    <a:p>
                      <a:pPr algn="l">
                        <a:lnSpc>
                          <a:spcPct val="115000"/>
                        </a:lnSpc>
                        <a:spcAft>
                          <a:spcPts val="0"/>
                        </a:spcAft>
                      </a:pPr>
                      <a:r>
                        <a:rPr lang="es-CO" sz="900">
                          <a:effectLst/>
                        </a:rPr>
                        <a:t>Educación (5)</a:t>
                      </a:r>
                      <a:endParaRPr lang="es-CO"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s-CO" sz="900">
                          <a:effectLst/>
                        </a:rPr>
                        <a:t>33%</a:t>
                      </a:r>
                      <a:endParaRPr lang="es-CO"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190500">
                <a:tc>
                  <a:txBody>
                    <a:bodyPr/>
                    <a:lstStyle/>
                    <a:p>
                      <a:pPr algn="l">
                        <a:lnSpc>
                          <a:spcPct val="115000"/>
                        </a:lnSpc>
                        <a:spcAft>
                          <a:spcPts val="0"/>
                        </a:spcAft>
                      </a:pPr>
                      <a:r>
                        <a:rPr lang="es-CO" sz="900">
                          <a:effectLst/>
                        </a:rPr>
                        <a:t>Vivienda (3)</a:t>
                      </a:r>
                      <a:endParaRPr lang="es-CO"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s-CO" sz="900">
                          <a:effectLst/>
                        </a:rPr>
                        <a:t>41%</a:t>
                      </a:r>
                      <a:endParaRPr lang="es-CO" sz="110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190500">
                <a:tc>
                  <a:txBody>
                    <a:bodyPr/>
                    <a:lstStyle/>
                    <a:p>
                      <a:pPr algn="l">
                        <a:lnSpc>
                          <a:spcPct val="115000"/>
                        </a:lnSpc>
                        <a:spcAft>
                          <a:spcPts val="0"/>
                        </a:spcAft>
                      </a:pPr>
                      <a:r>
                        <a:rPr lang="es-CO" sz="900">
                          <a:effectLst/>
                        </a:rPr>
                        <a:t>Violencia Intrafamiliar (2)</a:t>
                      </a:r>
                      <a:endParaRPr lang="es-CO"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s-CO" sz="900" dirty="0">
                          <a:effectLst/>
                        </a:rPr>
                        <a:t>44%</a:t>
                      </a:r>
                      <a:endParaRPr lang="es-CO" sz="11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bl>
          </a:graphicData>
        </a:graphic>
      </p:graphicFrame>
      <p:graphicFrame>
        <p:nvGraphicFramePr>
          <p:cNvPr id="6" name="5 Gráfico"/>
          <p:cNvGraphicFramePr/>
          <p:nvPr>
            <p:extLst>
              <p:ext uri="{D42A27DB-BD31-4B8C-83A1-F6EECF244321}">
                <p14:modId xmlns:p14="http://schemas.microsoft.com/office/powerpoint/2010/main" val="4033340189"/>
              </p:ext>
            </p:extLst>
          </p:nvPr>
        </p:nvGraphicFramePr>
        <p:xfrm>
          <a:off x="4660004" y="3036636"/>
          <a:ext cx="2604770" cy="19977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469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327759"/>
            <a:ext cx="7886700" cy="4849204"/>
          </a:xfrm>
        </p:spPr>
        <p:txBody>
          <a:bodyPr/>
          <a:lstStyle/>
          <a:p>
            <a:r>
              <a:rPr lang="es-CO" b="1" dirty="0"/>
              <a:t>Encuestas. </a:t>
            </a:r>
            <a:r>
              <a:rPr lang="es-CO" sz="1600" dirty="0"/>
              <a:t>En el Corregimiento de Bayunca con el fin de desarrollar una encuesta sobre servicios públicos. </a:t>
            </a:r>
          </a:p>
          <a:p>
            <a:pPr marL="0" indent="0">
              <a:buNone/>
            </a:pPr>
            <a:endParaRPr lang="es-CO" sz="1600" dirty="0"/>
          </a:p>
          <a:p>
            <a:pPr marL="0" indent="0">
              <a:buNone/>
            </a:pPr>
            <a:endParaRPr lang="es-CO" sz="1600" dirty="0"/>
          </a:p>
        </p:txBody>
      </p:sp>
      <p:pic>
        <p:nvPicPr>
          <p:cNvPr id="4" name="3 Imagen" descr="C:\Users\Usuario\Desktop\Fotos Comunal Informe II\IMG_20191216_10035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662" y="2126933"/>
            <a:ext cx="5400675" cy="4050030"/>
          </a:xfrm>
          <a:prstGeom prst="rect">
            <a:avLst/>
          </a:prstGeom>
          <a:noFill/>
          <a:ln>
            <a:noFill/>
          </a:ln>
        </p:spPr>
      </p:pic>
    </p:spTree>
    <p:extLst>
      <p:ext uri="{BB962C8B-B14F-4D97-AF65-F5344CB8AC3E}">
        <p14:creationId xmlns:p14="http://schemas.microsoft.com/office/powerpoint/2010/main" val="1942820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215025"/>
            <a:ext cx="7886700" cy="4961938"/>
          </a:xfrm>
        </p:spPr>
        <p:txBody>
          <a:bodyPr/>
          <a:lstStyle/>
          <a:p>
            <a:r>
              <a:rPr lang="es-CO" b="1" dirty="0"/>
              <a:t>Encuestas. </a:t>
            </a:r>
            <a:r>
              <a:rPr lang="es-CO" sz="1600" dirty="0"/>
              <a:t>En el Corregimiento de Bayunca con el fin de desarrollar una encuesta sobre servicios públicos.</a:t>
            </a:r>
            <a:r>
              <a:rPr lang="es-CO" dirty="0"/>
              <a:t> </a:t>
            </a:r>
          </a:p>
          <a:p>
            <a:pPr marL="0" indent="0">
              <a:buNone/>
            </a:pPr>
            <a:endParaRPr lang="es-CO" dirty="0"/>
          </a:p>
        </p:txBody>
      </p:sp>
      <p:pic>
        <p:nvPicPr>
          <p:cNvPr id="4" name="3 Imagen" descr="C:\Users\Usuario\Desktop\Fotos Comunal Informe II\IMG-20191216-WA0112.jpg"/>
          <p:cNvPicPr/>
          <p:nvPr/>
        </p:nvPicPr>
        <p:blipFill>
          <a:blip r:embed="rId2">
            <a:extLst>
              <a:ext uri="{28A0092B-C50C-407E-A947-70E740481C1C}">
                <a14:useLocalDpi xmlns:a14="http://schemas.microsoft.com/office/drawing/2010/main" val="0"/>
              </a:ext>
            </a:extLst>
          </a:blip>
          <a:srcRect/>
          <a:stretch>
            <a:fillRect/>
          </a:stretch>
        </p:blipFill>
        <p:spPr bwMode="auto">
          <a:xfrm>
            <a:off x="1871662" y="2126933"/>
            <a:ext cx="5400675" cy="4050030"/>
          </a:xfrm>
          <a:prstGeom prst="rect">
            <a:avLst/>
          </a:prstGeom>
          <a:noFill/>
          <a:ln>
            <a:noFill/>
          </a:ln>
        </p:spPr>
      </p:pic>
    </p:spTree>
    <p:extLst>
      <p:ext uri="{BB962C8B-B14F-4D97-AF65-F5344CB8AC3E}">
        <p14:creationId xmlns:p14="http://schemas.microsoft.com/office/powerpoint/2010/main" val="296616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97AF60-3FD4-D349-9835-AFB3FEFD5BDC}"/>
              </a:ext>
            </a:extLst>
          </p:cNvPr>
          <p:cNvSpPr>
            <a:spLocks noGrp="1"/>
          </p:cNvSpPr>
          <p:nvPr>
            <p:ph type="title"/>
          </p:nvPr>
        </p:nvSpPr>
        <p:spPr>
          <a:xfrm>
            <a:off x="628650" y="365126"/>
            <a:ext cx="7886700" cy="1563882"/>
          </a:xfrm>
        </p:spPr>
        <p:txBody>
          <a:bodyPr>
            <a:normAutofit fontScale="90000"/>
          </a:bodyPr>
          <a:lstStyle/>
          <a:p>
            <a:pPr algn="ctr"/>
            <a:br>
              <a:rPr lang="es-CO" b="1" dirty="0">
                <a:solidFill>
                  <a:srgbClr val="4472C4">
                    <a:lumMod val="50000"/>
                  </a:srgbClr>
                </a:solidFill>
                <a:latin typeface="Calibri"/>
              </a:rPr>
            </a:br>
            <a:br>
              <a:rPr lang="es-CO" b="1" dirty="0">
                <a:solidFill>
                  <a:srgbClr val="4472C4">
                    <a:lumMod val="50000"/>
                  </a:srgbClr>
                </a:solidFill>
                <a:latin typeface="Calibri"/>
              </a:rPr>
            </a:br>
            <a:r>
              <a:rPr lang="es-CO" b="1" dirty="0">
                <a:solidFill>
                  <a:srgbClr val="4472C4">
                    <a:lumMod val="50000"/>
                  </a:srgbClr>
                </a:solidFill>
                <a:latin typeface="Calibri"/>
              </a:rPr>
              <a:t>RENDICION DE CUENTAS 2019</a:t>
            </a:r>
            <a:endParaRPr lang="es-CO" dirty="0"/>
          </a:p>
        </p:txBody>
      </p:sp>
      <p:sp>
        <p:nvSpPr>
          <p:cNvPr id="3" name="Marcador de contenido 2">
            <a:extLst>
              <a:ext uri="{FF2B5EF4-FFF2-40B4-BE49-F238E27FC236}">
                <a16:creationId xmlns:a16="http://schemas.microsoft.com/office/drawing/2014/main" id="{7F80AF9A-861A-0E43-BAA1-CBF15AE505B8}"/>
              </a:ext>
            </a:extLst>
          </p:cNvPr>
          <p:cNvSpPr>
            <a:spLocks noGrp="1"/>
          </p:cNvSpPr>
          <p:nvPr>
            <p:ph idx="1"/>
          </p:nvPr>
        </p:nvSpPr>
        <p:spPr>
          <a:xfrm>
            <a:off x="628650" y="2668043"/>
            <a:ext cx="7886700" cy="2730675"/>
          </a:xfrm>
        </p:spPr>
        <p:txBody>
          <a:bodyPr/>
          <a:lstStyle/>
          <a:p>
            <a:pPr marL="0" lvl="0" indent="0" algn="ctr">
              <a:lnSpc>
                <a:spcPct val="100000"/>
              </a:lnSpc>
              <a:spcBef>
                <a:spcPts val="0"/>
              </a:spcBef>
              <a:buNone/>
            </a:pPr>
            <a:r>
              <a:rPr lang="es-CO" sz="2400" dirty="0">
                <a:solidFill>
                  <a:prstClr val="black"/>
                </a:solidFill>
                <a:latin typeface="Arial" panose="020B0604020202020204" pitchFamily="34" charset="0"/>
                <a:cs typeface="Arial" panose="020B0604020202020204" pitchFamily="34" charset="0"/>
              </a:rPr>
              <a:t>En cumplimiento del Plan de Acción de la Dirección Técnica Comunal, aprobado en la vigencia 2019, se presenta el informe de Gestión del período comprendido entre el 1° de enero hasta el 31 de Diciembre de 2019.</a:t>
            </a:r>
          </a:p>
          <a:p>
            <a:endParaRPr lang="es-CO" dirty="0"/>
          </a:p>
        </p:txBody>
      </p:sp>
    </p:spTree>
    <p:extLst>
      <p:ext uri="{BB962C8B-B14F-4D97-AF65-F5344CB8AC3E}">
        <p14:creationId xmlns:p14="http://schemas.microsoft.com/office/powerpoint/2010/main" val="414707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412266"/>
            <a:ext cx="7886700" cy="4351338"/>
          </a:xfrm>
        </p:spPr>
        <p:txBody>
          <a:bodyPr/>
          <a:lstStyle/>
          <a:p>
            <a:r>
              <a:rPr lang="es-CO" dirty="0"/>
              <a:t>Estadísticas de las Problemáticas de la Ciudad de Cartagena, Encuesta en el Corregimiento de Bayunca.</a:t>
            </a:r>
          </a:p>
          <a:p>
            <a:endParaRPr lang="es-CO" dirty="0"/>
          </a:p>
          <a:p>
            <a:pPr marL="0" indent="0">
              <a:buNone/>
            </a:pPr>
            <a:endParaRPr lang="es-CO" dirty="0"/>
          </a:p>
          <a:p>
            <a:pPr marL="0" indent="0">
              <a:buNone/>
            </a:pPr>
            <a:endParaRPr lang="es-CO" dirty="0"/>
          </a:p>
          <a:p>
            <a:pPr marL="0" indent="0">
              <a:buNone/>
            </a:pPr>
            <a:endParaRPr lang="es-CO" dirty="0"/>
          </a:p>
        </p:txBody>
      </p:sp>
      <p:graphicFrame>
        <p:nvGraphicFramePr>
          <p:cNvPr id="4" name="3 Tabla"/>
          <p:cNvGraphicFramePr>
            <a:graphicFrameLocks noGrp="1"/>
          </p:cNvGraphicFramePr>
          <p:nvPr>
            <p:extLst>
              <p:ext uri="{D42A27DB-BD31-4B8C-83A1-F6EECF244321}">
                <p14:modId xmlns:p14="http://schemas.microsoft.com/office/powerpoint/2010/main" val="3201593250"/>
              </p:ext>
            </p:extLst>
          </p:nvPr>
        </p:nvGraphicFramePr>
        <p:xfrm>
          <a:off x="1086784" y="3300142"/>
          <a:ext cx="2035175" cy="1735074"/>
        </p:xfrm>
        <a:graphic>
          <a:graphicData uri="http://schemas.openxmlformats.org/drawingml/2006/table">
            <a:tbl>
              <a:tblPr firstRow="1" firstCol="1" bandRow="1">
                <a:tableStyleId>{5C22544A-7EE6-4342-B048-85BDC9FD1C3A}</a:tableStyleId>
              </a:tblPr>
              <a:tblGrid>
                <a:gridCol w="1273175">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190500">
                <a:tc>
                  <a:txBody>
                    <a:bodyPr/>
                    <a:lstStyle/>
                    <a:p>
                      <a:pPr>
                        <a:lnSpc>
                          <a:spcPct val="115000"/>
                        </a:lnSpc>
                        <a:spcAft>
                          <a:spcPts val="0"/>
                        </a:spcAft>
                      </a:pPr>
                      <a:r>
                        <a:rPr lang="es-CO" sz="1100" dirty="0">
                          <a:effectLst/>
                        </a:rPr>
                        <a:t>Opciones de respuesta</a:t>
                      </a:r>
                      <a:endParaRPr lang="es-CO"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s-CO" sz="1100">
                          <a:effectLst/>
                        </a:rPr>
                        <a:t>Porcentaje</a:t>
                      </a:r>
                      <a:endParaRPr lang="es-CO"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0"/>
                  </a:ext>
                </a:extLst>
              </a:tr>
              <a:tr h="190500">
                <a:tc>
                  <a:txBody>
                    <a:bodyPr/>
                    <a:lstStyle/>
                    <a:p>
                      <a:pPr>
                        <a:lnSpc>
                          <a:spcPct val="115000"/>
                        </a:lnSpc>
                        <a:spcAft>
                          <a:spcPts val="0"/>
                        </a:spcAft>
                      </a:pPr>
                      <a:r>
                        <a:rPr lang="es-CO" sz="1100">
                          <a:effectLst/>
                        </a:rPr>
                        <a:t>Inseguridad </a:t>
                      </a:r>
                      <a:endParaRPr lang="es-CO"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O" sz="1100">
                          <a:effectLst/>
                        </a:rPr>
                        <a:t>23%</a:t>
                      </a:r>
                      <a:endParaRPr lang="es-CO"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1"/>
                  </a:ext>
                </a:extLst>
              </a:tr>
              <a:tr h="190500">
                <a:tc>
                  <a:txBody>
                    <a:bodyPr/>
                    <a:lstStyle/>
                    <a:p>
                      <a:pPr>
                        <a:lnSpc>
                          <a:spcPct val="115000"/>
                        </a:lnSpc>
                        <a:spcAft>
                          <a:spcPts val="0"/>
                        </a:spcAft>
                      </a:pPr>
                      <a:r>
                        <a:rPr lang="es-CO" sz="1100">
                          <a:effectLst/>
                        </a:rPr>
                        <a:t>Movilidad </a:t>
                      </a:r>
                      <a:endParaRPr lang="es-CO"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O" sz="1100">
                          <a:effectLst/>
                        </a:rPr>
                        <a:t>8%</a:t>
                      </a:r>
                      <a:endParaRPr lang="es-CO"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2"/>
                  </a:ext>
                </a:extLst>
              </a:tr>
              <a:tr h="190500">
                <a:tc>
                  <a:txBody>
                    <a:bodyPr/>
                    <a:lstStyle/>
                    <a:p>
                      <a:pPr>
                        <a:lnSpc>
                          <a:spcPct val="115000"/>
                        </a:lnSpc>
                        <a:spcAft>
                          <a:spcPts val="0"/>
                        </a:spcAft>
                      </a:pPr>
                      <a:r>
                        <a:rPr lang="es-CO" sz="1100">
                          <a:effectLst/>
                        </a:rPr>
                        <a:t>Salud </a:t>
                      </a:r>
                      <a:endParaRPr lang="es-CO"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O" sz="1100">
                          <a:effectLst/>
                        </a:rPr>
                        <a:t>22%</a:t>
                      </a:r>
                      <a:endParaRPr lang="es-CO"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3"/>
                  </a:ext>
                </a:extLst>
              </a:tr>
              <a:tr h="190500">
                <a:tc>
                  <a:txBody>
                    <a:bodyPr/>
                    <a:lstStyle/>
                    <a:p>
                      <a:pPr>
                        <a:lnSpc>
                          <a:spcPct val="115000"/>
                        </a:lnSpc>
                        <a:spcAft>
                          <a:spcPts val="0"/>
                        </a:spcAft>
                      </a:pPr>
                      <a:r>
                        <a:rPr lang="es-CO" sz="1100">
                          <a:effectLst/>
                        </a:rPr>
                        <a:t>Educación </a:t>
                      </a:r>
                      <a:endParaRPr lang="es-CO"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O" sz="1100">
                          <a:effectLst/>
                        </a:rPr>
                        <a:t>18%</a:t>
                      </a:r>
                      <a:endParaRPr lang="es-CO"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4"/>
                  </a:ext>
                </a:extLst>
              </a:tr>
              <a:tr h="190500">
                <a:tc>
                  <a:txBody>
                    <a:bodyPr/>
                    <a:lstStyle/>
                    <a:p>
                      <a:pPr>
                        <a:lnSpc>
                          <a:spcPct val="115000"/>
                        </a:lnSpc>
                        <a:spcAft>
                          <a:spcPts val="0"/>
                        </a:spcAft>
                      </a:pPr>
                      <a:r>
                        <a:rPr lang="es-CO" sz="1100">
                          <a:effectLst/>
                        </a:rPr>
                        <a:t>Vivienda </a:t>
                      </a:r>
                      <a:endParaRPr lang="es-CO"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O" sz="1100">
                          <a:effectLst/>
                        </a:rPr>
                        <a:t>12%</a:t>
                      </a:r>
                      <a:endParaRPr lang="es-CO" sz="1100">
                        <a:effectLst/>
                        <a:latin typeface="Calibri"/>
                        <a:ea typeface="Calibri"/>
                        <a:cs typeface="Times New Roman"/>
                      </a:endParaRPr>
                    </a:p>
                  </a:txBody>
                  <a:tcPr marL="44450" marR="44450" marT="0" marB="0" anchor="b"/>
                </a:tc>
                <a:extLst>
                  <a:ext uri="{0D108BD9-81ED-4DB2-BD59-A6C34878D82A}">
                    <a16:rowId xmlns:a16="http://schemas.microsoft.com/office/drawing/2014/main" val="10005"/>
                  </a:ext>
                </a:extLst>
              </a:tr>
              <a:tr h="190500">
                <a:tc>
                  <a:txBody>
                    <a:bodyPr/>
                    <a:lstStyle/>
                    <a:p>
                      <a:pPr>
                        <a:lnSpc>
                          <a:spcPct val="115000"/>
                        </a:lnSpc>
                        <a:spcAft>
                          <a:spcPts val="0"/>
                        </a:spcAft>
                      </a:pPr>
                      <a:r>
                        <a:rPr lang="es-CO" sz="1100">
                          <a:effectLst/>
                        </a:rPr>
                        <a:t>Violencia Intrafamiliar </a:t>
                      </a:r>
                      <a:endParaRPr lang="es-CO"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CO" sz="1100" dirty="0">
                          <a:effectLst/>
                        </a:rPr>
                        <a:t>17%</a:t>
                      </a:r>
                      <a:endParaRPr lang="es-CO" sz="1100" dirty="0">
                        <a:effectLst/>
                        <a:latin typeface="Calibri"/>
                        <a:ea typeface="Calibri"/>
                        <a:cs typeface="Times New Roman"/>
                      </a:endParaRPr>
                    </a:p>
                  </a:txBody>
                  <a:tcPr marL="44450" marR="44450" marT="0" marB="0" anchor="b"/>
                </a:tc>
                <a:extLst>
                  <a:ext uri="{0D108BD9-81ED-4DB2-BD59-A6C34878D82A}">
                    <a16:rowId xmlns:a16="http://schemas.microsoft.com/office/drawing/2014/main" val="10006"/>
                  </a:ext>
                </a:extLst>
              </a:tr>
            </a:tbl>
          </a:graphicData>
        </a:graphic>
      </p:graphicFrame>
      <p:graphicFrame>
        <p:nvGraphicFramePr>
          <p:cNvPr id="5" name="4 Gráfico"/>
          <p:cNvGraphicFramePr/>
          <p:nvPr>
            <p:extLst>
              <p:ext uri="{D42A27DB-BD31-4B8C-83A1-F6EECF244321}">
                <p14:modId xmlns:p14="http://schemas.microsoft.com/office/powerpoint/2010/main" val="515851585"/>
              </p:ext>
            </p:extLst>
          </p:nvPr>
        </p:nvGraphicFramePr>
        <p:xfrm>
          <a:off x="3605012" y="2773473"/>
          <a:ext cx="4614545" cy="243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853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523180"/>
            <a:ext cx="6436179" cy="543620"/>
          </a:xfrm>
        </p:spPr>
        <p:txBody>
          <a:bodyPr>
            <a:normAutofit fontScale="90000"/>
          </a:bodyPr>
          <a:lstStyle/>
          <a:p>
            <a:pPr algn="ctr"/>
            <a:r>
              <a:rPr lang="es-CO" sz="4000" b="1" dirty="0">
                <a:solidFill>
                  <a:srgbClr val="4472C4">
                    <a:lumMod val="50000"/>
                  </a:srgbClr>
                </a:solidFill>
                <a:latin typeface="Calibri"/>
              </a:rPr>
              <a:t>RENDICION DE CUENTAS 2019</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06379199"/>
              </p:ext>
            </p:extLst>
          </p:nvPr>
        </p:nvGraphicFramePr>
        <p:xfrm>
          <a:off x="849085" y="1515650"/>
          <a:ext cx="7957457" cy="3988349"/>
        </p:xfrm>
        <a:graphic>
          <a:graphicData uri="http://schemas.openxmlformats.org/drawingml/2006/table">
            <a:tbl>
              <a:tblPr firstRow="1" firstCol="1" bandRow="1">
                <a:tableStyleId>{5C22544A-7EE6-4342-B048-85BDC9FD1C3A}</a:tableStyleId>
              </a:tblPr>
              <a:tblGrid>
                <a:gridCol w="2085693">
                  <a:extLst>
                    <a:ext uri="{9D8B030D-6E8A-4147-A177-3AD203B41FA5}">
                      <a16:colId xmlns:a16="http://schemas.microsoft.com/office/drawing/2014/main" val="20000"/>
                    </a:ext>
                  </a:extLst>
                </a:gridCol>
                <a:gridCol w="1595810">
                  <a:extLst>
                    <a:ext uri="{9D8B030D-6E8A-4147-A177-3AD203B41FA5}">
                      <a16:colId xmlns:a16="http://schemas.microsoft.com/office/drawing/2014/main" val="20001"/>
                    </a:ext>
                  </a:extLst>
                </a:gridCol>
                <a:gridCol w="2150480">
                  <a:extLst>
                    <a:ext uri="{9D8B030D-6E8A-4147-A177-3AD203B41FA5}">
                      <a16:colId xmlns:a16="http://schemas.microsoft.com/office/drawing/2014/main" val="20002"/>
                    </a:ext>
                  </a:extLst>
                </a:gridCol>
                <a:gridCol w="2125474">
                  <a:extLst>
                    <a:ext uri="{9D8B030D-6E8A-4147-A177-3AD203B41FA5}">
                      <a16:colId xmlns:a16="http://schemas.microsoft.com/office/drawing/2014/main" val="20003"/>
                    </a:ext>
                  </a:extLst>
                </a:gridCol>
              </a:tblGrid>
              <a:tr h="319702">
                <a:tc>
                  <a:txBody>
                    <a:bodyPr/>
                    <a:lstStyle/>
                    <a:p>
                      <a:pPr algn="ctr">
                        <a:lnSpc>
                          <a:spcPct val="115000"/>
                        </a:lnSpc>
                        <a:spcAft>
                          <a:spcPts val="0"/>
                        </a:spcAft>
                      </a:pPr>
                      <a:r>
                        <a:rPr lang="es-CO" sz="900" dirty="0">
                          <a:effectLst/>
                        </a:rPr>
                        <a:t>ACTIVIDAD</a:t>
                      </a:r>
                      <a:endParaRPr lang="es-CO" sz="800" dirty="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TOTAL ANUAL</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dirty="0">
                          <a:effectLst/>
                        </a:rPr>
                        <a:t>EJECUTADO EN EL AÑO</a:t>
                      </a:r>
                      <a:endParaRPr lang="es-CO" sz="800" dirty="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 DE EJECUCIÓN</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00"/>
                  </a:ext>
                </a:extLst>
              </a:tr>
              <a:tr h="311616">
                <a:tc>
                  <a:txBody>
                    <a:bodyPr/>
                    <a:lstStyle/>
                    <a:p>
                      <a:pPr>
                        <a:lnSpc>
                          <a:spcPct val="115000"/>
                        </a:lnSpc>
                        <a:spcAft>
                          <a:spcPts val="0"/>
                        </a:spcAft>
                      </a:pPr>
                      <a:r>
                        <a:rPr lang="es-CO" sz="900">
                          <a:effectLst/>
                        </a:rPr>
                        <a:t>Visita de Contacto</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8</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8</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100%</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01"/>
                  </a:ext>
                </a:extLst>
              </a:tr>
              <a:tr h="308131">
                <a:tc>
                  <a:txBody>
                    <a:bodyPr/>
                    <a:lstStyle/>
                    <a:p>
                      <a:pPr>
                        <a:lnSpc>
                          <a:spcPct val="115000"/>
                        </a:lnSpc>
                        <a:spcAft>
                          <a:spcPts val="0"/>
                        </a:spcAft>
                      </a:pPr>
                      <a:r>
                        <a:rPr lang="es-CO" sz="900">
                          <a:effectLst/>
                        </a:rPr>
                        <a:t>Acompañamiento  interinstitucional</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100%</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02"/>
                  </a:ext>
                </a:extLst>
              </a:tr>
              <a:tr h="319702">
                <a:tc>
                  <a:txBody>
                    <a:bodyPr/>
                    <a:lstStyle/>
                    <a:p>
                      <a:pPr>
                        <a:lnSpc>
                          <a:spcPct val="115000"/>
                        </a:lnSpc>
                        <a:spcAft>
                          <a:spcPts val="0"/>
                        </a:spcAft>
                      </a:pPr>
                      <a:r>
                        <a:rPr lang="es-CO" sz="900">
                          <a:effectLst/>
                        </a:rPr>
                        <a:t>Capacitaciones y orientaciones</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6</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8</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133%</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03"/>
                  </a:ext>
                </a:extLst>
              </a:tr>
              <a:tr h="206391">
                <a:tc>
                  <a:txBody>
                    <a:bodyPr/>
                    <a:lstStyle/>
                    <a:p>
                      <a:pPr>
                        <a:lnSpc>
                          <a:spcPct val="115000"/>
                        </a:lnSpc>
                        <a:spcAft>
                          <a:spcPts val="0"/>
                        </a:spcAft>
                      </a:pPr>
                      <a:r>
                        <a:rPr lang="es-CO" sz="900">
                          <a:effectLst/>
                        </a:rPr>
                        <a:t>Visitas de seguimiento</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12</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12</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tabLst>
                          <a:tab pos="422275" algn="l"/>
                          <a:tab pos="516255" algn="ctr"/>
                        </a:tabLst>
                      </a:pPr>
                      <a:r>
                        <a:rPr lang="es-CO" sz="900">
                          <a:effectLst/>
                        </a:rPr>
                        <a:t>100%</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04"/>
                  </a:ext>
                </a:extLst>
              </a:tr>
              <a:tr h="319702">
                <a:tc>
                  <a:txBody>
                    <a:bodyPr/>
                    <a:lstStyle/>
                    <a:p>
                      <a:pPr>
                        <a:lnSpc>
                          <a:spcPct val="115000"/>
                        </a:lnSpc>
                        <a:spcAft>
                          <a:spcPts val="0"/>
                        </a:spcAft>
                      </a:pPr>
                      <a:r>
                        <a:rPr lang="es-CO" sz="900">
                          <a:effectLst/>
                        </a:rPr>
                        <a:t>Atención personalizada</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700">
                          <a:effectLst/>
                        </a:rPr>
                        <a:t>A SOLICITUD</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dirty="0">
                          <a:effectLst/>
                          <a:latin typeface="+mn-lt"/>
                          <a:ea typeface="+mn-ea"/>
                          <a:cs typeface="+mn-cs"/>
                        </a:rPr>
                        <a:t>5</a:t>
                      </a:r>
                      <a:endParaRPr lang="es-CO" sz="800" dirty="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100%</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05"/>
                  </a:ext>
                </a:extLst>
              </a:tr>
              <a:tr h="206956">
                <a:tc>
                  <a:txBody>
                    <a:bodyPr/>
                    <a:lstStyle/>
                    <a:p>
                      <a:pPr>
                        <a:lnSpc>
                          <a:spcPct val="115000"/>
                        </a:lnSpc>
                        <a:spcAft>
                          <a:spcPts val="0"/>
                        </a:spcAft>
                      </a:pPr>
                      <a:r>
                        <a:rPr lang="es-CO" sz="900" dirty="0">
                          <a:effectLst/>
                        </a:rPr>
                        <a:t>Audiencias Públicas</a:t>
                      </a:r>
                      <a:endParaRPr lang="es-CO" sz="800" dirty="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4</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dirty="0">
                          <a:effectLst/>
                        </a:rPr>
                        <a:t>1</a:t>
                      </a:r>
                      <a:endParaRPr lang="es-CO" sz="800" dirty="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dirty="0">
                          <a:effectLst/>
                        </a:rPr>
                        <a:t>25% </a:t>
                      </a:r>
                      <a:endParaRPr lang="es-CO" sz="800" dirty="0">
                        <a:effectLst/>
                        <a:latin typeface="Calibri"/>
                        <a:ea typeface="Calibri"/>
                        <a:cs typeface="Times New Roman"/>
                      </a:endParaRPr>
                    </a:p>
                  </a:txBody>
                  <a:tcPr marL="51219" marR="51219" marT="0" marB="0"/>
                </a:tc>
                <a:extLst>
                  <a:ext uri="{0D108BD9-81ED-4DB2-BD59-A6C34878D82A}">
                    <a16:rowId xmlns:a16="http://schemas.microsoft.com/office/drawing/2014/main" val="10006"/>
                  </a:ext>
                </a:extLst>
              </a:tr>
              <a:tr h="200416">
                <a:tc>
                  <a:txBody>
                    <a:bodyPr/>
                    <a:lstStyle/>
                    <a:p>
                      <a:pPr>
                        <a:lnSpc>
                          <a:spcPct val="115000"/>
                        </a:lnSpc>
                        <a:spcAft>
                          <a:spcPts val="0"/>
                        </a:spcAft>
                      </a:pPr>
                      <a:r>
                        <a:rPr lang="es-CO" sz="900">
                          <a:effectLst/>
                        </a:rPr>
                        <a:t>Tertulias Ciudadanas</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4</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4</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100%</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07"/>
                  </a:ext>
                </a:extLst>
              </a:tr>
              <a:tr h="200417">
                <a:tc>
                  <a:txBody>
                    <a:bodyPr/>
                    <a:lstStyle/>
                    <a:p>
                      <a:pPr>
                        <a:lnSpc>
                          <a:spcPct val="115000"/>
                        </a:lnSpc>
                        <a:spcAft>
                          <a:spcPts val="0"/>
                        </a:spcAft>
                      </a:pPr>
                      <a:r>
                        <a:rPr lang="es-CO" sz="900">
                          <a:effectLst/>
                        </a:rPr>
                        <a:t>Cabildos Abiertos</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3</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0</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0%</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08"/>
                  </a:ext>
                </a:extLst>
              </a:tr>
              <a:tr h="200416">
                <a:tc>
                  <a:txBody>
                    <a:bodyPr/>
                    <a:lstStyle/>
                    <a:p>
                      <a:pPr>
                        <a:lnSpc>
                          <a:spcPct val="115000"/>
                        </a:lnSpc>
                        <a:spcAft>
                          <a:spcPts val="0"/>
                        </a:spcAft>
                      </a:pPr>
                      <a:r>
                        <a:rPr lang="es-CO" sz="900">
                          <a:effectLst/>
                        </a:rPr>
                        <a:t>Atención a Estudiantes</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12</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12</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100%</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09"/>
                  </a:ext>
                </a:extLst>
              </a:tr>
              <a:tr h="319702">
                <a:tc>
                  <a:txBody>
                    <a:bodyPr/>
                    <a:lstStyle/>
                    <a:p>
                      <a:pPr>
                        <a:lnSpc>
                          <a:spcPct val="115000"/>
                        </a:lnSpc>
                        <a:spcAft>
                          <a:spcPts val="0"/>
                        </a:spcAft>
                      </a:pPr>
                      <a:r>
                        <a:rPr lang="es-CO" sz="900">
                          <a:effectLst/>
                        </a:rPr>
                        <a:t>Mesas de</a:t>
                      </a:r>
                      <a:endParaRPr lang="es-CO" sz="800">
                        <a:effectLst/>
                      </a:endParaRPr>
                    </a:p>
                    <a:p>
                      <a:pPr>
                        <a:lnSpc>
                          <a:spcPct val="115000"/>
                        </a:lnSpc>
                        <a:spcAft>
                          <a:spcPts val="0"/>
                        </a:spcAft>
                      </a:pPr>
                      <a:r>
                        <a:rPr lang="es-CO" sz="900">
                          <a:effectLst/>
                        </a:rPr>
                        <a:t> Trabajo</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4</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4</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100%</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10"/>
                  </a:ext>
                </a:extLst>
              </a:tr>
              <a:tr h="319702">
                <a:tc>
                  <a:txBody>
                    <a:bodyPr/>
                    <a:lstStyle/>
                    <a:p>
                      <a:pPr>
                        <a:lnSpc>
                          <a:spcPct val="115000"/>
                        </a:lnSpc>
                        <a:spcAft>
                          <a:spcPts val="0"/>
                        </a:spcAft>
                      </a:pPr>
                      <a:r>
                        <a:rPr lang="es-CO" sz="900">
                          <a:effectLst/>
                        </a:rPr>
                        <a:t>Contactos con Orgs. Civiles</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100%</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11"/>
                  </a:ext>
                </a:extLst>
              </a:tr>
              <a:tr h="275942">
                <a:tc>
                  <a:txBody>
                    <a:bodyPr/>
                    <a:lstStyle/>
                    <a:p>
                      <a:pPr>
                        <a:lnSpc>
                          <a:spcPct val="115000"/>
                        </a:lnSpc>
                        <a:spcAft>
                          <a:spcPts val="0"/>
                        </a:spcAft>
                      </a:pPr>
                      <a:r>
                        <a:rPr lang="es-CO" sz="900">
                          <a:effectLst/>
                        </a:rPr>
                        <a:t>Campañas Zonas Periféricas</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2</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2</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100%</a:t>
                      </a:r>
                      <a:endParaRPr lang="es-CO" sz="800">
                        <a:effectLst/>
                        <a:latin typeface="Calibri"/>
                        <a:ea typeface="Calibri"/>
                        <a:cs typeface="Times New Roman"/>
                      </a:endParaRPr>
                    </a:p>
                  </a:txBody>
                  <a:tcPr marL="51219" marR="51219" marT="0" marB="0"/>
                </a:tc>
                <a:extLst>
                  <a:ext uri="{0D108BD9-81ED-4DB2-BD59-A6C34878D82A}">
                    <a16:rowId xmlns:a16="http://schemas.microsoft.com/office/drawing/2014/main" val="10012"/>
                  </a:ext>
                </a:extLst>
              </a:tr>
              <a:tr h="479554">
                <a:tc>
                  <a:txBody>
                    <a:bodyPr/>
                    <a:lstStyle/>
                    <a:p>
                      <a:pPr>
                        <a:lnSpc>
                          <a:spcPct val="115000"/>
                        </a:lnSpc>
                        <a:spcAft>
                          <a:spcPts val="0"/>
                        </a:spcAft>
                      </a:pPr>
                      <a:r>
                        <a:rPr lang="es-CO" sz="900">
                          <a:effectLst/>
                        </a:rPr>
                        <a:t>Estadísticas Problemáticas Prioritaria</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2</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a:effectLst/>
                        </a:rPr>
                        <a:t>2</a:t>
                      </a:r>
                      <a:endParaRPr lang="es-CO" sz="800">
                        <a:effectLst/>
                        <a:latin typeface="Calibri"/>
                        <a:ea typeface="Calibri"/>
                        <a:cs typeface="Times New Roman"/>
                      </a:endParaRPr>
                    </a:p>
                  </a:txBody>
                  <a:tcPr marL="51219" marR="51219" marT="0" marB="0"/>
                </a:tc>
                <a:tc>
                  <a:txBody>
                    <a:bodyPr/>
                    <a:lstStyle/>
                    <a:p>
                      <a:pPr algn="ctr">
                        <a:lnSpc>
                          <a:spcPct val="115000"/>
                        </a:lnSpc>
                        <a:spcAft>
                          <a:spcPts val="0"/>
                        </a:spcAft>
                      </a:pPr>
                      <a:r>
                        <a:rPr lang="es-CO" sz="900" dirty="0">
                          <a:effectLst/>
                        </a:rPr>
                        <a:t>100%</a:t>
                      </a:r>
                      <a:endParaRPr lang="es-CO" sz="800" dirty="0">
                        <a:effectLst/>
                        <a:latin typeface="Calibri"/>
                        <a:ea typeface="Calibri"/>
                        <a:cs typeface="Times New Roman"/>
                      </a:endParaRPr>
                    </a:p>
                  </a:txBody>
                  <a:tcPr marL="51219" marR="51219"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25848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3A74E-1D7B-774D-A339-344668D1E72E}"/>
              </a:ext>
            </a:extLst>
          </p:cNvPr>
          <p:cNvSpPr>
            <a:spLocks noGrp="1"/>
          </p:cNvSpPr>
          <p:nvPr>
            <p:ph type="title"/>
          </p:nvPr>
        </p:nvSpPr>
        <p:spPr>
          <a:xfrm>
            <a:off x="628650" y="851770"/>
            <a:ext cx="7886700" cy="1277655"/>
          </a:xfrm>
        </p:spPr>
        <p:txBody>
          <a:bodyPr>
            <a:normAutofit fontScale="90000"/>
          </a:bodyPr>
          <a:lstStyle/>
          <a:p>
            <a:pPr algn="ctr"/>
            <a:br>
              <a:rPr lang="es-CO" b="1" dirty="0">
                <a:solidFill>
                  <a:srgbClr val="4472C4">
                    <a:lumMod val="50000"/>
                  </a:srgbClr>
                </a:solidFill>
                <a:latin typeface="Calibri"/>
              </a:rPr>
            </a:br>
            <a:r>
              <a:rPr lang="es-CO" b="1" dirty="0">
                <a:solidFill>
                  <a:srgbClr val="4472C4">
                    <a:lumMod val="50000"/>
                  </a:srgbClr>
                </a:solidFill>
                <a:latin typeface="Calibri"/>
              </a:rPr>
              <a:t>RENDICION DE CUENTAS 2019</a:t>
            </a:r>
            <a:endParaRPr lang="es-CO" dirty="0"/>
          </a:p>
        </p:txBody>
      </p:sp>
      <p:sp>
        <p:nvSpPr>
          <p:cNvPr id="3" name="Marcador de contenido 2">
            <a:extLst>
              <a:ext uri="{FF2B5EF4-FFF2-40B4-BE49-F238E27FC236}">
                <a16:creationId xmlns:a16="http://schemas.microsoft.com/office/drawing/2014/main" id="{D8EFDFAE-DEFE-DD4C-BB90-E01FFAE4EA5A}"/>
              </a:ext>
            </a:extLst>
          </p:cNvPr>
          <p:cNvSpPr>
            <a:spLocks noGrp="1"/>
          </p:cNvSpPr>
          <p:nvPr>
            <p:ph idx="1"/>
          </p:nvPr>
        </p:nvSpPr>
        <p:spPr>
          <a:xfrm>
            <a:off x="656051" y="2541196"/>
            <a:ext cx="7886700" cy="3059526"/>
          </a:xfrm>
        </p:spPr>
        <p:txBody>
          <a:bodyPr/>
          <a:lstStyle/>
          <a:p>
            <a:pPr marL="0" indent="0" algn="ctr">
              <a:buNone/>
            </a:pPr>
            <a:r>
              <a:rPr lang="es-CO" sz="3600" b="1" dirty="0">
                <a:solidFill>
                  <a:prstClr val="black"/>
                </a:solidFill>
                <a:ea typeface="+mj-ea"/>
                <a:cs typeface="+mj-cs"/>
              </a:rPr>
              <a:t>La Oficina de la Dirección Técnica Comunal</a:t>
            </a:r>
            <a:r>
              <a:rPr lang="es-CO" sz="3600" dirty="0">
                <a:solidFill>
                  <a:prstClr val="black"/>
                </a:solidFill>
                <a:ea typeface="+mj-ea"/>
                <a:cs typeface="+mj-cs"/>
              </a:rPr>
              <a:t>, es la encargada de establecer una línea directa entre la Comunidad y la Corporación</a:t>
            </a:r>
            <a:endParaRPr lang="es-CO" dirty="0"/>
          </a:p>
        </p:txBody>
      </p:sp>
    </p:spTree>
    <p:extLst>
      <p:ext uri="{BB962C8B-B14F-4D97-AF65-F5344CB8AC3E}">
        <p14:creationId xmlns:p14="http://schemas.microsoft.com/office/powerpoint/2010/main" val="198409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703329"/>
            <a:ext cx="7886700" cy="1325563"/>
          </a:xfrm>
        </p:spPr>
        <p:txBody>
          <a:bodyPr/>
          <a:lstStyle/>
          <a:p>
            <a:pPr algn="ctr"/>
            <a:r>
              <a:rPr lang="es-CO" sz="4000"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2028891"/>
            <a:ext cx="7886700" cy="3620347"/>
          </a:xfrm>
        </p:spPr>
        <p:txBody>
          <a:bodyPr>
            <a:normAutofit fontScale="62500" lnSpcReduction="20000"/>
          </a:bodyPr>
          <a:lstStyle/>
          <a:p>
            <a:pPr marL="0" lvl="0" indent="0" algn="ctr">
              <a:lnSpc>
                <a:spcPct val="100000"/>
              </a:lnSpc>
              <a:spcBef>
                <a:spcPts val="0"/>
              </a:spcBef>
              <a:buNone/>
            </a:pPr>
            <a:r>
              <a:rPr lang="es-CO" b="1" dirty="0">
                <a:solidFill>
                  <a:prstClr val="black"/>
                </a:solidFill>
                <a:latin typeface="Arial" panose="020B0604020202020204" pitchFamily="34" charset="0"/>
                <a:cs typeface="Arial" panose="020B0604020202020204" pitchFamily="34" charset="0"/>
              </a:rPr>
              <a:t>Objetivo y Funciones de la DIRECCION COMUNAL</a:t>
            </a:r>
          </a:p>
          <a:p>
            <a:pPr marL="0" lvl="0" indent="0" algn="ctr">
              <a:lnSpc>
                <a:spcPct val="100000"/>
              </a:lnSpc>
              <a:spcBef>
                <a:spcPts val="0"/>
              </a:spcBef>
              <a:buNone/>
            </a:pPr>
            <a:r>
              <a:rPr lang="es-CO" b="1" dirty="0">
                <a:solidFill>
                  <a:prstClr val="black"/>
                </a:solidFill>
                <a:latin typeface="Arial" panose="020B0604020202020204" pitchFamily="34" charset="0"/>
                <a:cs typeface="Arial" panose="020B0604020202020204" pitchFamily="34" charset="0"/>
              </a:rPr>
              <a:t> de conforme  EL ACUERDO 011 DE 2018</a:t>
            </a:r>
            <a:r>
              <a:rPr lang="es-CO" dirty="0">
                <a:solidFill>
                  <a:prstClr val="black"/>
                </a:solidFill>
                <a:latin typeface="Arial" panose="020B0604020202020204" pitchFamily="34" charset="0"/>
                <a:cs typeface="Arial" panose="020B0604020202020204" pitchFamily="34" charset="0"/>
              </a:rPr>
              <a:t>:</a:t>
            </a:r>
          </a:p>
          <a:p>
            <a:pPr marL="0" lvl="0" indent="0" algn="ctr">
              <a:lnSpc>
                <a:spcPct val="100000"/>
              </a:lnSpc>
              <a:spcBef>
                <a:spcPts val="0"/>
              </a:spcBef>
              <a:buNone/>
            </a:pPr>
            <a:endParaRPr lang="es-CO"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s-CO" b="1" dirty="0">
                <a:solidFill>
                  <a:prstClr val="black"/>
                </a:solidFill>
                <a:latin typeface="Arial" panose="020B0604020202020204" pitchFamily="34" charset="0"/>
                <a:cs typeface="Arial" panose="020B0604020202020204" pitchFamily="34" charset="0"/>
              </a:rPr>
              <a:t>Objetivo:</a:t>
            </a:r>
          </a:p>
          <a:p>
            <a:pPr marL="0" lvl="0" indent="0" algn="ctr">
              <a:lnSpc>
                <a:spcPct val="100000"/>
              </a:lnSpc>
              <a:spcBef>
                <a:spcPts val="0"/>
              </a:spcBef>
              <a:buNone/>
            </a:pPr>
            <a:r>
              <a:rPr lang="es-CO" dirty="0">
                <a:solidFill>
                  <a:prstClr val="black"/>
                </a:solidFill>
                <a:latin typeface="Arial" panose="020B0604020202020204" pitchFamily="34" charset="0"/>
                <a:cs typeface="Arial" panose="020B0604020202020204" pitchFamily="34" charset="0"/>
              </a:rPr>
              <a:t>Servir de enlace entre la comunidad Cartagenera y el Concejo Distrital.</a:t>
            </a:r>
          </a:p>
          <a:p>
            <a:pPr marL="0" lvl="0" indent="0" algn="ctr">
              <a:lnSpc>
                <a:spcPct val="100000"/>
              </a:lnSpc>
              <a:spcBef>
                <a:spcPts val="0"/>
              </a:spcBef>
              <a:buNone/>
            </a:pPr>
            <a:endParaRPr lang="es-CO" dirty="0">
              <a:solidFill>
                <a:srgbClr val="FF0000"/>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s-CO" b="1" dirty="0">
                <a:latin typeface="Arial" panose="020B0604020202020204" pitchFamily="34" charset="0"/>
                <a:cs typeface="Arial" panose="020B0604020202020204" pitchFamily="34" charset="0"/>
              </a:rPr>
              <a:t>Funciones: </a:t>
            </a:r>
          </a:p>
          <a:p>
            <a:pPr marL="342900" lvl="0" indent="-342900">
              <a:lnSpc>
                <a:spcPct val="100000"/>
              </a:lnSpc>
              <a:spcBef>
                <a:spcPts val="0"/>
              </a:spcBef>
              <a:buFont typeface="+mj-lt"/>
              <a:buAutoNum type="arabicPeriod"/>
            </a:pPr>
            <a:r>
              <a:rPr lang="es-CO" dirty="0">
                <a:solidFill>
                  <a:prstClr val="black"/>
                </a:solidFill>
                <a:latin typeface="Arial" panose="020B0604020202020204" pitchFamily="34" charset="0"/>
                <a:cs typeface="Arial" panose="020B0604020202020204" pitchFamily="34" charset="0"/>
              </a:rPr>
              <a:t>Establecer mecanismos de comunicación entre la comunidad Cartagenera y la Corporación.</a:t>
            </a:r>
          </a:p>
          <a:p>
            <a:pPr marL="342900" lvl="0" indent="-342900">
              <a:lnSpc>
                <a:spcPct val="100000"/>
              </a:lnSpc>
              <a:spcBef>
                <a:spcPts val="0"/>
              </a:spcBef>
              <a:buFont typeface="+mj-lt"/>
              <a:buAutoNum type="arabicPeriod"/>
            </a:pPr>
            <a:r>
              <a:rPr lang="es-CO" dirty="0">
                <a:solidFill>
                  <a:prstClr val="black"/>
                </a:solidFill>
                <a:latin typeface="Arial" panose="020B0604020202020204" pitchFamily="34" charset="0"/>
                <a:cs typeface="Arial" panose="020B0604020202020204" pitchFamily="34" charset="0"/>
              </a:rPr>
              <a:t>Diseñar un sistema de recolección de información que permita plasmar las necesidades de la comunidad Cartagenera para ser presentada a la Corporación, con la finalidad de adoptar soluciones.</a:t>
            </a:r>
          </a:p>
          <a:p>
            <a:pPr marL="342900" lvl="0" indent="-342900">
              <a:lnSpc>
                <a:spcPct val="100000"/>
              </a:lnSpc>
              <a:spcBef>
                <a:spcPts val="0"/>
              </a:spcBef>
              <a:buFont typeface="+mj-lt"/>
              <a:buAutoNum type="arabicPeriod"/>
            </a:pPr>
            <a:r>
              <a:rPr lang="es-CO" dirty="0">
                <a:solidFill>
                  <a:prstClr val="black"/>
                </a:solidFill>
                <a:latin typeface="Arial" panose="020B0604020202020204" pitchFamily="34" charset="0"/>
                <a:cs typeface="Arial" panose="020B0604020202020204" pitchFamily="34" charset="0"/>
              </a:rPr>
              <a:t>Brindar apoyo a la ciudadanía para la debida gestión y presentación de proyecto de acuerdo a la Corporación. .</a:t>
            </a:r>
          </a:p>
          <a:p>
            <a:pPr marL="0" indent="0">
              <a:buNone/>
            </a:pPr>
            <a:endParaRPr lang="es-CO" dirty="0"/>
          </a:p>
        </p:txBody>
      </p:sp>
    </p:spTree>
    <p:extLst>
      <p:ext uri="{BB962C8B-B14F-4D97-AF65-F5344CB8AC3E}">
        <p14:creationId xmlns:p14="http://schemas.microsoft.com/office/powerpoint/2010/main" val="9978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8859" y="768155"/>
            <a:ext cx="7886700" cy="1325563"/>
          </a:xfrm>
        </p:spPr>
        <p:txBody>
          <a:bodyPr/>
          <a:lstStyle/>
          <a:p>
            <a:pPr algn="ctr"/>
            <a:r>
              <a:rPr lang="es-CO" sz="4000"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2079321"/>
            <a:ext cx="7886700" cy="4097642"/>
          </a:xfrm>
        </p:spPr>
        <p:txBody>
          <a:bodyPr/>
          <a:lstStyle/>
          <a:p>
            <a:pPr marL="342900" lvl="0" indent="-342900">
              <a:lnSpc>
                <a:spcPct val="100000"/>
              </a:lnSpc>
              <a:spcBef>
                <a:spcPts val="0"/>
              </a:spcBef>
              <a:buFontTx/>
              <a:buAutoNum type="arabicPeriod" startAt="4"/>
            </a:pPr>
            <a:r>
              <a:rPr lang="es-CO" dirty="0">
                <a:solidFill>
                  <a:prstClr val="black"/>
                </a:solidFill>
                <a:latin typeface="Arial" panose="020B0604020202020204" pitchFamily="34" charset="0"/>
                <a:cs typeface="Arial" panose="020B0604020202020204" pitchFamily="34" charset="0"/>
              </a:rPr>
              <a:t>Difundir el uso de metodología para la formulación, presentación y evaluación de proyectos sociales.</a:t>
            </a:r>
          </a:p>
          <a:p>
            <a:pPr marL="342900" lvl="0" indent="-342900">
              <a:lnSpc>
                <a:spcPct val="100000"/>
              </a:lnSpc>
              <a:spcBef>
                <a:spcPts val="0"/>
              </a:spcBef>
              <a:buNone/>
            </a:pPr>
            <a:endParaRPr lang="es-CO"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s-CO" dirty="0">
                <a:solidFill>
                  <a:prstClr val="black"/>
                </a:solidFill>
                <a:latin typeface="Arial" panose="020B0604020202020204" pitchFamily="34" charset="0"/>
                <a:cs typeface="Arial" panose="020B0604020202020204" pitchFamily="34" charset="0"/>
              </a:rPr>
              <a:t>5. Las demás que le sean asignadas y que correspondan a la naturaleza de la dependencia.</a:t>
            </a:r>
          </a:p>
          <a:p>
            <a:pPr marL="342900" lvl="0" indent="-342900">
              <a:lnSpc>
                <a:spcPct val="100000"/>
              </a:lnSpc>
              <a:spcBef>
                <a:spcPts val="0"/>
              </a:spcBef>
              <a:buNone/>
            </a:pPr>
            <a:endParaRPr lang="es-CO" dirty="0">
              <a:solidFill>
                <a:prstClr val="black"/>
              </a:solidFill>
              <a:latin typeface="Arial" panose="020B0604020202020204" pitchFamily="34" charset="0"/>
              <a:cs typeface="Arial" panose="020B0604020202020204" pitchFamily="34" charset="0"/>
            </a:endParaRPr>
          </a:p>
          <a:p>
            <a:pPr marL="0" indent="0">
              <a:buNone/>
            </a:pPr>
            <a:endParaRPr lang="es-CO" dirty="0"/>
          </a:p>
        </p:txBody>
      </p:sp>
    </p:spTree>
    <p:extLst>
      <p:ext uri="{BB962C8B-B14F-4D97-AF65-F5344CB8AC3E}">
        <p14:creationId xmlns:p14="http://schemas.microsoft.com/office/powerpoint/2010/main" val="265285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8858" y="765959"/>
            <a:ext cx="7886700" cy="692727"/>
          </a:xfrm>
        </p:spPr>
        <p:txBody>
          <a:bodyPr/>
          <a:lstStyle/>
          <a:p>
            <a:pPr algn="ctr"/>
            <a:r>
              <a:rPr lang="es-CO" sz="4000"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458687"/>
            <a:ext cx="7886700" cy="4718276"/>
          </a:xfrm>
        </p:spPr>
        <p:txBody>
          <a:bodyPr>
            <a:normAutofit lnSpcReduction="10000"/>
          </a:bodyPr>
          <a:lstStyle/>
          <a:p>
            <a:pPr marL="0" lvl="0" indent="0" algn="ctr">
              <a:lnSpc>
                <a:spcPct val="100000"/>
              </a:lnSpc>
              <a:spcBef>
                <a:spcPts val="0"/>
              </a:spcBef>
              <a:buNone/>
            </a:pPr>
            <a:r>
              <a:rPr lang="es-CO" b="1" dirty="0">
                <a:solidFill>
                  <a:prstClr val="black"/>
                </a:solidFill>
                <a:latin typeface="Arial" panose="020B0604020202020204" pitchFamily="34" charset="0"/>
                <a:cs typeface="Arial" panose="020B0604020202020204" pitchFamily="34" charset="0"/>
              </a:rPr>
              <a:t>EVALUACION Y SEGUMIENTO</a:t>
            </a:r>
          </a:p>
          <a:p>
            <a:pPr marL="0" lvl="0" indent="0" algn="ctr">
              <a:lnSpc>
                <a:spcPct val="100000"/>
              </a:lnSpc>
              <a:spcBef>
                <a:spcPts val="0"/>
              </a:spcBef>
              <a:buNone/>
            </a:pPr>
            <a:endParaRPr lang="es-CO" sz="800"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s-CO" sz="1800" dirty="0">
                <a:solidFill>
                  <a:prstClr val="black"/>
                </a:solidFill>
                <a:latin typeface="Arial" panose="020B0604020202020204" pitchFamily="34" charset="0"/>
                <a:cs typeface="Arial" panose="020B0604020202020204" pitchFamily="34" charset="0"/>
              </a:rPr>
              <a:t>Se le realizó evaluación y seguimiento a la Gestión Durante cada semestre  con las siguientes actividades:</a:t>
            </a:r>
          </a:p>
          <a:p>
            <a:pPr marL="0" lvl="0" indent="0">
              <a:lnSpc>
                <a:spcPct val="100000"/>
              </a:lnSpc>
              <a:spcBef>
                <a:spcPts val="0"/>
              </a:spcBef>
              <a:buNone/>
            </a:pPr>
            <a:endParaRPr lang="es-CO" sz="1700"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08</a:t>
            </a:r>
            <a:r>
              <a:rPr lang="es-CO" sz="1700" dirty="0">
                <a:solidFill>
                  <a:prstClr val="black"/>
                </a:solidFill>
                <a:latin typeface="Arial" panose="020B0604020202020204" pitchFamily="34" charset="0"/>
                <a:cs typeface="Arial" panose="020B0604020202020204" pitchFamily="34" charset="0"/>
              </a:rPr>
              <a:t>. Visitas de contacto</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10</a:t>
            </a:r>
            <a:r>
              <a:rPr lang="es-CO" sz="1700" dirty="0">
                <a:solidFill>
                  <a:prstClr val="black"/>
                </a:solidFill>
                <a:latin typeface="Arial" panose="020B0604020202020204" pitchFamily="34" charset="0"/>
                <a:cs typeface="Arial" panose="020B0604020202020204" pitchFamily="34" charset="0"/>
              </a:rPr>
              <a:t>. Acompañamiento interinstitucional</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08</a:t>
            </a:r>
            <a:r>
              <a:rPr lang="es-CO" sz="1700" dirty="0">
                <a:solidFill>
                  <a:prstClr val="black"/>
                </a:solidFill>
                <a:latin typeface="Arial" panose="020B0604020202020204" pitchFamily="34" charset="0"/>
                <a:cs typeface="Arial" panose="020B0604020202020204" pitchFamily="34" charset="0"/>
              </a:rPr>
              <a:t>. Capacitaciones y orientaciones</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12</a:t>
            </a:r>
            <a:r>
              <a:rPr lang="es-CO" sz="1700" dirty="0">
                <a:solidFill>
                  <a:prstClr val="black"/>
                </a:solidFill>
                <a:latin typeface="Arial" panose="020B0604020202020204" pitchFamily="34" charset="0"/>
                <a:cs typeface="Arial" panose="020B0604020202020204" pitchFamily="34" charset="0"/>
              </a:rPr>
              <a:t>. Visitas de seguimiento</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05</a:t>
            </a:r>
            <a:r>
              <a:rPr lang="es-CO" sz="1700" dirty="0">
                <a:solidFill>
                  <a:prstClr val="black"/>
                </a:solidFill>
                <a:latin typeface="Arial" panose="020B0604020202020204" pitchFamily="34" charset="0"/>
                <a:cs typeface="Arial" panose="020B0604020202020204" pitchFamily="34" charset="0"/>
              </a:rPr>
              <a:t>. Atención personalizada</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01</a:t>
            </a:r>
            <a:r>
              <a:rPr lang="es-CO" sz="1700" dirty="0">
                <a:solidFill>
                  <a:prstClr val="black"/>
                </a:solidFill>
                <a:latin typeface="Arial" panose="020B0604020202020204" pitchFamily="34" charset="0"/>
                <a:cs typeface="Arial" panose="020B0604020202020204" pitchFamily="34" charset="0"/>
              </a:rPr>
              <a:t>. Audiencias públicas</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04</a:t>
            </a:r>
            <a:r>
              <a:rPr lang="es-CO" sz="1700" dirty="0">
                <a:solidFill>
                  <a:prstClr val="black"/>
                </a:solidFill>
                <a:latin typeface="Arial" panose="020B0604020202020204" pitchFamily="34" charset="0"/>
                <a:cs typeface="Arial" panose="020B0604020202020204" pitchFamily="34" charset="0"/>
              </a:rPr>
              <a:t>.Tertulias ciudadanas</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00</a:t>
            </a:r>
            <a:r>
              <a:rPr lang="es-CO" sz="1700" dirty="0">
                <a:solidFill>
                  <a:prstClr val="black"/>
                </a:solidFill>
                <a:latin typeface="Arial" panose="020B0604020202020204" pitchFamily="34" charset="0"/>
                <a:cs typeface="Arial" panose="020B0604020202020204" pitchFamily="34" charset="0"/>
              </a:rPr>
              <a:t>. Cabildos abiertos</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12.</a:t>
            </a:r>
            <a:r>
              <a:rPr lang="es-CO" sz="1700" dirty="0">
                <a:solidFill>
                  <a:prstClr val="black"/>
                </a:solidFill>
                <a:latin typeface="Arial" panose="020B0604020202020204" pitchFamily="34" charset="0"/>
                <a:cs typeface="Arial" panose="020B0604020202020204" pitchFamily="34" charset="0"/>
              </a:rPr>
              <a:t>  Atención a estudiantes </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04</a:t>
            </a:r>
            <a:r>
              <a:rPr lang="es-CO" sz="1700" dirty="0">
                <a:solidFill>
                  <a:prstClr val="black"/>
                </a:solidFill>
                <a:latin typeface="Arial" panose="020B0604020202020204" pitchFamily="34" charset="0"/>
                <a:cs typeface="Arial" panose="020B0604020202020204" pitchFamily="34" charset="0"/>
              </a:rPr>
              <a:t>. Mesas de trabajo</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10</a:t>
            </a:r>
            <a:r>
              <a:rPr lang="es-CO" sz="1700" dirty="0">
                <a:solidFill>
                  <a:prstClr val="black"/>
                </a:solidFill>
                <a:latin typeface="Arial" panose="020B0604020202020204" pitchFamily="34" charset="0"/>
                <a:cs typeface="Arial" panose="020B0604020202020204" pitchFamily="34" charset="0"/>
              </a:rPr>
              <a:t>. Contacto a organizaciones civiles</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02</a:t>
            </a:r>
            <a:r>
              <a:rPr lang="es-CO" sz="1700" dirty="0">
                <a:solidFill>
                  <a:prstClr val="black"/>
                </a:solidFill>
                <a:latin typeface="Arial" panose="020B0604020202020204" pitchFamily="34" charset="0"/>
                <a:cs typeface="Arial" panose="020B0604020202020204" pitchFamily="34" charset="0"/>
              </a:rPr>
              <a:t>. Campaña en las zonas periféricas</a:t>
            </a:r>
          </a:p>
          <a:p>
            <a:pPr marL="0" lvl="0" indent="0">
              <a:lnSpc>
                <a:spcPct val="100000"/>
              </a:lnSpc>
              <a:spcBef>
                <a:spcPts val="0"/>
              </a:spcBef>
              <a:buNone/>
            </a:pPr>
            <a:r>
              <a:rPr lang="es-CO" sz="1700" b="1" dirty="0">
                <a:solidFill>
                  <a:prstClr val="black"/>
                </a:solidFill>
                <a:latin typeface="Arial" panose="020B0604020202020204" pitchFamily="34" charset="0"/>
                <a:cs typeface="Arial" panose="020B0604020202020204" pitchFamily="34" charset="0"/>
              </a:rPr>
              <a:t>02</a:t>
            </a:r>
            <a:r>
              <a:rPr lang="es-CO" sz="1700" dirty="0">
                <a:solidFill>
                  <a:prstClr val="black"/>
                </a:solidFill>
                <a:latin typeface="Arial" panose="020B0604020202020204" pitchFamily="34" charset="0"/>
                <a:cs typeface="Arial" panose="020B0604020202020204" pitchFamily="34" charset="0"/>
              </a:rPr>
              <a:t>. Estadísticas con la problemáticas del distrito.</a:t>
            </a:r>
            <a:r>
              <a:rPr lang="es-CO" sz="1600" dirty="0">
                <a:solidFill>
                  <a:prstClr val="black"/>
                </a:solidFill>
                <a:latin typeface="Arial" panose="020B0604020202020204" pitchFamily="34" charset="0"/>
                <a:cs typeface="Arial" panose="020B0604020202020204" pitchFamily="34" charset="0"/>
              </a:rPr>
              <a:t> </a:t>
            </a:r>
          </a:p>
          <a:p>
            <a:endParaRPr lang="es-CO" dirty="0"/>
          </a:p>
        </p:txBody>
      </p:sp>
    </p:spTree>
    <p:extLst>
      <p:ext uri="{BB962C8B-B14F-4D97-AF65-F5344CB8AC3E}">
        <p14:creationId xmlns:p14="http://schemas.microsoft.com/office/powerpoint/2010/main" val="59015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450937" y="1277655"/>
            <a:ext cx="8064413" cy="4899308"/>
          </a:xfrm>
        </p:spPr>
        <p:txBody>
          <a:bodyPr/>
          <a:lstStyle/>
          <a:p>
            <a:r>
              <a:rPr lang="es-CO" b="1" dirty="0"/>
              <a:t>Visitas de Contacto de Estudiantes de la U. Tadeo L</a:t>
            </a:r>
            <a:r>
              <a:rPr lang="es-CO" dirty="0"/>
              <a:t>.</a:t>
            </a:r>
          </a:p>
          <a:p>
            <a:endParaRPr lang="es-CO" dirty="0"/>
          </a:p>
        </p:txBody>
      </p:sp>
      <p:pic>
        <p:nvPicPr>
          <p:cNvPr id="4" name="3 Imagen" descr="D:\Dirección Técnica Comunal 2019\Fotos\Atención a estudiantes\IMG-20190614-WA0110.jpg"/>
          <p:cNvPicPr/>
          <p:nvPr/>
        </p:nvPicPr>
        <p:blipFill>
          <a:blip r:embed="rId2">
            <a:extLst>
              <a:ext uri="{28A0092B-C50C-407E-A947-70E740481C1C}">
                <a14:useLocalDpi xmlns:a14="http://schemas.microsoft.com/office/drawing/2010/main" val="0"/>
              </a:ext>
            </a:extLst>
          </a:blip>
          <a:srcRect/>
          <a:stretch>
            <a:fillRect/>
          </a:stretch>
        </p:blipFill>
        <p:spPr bwMode="auto">
          <a:xfrm>
            <a:off x="1596089" y="1690689"/>
            <a:ext cx="5932053" cy="4486274"/>
          </a:xfrm>
          <a:prstGeom prst="rect">
            <a:avLst/>
          </a:prstGeom>
          <a:noFill/>
          <a:ln>
            <a:noFill/>
          </a:ln>
        </p:spPr>
      </p:pic>
    </p:spTree>
    <p:extLst>
      <p:ext uri="{BB962C8B-B14F-4D97-AF65-F5344CB8AC3E}">
        <p14:creationId xmlns:p14="http://schemas.microsoft.com/office/powerpoint/2010/main" val="237630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48" y="227339"/>
            <a:ext cx="7886700" cy="1325563"/>
          </a:xfrm>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164921"/>
            <a:ext cx="7886700" cy="5012042"/>
          </a:xfrm>
        </p:spPr>
        <p:txBody>
          <a:bodyPr/>
          <a:lstStyle/>
          <a:p>
            <a:r>
              <a:rPr lang="es-CO" b="1" dirty="0"/>
              <a:t>Visita de Acompañamiento Interinstitucional. </a:t>
            </a:r>
            <a:r>
              <a:rPr lang="es-CO" sz="1600" dirty="0"/>
              <a:t>En el Barrio la quinta buscando Solución a la Situación de inseguridad, basureros satélites, lotes enmontañados,  Junto a Funcionarios de diferentes entes del Distrito (EPA, PACARIBE, POLICIA, JAC y CONCEJO DISTRITAL) </a:t>
            </a:r>
            <a:endParaRPr lang="es-CO" sz="1600" b="1" dirty="0"/>
          </a:p>
          <a:p>
            <a:pPr marL="0" indent="0">
              <a:buNone/>
            </a:pPr>
            <a:endParaRPr lang="es-CO" b="1" dirty="0"/>
          </a:p>
        </p:txBody>
      </p:sp>
      <p:pic>
        <p:nvPicPr>
          <p:cNvPr id="5" name="4 Imagen" descr="D:\Dirección Técnica Comunal 2019\Fotos\Barrios Cartagena\Faldas de la Popa\IMG-20190614-WA0133.jpg"/>
          <p:cNvPicPr/>
          <p:nvPr/>
        </p:nvPicPr>
        <p:blipFill>
          <a:blip r:embed="rId2">
            <a:extLst>
              <a:ext uri="{28A0092B-C50C-407E-A947-70E740481C1C}">
                <a14:useLocalDpi xmlns:a14="http://schemas.microsoft.com/office/drawing/2010/main" val="0"/>
              </a:ext>
            </a:extLst>
          </a:blip>
          <a:srcRect/>
          <a:stretch>
            <a:fillRect/>
          </a:stretch>
        </p:blipFill>
        <p:spPr bwMode="auto">
          <a:xfrm>
            <a:off x="1938336" y="2280325"/>
            <a:ext cx="5267325" cy="3733800"/>
          </a:xfrm>
          <a:prstGeom prst="rect">
            <a:avLst/>
          </a:prstGeom>
          <a:noFill/>
          <a:ln>
            <a:noFill/>
          </a:ln>
        </p:spPr>
      </p:pic>
    </p:spTree>
    <p:extLst>
      <p:ext uri="{BB962C8B-B14F-4D97-AF65-F5344CB8AC3E}">
        <p14:creationId xmlns:p14="http://schemas.microsoft.com/office/powerpoint/2010/main" val="379258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a:solidFill>
                  <a:srgbClr val="4472C4">
                    <a:lumMod val="50000"/>
                  </a:srgbClr>
                </a:solidFill>
                <a:latin typeface="Calibri"/>
              </a:rPr>
              <a:t>RENDICION DE CUENTAS 2019</a:t>
            </a:r>
            <a:endParaRPr lang="es-CO" dirty="0"/>
          </a:p>
        </p:txBody>
      </p:sp>
      <p:sp>
        <p:nvSpPr>
          <p:cNvPr id="3" name="2 Marcador de contenido"/>
          <p:cNvSpPr>
            <a:spLocks noGrp="1"/>
          </p:cNvSpPr>
          <p:nvPr>
            <p:ph idx="1"/>
          </p:nvPr>
        </p:nvSpPr>
        <p:spPr>
          <a:xfrm>
            <a:off x="628650" y="1453019"/>
            <a:ext cx="7886700" cy="4723944"/>
          </a:xfrm>
        </p:spPr>
        <p:txBody>
          <a:bodyPr/>
          <a:lstStyle/>
          <a:p>
            <a:r>
              <a:rPr lang="es-CO" b="1" dirty="0"/>
              <a:t>Capacitaciones. </a:t>
            </a:r>
            <a:r>
              <a:rPr lang="es-CO" sz="1600" dirty="0"/>
              <a:t>En el centro Cultural de las Palmeras se realizó el primer día de taller sobre conocimiento y orientación sobre la convención interamericana de derechos humanos fundamentales de las personas mayores</a:t>
            </a:r>
            <a:endParaRPr lang="es-CO" sz="1600" b="1" dirty="0"/>
          </a:p>
          <a:p>
            <a:pPr marL="0" indent="0">
              <a:buNone/>
            </a:pPr>
            <a:endParaRPr lang="es-CO" b="1" dirty="0"/>
          </a:p>
        </p:txBody>
      </p:sp>
      <p:pic>
        <p:nvPicPr>
          <p:cNvPr id="4" name="3 Imagen" descr="D:\Dirección Técnica Comunal 2019\Fotos\Taller Tercera Edad en la Palmeras\IMG-20190321-WA0025.jpg"/>
          <p:cNvPicPr/>
          <p:nvPr/>
        </p:nvPicPr>
        <p:blipFill>
          <a:blip r:embed="rId2">
            <a:extLst>
              <a:ext uri="{28A0092B-C50C-407E-A947-70E740481C1C}">
                <a14:useLocalDpi xmlns:a14="http://schemas.microsoft.com/office/drawing/2010/main" val="0"/>
              </a:ext>
            </a:extLst>
          </a:blip>
          <a:srcRect/>
          <a:stretch>
            <a:fillRect/>
          </a:stretch>
        </p:blipFill>
        <p:spPr bwMode="auto">
          <a:xfrm>
            <a:off x="1871661" y="2440632"/>
            <a:ext cx="5400675" cy="3598545"/>
          </a:xfrm>
          <a:prstGeom prst="rect">
            <a:avLst/>
          </a:prstGeom>
          <a:noFill/>
          <a:ln>
            <a:noFill/>
          </a:ln>
        </p:spPr>
      </p:pic>
    </p:spTree>
    <p:extLst>
      <p:ext uri="{BB962C8B-B14F-4D97-AF65-F5344CB8AC3E}">
        <p14:creationId xmlns:p14="http://schemas.microsoft.com/office/powerpoint/2010/main" val="41304855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TotalTime>
  <Words>900</Words>
  <Application>Microsoft Office PowerPoint</Application>
  <PresentationFormat>Presentación en pantalla (4:3)</PresentationFormat>
  <Paragraphs>158</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Times New Roman</vt:lpstr>
      <vt:lpstr>Tema de Office</vt:lpstr>
      <vt:lpstr>RENDICION DE CUENTAS 2019</vt:lpstr>
      <vt:lpstr>  RENDICION DE CUENTAS 2019</vt:lpstr>
      <vt:lpstr> 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lpstr>RENDICION DE CUENTAS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LORA</dc:creator>
  <cp:lastModifiedBy>rosaamelia maciasseguanes</cp:lastModifiedBy>
  <cp:revision>33</cp:revision>
  <cp:lastPrinted>2019-06-26T23:47:36Z</cp:lastPrinted>
  <dcterms:created xsi:type="dcterms:W3CDTF">2019-06-26T23:44:36Z</dcterms:created>
  <dcterms:modified xsi:type="dcterms:W3CDTF">2019-12-22T15:09:49Z</dcterms:modified>
</cp:coreProperties>
</file>