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56" r:id="rId2"/>
    <p:sldId id="261" r:id="rId3"/>
    <p:sldId id="260" r:id="rId4"/>
    <p:sldId id="295" r:id="rId5"/>
    <p:sldId id="287" r:id="rId6"/>
    <p:sldId id="288" r:id="rId7"/>
    <p:sldId id="289" r:id="rId8"/>
    <p:sldId id="320" r:id="rId9"/>
    <p:sldId id="342" r:id="rId10"/>
    <p:sldId id="343" r:id="rId11"/>
    <p:sldId id="341" r:id="rId12"/>
    <p:sldId id="290" r:id="rId13"/>
    <p:sldId id="264" r:id="rId14"/>
    <p:sldId id="275" r:id="rId15"/>
    <p:sldId id="269" r:id="rId16"/>
    <p:sldId id="270" r:id="rId17"/>
    <p:sldId id="276" r:id="rId18"/>
    <p:sldId id="273" r:id="rId19"/>
    <p:sldId id="278" r:id="rId20"/>
    <p:sldId id="292" r:id="rId21"/>
    <p:sldId id="274" r:id="rId22"/>
    <p:sldId id="281" r:id="rId23"/>
    <p:sldId id="282" r:id="rId24"/>
    <p:sldId id="283" r:id="rId25"/>
    <p:sldId id="268" r:id="rId26"/>
    <p:sldId id="280" r:id="rId27"/>
    <p:sldId id="284" r:id="rId28"/>
    <p:sldId id="262" r:id="rId29"/>
    <p:sldId id="263" r:id="rId30"/>
    <p:sldId id="318" r:id="rId3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7">
          <p15:clr>
            <a:srgbClr val="A4A3A4"/>
          </p15:clr>
        </p15:guide>
        <p15:guide id="2" pos="3849">
          <p15:clr>
            <a:srgbClr val="A4A3A4"/>
          </p15:clr>
        </p15:guide>
      </p15:sldGuideLst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58AF01"/>
    <a:srgbClr val="B1272D"/>
    <a:srgbClr val="299BD2"/>
    <a:srgbClr val="ECB62B"/>
    <a:srgbClr val="006837"/>
    <a:srgbClr val="CC0066"/>
    <a:srgbClr val="CC00FF"/>
    <a:srgbClr val="009999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280"/>
  </p:normalViewPr>
  <p:slideViewPr>
    <p:cSldViewPr snapToGrid="0" snapToObjects="1">
      <p:cViewPr varScale="1">
        <p:scale>
          <a:sx n="85" d="100"/>
          <a:sy n="85" d="100"/>
        </p:scale>
        <p:origin x="774" y="78"/>
      </p:cViewPr>
      <p:guideLst>
        <p:guide orient="horz" pos="2197"/>
        <p:guide pos="38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4D349-8319-3D45-B0CE-917BB328D7E5}" type="datetimeFigureOut">
              <a:rPr lang="es-CO" smtClean="0"/>
              <a:t>23/12/2019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6A245-9D1D-974D-8F07-1964EF72E271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6A245-9D1D-974D-8F07-1964EF72E271}" type="slidenum">
              <a:rPr lang="es-CO" smtClean="0"/>
              <a:t>22</a:t>
            </a:fld>
            <a:endParaRPr lang="es-C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7A7D-7C7C-3D43-BE80-91D20783FA48}" type="datetimeFigureOut">
              <a:rPr lang="es-CO" smtClean="0"/>
              <a:t>23/12/2019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8CA0-87C9-BA46-8472-F8B6CE6AE51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7A7D-7C7C-3D43-BE80-91D20783FA48}" type="datetimeFigureOut">
              <a:rPr lang="es-CO" smtClean="0"/>
              <a:t>23/12/2019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8CA0-87C9-BA46-8472-F8B6CE6AE51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7A7D-7C7C-3D43-BE80-91D20783FA48}" type="datetimeFigureOut">
              <a:rPr lang="es-CO" smtClean="0"/>
              <a:t>23/12/2019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8CA0-87C9-BA46-8472-F8B6CE6AE51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7A7D-7C7C-3D43-BE80-91D20783FA48}" type="datetimeFigureOut">
              <a:rPr lang="es-CO" smtClean="0"/>
              <a:t>23/12/2019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8CA0-87C9-BA46-8472-F8B6CE6AE51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7A7D-7C7C-3D43-BE80-91D20783FA48}" type="datetimeFigureOut">
              <a:rPr lang="es-CO" smtClean="0"/>
              <a:t>23/12/2019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8CA0-87C9-BA46-8472-F8B6CE6AE51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7A7D-7C7C-3D43-BE80-91D20783FA48}" type="datetimeFigureOut">
              <a:rPr lang="es-CO" smtClean="0"/>
              <a:t>23/12/2019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8CA0-87C9-BA46-8472-F8B6CE6AE51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7A7D-7C7C-3D43-BE80-91D20783FA48}" type="datetimeFigureOut">
              <a:rPr lang="es-CO" smtClean="0"/>
              <a:t>23/12/2019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8CA0-87C9-BA46-8472-F8B6CE6AE51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7A7D-7C7C-3D43-BE80-91D20783FA48}" type="datetimeFigureOut">
              <a:rPr lang="es-CO" smtClean="0"/>
              <a:t>23/12/2019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8CA0-87C9-BA46-8472-F8B6CE6AE51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7A7D-7C7C-3D43-BE80-91D20783FA48}" type="datetimeFigureOut">
              <a:rPr lang="es-CO" smtClean="0"/>
              <a:t>23/12/2019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8CA0-87C9-BA46-8472-F8B6CE6AE51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7A7D-7C7C-3D43-BE80-91D20783FA48}" type="datetimeFigureOut">
              <a:rPr lang="es-CO" smtClean="0"/>
              <a:t>23/12/2019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8CA0-87C9-BA46-8472-F8B6CE6AE51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7A7D-7C7C-3D43-BE80-91D20783FA48}" type="datetimeFigureOut">
              <a:rPr lang="es-CO" smtClean="0"/>
              <a:t>23/12/2019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8CA0-87C9-BA46-8472-F8B6CE6AE51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C7A7D-7C7C-3D43-BE80-91D20783FA48}" type="datetimeFigureOut">
              <a:rPr lang="es-CO" smtClean="0"/>
              <a:t>23/12/2019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8CA0-87C9-BA46-8472-F8B6CE6AE51E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6.wmf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7.wmf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5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O" sz="8000" b="1" dirty="0">
                <a:solidFill>
                  <a:srgbClr val="B1272D"/>
                </a:solidFill>
              </a:rPr>
              <a:t>Rendición de Cuentas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53435" y="3497894"/>
            <a:ext cx="8534400" cy="1752600"/>
          </a:xfrm>
        </p:spPr>
        <p:txBody>
          <a:bodyPr>
            <a:normAutofit/>
          </a:bodyPr>
          <a:lstStyle/>
          <a:p>
            <a:r>
              <a:rPr lang="es-CO" sz="4400" dirty="0">
                <a:solidFill>
                  <a:schemeClr val="tx1"/>
                </a:solidFill>
              </a:rPr>
              <a:t>PROTOCOLO Y PRENSA</a:t>
            </a:r>
          </a:p>
          <a:p>
            <a:r>
              <a:rPr lang="es-CO" sz="4400" dirty="0">
                <a:solidFill>
                  <a:schemeClr val="tx1"/>
                </a:solidFill>
              </a:rPr>
              <a:t>SEGUNDO SEMESTRE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43" y="62441"/>
            <a:ext cx="1898228" cy="1898228"/>
          </a:xfrm>
          <a:prstGeom prst="rect">
            <a:avLst/>
          </a:prstGeom>
        </p:spPr>
      </p:pic>
      <p:sp>
        <p:nvSpPr>
          <p:cNvPr id="41" name="8 CuadroTexto"/>
          <p:cNvSpPr txBox="1"/>
          <p:nvPr/>
        </p:nvSpPr>
        <p:spPr>
          <a:xfrm>
            <a:off x="2544445" y="750570"/>
            <a:ext cx="3404870" cy="521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latin typeface="Arial Black" panose="020B0A04020102020204" pitchFamily="34" charset="0"/>
              </a:rPr>
              <a:t>LOGÍSTICA</a:t>
            </a:r>
          </a:p>
        </p:txBody>
      </p:sp>
      <p:sp>
        <p:nvSpPr>
          <p:cNvPr id="3" name="9 CuadroTexto"/>
          <p:cNvSpPr txBox="1"/>
          <p:nvPr/>
        </p:nvSpPr>
        <p:spPr>
          <a:xfrm>
            <a:off x="7095490" y="750570"/>
            <a:ext cx="3825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 Día de la Persona Sorda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955" y="1596390"/>
            <a:ext cx="6290945" cy="49955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2332355"/>
            <a:ext cx="5405755" cy="42595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43" y="62441"/>
            <a:ext cx="1898228" cy="1898228"/>
          </a:xfrm>
          <a:prstGeom prst="rect">
            <a:avLst/>
          </a:prstGeom>
        </p:spPr>
      </p:pic>
      <p:sp>
        <p:nvSpPr>
          <p:cNvPr id="41" name="8 CuadroTexto"/>
          <p:cNvSpPr txBox="1"/>
          <p:nvPr/>
        </p:nvSpPr>
        <p:spPr>
          <a:xfrm>
            <a:off x="2386965" y="750570"/>
            <a:ext cx="3404870" cy="521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latin typeface="Arial Black" panose="020B0A04020102020204" pitchFamily="34" charset="0"/>
              </a:rPr>
              <a:t>LOGÍSTICA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230" y="750570"/>
            <a:ext cx="6013450" cy="27666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" y="2931795"/>
            <a:ext cx="4808220" cy="38131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716" y="3730341"/>
            <a:ext cx="7228205" cy="2834005"/>
          </a:xfrm>
          <a:prstGeom prst="rect">
            <a:avLst/>
          </a:prstGeom>
        </p:spPr>
      </p:pic>
      <p:sp>
        <p:nvSpPr>
          <p:cNvPr id="2" name="9 CuadroTexto"/>
          <p:cNvSpPr txBox="1"/>
          <p:nvPr/>
        </p:nvSpPr>
        <p:spPr>
          <a:xfrm>
            <a:off x="52070" y="2154343"/>
            <a:ext cx="5650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 Sesión Solemne Once de Noviembre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99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187890" y="6175332"/>
            <a:ext cx="18789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Rectángulo"/>
          <p:cNvSpPr/>
          <p:nvPr/>
        </p:nvSpPr>
        <p:spPr>
          <a:xfrm>
            <a:off x="0" y="6221051"/>
            <a:ext cx="12192000" cy="636949"/>
          </a:xfrm>
          <a:prstGeom prst="rect">
            <a:avLst/>
          </a:prstGeom>
          <a:solidFill>
            <a:srgbClr val="299BD2"/>
          </a:solidFill>
          <a:ln>
            <a:solidFill>
              <a:srgbClr val="29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highlight>
                <a:srgbClr val="FFCC00"/>
              </a:highligh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92678" y="438411"/>
            <a:ext cx="8906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latin typeface="Arial Black" panose="020B0A04020102020204" pitchFamily="34" charset="0"/>
              </a:rPr>
              <a:t>GRABACIONES DE LAS SESIONES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248156" y="1611202"/>
            <a:ext cx="5411244" cy="41971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9 CuadroTexto"/>
          <p:cNvSpPr txBox="1"/>
          <p:nvPr/>
        </p:nvSpPr>
        <p:spPr>
          <a:xfrm>
            <a:off x="6450720" y="1864720"/>
            <a:ext cx="50062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800" dirty="0"/>
              <a:t>Diariamente se graban las sesiones, debates y audiencias públicas realizadas dentro y fuera del Concejo. Los ciudadanos pueden verlas en tiempo real por medio del canal de YouTube de la Corporación. </a:t>
            </a:r>
          </a:p>
          <a:p>
            <a:pPr algn="just"/>
            <a:r>
              <a:rPr lang="es-CO" sz="1600" dirty="0">
                <a:latin typeface="Arial Black" panose="020B0A04020102020204" pitchFamily="34" charset="0"/>
              </a:rPr>
              <a:t>(Total grabaciones 2019: 204)</a:t>
            </a:r>
          </a:p>
          <a:p>
            <a:pPr algn="just"/>
            <a:endParaRPr lang="es-CO" sz="28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4" y="290115"/>
            <a:ext cx="1620030" cy="1620030"/>
          </a:xfrm>
          <a:prstGeom prst="rect">
            <a:avLst/>
          </a:prstGeom>
        </p:spPr>
      </p:pic>
      <p:pic>
        <p:nvPicPr>
          <p:cNvPr id="1026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5" r="31877" b="6464"/>
          <a:stretch>
            <a:fillRect/>
          </a:stretch>
        </p:blipFill>
        <p:spPr bwMode="auto">
          <a:xfrm>
            <a:off x="99695" y="1706880"/>
            <a:ext cx="5622925" cy="41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blob:https://web.whatsapp.com/b914e0ce-cadb-4a8b-9b07-1e6af9ff171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>
              <a:highlight>
                <a:srgbClr val="FFCC00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 Imagen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787400"/>
            <a:ext cx="12420600" cy="82804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0" y="2354895"/>
            <a:ext cx="12192000" cy="2730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5000" b="1" dirty="0"/>
              <a:t>DIGITAL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C006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459" y="-349956"/>
            <a:ext cx="6991070" cy="7114083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0" y="6093913"/>
            <a:ext cx="12192000" cy="764087"/>
          </a:xfrm>
          <a:prstGeom prst="rect">
            <a:avLst/>
          </a:prstGeom>
          <a:solidFill>
            <a:srgbClr val="ECB62B"/>
          </a:solidFill>
          <a:ln>
            <a:solidFill>
              <a:srgbClr val="ECB6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6 CuadroTexto"/>
          <p:cNvSpPr txBox="1"/>
          <p:nvPr/>
        </p:nvSpPr>
        <p:spPr>
          <a:xfrm>
            <a:off x="6336935" y="293086"/>
            <a:ext cx="5523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latin typeface="Arial Black" panose="020B0A04020102020204" pitchFamily="34" charset="0"/>
              </a:rPr>
              <a:t>REDES SOCIALES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983526" y="2534014"/>
            <a:ext cx="3069188" cy="9460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10 CuadroTexto"/>
          <p:cNvSpPr txBox="1"/>
          <p:nvPr/>
        </p:nvSpPr>
        <p:spPr>
          <a:xfrm>
            <a:off x="639866" y="2546945"/>
            <a:ext cx="367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solidFill>
                  <a:srgbClr val="ECB62B"/>
                </a:solidFill>
                <a:latin typeface="Arial Black" panose="020B0A04020102020204" pitchFamily="34" charset="0"/>
              </a:rPr>
              <a:t>¿Cuál es la estrategia?</a:t>
            </a:r>
          </a:p>
        </p:txBody>
      </p:sp>
      <p:sp>
        <p:nvSpPr>
          <p:cNvPr id="2" name="1 Rectángulo"/>
          <p:cNvSpPr/>
          <p:nvPr/>
        </p:nvSpPr>
        <p:spPr>
          <a:xfrm>
            <a:off x="6336935" y="1327758"/>
            <a:ext cx="5210682" cy="42839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s-CO"/>
          </a:p>
        </p:txBody>
      </p:sp>
      <p:sp>
        <p:nvSpPr>
          <p:cNvPr id="3" name="2 CuadroTexto"/>
          <p:cNvSpPr txBox="1"/>
          <p:nvPr/>
        </p:nvSpPr>
        <p:spPr>
          <a:xfrm>
            <a:off x="6377728" y="1754359"/>
            <a:ext cx="4954772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Mantuvimos la dinámica de publicar contenidos que reforzaran  nuestro objetivo: Mostrar un concejo activo, en ejercicio de control político y  realizando debates de temas de ciudad. </a:t>
            </a:r>
            <a:endParaRPr lang="es-CO" dirty="0">
              <a:solidFill>
                <a:srgbClr val="0070C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Mostrar cada día los avances en temas de ciudad que tiene La Corporación, sobretodo en aquellos que afectan directamente a  los ciudadanos. </a:t>
            </a:r>
            <a:r>
              <a:rPr lang="es-CO" dirty="0">
                <a:solidFill>
                  <a:srgbClr val="0070C0"/>
                </a:solidFill>
              </a:rPr>
              <a:t>Por ejemplo: Estado de la Cárcel de San Diego, Limpieza de caños y canales prohibición de las bebidas azucaradas, entre otras, construcción de la quinta avenida de manga, nuestro programa concejalitos por un día 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C006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8" y="292470"/>
            <a:ext cx="1295122" cy="129512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758315" y="586740"/>
            <a:ext cx="5631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latin typeface="Arial Black" panose="020B0A04020102020204" pitchFamily="34" charset="0"/>
              </a:rPr>
              <a:t>Página Web</a:t>
            </a:r>
          </a:p>
        </p:txBody>
      </p:sp>
      <p:sp>
        <p:nvSpPr>
          <p:cNvPr id="5" name="4 Rectángulo"/>
          <p:cNvSpPr/>
          <p:nvPr/>
        </p:nvSpPr>
        <p:spPr>
          <a:xfrm>
            <a:off x="0" y="6162805"/>
            <a:ext cx="12192000" cy="807929"/>
          </a:xfrm>
          <a:prstGeom prst="rect">
            <a:avLst/>
          </a:prstGeom>
          <a:solidFill>
            <a:srgbClr val="ECB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68" y="1937816"/>
            <a:ext cx="1761996" cy="1660974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129030" y="4578035"/>
            <a:ext cx="1540701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dirty="0">
                <a:latin typeface="Arial Black" panose="020B0A04020102020204" pitchFamily="34" charset="0"/>
              </a:rPr>
              <a:t>198 </a:t>
            </a:r>
          </a:p>
          <a:p>
            <a:pPr algn="ctr"/>
            <a:endParaRPr lang="es-CO" sz="4000" dirty="0">
              <a:latin typeface="Arial Black" panose="020B0A0402010202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782560" y="4817110"/>
            <a:ext cx="2237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latin typeface="Arial Black" panose="020B0A04020102020204" pitchFamily="34" charset="0"/>
              </a:rPr>
              <a:t>TODAS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7984490" y="5363210"/>
            <a:ext cx="1833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TRANSMISIONESEN VIVO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1128961" y="5208036"/>
            <a:ext cx="1540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/>
              <a:t>BOLETINES PÚBLICADOS EN EL SEGUNDO PERIODO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475" y="1570355"/>
            <a:ext cx="3982085" cy="30854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90" y="1647190"/>
            <a:ext cx="4406900" cy="29317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C006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093913"/>
            <a:ext cx="12192000" cy="764087"/>
          </a:xfrm>
          <a:prstGeom prst="rect">
            <a:avLst/>
          </a:prstGeom>
          <a:solidFill>
            <a:srgbClr val="ECB62B"/>
          </a:solidFill>
          <a:ln>
            <a:solidFill>
              <a:srgbClr val="ECB6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6 CuadroTexto"/>
          <p:cNvSpPr txBox="1"/>
          <p:nvPr/>
        </p:nvSpPr>
        <p:spPr>
          <a:xfrm>
            <a:off x="4654346" y="561732"/>
            <a:ext cx="5523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latin typeface="Arial Black" panose="020B0A04020102020204" pitchFamily="34" charset="0"/>
              </a:rPr>
              <a:t>TWITTER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2709" flipV="1">
            <a:off x="9765665" y="3524885"/>
            <a:ext cx="2256155" cy="1984375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224751" y="2150039"/>
            <a:ext cx="3181611" cy="875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10 CuadroTexto"/>
          <p:cNvSpPr txBox="1"/>
          <p:nvPr/>
        </p:nvSpPr>
        <p:spPr>
          <a:xfrm>
            <a:off x="306172" y="2264435"/>
            <a:ext cx="3018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A cuántas personas llegamos con nuestros Tweets?</a:t>
            </a:r>
          </a:p>
        </p:txBody>
      </p:sp>
      <p:sp>
        <p:nvSpPr>
          <p:cNvPr id="16" name="15 Flecha derecha"/>
          <p:cNvSpPr/>
          <p:nvPr/>
        </p:nvSpPr>
        <p:spPr>
          <a:xfrm rot="16200000">
            <a:off x="11164142" y="678745"/>
            <a:ext cx="692331" cy="501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16 CuadroTexto"/>
          <p:cNvSpPr txBox="1"/>
          <p:nvPr/>
        </p:nvSpPr>
        <p:spPr>
          <a:xfrm>
            <a:off x="10796723" y="2461328"/>
            <a:ext cx="149785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DIC 2019</a:t>
            </a:r>
          </a:p>
        </p:txBody>
      </p:sp>
      <p:pic>
        <p:nvPicPr>
          <p:cNvPr id="1028" name="Picture 4" descr="D:\ESCRITORIO\ULTIMA CUENTA DEL AÑO\INFORME CONCEJO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074" y="1541134"/>
            <a:ext cx="6270649" cy="67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10767253" y="1700892"/>
            <a:ext cx="128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DICIEMBRE 2018</a:t>
            </a:r>
          </a:p>
        </p:txBody>
      </p:sp>
      <p:sp>
        <p:nvSpPr>
          <p:cNvPr id="19" name="18 Elipse"/>
          <p:cNvSpPr/>
          <p:nvPr/>
        </p:nvSpPr>
        <p:spPr>
          <a:xfrm>
            <a:off x="4574629" y="1596987"/>
            <a:ext cx="1267097" cy="563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19 Elipse"/>
          <p:cNvSpPr/>
          <p:nvPr/>
        </p:nvSpPr>
        <p:spPr>
          <a:xfrm>
            <a:off x="6518723" y="1641976"/>
            <a:ext cx="1070437" cy="507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20 Rectángulo"/>
          <p:cNvSpPr/>
          <p:nvPr/>
        </p:nvSpPr>
        <p:spPr>
          <a:xfrm>
            <a:off x="7661399" y="452294"/>
            <a:ext cx="4219172" cy="9541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21 CuadroTexto"/>
          <p:cNvSpPr txBox="1"/>
          <p:nvPr/>
        </p:nvSpPr>
        <p:spPr>
          <a:xfrm>
            <a:off x="7661400" y="483072"/>
            <a:ext cx="3598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Aumentamos </a:t>
            </a:r>
            <a:r>
              <a:rPr lang="es-CO" b="1" dirty="0">
                <a:solidFill>
                  <a:srgbClr val="FF0000"/>
                </a:solidFill>
              </a:rPr>
              <a:t>1,183</a:t>
            </a:r>
            <a:r>
              <a:rPr lang="es-CO" dirty="0"/>
              <a:t> Seguidores a la cuenta de la Corporación de enero a Diciembre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90" y="3182620"/>
            <a:ext cx="8408035" cy="2910840"/>
          </a:xfrm>
          <a:prstGeom prst="rect">
            <a:avLst/>
          </a:prstGeom>
        </p:spPr>
      </p:pic>
      <p:graphicFrame>
        <p:nvGraphicFramePr>
          <p:cNvPr id="23" name="Objeto 22"/>
          <p:cNvGraphicFramePr/>
          <p:nvPr/>
        </p:nvGraphicFramePr>
        <p:xfrm>
          <a:off x="3503295" y="2278380"/>
          <a:ext cx="7101840" cy="867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6" imgW="7096125" imgH="866775" progId="Paint.Picture">
                  <p:embed/>
                </p:oleObj>
              </mc:Choice>
              <mc:Fallback>
                <p:oleObj r:id="rId6" imgW="7096125" imgH="866775" progId="Paint.Picture">
                  <p:embed/>
                  <p:pic>
                    <p:nvPicPr>
                      <p:cNvPr id="0" name="Imagen 2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03295" y="2278380"/>
                        <a:ext cx="7101840" cy="867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904412" y="165701"/>
            <a:ext cx="6067110" cy="23203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Los temas que más despertaron interés e interacción en </a:t>
            </a:r>
            <a:r>
              <a:rPr lang="es-CO" b="1" dirty="0">
                <a:solidFill>
                  <a:schemeClr val="accent1"/>
                </a:solidFill>
              </a:rPr>
              <a:t>TWITTER</a:t>
            </a:r>
            <a:r>
              <a:rPr lang="es-CO" dirty="0">
                <a:solidFill>
                  <a:schemeClr val="tx1"/>
                </a:solidFill>
              </a:rPr>
              <a:t> durante este semestre: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/>
                </a:solidFill>
              </a:rPr>
              <a:t>La elección del Personero Distrital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/>
                </a:solidFill>
              </a:rPr>
              <a:t>la elección del nuevo secretario general,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/>
                </a:solidFill>
              </a:rPr>
              <a:t>Las audiencias públicas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/>
                </a:solidFill>
              </a:rPr>
              <a:t>Sabias Qué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/>
                </a:solidFill>
              </a:rPr>
              <a:t>Buenos días con Pico y Placa</a:t>
            </a:r>
          </a:p>
        </p:txBody>
      </p:sp>
      <p:graphicFrame>
        <p:nvGraphicFramePr>
          <p:cNvPr id="2" name="Objeto 1"/>
          <p:cNvGraphicFramePr/>
          <p:nvPr/>
        </p:nvGraphicFramePr>
        <p:xfrm>
          <a:off x="-2540" y="1303020"/>
          <a:ext cx="3720465" cy="4537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r:id="rId3" imgW="5553075" imgH="4533900" progId="Paint.Picture">
                  <p:embed/>
                </p:oleObj>
              </mc:Choice>
              <mc:Fallback>
                <p:oleObj r:id="rId3" imgW="5553075" imgH="4533900" progId="Paint.Picture">
                  <p:embed/>
                  <p:pic>
                    <p:nvPicPr>
                      <p:cNvPr id="0" name="Imagen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540" y="1303020"/>
                        <a:ext cx="3720465" cy="4537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/>
          <p:nvPr/>
        </p:nvGraphicFramePr>
        <p:xfrm>
          <a:off x="4224655" y="2664460"/>
          <a:ext cx="3456305" cy="3291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r:id="rId5" imgW="5591175" imgH="4305300" progId="Paint.Picture">
                  <p:embed/>
                </p:oleObj>
              </mc:Choice>
              <mc:Fallback>
                <p:oleObj r:id="rId5" imgW="5591175" imgH="4305300" progId="Paint.Picture">
                  <p:embed/>
                  <p:pic>
                    <p:nvPicPr>
                      <p:cNvPr id="0" name="Imagen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4655" y="2664460"/>
                        <a:ext cx="3456305" cy="3291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/>
          <p:nvPr/>
        </p:nvGraphicFramePr>
        <p:xfrm>
          <a:off x="7864475" y="3133090"/>
          <a:ext cx="3943350" cy="308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r:id="rId7" imgW="5581650" imgH="4714875" progId="Paint.Picture">
                  <p:embed/>
                </p:oleObj>
              </mc:Choice>
              <mc:Fallback>
                <p:oleObj r:id="rId7" imgW="5581650" imgH="4714875" progId="Paint.Picture">
                  <p:embed/>
                  <p:pic>
                    <p:nvPicPr>
                      <p:cNvPr id="0" name="Imagen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64475" y="3133090"/>
                        <a:ext cx="3943350" cy="308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2709" flipV="1">
            <a:off x="3108960" y="9525"/>
            <a:ext cx="2256155" cy="19843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C006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093913"/>
            <a:ext cx="12192000" cy="764087"/>
          </a:xfrm>
          <a:prstGeom prst="rect">
            <a:avLst/>
          </a:prstGeom>
          <a:solidFill>
            <a:srgbClr val="ECB62B"/>
          </a:solidFill>
          <a:ln>
            <a:solidFill>
              <a:srgbClr val="ECB6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6 CuadroTexto"/>
          <p:cNvSpPr txBox="1"/>
          <p:nvPr/>
        </p:nvSpPr>
        <p:spPr>
          <a:xfrm>
            <a:off x="4110624" y="483072"/>
            <a:ext cx="5523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latin typeface="Arial Black" panose="020B0A04020102020204" pitchFamily="34" charset="0"/>
              </a:rPr>
              <a:t>INSTAGRAM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338" y="224143"/>
            <a:ext cx="2448838" cy="2448838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576196" y="2672981"/>
            <a:ext cx="3231716" cy="16659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4348950" y="2007078"/>
            <a:ext cx="3792967" cy="29611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8 CuadroTexto"/>
          <p:cNvSpPr txBox="1"/>
          <p:nvPr/>
        </p:nvSpPr>
        <p:spPr>
          <a:xfrm>
            <a:off x="576195" y="2887490"/>
            <a:ext cx="3194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¿Cuál fue la estrategia?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429160" y="2228688"/>
            <a:ext cx="3632546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Continuamos publicando contenido diversos tales como infografías, seguimiento a convocatorias de la corporación, realización de campañas, registro de medios sobre el trabajo de la Corporación etc.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5949966" y="3244334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¿¿</a:t>
            </a:r>
          </a:p>
        </p:txBody>
      </p:sp>
      <p:graphicFrame>
        <p:nvGraphicFramePr>
          <p:cNvPr id="2" name="Objeto 1"/>
          <p:cNvGraphicFramePr/>
          <p:nvPr>
            <p:extLst>
              <p:ext uri="{D42A27DB-BD31-4B8C-83A1-F6EECF244321}">
                <p14:modId xmlns:p14="http://schemas.microsoft.com/office/powerpoint/2010/main" val="1578983936"/>
              </p:ext>
            </p:extLst>
          </p:nvPr>
        </p:nvGraphicFramePr>
        <p:xfrm>
          <a:off x="413881" y="287655"/>
          <a:ext cx="5938520" cy="3166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r:id="rId3" imgW="7753350" imgH="5086350" progId="Paint.Picture">
                  <p:embed/>
                </p:oleObj>
              </mc:Choice>
              <mc:Fallback>
                <p:oleObj r:id="rId3" imgW="7753350" imgH="5086350" progId="Paint.Picture">
                  <p:embed/>
                  <p:pic>
                    <p:nvPicPr>
                      <p:cNvPr id="0" name="Imagen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3881" y="287655"/>
                        <a:ext cx="5938520" cy="3166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/>
          <p:nvPr>
            <p:extLst>
              <p:ext uri="{D42A27DB-BD31-4B8C-83A1-F6EECF244321}">
                <p14:modId xmlns:p14="http://schemas.microsoft.com/office/powerpoint/2010/main" val="2087968540"/>
              </p:ext>
            </p:extLst>
          </p:nvPr>
        </p:nvGraphicFramePr>
        <p:xfrm>
          <a:off x="6728178" y="1765489"/>
          <a:ext cx="4731385" cy="3983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r:id="rId5" imgW="8820150" imgH="4514850" progId="Paint.Picture">
                  <p:embed/>
                </p:oleObj>
              </mc:Choice>
              <mc:Fallback>
                <p:oleObj r:id="rId5" imgW="8820150" imgH="4514850" progId="Paint.Picture">
                  <p:embed/>
                  <p:pic>
                    <p:nvPicPr>
                      <p:cNvPr id="0" name="Imagen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28178" y="1765489"/>
                        <a:ext cx="4731385" cy="3983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/>
          <p:nvPr>
            <p:extLst>
              <p:ext uri="{D42A27DB-BD31-4B8C-83A1-F6EECF244321}">
                <p14:modId xmlns:p14="http://schemas.microsoft.com/office/powerpoint/2010/main" val="3749380358"/>
              </p:ext>
            </p:extLst>
          </p:nvPr>
        </p:nvGraphicFramePr>
        <p:xfrm>
          <a:off x="497066" y="3625074"/>
          <a:ext cx="5772150" cy="3011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r:id="rId7" imgW="8905875" imgH="4362450" progId="Paint.Picture">
                  <p:embed/>
                </p:oleObj>
              </mc:Choice>
              <mc:Fallback>
                <p:oleObj r:id="rId7" imgW="8905875" imgH="4362450" progId="Paint.Picture">
                  <p:embed/>
                  <p:pic>
                    <p:nvPicPr>
                      <p:cNvPr id="0" name="Imagen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7066" y="3625074"/>
                        <a:ext cx="5772150" cy="3011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77" y="0"/>
            <a:ext cx="12270154" cy="7726362"/>
          </a:xfrm>
        </p:spPr>
      </p:pic>
      <p:sp>
        <p:nvSpPr>
          <p:cNvPr id="5" name="4 CuadroTexto"/>
          <p:cNvSpPr txBox="1"/>
          <p:nvPr/>
        </p:nvSpPr>
        <p:spPr>
          <a:xfrm>
            <a:off x="3791211" y="694353"/>
            <a:ext cx="7791189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s-CO" sz="2400" dirty="0"/>
              <a:t>La sociedad no sólo existe por la comunicación sino que existe en ella. De esta manera la comunicación establece permanentemente un diálogo y es por esto, que reconstruye la experiencia. </a:t>
            </a:r>
          </a:p>
          <a:p>
            <a:pPr algn="just"/>
            <a:endParaRPr lang="es-CO" sz="2400" dirty="0"/>
          </a:p>
          <a:p>
            <a:pPr algn="just"/>
            <a:r>
              <a:rPr lang="es-CO" sz="2400" dirty="0"/>
              <a:t>John Dewey</a:t>
            </a:r>
          </a:p>
          <a:p>
            <a:pPr algn="just"/>
            <a:r>
              <a:rPr lang="es-CO" sz="2400" dirty="0"/>
              <a:t>Filósofo estadounidense</a:t>
            </a:r>
          </a:p>
          <a:p>
            <a:pPr algn="just"/>
            <a:r>
              <a:rPr lang="es-CO" sz="2400" dirty="0">
                <a:latin typeface="Bahnschrift Light SemiCondensed" panose="020B0502040204020203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¿Cómo hemos ido restableciendo la imagen en INSTAGRAM?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40525" y="1396055"/>
            <a:ext cx="2965268" cy="22748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3 CuadroTexto"/>
          <p:cNvSpPr txBox="1"/>
          <p:nvPr/>
        </p:nvSpPr>
        <p:spPr>
          <a:xfrm>
            <a:off x="1175657" y="1448307"/>
            <a:ext cx="2285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>
                <a:solidFill>
                  <a:schemeClr val="bg1"/>
                </a:solidFill>
              </a:rPr>
              <a:t>Realizando publicaciones que muestren el trabajo de la Corporación</a:t>
            </a:r>
          </a:p>
          <a:p>
            <a:pPr algn="just"/>
            <a:endParaRPr lang="es-CO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5225143" y="2037806"/>
            <a:ext cx="4859382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CO" sz="2000" dirty="0"/>
              <a:t>Las sesiones especiales fuera de la corporación.</a:t>
            </a:r>
          </a:p>
          <a:p>
            <a:pPr marL="342900" indent="-342900">
              <a:buAutoNum type="arabicPeriod"/>
            </a:pPr>
            <a:r>
              <a:rPr lang="es-CO" sz="2000" dirty="0"/>
              <a:t>Las Convocatorias públicas</a:t>
            </a:r>
          </a:p>
          <a:p>
            <a:pPr marL="342900" indent="-342900">
              <a:buAutoNum type="arabicPeriod"/>
            </a:pPr>
            <a:r>
              <a:rPr lang="es-CO" sz="2000" dirty="0"/>
              <a:t>El estudio del presupuesto 2020-</a:t>
            </a:r>
          </a:p>
          <a:p>
            <a:pPr marL="342900" indent="-342900">
              <a:buAutoNum type="arabicPeriod"/>
            </a:pPr>
            <a:r>
              <a:rPr lang="es-CO" sz="2000" dirty="0"/>
              <a:t>Citación a los Alcaldes Locales</a:t>
            </a:r>
          </a:p>
          <a:p>
            <a:pPr marL="342900" indent="-342900">
              <a:buAutoNum type="arabicPeriod"/>
            </a:pPr>
            <a:r>
              <a:rPr lang="es-CO" sz="2000" dirty="0"/>
              <a:t>quinta avenida de Manga</a:t>
            </a:r>
          </a:p>
          <a:p>
            <a:pPr marL="342900" indent="-342900">
              <a:buAutoNum type="arabicPeriod"/>
            </a:pPr>
            <a:r>
              <a:rPr lang="es-CO" sz="2000" dirty="0"/>
              <a:t>Programa Concejalitos por un día.</a:t>
            </a:r>
          </a:p>
          <a:p>
            <a:pPr marL="342900" indent="-342900">
              <a:buAutoNum type="arabicPeriod"/>
            </a:pPr>
            <a:endParaRPr lang="es-CO" sz="2000" dirty="0"/>
          </a:p>
          <a:p>
            <a:pPr marL="342900" indent="-342900">
              <a:buAutoNum type="arabicPeriod"/>
            </a:pPr>
            <a:endParaRPr lang="es-CO" sz="2000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5" y="2151974"/>
            <a:ext cx="1604657" cy="1604657"/>
          </a:xfrm>
          <a:prstGeom prst="rect">
            <a:avLst/>
          </a:prstGeom>
        </p:spPr>
      </p:pic>
      <p:sp>
        <p:nvSpPr>
          <p:cNvPr id="8" name="7 Flecha derecha"/>
          <p:cNvSpPr/>
          <p:nvPr/>
        </p:nvSpPr>
        <p:spPr>
          <a:xfrm>
            <a:off x="4075611" y="3526970"/>
            <a:ext cx="1005840" cy="403661"/>
          </a:xfrm>
          <a:prstGeom prst="rightArrow">
            <a:avLst/>
          </a:prstGeom>
          <a:solidFill>
            <a:srgbClr val="58AF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940525" y="4134900"/>
            <a:ext cx="2965268" cy="227483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9 CuadroTexto"/>
          <p:cNvSpPr txBox="1"/>
          <p:nvPr/>
        </p:nvSpPr>
        <p:spPr>
          <a:xfrm>
            <a:off x="1175657" y="4441371"/>
            <a:ext cx="2586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</a:rPr>
              <a:t>¿CÚALES FUERON LAS PUBLICACIONES CON MÁS INTERACCIÓN?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C006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093913"/>
            <a:ext cx="12192000" cy="764087"/>
          </a:xfrm>
          <a:prstGeom prst="rect">
            <a:avLst/>
          </a:prstGeom>
          <a:solidFill>
            <a:srgbClr val="ECB62B"/>
          </a:solidFill>
          <a:ln>
            <a:solidFill>
              <a:srgbClr val="ECB6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6 CuadroTexto"/>
          <p:cNvSpPr txBox="1"/>
          <p:nvPr/>
        </p:nvSpPr>
        <p:spPr>
          <a:xfrm>
            <a:off x="4653418" y="483072"/>
            <a:ext cx="5523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latin typeface="Arial Black" panose="020B0A04020102020204" pitchFamily="34" charset="0"/>
              </a:rPr>
              <a:t>FACEBOOK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328" y="2209800"/>
            <a:ext cx="2438400" cy="24384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233819" y="2354893"/>
            <a:ext cx="2897689" cy="17575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3870543" y="2137633"/>
            <a:ext cx="3970750" cy="36118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s-CO"/>
          </a:p>
        </p:txBody>
      </p:sp>
      <p:sp>
        <p:nvSpPr>
          <p:cNvPr id="9" name="8 CuadroTexto"/>
          <p:cNvSpPr txBox="1"/>
          <p:nvPr/>
        </p:nvSpPr>
        <p:spPr>
          <a:xfrm>
            <a:off x="248432" y="2587874"/>
            <a:ext cx="3260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rgbClr val="CC0066"/>
                </a:solidFill>
                <a:latin typeface="Arial Black" panose="020B0A04020102020204" pitchFamily="34" charset="0"/>
              </a:rPr>
              <a:t>¿Cuál fue la estrategia?</a:t>
            </a:r>
          </a:p>
          <a:p>
            <a:endParaRPr lang="es-CO" sz="3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070959" y="2354893"/>
            <a:ext cx="3344449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Por ser la red más popular se trabajan contenidos que directamente le afectan al ciudadano. 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s-CO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Se hacen las transmisiones en vivo que tienen un promedio de alcance de 3.500 personas al mes.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8530226" y="1468666"/>
            <a:ext cx="3106454" cy="3920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6 CuadroTexto"/>
          <p:cNvSpPr txBox="1"/>
          <p:nvPr/>
        </p:nvSpPr>
        <p:spPr>
          <a:xfrm>
            <a:off x="8755694" y="1669067"/>
            <a:ext cx="2655518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Las audiencias públicas por fuera del recinto dan una imagen </a:t>
            </a:r>
            <a:r>
              <a:rPr lang="es-CO" dirty="0">
                <a:solidFill>
                  <a:srgbClr val="FF0000"/>
                </a:solidFill>
              </a:rPr>
              <a:t>POSITIVA </a:t>
            </a:r>
            <a:r>
              <a:rPr lang="es-CO" dirty="0"/>
              <a:t>a la comunidad de la labor activa del Concejo. </a:t>
            </a:r>
          </a:p>
          <a:p>
            <a:endParaRPr lang="es-CO" dirty="0"/>
          </a:p>
          <a:p>
            <a:r>
              <a:rPr lang="es-CO" dirty="0"/>
              <a:t>Las transmisiones en vivo mantiene informada a la ciudadanía, porque pueden ver la sesión en tiempo real o buscar la sesión de su interés.</a:t>
            </a:r>
          </a:p>
        </p:txBody>
      </p:sp>
      <p:graphicFrame>
        <p:nvGraphicFramePr>
          <p:cNvPr id="2" name="Objeto 1"/>
          <p:cNvGraphicFramePr/>
          <p:nvPr>
            <p:extLst>
              <p:ext uri="{D42A27DB-BD31-4B8C-83A1-F6EECF244321}">
                <p14:modId xmlns:p14="http://schemas.microsoft.com/office/powerpoint/2010/main" val="1146809102"/>
              </p:ext>
            </p:extLst>
          </p:nvPr>
        </p:nvGraphicFramePr>
        <p:xfrm>
          <a:off x="442287" y="1246187"/>
          <a:ext cx="7538085" cy="43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r:id="rId4" imgW="8905875" imgH="4362450" progId="Paint.Picture">
                  <p:embed/>
                </p:oleObj>
              </mc:Choice>
              <mc:Fallback>
                <p:oleObj r:id="rId4" imgW="8905875" imgH="4362450" progId="Paint.Picture">
                  <p:embed/>
                  <p:pic>
                    <p:nvPicPr>
                      <p:cNvPr id="0" name="Imagen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2287" y="1246187"/>
                        <a:ext cx="7538085" cy="436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8064500" y="1393424"/>
            <a:ext cx="2780778" cy="40709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263607" y="1908811"/>
            <a:ext cx="241236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La  apertura de las convocatorias para la elección del Personero y  Secretario General fue un tema de gran interés.  Además, el seguimiento que se le hizo a cada etapa también fue bien recibido por el público. </a:t>
            </a:r>
          </a:p>
        </p:txBody>
      </p:sp>
      <p:graphicFrame>
        <p:nvGraphicFramePr>
          <p:cNvPr id="2" name="Objeto 1"/>
          <p:cNvGraphicFramePr/>
          <p:nvPr/>
        </p:nvGraphicFramePr>
        <p:xfrm>
          <a:off x="1218565" y="346075"/>
          <a:ext cx="5987415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r:id="rId3" imgW="6581775" imgH="4962525" progId="Paint.Picture">
                  <p:embed/>
                </p:oleObj>
              </mc:Choice>
              <mc:Fallback>
                <p:oleObj r:id="rId3" imgW="6581775" imgH="4962525" progId="Paint.Picture">
                  <p:embed/>
                  <p:pic>
                    <p:nvPicPr>
                      <p:cNvPr id="0" name="Imagen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8565" y="346075"/>
                        <a:ext cx="5987415" cy="314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/>
          <p:nvPr/>
        </p:nvGraphicFramePr>
        <p:xfrm>
          <a:off x="1034415" y="3740785"/>
          <a:ext cx="6171565" cy="2845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r:id="rId5" imgW="6972300" imgH="4981575" progId="Paint.Picture">
                  <p:embed/>
                </p:oleObj>
              </mc:Choice>
              <mc:Fallback>
                <p:oleObj r:id="rId5" imgW="6972300" imgH="4981575" progId="Paint.Picture">
                  <p:embed/>
                  <p:pic>
                    <p:nvPicPr>
                      <p:cNvPr id="0" name="Imagen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34415" y="3740785"/>
                        <a:ext cx="6171565" cy="2845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56318" y="1302707"/>
            <a:ext cx="2693096" cy="25052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4 CuadroTexto"/>
          <p:cNvSpPr txBox="1"/>
          <p:nvPr/>
        </p:nvSpPr>
        <p:spPr>
          <a:xfrm>
            <a:off x="9304671" y="1550700"/>
            <a:ext cx="22171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La audiencia pública sobre el proyecto de acuerdo de presupuesto también fue uno de los temas que más alcance tuvo en Facebook.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22" y="958920"/>
            <a:ext cx="7705725" cy="46081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40910" y="576197"/>
            <a:ext cx="9606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>
                <a:latin typeface="Arial Black" panose="020B0A04020102020204" pitchFamily="34" charset="0"/>
              </a:rPr>
              <a:t>#HASTAG O ETIQUETAS MÁS UTILIZADAS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64210" y="1653540"/>
            <a:ext cx="47967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rgbClr val="00B050"/>
                </a:solidFill>
              </a:rPr>
              <a:t>#</a:t>
            </a:r>
            <a:r>
              <a:rPr lang="es-CO" sz="4400" b="1" dirty="0" err="1">
                <a:solidFill>
                  <a:srgbClr val="00B050"/>
                </a:solidFill>
                <a:latin typeface="Bahnschrift Light SemiCondensed" panose="020B0502040204020203" pitchFamily="34" charset="0"/>
              </a:rPr>
              <a:t>EnSesionDeHoy</a:t>
            </a:r>
            <a:r>
              <a:rPr lang="es-CO" sz="44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594258" y="1314881"/>
            <a:ext cx="6944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800" dirty="0">
                <a:solidFill>
                  <a:srgbClr val="0070C0"/>
                </a:solidFill>
              </a:rPr>
              <a:t>#</a:t>
            </a:r>
            <a:r>
              <a:rPr lang="es-CO" sz="8800" b="1" dirty="0" err="1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PicoYPlaca</a:t>
            </a:r>
            <a:r>
              <a:rPr lang="es-CO" sz="88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367418" y="2704506"/>
            <a:ext cx="3093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#Ahora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733789" y="2941466"/>
            <a:ext cx="4252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FF00FF"/>
                </a:solidFill>
                <a:latin typeface="Bahnschrift SemiBold SemiConden" pitchFamily="34" charset="0"/>
              </a:rPr>
              <a:t>#</a:t>
            </a:r>
            <a:r>
              <a:rPr lang="es-CO" sz="2400" dirty="0" err="1">
                <a:solidFill>
                  <a:srgbClr val="FF00FF"/>
                </a:solidFill>
                <a:latin typeface="Bahnschrift SemiBold SemiConden" pitchFamily="34" charset="0"/>
              </a:rPr>
              <a:t>LaLupaDelConcejo</a:t>
            </a:r>
            <a:r>
              <a:rPr lang="es-CO" sz="2400" dirty="0">
                <a:solidFill>
                  <a:srgbClr val="FF00FF"/>
                </a:solidFill>
                <a:latin typeface="Bahnschrift SemiBold SemiConden" pitchFamily="34" charset="0"/>
              </a:rPr>
              <a:t>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07304" y="3562044"/>
            <a:ext cx="10452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dirty="0">
                <a:solidFill>
                  <a:srgbClr val="FF9933"/>
                </a:solidFill>
                <a:latin typeface="Century Gothic" panose="020B0502020202020204" pitchFamily="34" charset="0"/>
              </a:rPr>
              <a:t>#</a:t>
            </a:r>
            <a:r>
              <a:rPr lang="es-CO" sz="6000" dirty="0" err="1">
                <a:solidFill>
                  <a:srgbClr val="FF9933"/>
                </a:solidFill>
                <a:latin typeface="Century Gothic" panose="020B0502020202020204" pitchFamily="34" charset="0"/>
              </a:rPr>
              <a:t>TrabajemosPorCartagena</a:t>
            </a:r>
            <a:r>
              <a:rPr lang="es-CO" sz="6000" dirty="0">
                <a:solidFill>
                  <a:srgbClr val="FF9933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7190105" y="4752975"/>
            <a:ext cx="316865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00CCFF"/>
                </a:solidFill>
              </a:rPr>
              <a:t>#</a:t>
            </a:r>
            <a:r>
              <a:rPr lang="es-CO" sz="2800" dirty="0" err="1">
                <a:solidFill>
                  <a:srgbClr val="00CCFF"/>
                </a:solidFill>
                <a:latin typeface="Bahnschrift SemiBold SemiConden" pitchFamily="34" charset="0"/>
              </a:rPr>
              <a:t>ElConcejoEresTu</a:t>
            </a:r>
            <a:endParaRPr lang="es-CO" sz="2800" dirty="0">
              <a:solidFill>
                <a:srgbClr val="00CCFF"/>
              </a:solidFill>
              <a:latin typeface="Bahnschrift SemiBold SemiConden" pitchFamily="34" charset="0"/>
            </a:endParaRPr>
          </a:p>
          <a:p>
            <a:endParaRPr lang="es-CO" dirty="0"/>
          </a:p>
        </p:txBody>
      </p:sp>
      <p:sp>
        <p:nvSpPr>
          <p:cNvPr id="9" name="8 CuadroTexto"/>
          <p:cNvSpPr txBox="1"/>
          <p:nvPr/>
        </p:nvSpPr>
        <p:spPr>
          <a:xfrm>
            <a:off x="663879" y="4773790"/>
            <a:ext cx="629432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>
                <a:solidFill>
                  <a:srgbClr val="FF0000"/>
                </a:solidFill>
              </a:rPr>
              <a:t>#</a:t>
            </a:r>
            <a:r>
              <a:rPr lang="es-CO" sz="4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LoQueHaceELConcejo</a:t>
            </a:r>
            <a:endParaRPr lang="es-CO" sz="40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300608" y="5730843"/>
            <a:ext cx="644464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>
                <a:solidFill>
                  <a:srgbClr val="6600CC"/>
                </a:solidFill>
              </a:rPr>
              <a:t>#ControlPolitico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 Imagen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2374" y="-1796796"/>
            <a:ext cx="15515602" cy="8654796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0" y="2079321"/>
            <a:ext cx="12192000" cy="309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000" b="1" dirty="0">
                <a:solidFill>
                  <a:schemeClr val="bg1"/>
                </a:solidFill>
              </a:rPr>
              <a:t>COMUNICACIÓN INTERNA </a:t>
            </a:r>
          </a:p>
          <a:p>
            <a:pPr algn="ctr"/>
            <a:endParaRPr lang="es-CO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6150279"/>
            <a:ext cx="12192000" cy="707721"/>
          </a:xfrm>
          <a:prstGeom prst="rect">
            <a:avLst/>
          </a:prstGeom>
          <a:solidFill>
            <a:srgbClr val="006837"/>
          </a:solidFill>
          <a:ln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59" y="306976"/>
            <a:ext cx="2082762" cy="208276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690410" y="640471"/>
            <a:ext cx="7956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latin typeface="Arial Black" panose="020B0A04020102020204" pitchFamily="34" charset="0"/>
              </a:rPr>
              <a:t>COMUNICACIÓN INTERNA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7" y="3055744"/>
            <a:ext cx="3965319" cy="929372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5073041" y="1568884"/>
            <a:ext cx="5999967" cy="4037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6 CuadroTexto"/>
          <p:cNvSpPr txBox="1"/>
          <p:nvPr/>
        </p:nvSpPr>
        <p:spPr>
          <a:xfrm>
            <a:off x="5498925" y="1674168"/>
            <a:ext cx="5148197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Publicaciones medios de comunicación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dirty="0"/>
              <a:t>En promedio se publican 2 artículos semanales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dirty="0"/>
              <a:t>Piezas alusivas a fechas especiales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dirty="0"/>
              <a:t>Piezas de información general</a:t>
            </a:r>
          </a:p>
          <a:p>
            <a:endParaRPr lang="es-CO" b="1" dirty="0"/>
          </a:p>
          <a:p>
            <a:r>
              <a:rPr lang="es-CO" b="1" dirty="0"/>
              <a:t>Información general</a:t>
            </a:r>
          </a:p>
          <a:p>
            <a:r>
              <a:rPr lang="es-CO" b="1" dirty="0"/>
              <a:t> </a:t>
            </a:r>
            <a:r>
              <a:rPr lang="es-CO" dirty="0"/>
              <a:t>A través de los correos enviamos información general a cada una de las dependencias y periodistas.</a:t>
            </a:r>
          </a:p>
          <a:p>
            <a:endParaRPr lang="es-CO" dirty="0"/>
          </a:p>
          <a:p>
            <a:r>
              <a:rPr lang="es-CO" dirty="0"/>
              <a:t>De igual manera a su Whaatsapp se les remite el link de nuestros boletines de prensa, invitaciones, convocatorias y noticias de interés.</a:t>
            </a:r>
          </a:p>
          <a:p>
            <a:endParaRPr lang="es-CO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 Imagen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4740"/>
            <a:ext cx="12384505" cy="82563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2" name="Rectángulo 1"/>
          <p:cNvSpPr/>
          <p:nvPr/>
        </p:nvSpPr>
        <p:spPr>
          <a:xfrm>
            <a:off x="0" y="1949116"/>
            <a:ext cx="12192000" cy="2766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5000" b="1" dirty="0">
                <a:solidFill>
                  <a:schemeClr val="bg1"/>
                </a:solidFill>
              </a:rPr>
              <a:t>PRENSA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0" y="581418"/>
            <a:ext cx="2020866" cy="202086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66" y="2975862"/>
            <a:ext cx="1747382" cy="174738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873" y="769309"/>
            <a:ext cx="1645084" cy="164508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877" y="2988690"/>
            <a:ext cx="1494774" cy="149477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036" y="894569"/>
            <a:ext cx="1519824" cy="1519824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713983" y="2571071"/>
            <a:ext cx="160333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dirty="0">
                <a:latin typeface="Arial Black" panose="020B0A04020102020204" pitchFamily="34" charset="0"/>
              </a:rPr>
              <a:t>198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404988" y="4822111"/>
            <a:ext cx="136533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latin typeface="Arial Black" panose="020B0A04020102020204" pitchFamily="34" charset="0"/>
              </a:rPr>
              <a:t>150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753620" y="2602284"/>
            <a:ext cx="136533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7227570" y="4669790"/>
            <a:ext cx="2236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dirty="0">
                <a:latin typeface="Arial Black" panose="020B0A04020102020204" pitchFamily="34" charset="0"/>
              </a:rPr>
              <a:t>4.000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0037523" y="2571071"/>
            <a:ext cx="1365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latin typeface="Arial Black" panose="020B0A04020102020204" pitchFamily="34" charset="0"/>
              </a:rPr>
              <a:t>725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634960" y="3320578"/>
            <a:ext cx="1803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BOLETINES DE PRENSA</a:t>
            </a:r>
          </a:p>
          <a:p>
            <a:pPr algn="ctr"/>
            <a:r>
              <a:rPr lang="es-CO" sz="2400" dirty="0"/>
              <a:t>ESCRITA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157600" y="5529997"/>
            <a:ext cx="1803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AUDIOS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534414" y="3328126"/>
            <a:ext cx="1803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RUEDAS DE PRENSA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7338060" y="5353050"/>
            <a:ext cx="2254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Reproducciones al mes.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9774941" y="3310170"/>
            <a:ext cx="1803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FOTOS PARA MEDIOS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170578"/>
            <a:ext cx="10972800" cy="780685"/>
          </a:xfrm>
        </p:spPr>
        <p:txBody>
          <a:bodyPr/>
          <a:lstStyle/>
          <a:p>
            <a:r>
              <a:rPr lang="es-CO" dirty="0"/>
              <a:t>¿Cómo nos comunicamos?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468606" y="6242015"/>
            <a:ext cx="291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Arial Black" panose="020B0A04020102020204" pitchFamily="34" charset="0"/>
              </a:rPr>
              <a:t>PRENSA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447904" y="6281295"/>
            <a:ext cx="291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Arial Black" panose="020B0A04020102020204" pitchFamily="34" charset="0"/>
              </a:rPr>
              <a:t>DIGITAL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7293854" y="3160353"/>
            <a:ext cx="348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latin typeface="Arial Black" panose="020B0A04020102020204" pitchFamily="34" charset="0"/>
              </a:rPr>
              <a:t>PRENSA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547225" y="3040866"/>
            <a:ext cx="291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latin typeface="Arial Black" panose="020B0A04020102020204" pitchFamily="34" charset="0"/>
              </a:rPr>
              <a:t>PROTOCOLO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594" y="4296018"/>
            <a:ext cx="1859826" cy="18562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788" y="4285543"/>
            <a:ext cx="1856229" cy="185622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182" y="1304365"/>
            <a:ext cx="1804175" cy="180417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766" y="1272615"/>
            <a:ext cx="1768251" cy="1768251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2613" y="4353571"/>
            <a:ext cx="1840675" cy="1840675"/>
          </a:xfrm>
          <a:prstGeom prst="rect">
            <a:avLst/>
          </a:prstGeom>
        </p:spPr>
      </p:pic>
      <p:sp>
        <p:nvSpPr>
          <p:cNvPr id="28" name="5 CuadroTexto"/>
          <p:cNvSpPr txBox="1"/>
          <p:nvPr/>
        </p:nvSpPr>
        <p:spPr>
          <a:xfrm>
            <a:off x="9014983" y="6145249"/>
            <a:ext cx="3630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Arial Black" panose="020B0A04020102020204" pitchFamily="34" charset="0"/>
              </a:rPr>
              <a:t>COMUNICACIÓN</a:t>
            </a:r>
          </a:p>
          <a:p>
            <a:pPr algn="ctr"/>
            <a:r>
              <a:rPr lang="es-CO" dirty="0">
                <a:latin typeface="Arial Black" panose="020B0A04020102020204" pitchFamily="34" charset="0"/>
              </a:rPr>
              <a:t>INTERNA</a:t>
            </a:r>
          </a:p>
        </p:txBody>
      </p:sp>
      <p:cxnSp>
        <p:nvCxnSpPr>
          <p:cNvPr id="30" name="Conector recto de flecha 29"/>
          <p:cNvCxnSpPr/>
          <p:nvPr/>
        </p:nvCxnSpPr>
        <p:spPr>
          <a:xfrm flipH="1">
            <a:off x="2097975" y="3587844"/>
            <a:ext cx="400203" cy="69769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>
            <a:off x="8914614" y="3814525"/>
            <a:ext cx="0" cy="24433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3221995" y="3654195"/>
            <a:ext cx="528342" cy="49864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n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271" y="4296018"/>
            <a:ext cx="1901907" cy="1898228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5358" y="4296018"/>
            <a:ext cx="1898228" cy="1898228"/>
          </a:xfrm>
          <a:prstGeom prst="rect">
            <a:avLst/>
          </a:prstGeom>
        </p:spPr>
      </p:pic>
      <p:sp>
        <p:nvSpPr>
          <p:cNvPr id="40" name="8 CuadroTexto"/>
          <p:cNvSpPr txBox="1"/>
          <p:nvPr/>
        </p:nvSpPr>
        <p:spPr>
          <a:xfrm>
            <a:off x="73368" y="6242015"/>
            <a:ext cx="291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Arial Black" panose="020B0A04020102020204" pitchFamily="34" charset="0"/>
              </a:rPr>
              <a:t>ACOMPAÑAMIENTO</a:t>
            </a:r>
          </a:p>
        </p:txBody>
      </p:sp>
      <p:sp>
        <p:nvSpPr>
          <p:cNvPr id="41" name="8 CuadroTexto"/>
          <p:cNvSpPr txBox="1"/>
          <p:nvPr/>
        </p:nvSpPr>
        <p:spPr>
          <a:xfrm>
            <a:off x="2624625" y="6254994"/>
            <a:ext cx="291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Arial Black" panose="020B0A04020102020204" pitchFamily="34" charset="0"/>
              </a:rPr>
              <a:t>LOGÍSTICA</a:t>
            </a:r>
          </a:p>
        </p:txBody>
      </p:sp>
      <p:cxnSp>
        <p:nvCxnSpPr>
          <p:cNvPr id="42" name="Conector recto de flecha 41"/>
          <p:cNvCxnSpPr/>
          <p:nvPr/>
        </p:nvCxnSpPr>
        <p:spPr>
          <a:xfrm>
            <a:off x="10075692" y="3715407"/>
            <a:ext cx="528342" cy="49864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7293854" y="3680634"/>
            <a:ext cx="409883" cy="47220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00" y="1090295"/>
            <a:ext cx="2665974" cy="262509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170" y="1036523"/>
            <a:ext cx="2902585" cy="258953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525" y="3697605"/>
            <a:ext cx="2914650" cy="523875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5571448" y="3698198"/>
            <a:ext cx="348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latin typeface="Arial Black" panose="020B0A04020102020204" pitchFamily="34" charset="0"/>
              </a:rPr>
              <a:t>PRENSA</a:t>
            </a:r>
          </a:p>
        </p:txBody>
      </p:sp>
      <p:sp>
        <p:nvSpPr>
          <p:cNvPr id="7" name="1 Rectángulo"/>
          <p:cNvSpPr/>
          <p:nvPr/>
        </p:nvSpPr>
        <p:spPr>
          <a:xfrm>
            <a:off x="0" y="6185025"/>
            <a:ext cx="12192000" cy="707721"/>
          </a:xfrm>
          <a:prstGeom prst="rect">
            <a:avLst/>
          </a:prstGeom>
          <a:solidFill>
            <a:srgbClr val="006837"/>
          </a:solidFill>
          <a:ln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3 CuadroTexto">
            <a:extLst>
              <a:ext uri="{FF2B5EF4-FFF2-40B4-BE49-F238E27FC236}">
                <a16:creationId xmlns:a16="http://schemas.microsoft.com/office/drawing/2014/main" id="{C1E4291D-1125-4CB6-9E0F-BC159DF1B2AE}"/>
              </a:ext>
            </a:extLst>
          </p:cNvPr>
          <p:cNvSpPr txBox="1"/>
          <p:nvPr/>
        </p:nvSpPr>
        <p:spPr>
          <a:xfrm>
            <a:off x="1140179" y="4918518"/>
            <a:ext cx="894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latin typeface="Arial Black" panose="020B0A04020102020204" pitchFamily="34" charset="0"/>
              </a:rPr>
              <a:t>        </a:t>
            </a:r>
            <a:r>
              <a:rPr lang="es-CO" sz="5400" dirty="0">
                <a:latin typeface="Arial Black" panose="020B0A04020102020204" pitchFamily="34" charset="0"/>
              </a:rPr>
              <a:t>MUCHAS GRACIAS</a:t>
            </a:r>
          </a:p>
        </p:txBody>
      </p:sp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2191876"/>
            <a:ext cx="12192000" cy="2592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5000" b="1" dirty="0">
                <a:solidFill>
                  <a:schemeClr val="bg1"/>
                </a:solidFill>
              </a:rPr>
              <a:t>PROTOCOLO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53067" y="535766"/>
            <a:ext cx="107357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0" b="1" dirty="0">
                <a:solidFill>
                  <a:schemeClr val="bg1"/>
                </a:solidFill>
              </a:rPr>
              <a:t>       PROTOCOLO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99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187890" y="6175332"/>
            <a:ext cx="18789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Rectángulo"/>
          <p:cNvSpPr/>
          <p:nvPr/>
        </p:nvSpPr>
        <p:spPr>
          <a:xfrm>
            <a:off x="0" y="6221051"/>
            <a:ext cx="12192000" cy="636949"/>
          </a:xfrm>
          <a:prstGeom prst="rect">
            <a:avLst/>
          </a:prstGeom>
          <a:solidFill>
            <a:srgbClr val="299BD2"/>
          </a:solidFill>
          <a:ln>
            <a:solidFill>
              <a:srgbClr val="29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4 CuadroTexto"/>
          <p:cNvSpPr txBox="1"/>
          <p:nvPr/>
        </p:nvSpPr>
        <p:spPr>
          <a:xfrm>
            <a:off x="2492678" y="438411"/>
            <a:ext cx="8906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latin typeface="Arial Black" panose="020B0A04020102020204" pitchFamily="34" charset="0"/>
              </a:rPr>
              <a:t>ACOMPAÑAMIENTO A EVENTOS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92" y="176335"/>
            <a:ext cx="1847590" cy="184759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42" y="2736910"/>
            <a:ext cx="2536394" cy="2022954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5686816" y="2023925"/>
            <a:ext cx="5010411" cy="3312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5891407" y="2211816"/>
            <a:ext cx="46012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800" dirty="0"/>
              <a:t>Se realizó el acompañamiento a la mesa directiva y concejales designados </a:t>
            </a:r>
            <a:r>
              <a:rPr lang="es-CO" sz="2800" b="1" dirty="0">
                <a:solidFill>
                  <a:schemeClr val="bg2">
                    <a:lumMod val="10000"/>
                  </a:schemeClr>
                </a:solidFill>
              </a:rPr>
              <a:t>a 10 eventos institucionales y sociales</a:t>
            </a:r>
            <a:r>
              <a:rPr lang="es-CO" sz="2800" dirty="0">
                <a:solidFill>
                  <a:schemeClr val="bg2">
                    <a:lumMod val="10000"/>
                  </a:schemeClr>
                </a:solidFill>
              </a:rPr>
              <a:t> por fuera de la</a:t>
            </a:r>
            <a:r>
              <a:rPr lang="es-CO" sz="2800" dirty="0"/>
              <a:t> corporación.</a:t>
            </a:r>
          </a:p>
          <a:p>
            <a:pPr algn="just"/>
            <a:endParaRPr lang="es-CO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299BD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187890" y="6175332"/>
            <a:ext cx="18789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Rectángulo"/>
          <p:cNvSpPr/>
          <p:nvPr/>
        </p:nvSpPr>
        <p:spPr>
          <a:xfrm>
            <a:off x="0" y="6221051"/>
            <a:ext cx="12192000" cy="636949"/>
          </a:xfrm>
          <a:prstGeom prst="rect">
            <a:avLst/>
          </a:prstGeom>
          <a:solidFill>
            <a:srgbClr val="299BD2"/>
          </a:solidFill>
          <a:ln>
            <a:solidFill>
              <a:srgbClr val="29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4 CuadroTexto"/>
          <p:cNvSpPr txBox="1"/>
          <p:nvPr/>
        </p:nvSpPr>
        <p:spPr>
          <a:xfrm>
            <a:off x="2079319" y="350135"/>
            <a:ext cx="8906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latin typeface="Arial Black" panose="020B0A04020102020204" pitchFamily="34" charset="0"/>
              </a:rPr>
              <a:t>ATENCIÓN A INVITADOS Y ASISTENTES A AUDIENCIAS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89141" y="2083682"/>
            <a:ext cx="9913044" cy="10603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5" y="325083"/>
            <a:ext cx="1550094" cy="1550094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425887" y="3323746"/>
            <a:ext cx="3118980" cy="25259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  <a:p>
            <a:endParaRPr lang="es-CO" dirty="0"/>
          </a:p>
          <a:p>
            <a:pPr algn="just"/>
            <a:r>
              <a:rPr lang="es-CO" sz="2000" dirty="0">
                <a:solidFill>
                  <a:schemeClr val="tx1"/>
                </a:solidFill>
              </a:rPr>
              <a:t>Sesión Especial en la I.E. Jorge </a:t>
            </a:r>
            <a:r>
              <a:rPr lang="es-CO" sz="2000" dirty="0" err="1">
                <a:solidFill>
                  <a:schemeClr val="tx1"/>
                </a:solidFill>
              </a:rPr>
              <a:t>Artel</a:t>
            </a:r>
            <a:r>
              <a:rPr lang="es-CO" sz="2000" dirty="0">
                <a:solidFill>
                  <a:schemeClr val="tx1"/>
                </a:solidFill>
              </a:rPr>
              <a:t> (Vía Perimetral),  donde se escuchó la problemática de las asociaciones de pescadores de éste sector.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926927" y="2196426"/>
            <a:ext cx="9775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/>
              <a:t>En las sesiones especiales realizadas por fuera de la Corporación nos encargamos de organizar la logística y acompañamiento a los Concejales; se atendieron en total </a:t>
            </a:r>
            <a:r>
              <a:rPr lang="es-CO" b="1" dirty="0">
                <a:solidFill>
                  <a:schemeClr val="accent2">
                    <a:lumMod val="75000"/>
                  </a:schemeClr>
                </a:solidFill>
              </a:rPr>
              <a:t>600 </a:t>
            </a:r>
            <a:r>
              <a:rPr lang="es-CO" b="1" dirty="0"/>
              <a:t> personas entre invitados y ciudadanos espectadores.</a:t>
            </a:r>
          </a:p>
          <a:p>
            <a:pPr algn="just"/>
            <a:endParaRPr lang="es-CO" dirty="0"/>
          </a:p>
        </p:txBody>
      </p:sp>
      <p:sp>
        <p:nvSpPr>
          <p:cNvPr id="13" name="12 Rectángulo"/>
          <p:cNvSpPr/>
          <p:nvPr/>
        </p:nvSpPr>
        <p:spPr>
          <a:xfrm>
            <a:off x="4073047" y="3323746"/>
            <a:ext cx="3118980" cy="25259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sp>
        <p:nvSpPr>
          <p:cNvPr id="14" name="13 Rectángulo"/>
          <p:cNvSpPr/>
          <p:nvPr/>
        </p:nvSpPr>
        <p:spPr>
          <a:xfrm>
            <a:off x="7866346" y="3323746"/>
            <a:ext cx="3118980" cy="25259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sp>
        <p:nvSpPr>
          <p:cNvPr id="15" name="14 Rectángulo"/>
          <p:cNvSpPr/>
          <p:nvPr/>
        </p:nvSpPr>
        <p:spPr>
          <a:xfrm>
            <a:off x="438934" y="3343559"/>
            <a:ext cx="3118980" cy="509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highlight>
                <a:srgbClr val="00FFFF"/>
              </a:highligh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39035" y="3393689"/>
            <a:ext cx="2492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latin typeface="Verdana" panose="020B0604030504040204" pitchFamily="34" charset="0"/>
                <a:ea typeface="Times New Roman" panose="02020603050405020304" pitchFamily="18" charset="0"/>
              </a:rPr>
              <a:t>ABRIL 27 DE 2019</a:t>
            </a:r>
            <a:endParaRPr lang="es-CO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4086094" y="3323746"/>
            <a:ext cx="3118980" cy="50921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17 Rectángulo"/>
          <p:cNvSpPr/>
          <p:nvPr/>
        </p:nvSpPr>
        <p:spPr>
          <a:xfrm>
            <a:off x="7868171" y="3291381"/>
            <a:ext cx="3118980" cy="509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18 CuadroTexto"/>
          <p:cNvSpPr txBox="1"/>
          <p:nvPr/>
        </p:nvSpPr>
        <p:spPr>
          <a:xfrm>
            <a:off x="4382155" y="3393315"/>
            <a:ext cx="2645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rial Black" panose="020B0A04020102020204" pitchFamily="34" charset="0"/>
              </a:rPr>
              <a:t>8 DE JULIO 2019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8153138" y="3393689"/>
            <a:ext cx="254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rial Black" panose="020B0A04020102020204" pitchFamily="34" charset="0"/>
              </a:rPr>
              <a:t>11 DE JULIO 2019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4309997" y="3983277"/>
            <a:ext cx="2645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Sesión Especial en el Hotel Intercontinental,  donde se trató el tema sobre la Protección Costera</a:t>
            </a:r>
            <a:endParaRPr lang="es-CO" b="1" dirty="0"/>
          </a:p>
          <a:p>
            <a:pPr algn="just"/>
            <a:endParaRPr lang="es-CO" dirty="0"/>
          </a:p>
        </p:txBody>
      </p:sp>
      <p:sp>
        <p:nvSpPr>
          <p:cNvPr id="22" name="21 CuadroTexto"/>
          <p:cNvSpPr txBox="1"/>
          <p:nvPr/>
        </p:nvSpPr>
        <p:spPr>
          <a:xfrm>
            <a:off x="7985343" y="3850703"/>
            <a:ext cx="28809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Sesión Especial en la I.E</a:t>
            </a:r>
            <a:r>
              <a:rPr lang="es-ES" dirty="0">
                <a:solidFill>
                  <a:srgbClr val="0C000A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0C000A"/>
                </a:solidFill>
                <a:latin typeface="+mj-lt"/>
                <a:ea typeface="Times New Roman" panose="02020603050405020304" pitchFamily="18" charset="0"/>
              </a:rPr>
              <a:t>Rafael Núñez del barrio Martínez Martelo</a:t>
            </a:r>
            <a:r>
              <a:rPr lang="es-CO" dirty="0">
                <a:latin typeface="+mj-lt"/>
              </a:rPr>
              <a:t>, se desarrolló el tema sobre la situación del traslado del Mercado </a:t>
            </a:r>
            <a:r>
              <a:rPr lang="es-CO" dirty="0" err="1">
                <a:latin typeface="+mj-lt"/>
              </a:rPr>
              <a:t>Bazurto</a:t>
            </a:r>
            <a:r>
              <a:rPr lang="es-CO" dirty="0">
                <a:latin typeface="+mj-lt"/>
              </a:rPr>
              <a:t>.</a:t>
            </a:r>
            <a:endParaRPr lang="es-CO" b="1" dirty="0"/>
          </a:p>
          <a:p>
            <a:pPr algn="just"/>
            <a:endParaRPr lang="es-CO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99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187890" y="6175332"/>
            <a:ext cx="18789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Rectángulo"/>
          <p:cNvSpPr/>
          <p:nvPr/>
        </p:nvSpPr>
        <p:spPr>
          <a:xfrm>
            <a:off x="0" y="6221051"/>
            <a:ext cx="12192000" cy="636949"/>
          </a:xfrm>
          <a:prstGeom prst="rect">
            <a:avLst/>
          </a:prstGeom>
          <a:solidFill>
            <a:srgbClr val="299BD2"/>
          </a:solidFill>
          <a:ln>
            <a:solidFill>
              <a:srgbClr val="299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4 CuadroTexto"/>
          <p:cNvSpPr txBox="1"/>
          <p:nvPr/>
        </p:nvSpPr>
        <p:spPr>
          <a:xfrm>
            <a:off x="2492678" y="438411"/>
            <a:ext cx="8906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latin typeface="Arial Black" panose="020B0A04020102020204" pitchFamily="34" charset="0"/>
              </a:rPr>
              <a:t>PRÉSTAMO DEL SALÓN PEDRO ROMERO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80373" y="2209797"/>
            <a:ext cx="5010411" cy="25562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9 CuadroTexto"/>
          <p:cNvSpPr txBox="1"/>
          <p:nvPr/>
        </p:nvSpPr>
        <p:spPr>
          <a:xfrm>
            <a:off x="904038" y="2329880"/>
            <a:ext cx="4986746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800" dirty="0"/>
              <a:t>Se organizó y prestó el Salón de eventos del Concejo Distrital de Cartagena 34</a:t>
            </a:r>
            <a:r>
              <a:rPr lang="es-CO" sz="2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2800" dirty="0"/>
              <a:t>veces durante el segundo semestre de 2019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6" y="139801"/>
            <a:ext cx="1920658" cy="19206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28918"/>
            <a:ext cx="3196856" cy="255627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254" y="3830910"/>
            <a:ext cx="4221708" cy="234442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8" y="62441"/>
            <a:ext cx="1898228" cy="1898228"/>
          </a:xfrm>
          <a:prstGeom prst="rect">
            <a:avLst/>
          </a:prstGeom>
        </p:spPr>
      </p:pic>
      <p:sp>
        <p:nvSpPr>
          <p:cNvPr id="41" name="8 CuadroTexto"/>
          <p:cNvSpPr txBox="1"/>
          <p:nvPr/>
        </p:nvSpPr>
        <p:spPr>
          <a:xfrm>
            <a:off x="2511144" y="750570"/>
            <a:ext cx="3404870" cy="521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latin typeface="Arial Black" panose="020B0A04020102020204" pitchFamily="34" charset="0"/>
              </a:rPr>
              <a:t>LOGÍSTICA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06" y="2259754"/>
            <a:ext cx="6009005" cy="4535805"/>
          </a:xfrm>
          <a:prstGeom prst="rect">
            <a:avLst/>
          </a:prstGeom>
        </p:spPr>
      </p:pic>
      <p:graphicFrame>
        <p:nvGraphicFramePr>
          <p:cNvPr id="8" name="Objeto 7"/>
          <p:cNvGraphicFramePr/>
          <p:nvPr>
            <p:extLst>
              <p:ext uri="{D42A27DB-BD31-4B8C-83A1-F6EECF244321}">
                <p14:modId xmlns:p14="http://schemas.microsoft.com/office/powerpoint/2010/main" val="1155045989"/>
              </p:ext>
            </p:extLst>
          </p:nvPr>
        </p:nvGraphicFramePr>
        <p:xfrm>
          <a:off x="6267611" y="1770425"/>
          <a:ext cx="5325110" cy="444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5" imgW="6829425" imgH="5019675" progId="Paint.Picture">
                  <p:embed/>
                </p:oleObj>
              </mc:Choice>
              <mc:Fallback>
                <p:oleObj r:id="rId5" imgW="6829425" imgH="5019675" progId="Paint.Picture">
                  <p:embed/>
                  <p:pic>
                    <p:nvPicPr>
                      <p:cNvPr id="0" name="Imagen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67611" y="1770425"/>
                        <a:ext cx="5325110" cy="444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6267611" y="1272605"/>
            <a:ext cx="532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Programa Concejalitos por un día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43" y="179101"/>
            <a:ext cx="1898228" cy="1898228"/>
          </a:xfrm>
          <a:prstGeom prst="rect">
            <a:avLst/>
          </a:prstGeom>
        </p:spPr>
      </p:pic>
      <p:sp>
        <p:nvSpPr>
          <p:cNvPr id="41" name="8 CuadroTexto"/>
          <p:cNvSpPr txBox="1"/>
          <p:nvPr/>
        </p:nvSpPr>
        <p:spPr>
          <a:xfrm>
            <a:off x="2515870" y="867230"/>
            <a:ext cx="3404870" cy="521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latin typeface="Arial Black" panose="020B0A04020102020204" pitchFamily="34" charset="0"/>
              </a:rPr>
              <a:t>LOGÍSTICA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236" y="1658126"/>
            <a:ext cx="7868285" cy="4938395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23190" y="3877310"/>
            <a:ext cx="4270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       Día del Comunero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851</Words>
  <Application>Microsoft Office PowerPoint</Application>
  <PresentationFormat>Panorámica</PresentationFormat>
  <Paragraphs>123</Paragraphs>
  <Slides>30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4" baseType="lpstr">
      <vt:lpstr>Arial</vt:lpstr>
      <vt:lpstr>Arial Black</vt:lpstr>
      <vt:lpstr>Bahnschrift Light SemiCondensed</vt:lpstr>
      <vt:lpstr>Bahnschrift SemiBold SemiConden</vt:lpstr>
      <vt:lpstr>Bell MT</vt:lpstr>
      <vt:lpstr>Calibri</vt:lpstr>
      <vt:lpstr>Century Gothic</vt:lpstr>
      <vt:lpstr>Courier New</vt:lpstr>
      <vt:lpstr>Ebrima</vt:lpstr>
      <vt:lpstr>Source Sans Pro</vt:lpstr>
      <vt:lpstr>Times New Roman</vt:lpstr>
      <vt:lpstr>Verdana</vt:lpstr>
      <vt:lpstr>Tema de Office</vt:lpstr>
      <vt:lpstr>Bitmap Image</vt:lpstr>
      <vt:lpstr>Rendición de Cuentas</vt:lpstr>
      <vt:lpstr>Presentación de PowerPoint</vt:lpstr>
      <vt:lpstr>¿Cómo nos comunicamos?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hemos ido restableciendo la imagen en INSTAGRAM?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NICOLAS LORA</dc:creator>
  <cp:lastModifiedBy>rosaamelia maciasseguanes</cp:lastModifiedBy>
  <cp:revision>89</cp:revision>
  <dcterms:created xsi:type="dcterms:W3CDTF">2018-07-18T17:11:00Z</dcterms:created>
  <dcterms:modified xsi:type="dcterms:W3CDTF">2019-12-23T14:17:18Z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2058-11.2.0.9107</vt:lpwstr>
  </property>
</Properties>
</file>