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63" r:id="rId4"/>
    <p:sldId id="257" r:id="rId5"/>
    <p:sldId id="260" r:id="rId6"/>
    <p:sldId id="261"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9"/>
  </p:normalViewPr>
  <p:slideViewPr>
    <p:cSldViewPr snapToGrid="0" snapToObjects="1">
      <p:cViewPr varScale="1">
        <p:scale>
          <a:sx n="85" d="100"/>
          <a:sy n="85" d="100"/>
        </p:scale>
        <p:origin x="15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Libro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1-80A4-4FE2-9065-14A9C65B4500}"/>
              </c:ext>
            </c:extLst>
          </c:dPt>
          <c:dPt>
            <c:idx val="1"/>
            <c:invertIfNegative val="0"/>
            <c:bubble3D val="0"/>
            <c:spPr>
              <a:solidFill>
                <a:schemeClr val="accent4">
                  <a:lumMod val="75000"/>
                </a:schemeClr>
              </a:solidFill>
              <a:ln>
                <a:noFill/>
              </a:ln>
              <a:effectLst/>
            </c:spPr>
            <c:extLst>
              <c:ext xmlns:c16="http://schemas.microsoft.com/office/drawing/2014/chart" uri="{C3380CC4-5D6E-409C-BE32-E72D297353CC}">
                <c16:uniqueId val="{00000003-80A4-4FE2-9065-14A9C65B4500}"/>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80A4-4FE2-9065-14A9C65B4500}"/>
              </c:ext>
            </c:extLst>
          </c:dPt>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Hoja1!$G$7:$G$9</c:f>
              <c:strCache>
                <c:ptCount val="3"/>
                <c:pt idx="0">
                  <c:v>informes obligatorios </c:v>
                </c:pt>
                <c:pt idx="1">
                  <c:v>seguimientos</c:v>
                </c:pt>
                <c:pt idx="2">
                  <c:v>evaluaciones programadas</c:v>
                </c:pt>
              </c:strCache>
            </c:strRef>
          </c:cat>
          <c:val>
            <c:numRef>
              <c:f>Hoja1!$H$7:$H$9</c:f>
              <c:numCache>
                <c:formatCode>General</c:formatCode>
                <c:ptCount val="3"/>
                <c:pt idx="0">
                  <c:v>12</c:v>
                </c:pt>
                <c:pt idx="1">
                  <c:v>6</c:v>
                </c:pt>
                <c:pt idx="2">
                  <c:v>2</c:v>
                </c:pt>
              </c:numCache>
            </c:numRef>
          </c:val>
          <c:extLst>
            <c:ext xmlns:c16="http://schemas.microsoft.com/office/drawing/2014/chart" uri="{C3380CC4-5D6E-409C-BE32-E72D297353CC}">
              <c16:uniqueId val="{00000006-80A4-4FE2-9065-14A9C65B4500}"/>
            </c:ext>
          </c:extLst>
        </c:ser>
        <c:dLbls>
          <c:dLblPos val="outEnd"/>
          <c:showLegendKey val="0"/>
          <c:showVal val="1"/>
          <c:showCatName val="0"/>
          <c:showSerName val="0"/>
          <c:showPercent val="0"/>
          <c:showBubbleSize val="0"/>
        </c:dLbls>
        <c:gapWidth val="444"/>
        <c:overlap val="-90"/>
        <c:axId val="302973912"/>
        <c:axId val="302971168"/>
      </c:barChart>
      <c:catAx>
        <c:axId val="3029739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s-CO"/>
          </a:p>
        </c:txPr>
        <c:crossAx val="302971168"/>
        <c:crosses val="autoZero"/>
        <c:auto val="1"/>
        <c:lblAlgn val="ctr"/>
        <c:lblOffset val="100"/>
        <c:noMultiLvlLbl val="0"/>
      </c:catAx>
      <c:valAx>
        <c:axId val="302971168"/>
        <c:scaling>
          <c:orientation val="minMax"/>
        </c:scaling>
        <c:delete val="1"/>
        <c:axPos val="l"/>
        <c:numFmt formatCode="General" sourceLinked="1"/>
        <c:majorTickMark val="none"/>
        <c:minorTickMark val="none"/>
        <c:tickLblPos val="nextTo"/>
        <c:crossAx val="302973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90443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6634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21961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8026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61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02409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E37FE4-BBAF-1044-B726-0573DEA13094}" type="datetimeFigureOut">
              <a:rPr lang="es-CO" smtClean="0"/>
              <a:t>22/12/2019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52507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E37FE4-BBAF-1044-B726-0573DEA13094}" type="datetimeFigureOut">
              <a:rPr lang="es-CO" smtClean="0"/>
              <a:t>22/12/2019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03401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37FE4-BBAF-1044-B726-0573DEA13094}" type="datetimeFigureOut">
              <a:rPr lang="es-CO" smtClean="0"/>
              <a:t>22/12/2019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10252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4133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39309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37FE4-BBAF-1044-B726-0573DEA13094}" type="datetimeFigureOut">
              <a:rPr lang="es-CO" smtClean="0"/>
              <a:t>22/12/2019</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18DED-8D99-1646-AAC4-D6B07B455688}" type="slidenum">
              <a:rPr lang="es-CO" smtClean="0"/>
              <a:t>‹Nº›</a:t>
            </a:fld>
            <a:endParaRPr lang="es-CO"/>
          </a:p>
        </p:txBody>
      </p:sp>
    </p:spTree>
    <p:extLst>
      <p:ext uri="{BB962C8B-B14F-4D97-AF65-F5344CB8AC3E}">
        <p14:creationId xmlns:p14="http://schemas.microsoft.com/office/powerpoint/2010/main" val="110503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31F48-6488-D147-B357-46BE8F7E3C04}"/>
              </a:ext>
            </a:extLst>
          </p:cNvPr>
          <p:cNvSpPr>
            <a:spLocks noGrp="1"/>
          </p:cNvSpPr>
          <p:nvPr>
            <p:ph type="ctrTitle"/>
          </p:nvPr>
        </p:nvSpPr>
        <p:spPr/>
        <p:txBody>
          <a:bodyPr/>
          <a:lstStyle/>
          <a:p>
            <a:r>
              <a:rPr lang="es-CO" dirty="0"/>
              <a:t>OFICINA ASESORA DE CONTROL INTERNO</a:t>
            </a:r>
          </a:p>
        </p:txBody>
      </p:sp>
      <p:sp>
        <p:nvSpPr>
          <p:cNvPr id="3" name="Subtítulo 2">
            <a:extLst>
              <a:ext uri="{FF2B5EF4-FFF2-40B4-BE49-F238E27FC236}">
                <a16:creationId xmlns:a16="http://schemas.microsoft.com/office/drawing/2014/main" id="{753F2F3D-0922-CC44-9FF7-98FF1BE90AC4}"/>
              </a:ext>
            </a:extLst>
          </p:cNvPr>
          <p:cNvSpPr>
            <a:spLocks noGrp="1"/>
          </p:cNvSpPr>
          <p:nvPr>
            <p:ph type="subTitle" idx="1"/>
          </p:nvPr>
        </p:nvSpPr>
        <p:spPr/>
        <p:txBody>
          <a:bodyPr>
            <a:normAutofit lnSpcReduction="10000"/>
          </a:bodyPr>
          <a:lstStyle/>
          <a:p>
            <a:r>
              <a:rPr lang="es-CO" dirty="0"/>
              <a:t>INFORME DE GESTION </a:t>
            </a:r>
          </a:p>
          <a:p>
            <a:pPr lvl="1"/>
            <a:r>
              <a:rPr lang="es-CO" dirty="0"/>
              <a:t>VIGENCIA 2019</a:t>
            </a:r>
          </a:p>
          <a:p>
            <a:r>
              <a:rPr lang="es-CO" dirty="0"/>
              <a:t>NAGIB CHAVALE GONZÁLEZ</a:t>
            </a:r>
          </a:p>
          <a:p>
            <a:r>
              <a:rPr lang="es-CO" dirty="0"/>
              <a:t>Jefe de control interno</a:t>
            </a:r>
          </a:p>
          <a:p>
            <a:endParaRPr lang="es-CO" dirty="0"/>
          </a:p>
        </p:txBody>
      </p:sp>
    </p:spTree>
    <p:extLst>
      <p:ext uri="{BB962C8B-B14F-4D97-AF65-F5344CB8AC3E}">
        <p14:creationId xmlns:p14="http://schemas.microsoft.com/office/powerpoint/2010/main" val="387610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a:extLst>
              <a:ext uri="{FF2B5EF4-FFF2-40B4-BE49-F238E27FC236}">
                <a16:creationId xmlns:a16="http://schemas.microsoft.com/office/drawing/2014/main" id="{4DE1B8E7-CDEA-4ECE-80F6-77AD13D9CC44}"/>
              </a:ext>
            </a:extLst>
          </p:cNvPr>
          <p:cNvSpPr/>
          <p:nvPr/>
        </p:nvSpPr>
        <p:spPr>
          <a:xfrm>
            <a:off x="2880438" y="4123115"/>
            <a:ext cx="3475166" cy="142117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O" b="1" dirty="0"/>
              <a:t>ROLES CONTROL INTERNO </a:t>
            </a:r>
            <a:r>
              <a:rPr lang="es-CO" dirty="0"/>
              <a:t> </a:t>
            </a:r>
          </a:p>
        </p:txBody>
      </p:sp>
      <p:sp>
        <p:nvSpPr>
          <p:cNvPr id="3" name="Flecha arriba 5">
            <a:extLst>
              <a:ext uri="{FF2B5EF4-FFF2-40B4-BE49-F238E27FC236}">
                <a16:creationId xmlns:a16="http://schemas.microsoft.com/office/drawing/2014/main" id="{AAC98EAD-5EB0-4CB5-9514-0269AE1B8E96}"/>
              </a:ext>
            </a:extLst>
          </p:cNvPr>
          <p:cNvSpPr/>
          <p:nvPr/>
        </p:nvSpPr>
        <p:spPr>
          <a:xfrm rot="17386909">
            <a:off x="1439759" y="4133222"/>
            <a:ext cx="1134738" cy="10245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Flecha arriba 6">
            <a:extLst>
              <a:ext uri="{FF2B5EF4-FFF2-40B4-BE49-F238E27FC236}">
                <a16:creationId xmlns:a16="http://schemas.microsoft.com/office/drawing/2014/main" id="{32D9794A-3977-4C71-8DCB-5DA767EC015C}"/>
              </a:ext>
            </a:extLst>
          </p:cNvPr>
          <p:cNvSpPr/>
          <p:nvPr/>
        </p:nvSpPr>
        <p:spPr>
          <a:xfrm rot="18534936">
            <a:off x="2685672" y="3013835"/>
            <a:ext cx="1134738" cy="10245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Flecha arriba 7">
            <a:extLst>
              <a:ext uri="{FF2B5EF4-FFF2-40B4-BE49-F238E27FC236}">
                <a16:creationId xmlns:a16="http://schemas.microsoft.com/office/drawing/2014/main" id="{90402585-9D1E-4528-9D67-3FC1997D9147}"/>
              </a:ext>
            </a:extLst>
          </p:cNvPr>
          <p:cNvSpPr/>
          <p:nvPr/>
        </p:nvSpPr>
        <p:spPr>
          <a:xfrm>
            <a:off x="4314956" y="2501551"/>
            <a:ext cx="1134738" cy="10245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Flecha arriba 8">
            <a:extLst>
              <a:ext uri="{FF2B5EF4-FFF2-40B4-BE49-F238E27FC236}">
                <a16:creationId xmlns:a16="http://schemas.microsoft.com/office/drawing/2014/main" id="{272C13EA-BAA0-44CA-9B91-79588CE3C71C}"/>
              </a:ext>
            </a:extLst>
          </p:cNvPr>
          <p:cNvSpPr/>
          <p:nvPr/>
        </p:nvSpPr>
        <p:spPr>
          <a:xfrm rot="2939468">
            <a:off x="5913277" y="3137543"/>
            <a:ext cx="1134738" cy="10245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Flecha arriba 9">
            <a:extLst>
              <a:ext uri="{FF2B5EF4-FFF2-40B4-BE49-F238E27FC236}">
                <a16:creationId xmlns:a16="http://schemas.microsoft.com/office/drawing/2014/main" id="{711FC736-8DCF-447E-8BC8-6EE688429498}"/>
              </a:ext>
            </a:extLst>
          </p:cNvPr>
          <p:cNvSpPr/>
          <p:nvPr/>
        </p:nvSpPr>
        <p:spPr>
          <a:xfrm rot="4882015">
            <a:off x="6577617" y="4374145"/>
            <a:ext cx="1134738" cy="10245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Elipse 7">
            <a:extLst>
              <a:ext uri="{FF2B5EF4-FFF2-40B4-BE49-F238E27FC236}">
                <a16:creationId xmlns:a16="http://schemas.microsoft.com/office/drawing/2014/main" id="{21854177-05FB-4D78-B25F-1DF08293C84D}"/>
              </a:ext>
            </a:extLst>
          </p:cNvPr>
          <p:cNvSpPr/>
          <p:nvPr/>
        </p:nvSpPr>
        <p:spPr>
          <a:xfrm rot="18036263">
            <a:off x="-150296" y="3624505"/>
            <a:ext cx="1997006" cy="1248172"/>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CO" b="1" dirty="0">
                <a:solidFill>
                  <a:schemeClr val="tx1"/>
                </a:solidFill>
              </a:rPr>
              <a:t>Liderazgo Estratégico </a:t>
            </a:r>
          </a:p>
        </p:txBody>
      </p:sp>
      <p:sp>
        <p:nvSpPr>
          <p:cNvPr id="9" name="Elipse 8">
            <a:extLst>
              <a:ext uri="{FF2B5EF4-FFF2-40B4-BE49-F238E27FC236}">
                <a16:creationId xmlns:a16="http://schemas.microsoft.com/office/drawing/2014/main" id="{CE298C82-C9F6-4E06-929C-89C157E60734}"/>
              </a:ext>
            </a:extLst>
          </p:cNvPr>
          <p:cNvSpPr/>
          <p:nvPr/>
        </p:nvSpPr>
        <p:spPr>
          <a:xfrm>
            <a:off x="3817625" y="978048"/>
            <a:ext cx="2200113" cy="142117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s-CO" b="1" dirty="0">
                <a:solidFill>
                  <a:schemeClr val="tx1"/>
                </a:solidFill>
              </a:rPr>
              <a:t>Relación con Entes Externos de Control </a:t>
            </a:r>
          </a:p>
        </p:txBody>
      </p:sp>
      <p:sp>
        <p:nvSpPr>
          <p:cNvPr id="10" name="Elipse 9">
            <a:extLst>
              <a:ext uri="{FF2B5EF4-FFF2-40B4-BE49-F238E27FC236}">
                <a16:creationId xmlns:a16="http://schemas.microsoft.com/office/drawing/2014/main" id="{6945EDDA-5375-4A07-A1A6-70DBF78E5B78}"/>
              </a:ext>
            </a:extLst>
          </p:cNvPr>
          <p:cNvSpPr/>
          <p:nvPr/>
        </p:nvSpPr>
        <p:spPr>
          <a:xfrm rot="19818945">
            <a:off x="1409948" y="1860084"/>
            <a:ext cx="2134323" cy="142117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lvl="0" algn="ctr"/>
            <a:r>
              <a:rPr lang="es-CO" b="1" dirty="0">
                <a:solidFill>
                  <a:schemeClr val="tx1"/>
                </a:solidFill>
              </a:rPr>
              <a:t>Enfoque hacia la Prevención  </a:t>
            </a:r>
          </a:p>
        </p:txBody>
      </p:sp>
      <p:sp>
        <p:nvSpPr>
          <p:cNvPr id="11" name="Elipse 10">
            <a:extLst>
              <a:ext uri="{FF2B5EF4-FFF2-40B4-BE49-F238E27FC236}">
                <a16:creationId xmlns:a16="http://schemas.microsoft.com/office/drawing/2014/main" id="{647E77DD-7A98-447B-BCE7-41A2F4DF25BF}"/>
              </a:ext>
            </a:extLst>
          </p:cNvPr>
          <p:cNvSpPr/>
          <p:nvPr/>
        </p:nvSpPr>
        <p:spPr>
          <a:xfrm rot="4655770">
            <a:off x="7321671" y="3893839"/>
            <a:ext cx="2200113" cy="1421176"/>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es-CO" b="1" dirty="0">
                <a:solidFill>
                  <a:schemeClr val="tx1"/>
                </a:solidFill>
              </a:rPr>
              <a:t>Evaluación y Seguimiento</a:t>
            </a:r>
          </a:p>
          <a:p>
            <a:pPr algn="ctr"/>
            <a:r>
              <a:rPr lang="es-CO" b="1" dirty="0"/>
              <a:t> </a:t>
            </a:r>
          </a:p>
        </p:txBody>
      </p:sp>
      <p:sp>
        <p:nvSpPr>
          <p:cNvPr id="12" name="Elipse 11">
            <a:extLst>
              <a:ext uri="{FF2B5EF4-FFF2-40B4-BE49-F238E27FC236}">
                <a16:creationId xmlns:a16="http://schemas.microsoft.com/office/drawing/2014/main" id="{84C9FD08-F560-4279-B508-0F16DB48BF22}"/>
              </a:ext>
            </a:extLst>
          </p:cNvPr>
          <p:cNvSpPr/>
          <p:nvPr/>
        </p:nvSpPr>
        <p:spPr>
          <a:xfrm rot="2047550">
            <a:off x="6457834" y="1610155"/>
            <a:ext cx="2200113" cy="142117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lvl="0" algn="ctr"/>
            <a:r>
              <a:rPr lang="es-CO" b="1" dirty="0">
                <a:solidFill>
                  <a:schemeClr val="tx1"/>
                </a:solidFill>
              </a:rPr>
              <a:t>Evaluación de la Gestión del Riesgo </a:t>
            </a:r>
          </a:p>
        </p:txBody>
      </p:sp>
      <p:pic>
        <p:nvPicPr>
          <p:cNvPr id="13" name="Imagen 12">
            <a:extLst>
              <a:ext uri="{FF2B5EF4-FFF2-40B4-BE49-F238E27FC236}">
                <a16:creationId xmlns:a16="http://schemas.microsoft.com/office/drawing/2014/main" id="{238DA7BB-0709-47BB-BF60-E0E3314DF609}"/>
              </a:ext>
            </a:extLst>
          </p:cNvPr>
          <p:cNvPicPr>
            <a:picLocks noChangeAspect="1"/>
          </p:cNvPicPr>
          <p:nvPr/>
        </p:nvPicPr>
        <p:blipFill>
          <a:blip r:embed="rId2"/>
          <a:stretch>
            <a:fillRect/>
          </a:stretch>
        </p:blipFill>
        <p:spPr>
          <a:xfrm>
            <a:off x="36537" y="110084"/>
            <a:ext cx="2083237" cy="1684849"/>
          </a:xfrm>
          <a:prstGeom prst="rect">
            <a:avLst/>
          </a:prstGeom>
        </p:spPr>
      </p:pic>
    </p:spTree>
    <p:extLst>
      <p:ext uri="{BB962C8B-B14F-4D97-AF65-F5344CB8AC3E}">
        <p14:creationId xmlns:p14="http://schemas.microsoft.com/office/powerpoint/2010/main" val="23083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319C1D-E999-4BBB-B3E3-8AC84107FEA9}"/>
              </a:ext>
            </a:extLst>
          </p:cNvPr>
          <p:cNvSpPr>
            <a:spLocks noGrp="1"/>
          </p:cNvSpPr>
          <p:nvPr>
            <p:ph type="title"/>
          </p:nvPr>
        </p:nvSpPr>
        <p:spPr>
          <a:xfrm>
            <a:off x="643467" y="152579"/>
            <a:ext cx="5633155" cy="425095"/>
          </a:xfrm>
        </p:spPr>
        <p:txBody>
          <a:bodyPr>
            <a:normAutofit/>
          </a:bodyPr>
          <a:lstStyle/>
          <a:p>
            <a:pPr algn="ctr"/>
            <a:r>
              <a:rPr lang="es-CO" sz="2400" b="1" dirty="0"/>
              <a:t>AUDITORIAS INTERNAS VIGENCIA 2019</a:t>
            </a:r>
          </a:p>
        </p:txBody>
      </p:sp>
      <p:sp>
        <p:nvSpPr>
          <p:cNvPr id="4" name="Título 1">
            <a:extLst>
              <a:ext uri="{FF2B5EF4-FFF2-40B4-BE49-F238E27FC236}">
                <a16:creationId xmlns:a16="http://schemas.microsoft.com/office/drawing/2014/main" id="{D3BEEE73-2FE9-48DC-AF16-F618EACF3991}"/>
              </a:ext>
            </a:extLst>
          </p:cNvPr>
          <p:cNvSpPr txBox="1">
            <a:spLocks noGrp="1"/>
          </p:cNvSpPr>
          <p:nvPr>
            <p:ph idx="1"/>
          </p:nvPr>
        </p:nvSpPr>
        <p:spPr>
          <a:xfrm>
            <a:off x="289984" y="597078"/>
            <a:ext cx="7886700" cy="435133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CO" sz="1800" dirty="0">
                <a:latin typeface="Arial" panose="020B0604020202020204" pitchFamily="34" charset="0"/>
                <a:ea typeface="Calibri" panose="020F0502020204030204" pitchFamily="34" charset="0"/>
                <a:cs typeface="Arial" panose="020B0604020202020204" pitchFamily="34" charset="0"/>
              </a:rPr>
              <a:t>El programa anual de auditoria se ejecuto al 100% con base a las normas de auditoria generalmente aceptadas de acuerdo al cronograma programado por la oficina desarrollando las siguientes auditorias y notificando a los responsables así </a:t>
            </a:r>
          </a:p>
          <a:p>
            <a:pPr marL="285750" indent="-285750" algn="just">
              <a:buFontTx/>
              <a:buChar char="-"/>
            </a:pPr>
            <a:r>
              <a:rPr lang="es-CO" sz="1800" dirty="0">
                <a:latin typeface="Arial" panose="020B0604020202020204" pitchFamily="34" charset="0"/>
                <a:cs typeface="Arial" panose="020B0604020202020204" pitchFamily="34" charset="0"/>
              </a:rPr>
              <a:t>Auditoria a la Contratación De La Entidad.</a:t>
            </a:r>
          </a:p>
          <a:p>
            <a:pPr marL="285750" indent="-285750" algn="just">
              <a:buFontTx/>
              <a:buChar char="-"/>
            </a:pPr>
            <a:r>
              <a:rPr lang="es-CO" sz="1800" dirty="0">
                <a:latin typeface="Arial" panose="020B0604020202020204" pitchFamily="34" charset="0"/>
                <a:cs typeface="Arial" panose="020B0604020202020204" pitchFamily="34" charset="0"/>
              </a:rPr>
              <a:t>Auditoria Ambiental</a:t>
            </a:r>
          </a:p>
          <a:p>
            <a:pPr marL="285750" indent="-285750" algn="just">
              <a:buFontTx/>
              <a:buChar char="-"/>
            </a:pPr>
            <a:r>
              <a:rPr lang="es-CO" sz="1800" dirty="0">
                <a:latin typeface="Arial" panose="020B0604020202020204" pitchFamily="34" charset="0"/>
                <a:cs typeface="Arial" panose="020B0604020202020204" pitchFamily="34" charset="0"/>
              </a:rPr>
              <a:t>Auditorias a Caja Menor</a:t>
            </a:r>
          </a:p>
          <a:p>
            <a:pPr marL="285750" indent="-285750" algn="just">
              <a:buFontTx/>
              <a:buChar char="-"/>
            </a:pPr>
            <a:r>
              <a:rPr lang="es-CO" sz="1800" dirty="0">
                <a:latin typeface="Arial" panose="020B0604020202020204" pitchFamily="34" charset="0"/>
                <a:cs typeface="Arial" panose="020B0604020202020204" pitchFamily="34" charset="0"/>
              </a:rPr>
              <a:t>Auditoria a Nomina </a:t>
            </a:r>
          </a:p>
          <a:p>
            <a:pPr marL="285750" indent="-285750" algn="just">
              <a:buFontTx/>
              <a:buChar char="-"/>
            </a:pPr>
            <a:r>
              <a:rPr lang="es-CO" sz="1800" dirty="0">
                <a:latin typeface="Arial" panose="020B0604020202020204" pitchFamily="34" charset="0"/>
                <a:cs typeface="Arial" panose="020B0604020202020204" pitchFamily="34" charset="0"/>
              </a:rPr>
              <a:t>Auditoria al Área De Almacén E Inventario</a:t>
            </a:r>
          </a:p>
          <a:p>
            <a:pPr marL="285750" indent="-285750" algn="just">
              <a:buFontTx/>
              <a:buChar char="-"/>
            </a:pPr>
            <a:r>
              <a:rPr lang="es-CO" sz="1800" dirty="0">
                <a:latin typeface="Arial" panose="020B0604020202020204" pitchFamily="34" charset="0"/>
                <a:cs typeface="Arial" panose="020B0604020202020204" pitchFamily="34" charset="0"/>
              </a:rPr>
              <a:t>Auditoria a Procesos De Dirección Administrativa, Talento Humano (Plan De Bienestar, Incentivos Y Capacitación).</a:t>
            </a:r>
          </a:p>
          <a:p>
            <a:pPr marL="285750" indent="-285750" algn="just">
              <a:buFontTx/>
              <a:buChar char="-"/>
            </a:pPr>
            <a:r>
              <a:rPr lang="es-CO" sz="1800" dirty="0">
                <a:latin typeface="Arial" panose="020B0604020202020204" pitchFamily="34" charset="0"/>
                <a:cs typeface="Arial" panose="020B0604020202020204" pitchFamily="34" charset="0"/>
              </a:rPr>
              <a:t>Auditoria a Procesos De Dirección Financiera , Tesorería y Contabilidad(conciliaciones, Presupuesto)</a:t>
            </a:r>
          </a:p>
          <a:p>
            <a:pPr marL="285750" indent="-285750" algn="just">
              <a:buFontTx/>
              <a:buChar char="-"/>
            </a:pPr>
            <a:r>
              <a:rPr lang="es-CO" sz="1800" dirty="0">
                <a:latin typeface="Arial" panose="020B0604020202020204" pitchFamily="34" charset="0"/>
                <a:cs typeface="Arial" panose="020B0604020202020204" pitchFamily="34" charset="0"/>
              </a:rPr>
              <a:t>Auditoria a Procesos De Comunicación Y Protocolo</a:t>
            </a:r>
          </a:p>
          <a:p>
            <a:pPr marL="285750" indent="-285750" algn="just">
              <a:buFontTx/>
              <a:buChar char="-"/>
            </a:pPr>
            <a:r>
              <a:rPr lang="es-CO" sz="1800" dirty="0">
                <a:latin typeface="Arial" panose="020B0604020202020204" pitchFamily="34" charset="0"/>
                <a:cs typeface="Arial" panose="020B0604020202020204" pitchFamily="34" charset="0"/>
              </a:rPr>
              <a:t>Auditoria a Procesos De Jurídica</a:t>
            </a:r>
          </a:p>
          <a:p>
            <a:pPr marL="285750" indent="-285750" algn="just">
              <a:buFontTx/>
              <a:buChar char="-"/>
            </a:pPr>
            <a:r>
              <a:rPr lang="es-CO" sz="1800" dirty="0">
                <a:latin typeface="Arial" panose="020B0604020202020204" pitchFamily="34" charset="0"/>
                <a:cs typeface="Arial" panose="020B0604020202020204" pitchFamily="34" charset="0"/>
              </a:rPr>
              <a:t>Auditoria a Procesos De Comunal</a:t>
            </a:r>
          </a:p>
          <a:p>
            <a:pPr marL="285750" indent="-285750" algn="just">
              <a:buFontTx/>
              <a:buChar char="-"/>
            </a:pPr>
            <a:r>
              <a:rPr lang="es-CO" sz="1800" dirty="0">
                <a:latin typeface="Arial" panose="020B0604020202020204" pitchFamily="34" charset="0"/>
                <a:cs typeface="Arial" panose="020B0604020202020204" pitchFamily="34" charset="0"/>
              </a:rPr>
              <a:t>Auditoria a la Pagina Web de la entidad</a:t>
            </a:r>
          </a:p>
          <a:p>
            <a:pPr marL="285750" indent="-285750" algn="just">
              <a:buFontTx/>
              <a:buChar char="-"/>
            </a:pPr>
            <a:r>
              <a:rPr lang="es-CO" sz="1800" dirty="0">
                <a:latin typeface="Arial" panose="020B0604020202020204" pitchFamily="34" charset="0"/>
                <a:cs typeface="Arial" panose="020B0604020202020204" pitchFamily="34" charset="0"/>
              </a:rPr>
              <a:t>Auditoria al área de sistemas</a:t>
            </a:r>
          </a:p>
          <a:p>
            <a:pPr marL="285750" indent="-285750" algn="just">
              <a:buFontTx/>
              <a:buChar char="-"/>
            </a:pPr>
            <a:r>
              <a:rPr lang="es-CO" sz="1800" dirty="0">
                <a:latin typeface="Arial" panose="020B0604020202020204" pitchFamily="34" charset="0"/>
                <a:cs typeface="Arial" panose="020B0604020202020204" pitchFamily="34" charset="0"/>
              </a:rPr>
              <a:t>Auditoria al sistema de gestión y seguridad en el trabajo </a:t>
            </a:r>
          </a:p>
          <a:p>
            <a:pPr marL="285750" indent="-285750" algn="just">
              <a:buFontTx/>
              <a:buChar char="-"/>
            </a:pPr>
            <a:r>
              <a:rPr lang="es-CO" sz="1800" dirty="0">
                <a:latin typeface="Arial" panose="020B0604020202020204" pitchFamily="34" charset="0"/>
                <a:cs typeface="Arial" panose="020B0604020202020204" pitchFamily="34" charset="0"/>
              </a:rPr>
              <a:t>Auditoria al proceso de libranzas</a:t>
            </a:r>
          </a:p>
          <a:p>
            <a:pPr marL="0" indent="0" algn="just"/>
            <a:endParaRPr lang="es-CO" sz="1800" dirty="0">
              <a:latin typeface="Arial" panose="020B0604020202020204" pitchFamily="34" charset="0"/>
              <a:cs typeface="Arial" panose="020B0604020202020204" pitchFamily="34" charset="0"/>
            </a:endParaRPr>
          </a:p>
          <a:p>
            <a:pPr marL="0" indent="0" algn="just"/>
            <a:r>
              <a:rPr lang="es-CO" sz="1800" dirty="0">
                <a:latin typeface="Arial" panose="020B0604020202020204" pitchFamily="34" charset="0"/>
                <a:cs typeface="Arial" panose="020B0604020202020204" pitchFamily="34" charset="0"/>
              </a:rPr>
              <a:t>Desarrollándose en total 22 Auditorias a los distintos procesos de la entidad. </a:t>
            </a:r>
          </a:p>
          <a:p>
            <a:pPr marL="285750" indent="-285750" algn="just">
              <a:buFontTx/>
              <a:buChar char="-"/>
            </a:pPr>
            <a:endParaRPr lang="es-CO" sz="1800" dirty="0">
              <a:latin typeface="Arial" panose="020B0604020202020204" pitchFamily="34" charset="0"/>
              <a:cs typeface="Arial" panose="020B0604020202020204" pitchFamily="34" charset="0"/>
            </a:endParaRPr>
          </a:p>
          <a:p>
            <a:pPr marL="285750" indent="-285750" algn="just">
              <a:buFontTx/>
              <a:buChar char="-"/>
            </a:pPr>
            <a:endParaRPr lang="es-CO" sz="1800" dirty="0"/>
          </a:p>
        </p:txBody>
      </p:sp>
    </p:spTree>
    <p:extLst>
      <p:ext uri="{BB962C8B-B14F-4D97-AF65-F5344CB8AC3E}">
        <p14:creationId xmlns:p14="http://schemas.microsoft.com/office/powerpoint/2010/main" val="384017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97AF60-3FD4-D349-9835-AFB3FEFD5BDC}"/>
              </a:ext>
            </a:extLst>
          </p:cNvPr>
          <p:cNvSpPr>
            <a:spLocks noGrp="1"/>
          </p:cNvSpPr>
          <p:nvPr>
            <p:ph type="title"/>
          </p:nvPr>
        </p:nvSpPr>
        <p:spPr>
          <a:xfrm>
            <a:off x="176269" y="124355"/>
            <a:ext cx="6212417" cy="481541"/>
          </a:xfrm>
        </p:spPr>
        <p:txBody>
          <a:bodyPr>
            <a:noAutofit/>
          </a:bodyPr>
          <a:lstStyle/>
          <a:p>
            <a:pPr algn="ctr"/>
            <a:r>
              <a:rPr lang="es-CO" sz="1600" b="1" i="1" dirty="0">
                <a:latin typeface="Arial" panose="020B0604020202020204" pitchFamily="34" charset="0"/>
                <a:ea typeface="Calibri" panose="020F0502020204030204" pitchFamily="34" charset="0"/>
                <a:cs typeface="Arial" panose="020B0604020202020204" pitchFamily="34" charset="0"/>
              </a:rPr>
              <a:t>Informes, evaluaciones y seguimientos Vigencia 2019</a:t>
            </a:r>
            <a:endParaRPr lang="es-CO" sz="1600" dirty="0"/>
          </a:p>
        </p:txBody>
      </p:sp>
      <p:graphicFrame>
        <p:nvGraphicFramePr>
          <p:cNvPr id="4" name="Tabla 3">
            <a:extLst>
              <a:ext uri="{FF2B5EF4-FFF2-40B4-BE49-F238E27FC236}">
                <a16:creationId xmlns:a16="http://schemas.microsoft.com/office/drawing/2014/main" id="{BB271CB1-A62E-40A4-9CBE-E7AE283D3EC2}"/>
              </a:ext>
            </a:extLst>
          </p:cNvPr>
          <p:cNvGraphicFramePr>
            <a:graphicFrameLocks noGrp="1"/>
          </p:cNvGraphicFramePr>
          <p:nvPr>
            <p:extLst>
              <p:ext uri="{D42A27DB-BD31-4B8C-83A1-F6EECF244321}">
                <p14:modId xmlns:p14="http://schemas.microsoft.com/office/powerpoint/2010/main" val="2389601165"/>
              </p:ext>
            </p:extLst>
          </p:nvPr>
        </p:nvGraphicFramePr>
        <p:xfrm>
          <a:off x="176268" y="508679"/>
          <a:ext cx="8769427" cy="5578671"/>
        </p:xfrm>
        <a:graphic>
          <a:graphicData uri="http://schemas.openxmlformats.org/drawingml/2006/table">
            <a:tbl>
              <a:tblPr firstRow="1" firstCol="1" bandRow="1">
                <a:tableStyleId>{21E4AEA4-8DFA-4A89-87EB-49C32662AFE0}</a:tableStyleId>
              </a:tblPr>
              <a:tblGrid>
                <a:gridCol w="2531952">
                  <a:extLst>
                    <a:ext uri="{9D8B030D-6E8A-4147-A177-3AD203B41FA5}">
                      <a16:colId xmlns:a16="http://schemas.microsoft.com/office/drawing/2014/main" val="20000"/>
                    </a:ext>
                  </a:extLst>
                </a:gridCol>
                <a:gridCol w="3304589">
                  <a:extLst>
                    <a:ext uri="{9D8B030D-6E8A-4147-A177-3AD203B41FA5}">
                      <a16:colId xmlns:a16="http://schemas.microsoft.com/office/drawing/2014/main" val="20001"/>
                    </a:ext>
                  </a:extLst>
                </a:gridCol>
                <a:gridCol w="808073">
                  <a:extLst>
                    <a:ext uri="{9D8B030D-6E8A-4147-A177-3AD203B41FA5}">
                      <a16:colId xmlns:a16="http://schemas.microsoft.com/office/drawing/2014/main" val="20002"/>
                    </a:ext>
                  </a:extLst>
                </a:gridCol>
                <a:gridCol w="2124813">
                  <a:extLst>
                    <a:ext uri="{9D8B030D-6E8A-4147-A177-3AD203B41FA5}">
                      <a16:colId xmlns:a16="http://schemas.microsoft.com/office/drawing/2014/main" val="20003"/>
                    </a:ext>
                  </a:extLst>
                </a:gridCol>
              </a:tblGrid>
              <a:tr h="293139">
                <a:tc>
                  <a:txBody>
                    <a:bodyPr/>
                    <a:lstStyle/>
                    <a:p>
                      <a:pPr marL="228600" algn="just">
                        <a:lnSpc>
                          <a:spcPct val="115000"/>
                        </a:lnSpc>
                        <a:spcAft>
                          <a:spcPts val="0"/>
                        </a:spcAft>
                      </a:pPr>
                      <a:r>
                        <a:rPr lang="es-CO" sz="1200" dirty="0">
                          <a:effectLst/>
                        </a:rPr>
                        <a:t>Tipo de informe </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marL="228600" algn="just">
                        <a:lnSpc>
                          <a:spcPct val="115000"/>
                        </a:lnSpc>
                        <a:spcAft>
                          <a:spcPts val="0"/>
                        </a:spcAft>
                      </a:pPr>
                      <a:r>
                        <a:rPr lang="es-CO" sz="1200">
                          <a:effectLst/>
                        </a:rPr>
                        <a:t>Norma</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marL="228600" algn="just">
                        <a:lnSpc>
                          <a:spcPct val="115000"/>
                        </a:lnSpc>
                        <a:spcAft>
                          <a:spcPts val="0"/>
                        </a:spcAft>
                      </a:pPr>
                      <a:r>
                        <a:rPr lang="es-CO" sz="1200">
                          <a:effectLst/>
                        </a:rPr>
                        <a:t>Fecha </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marL="228600" algn="just">
                        <a:lnSpc>
                          <a:spcPct val="115000"/>
                        </a:lnSpc>
                        <a:spcAft>
                          <a:spcPts val="0"/>
                        </a:spcAft>
                      </a:pPr>
                      <a:r>
                        <a:rPr lang="es-CO" sz="1200" dirty="0">
                          <a:effectLst/>
                        </a:rPr>
                        <a:t>Reportado a </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extLst>
                  <a:ext uri="{0D108BD9-81ED-4DB2-BD59-A6C34878D82A}">
                    <a16:rowId xmlns:a16="http://schemas.microsoft.com/office/drawing/2014/main" val="10000"/>
                  </a:ext>
                </a:extLst>
              </a:tr>
              <a:tr h="1281913">
                <a:tc>
                  <a:txBody>
                    <a:bodyPr/>
                    <a:lstStyle/>
                    <a:p>
                      <a:pPr algn="just">
                        <a:lnSpc>
                          <a:spcPct val="115000"/>
                        </a:lnSpc>
                        <a:spcAft>
                          <a:spcPts val="0"/>
                        </a:spcAft>
                      </a:pPr>
                      <a:r>
                        <a:rPr lang="es-CO" sz="1200" dirty="0">
                          <a:effectLst/>
                        </a:rPr>
                        <a:t>Evaluación Gestión de las dependencias (administrativa-secretaria general- jurídica- financiera- dirección comunal- protocolo y comunicaciones).</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a:effectLst/>
                        </a:rPr>
                        <a:t>Ley 909 de septiembre 23 de 2004. Art. 39. Circular 04 de septiembre 27 de 2005 del Consejo Asesor del Gobierno Nacional en Materia de Control Interno. Acuerdo 565 del 25 de enero de 2016 de la Comisión Nacional del Servicio Civil.</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a 30 de enero de 2019</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a:effectLst/>
                        </a:rPr>
                        <a:t>Representante legal-  jefes de dependencia</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extLst>
                  <a:ext uri="{0D108BD9-81ED-4DB2-BD59-A6C34878D82A}">
                    <a16:rowId xmlns:a16="http://schemas.microsoft.com/office/drawing/2014/main" val="10001"/>
                  </a:ext>
                </a:extLst>
              </a:tr>
              <a:tr h="952926">
                <a:tc>
                  <a:txBody>
                    <a:bodyPr/>
                    <a:lstStyle/>
                    <a:p>
                      <a:pPr algn="just">
                        <a:lnSpc>
                          <a:spcPct val="115000"/>
                        </a:lnSpc>
                        <a:spcAft>
                          <a:spcPts val="0"/>
                        </a:spcAft>
                      </a:pPr>
                      <a:r>
                        <a:rPr lang="es-CO" sz="1200" dirty="0">
                          <a:effectLst/>
                        </a:rPr>
                        <a:t>Informe Control interno contable </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a:effectLst/>
                        </a:rPr>
                        <a:t>Decreto 1083 de 2015 Capítulo 2, artículos 2.2.21.2.3 literal d y 2.2.21.2.2 literal a.</a:t>
                      </a:r>
                      <a:br>
                        <a:rPr lang="es-CO" sz="1200">
                          <a:effectLst/>
                        </a:rPr>
                      </a:br>
                      <a:r>
                        <a:rPr lang="es-CO" sz="1200">
                          <a:effectLst/>
                        </a:rPr>
                        <a:t>Resolución 357 del 23 de julio de 2008.</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25 de Febrero de 2019</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a:effectLst/>
                        </a:rPr>
                        <a:t>Representante legal</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extLst>
                  <a:ext uri="{0D108BD9-81ED-4DB2-BD59-A6C34878D82A}">
                    <a16:rowId xmlns:a16="http://schemas.microsoft.com/office/drawing/2014/main" val="10002"/>
                  </a:ext>
                </a:extLst>
              </a:tr>
              <a:tr h="1089059">
                <a:tc>
                  <a:txBody>
                    <a:bodyPr/>
                    <a:lstStyle/>
                    <a:p>
                      <a:pPr algn="just">
                        <a:lnSpc>
                          <a:spcPct val="115000"/>
                        </a:lnSpc>
                        <a:spcAft>
                          <a:spcPts val="0"/>
                        </a:spcAft>
                      </a:pPr>
                      <a:r>
                        <a:rPr lang="es-CO" sz="1200" dirty="0">
                          <a:effectLst/>
                        </a:rPr>
                        <a:t>Informe ejecutivo anual de control interno Vigencia 2018 con alcance a 28 de febrero de 2019</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Decreto 1083 de 2015 Capítulo 2, artículos 2.2.21.2.2 y 2.2.21.2.5 literal c.</a:t>
                      </a:r>
                      <a:br>
                        <a:rPr lang="es-CO" sz="1200" dirty="0">
                          <a:effectLst/>
                        </a:rPr>
                      </a:br>
                      <a:r>
                        <a:rPr lang="es-CO" sz="1200" dirty="0">
                          <a:effectLst/>
                        </a:rPr>
                        <a:t>Fecha 28 de febrero derogada por el Decreto 1499 de 2017, artículo 5</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28 de febrero de 2019</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Representante legal</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extLst>
                  <a:ext uri="{0D108BD9-81ED-4DB2-BD59-A6C34878D82A}">
                    <a16:rowId xmlns:a16="http://schemas.microsoft.com/office/drawing/2014/main" val="10003"/>
                  </a:ext>
                </a:extLst>
              </a:tr>
              <a:tr h="922393">
                <a:tc>
                  <a:txBody>
                    <a:bodyPr/>
                    <a:lstStyle/>
                    <a:p>
                      <a:pPr algn="just">
                        <a:lnSpc>
                          <a:spcPct val="115000"/>
                        </a:lnSpc>
                        <a:spcAft>
                          <a:spcPts val="0"/>
                        </a:spcAft>
                      </a:pPr>
                      <a:r>
                        <a:rPr lang="es-CO" sz="1200">
                          <a:effectLst/>
                        </a:rPr>
                        <a:t>Informe Derechos de Autor Software</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a:effectLst/>
                        </a:rPr>
                        <a:t>Circular 017 del 01 junio de 2011</a:t>
                      </a:r>
                      <a:br>
                        <a:rPr lang="es-CO" sz="1200">
                          <a:effectLst/>
                        </a:rPr>
                      </a:br>
                      <a:r>
                        <a:rPr lang="es-CO" sz="1200">
                          <a:effectLst/>
                        </a:rPr>
                        <a:t>Directiva Presidencial No. 02 de 2002. Circular 04 del 22 diciembre de 2006 del Consejo Asesor del Gobierno Nacional en materia de Control Interno.</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11 de marzo de 2019</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a:effectLst/>
                        </a:rPr>
                        <a:t>página de derechos de autor</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extLst>
                  <a:ext uri="{0D108BD9-81ED-4DB2-BD59-A6C34878D82A}">
                    <a16:rowId xmlns:a16="http://schemas.microsoft.com/office/drawing/2014/main" val="10004"/>
                  </a:ext>
                </a:extLst>
              </a:tr>
              <a:tr h="680662">
                <a:tc>
                  <a:txBody>
                    <a:bodyPr/>
                    <a:lstStyle/>
                    <a:p>
                      <a:pPr algn="just">
                        <a:lnSpc>
                          <a:spcPct val="115000"/>
                        </a:lnSpc>
                        <a:spcAft>
                          <a:spcPts val="0"/>
                        </a:spcAft>
                      </a:pPr>
                      <a:r>
                        <a:rPr lang="es-CO" sz="1200">
                          <a:effectLst/>
                        </a:rPr>
                        <a:t>Informe pormenorizado de control interno</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ley 1474 de 2011 articulo 4- Cada 4 meses</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14 marzo 2019</a:t>
                      </a:r>
                    </a:p>
                    <a:p>
                      <a:pPr algn="just">
                        <a:lnSpc>
                          <a:spcPct val="115000"/>
                        </a:lnSpc>
                        <a:spcAft>
                          <a:spcPts val="0"/>
                        </a:spcAft>
                      </a:pP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 de julio</a:t>
                      </a:r>
                    </a:p>
                    <a:p>
                      <a:pPr algn="just">
                        <a:lnSpc>
                          <a:spcPct val="115000"/>
                        </a:lnSpc>
                        <a:spcAft>
                          <a:spcPts val="0"/>
                        </a:spcAft>
                      </a:pP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r>
                        <a:rPr lang="es-CO"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 noviembre </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tc>
                  <a:txBody>
                    <a:bodyPr/>
                    <a:lstStyle/>
                    <a:p>
                      <a:pPr algn="just">
                        <a:lnSpc>
                          <a:spcPct val="115000"/>
                        </a:lnSpc>
                        <a:spcAft>
                          <a:spcPts val="0"/>
                        </a:spcAft>
                      </a:pPr>
                      <a:r>
                        <a:rPr lang="es-CO" sz="1200" dirty="0">
                          <a:effectLst/>
                        </a:rPr>
                        <a:t>Publicado en la Página WEB de la entidad</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904" marR="40904"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47077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97AF60-3FD4-D349-9835-AFB3FEFD5BDC}"/>
              </a:ext>
            </a:extLst>
          </p:cNvPr>
          <p:cNvSpPr>
            <a:spLocks noGrp="1"/>
          </p:cNvSpPr>
          <p:nvPr>
            <p:ph type="title"/>
          </p:nvPr>
        </p:nvSpPr>
        <p:spPr>
          <a:xfrm>
            <a:off x="176269" y="124355"/>
            <a:ext cx="6212417" cy="481541"/>
          </a:xfrm>
        </p:spPr>
        <p:txBody>
          <a:bodyPr>
            <a:noAutofit/>
          </a:bodyPr>
          <a:lstStyle/>
          <a:p>
            <a:pPr algn="ctr"/>
            <a:r>
              <a:rPr lang="es-CO" sz="1600" b="1" i="1" dirty="0">
                <a:latin typeface="Arial" panose="020B0604020202020204" pitchFamily="34" charset="0"/>
                <a:ea typeface="Calibri" panose="020F0502020204030204" pitchFamily="34" charset="0"/>
                <a:cs typeface="Arial" panose="020B0604020202020204" pitchFamily="34" charset="0"/>
              </a:rPr>
              <a:t>Informes, evaluaciones y seguimientos vigencia 2019</a:t>
            </a:r>
            <a:endParaRPr lang="es-CO" sz="1600" dirty="0"/>
          </a:p>
        </p:txBody>
      </p:sp>
      <p:graphicFrame>
        <p:nvGraphicFramePr>
          <p:cNvPr id="5" name="Tabla 4">
            <a:extLst>
              <a:ext uri="{FF2B5EF4-FFF2-40B4-BE49-F238E27FC236}">
                <a16:creationId xmlns:a16="http://schemas.microsoft.com/office/drawing/2014/main" id="{81FA13C4-0EA0-4F82-BEF8-58CCB5478EB8}"/>
              </a:ext>
            </a:extLst>
          </p:cNvPr>
          <p:cNvGraphicFramePr>
            <a:graphicFrameLocks noGrp="1"/>
          </p:cNvGraphicFramePr>
          <p:nvPr>
            <p:extLst>
              <p:ext uri="{D42A27DB-BD31-4B8C-83A1-F6EECF244321}">
                <p14:modId xmlns:p14="http://schemas.microsoft.com/office/powerpoint/2010/main" val="3550832955"/>
              </p:ext>
            </p:extLst>
          </p:nvPr>
        </p:nvGraphicFramePr>
        <p:xfrm>
          <a:off x="337851" y="905547"/>
          <a:ext cx="8083659" cy="4221194"/>
        </p:xfrm>
        <a:graphic>
          <a:graphicData uri="http://schemas.openxmlformats.org/drawingml/2006/table">
            <a:tbl>
              <a:tblPr firstRow="1" firstCol="1" bandRow="1">
                <a:tableStyleId>{21E4AEA4-8DFA-4A89-87EB-49C32662AFE0}</a:tableStyleId>
              </a:tblPr>
              <a:tblGrid>
                <a:gridCol w="2333953">
                  <a:extLst>
                    <a:ext uri="{9D8B030D-6E8A-4147-A177-3AD203B41FA5}">
                      <a16:colId xmlns:a16="http://schemas.microsoft.com/office/drawing/2014/main" val="20000"/>
                    </a:ext>
                  </a:extLst>
                </a:gridCol>
                <a:gridCol w="2564841">
                  <a:extLst>
                    <a:ext uri="{9D8B030D-6E8A-4147-A177-3AD203B41FA5}">
                      <a16:colId xmlns:a16="http://schemas.microsoft.com/office/drawing/2014/main" val="20001"/>
                    </a:ext>
                  </a:extLst>
                </a:gridCol>
                <a:gridCol w="1514111">
                  <a:extLst>
                    <a:ext uri="{9D8B030D-6E8A-4147-A177-3AD203B41FA5}">
                      <a16:colId xmlns:a16="http://schemas.microsoft.com/office/drawing/2014/main" val="20002"/>
                    </a:ext>
                  </a:extLst>
                </a:gridCol>
                <a:gridCol w="1670754">
                  <a:extLst>
                    <a:ext uri="{9D8B030D-6E8A-4147-A177-3AD203B41FA5}">
                      <a16:colId xmlns:a16="http://schemas.microsoft.com/office/drawing/2014/main" val="20003"/>
                    </a:ext>
                  </a:extLst>
                </a:gridCol>
              </a:tblGrid>
              <a:tr h="743569">
                <a:tc>
                  <a:txBody>
                    <a:bodyPr/>
                    <a:lstStyle/>
                    <a:p>
                      <a:pPr algn="just">
                        <a:lnSpc>
                          <a:spcPct val="115000"/>
                        </a:lnSpc>
                        <a:spcAft>
                          <a:spcPts val="0"/>
                        </a:spcAft>
                      </a:pPr>
                      <a:r>
                        <a:rPr lang="es-CO" sz="1200" dirty="0">
                          <a:effectLst/>
                        </a:rPr>
                        <a:t>Informe de Austeridad y eficiencia  en el Gasto</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defTabSz="914400" rtl="0" eaLnBrk="1" latinLnBrk="0" hangingPunct="1">
                        <a:lnSpc>
                          <a:spcPct val="115000"/>
                        </a:lnSpc>
                        <a:spcAft>
                          <a:spcPts val="0"/>
                        </a:spcAft>
                      </a:pPr>
                      <a:r>
                        <a:rPr lang="es-CO" sz="1200" kern="1200" dirty="0">
                          <a:solidFill>
                            <a:schemeClr val="dk1"/>
                          </a:solidFill>
                          <a:effectLst/>
                          <a:latin typeface="+mn-lt"/>
                          <a:ea typeface="+mn-ea"/>
                          <a:cs typeface="+mn-cs"/>
                        </a:rPr>
                        <a:t>Decreto No. 984 de 14 de mayo de 2012 (Modifica el art. 22 de Decreto 1737 de 1998)</a:t>
                      </a:r>
                    </a:p>
                  </a:txBody>
                  <a:tcPr marL="68580" marR="68580" marT="0" marB="0"/>
                </a:tc>
                <a:tc>
                  <a:txBody>
                    <a:bodyPr/>
                    <a:lstStyle/>
                    <a:p>
                      <a:pPr marL="0" algn="just" defTabSz="914400" rtl="0" eaLnBrk="1" latinLnBrk="0" hangingPunct="1">
                        <a:lnSpc>
                          <a:spcPct val="115000"/>
                        </a:lnSpc>
                        <a:spcAft>
                          <a:spcPts val="0"/>
                        </a:spcAft>
                      </a:pPr>
                      <a:r>
                        <a:rPr lang="es-CO" sz="1200" kern="1200" dirty="0">
                          <a:solidFill>
                            <a:schemeClr val="dk1"/>
                          </a:solidFill>
                          <a:effectLst/>
                          <a:latin typeface="+mn-lt"/>
                          <a:ea typeface="+mn-ea"/>
                          <a:cs typeface="+mn-cs"/>
                        </a:rPr>
                        <a:t>31 de marzo  de 2019</a:t>
                      </a:r>
                    </a:p>
                    <a:p>
                      <a:pPr marL="0" algn="just" defTabSz="914400" rtl="0" eaLnBrk="1" latinLnBrk="0" hangingPunct="1">
                        <a:lnSpc>
                          <a:spcPct val="115000"/>
                        </a:lnSpc>
                        <a:spcAft>
                          <a:spcPts val="0"/>
                        </a:spcAft>
                      </a:pPr>
                      <a:r>
                        <a:rPr lang="es-CO" sz="1200" kern="1200" dirty="0">
                          <a:solidFill>
                            <a:schemeClr val="dk1"/>
                          </a:solidFill>
                          <a:effectLst/>
                          <a:latin typeface="+mn-lt"/>
                          <a:ea typeface="+mn-ea"/>
                          <a:cs typeface="+mn-cs"/>
                        </a:rPr>
                        <a:t>26 de agosto de 2019</a:t>
                      </a:r>
                    </a:p>
                    <a:p>
                      <a:pPr marL="0" algn="just" defTabSz="914400" rtl="0" eaLnBrk="1" latinLnBrk="0" hangingPunct="1">
                        <a:lnSpc>
                          <a:spcPct val="115000"/>
                        </a:lnSpc>
                        <a:spcAft>
                          <a:spcPts val="0"/>
                        </a:spcAft>
                      </a:pPr>
                      <a:r>
                        <a:rPr lang="es-CO" sz="1200" kern="1200" dirty="0">
                          <a:solidFill>
                            <a:schemeClr val="dk1"/>
                          </a:solidFill>
                          <a:effectLst/>
                          <a:latin typeface="+mn-lt"/>
                          <a:ea typeface="+mn-ea"/>
                          <a:cs typeface="+mn-cs"/>
                        </a:rPr>
                        <a:t>11 de octubre de 2019</a:t>
                      </a:r>
                    </a:p>
                  </a:txBody>
                  <a:tcPr marL="68580" marR="68580" marT="0" marB="0"/>
                </a:tc>
                <a:tc>
                  <a:txBody>
                    <a:bodyPr/>
                    <a:lstStyle/>
                    <a:p>
                      <a:pPr marL="0" algn="just" defTabSz="914400" rtl="0" eaLnBrk="1" latinLnBrk="0" hangingPunct="1">
                        <a:lnSpc>
                          <a:spcPct val="115000"/>
                        </a:lnSpc>
                        <a:spcAft>
                          <a:spcPts val="0"/>
                        </a:spcAft>
                      </a:pPr>
                      <a:r>
                        <a:rPr lang="es-CO" sz="1200" kern="1200" dirty="0">
                          <a:solidFill>
                            <a:schemeClr val="dk1"/>
                          </a:solidFill>
                          <a:effectLst/>
                          <a:latin typeface="+mn-lt"/>
                          <a:ea typeface="+mn-ea"/>
                          <a:cs typeface="+mn-cs"/>
                        </a:rPr>
                        <a:t>Representante legal </a:t>
                      </a:r>
                    </a:p>
                  </a:txBody>
                  <a:tcPr marL="68580" marR="68580" marT="0" marB="0"/>
                </a:tc>
                <a:extLst>
                  <a:ext uri="{0D108BD9-81ED-4DB2-BD59-A6C34878D82A}">
                    <a16:rowId xmlns:a16="http://schemas.microsoft.com/office/drawing/2014/main" val="10000"/>
                  </a:ext>
                </a:extLst>
              </a:tr>
              <a:tr h="717202">
                <a:tc>
                  <a:txBody>
                    <a:bodyPr/>
                    <a:lstStyle/>
                    <a:p>
                      <a:pPr algn="just">
                        <a:lnSpc>
                          <a:spcPct val="115000"/>
                        </a:lnSpc>
                        <a:spcAft>
                          <a:spcPts val="0"/>
                        </a:spcAft>
                      </a:pPr>
                      <a:r>
                        <a:rPr lang="es-CO" sz="1200">
                          <a:effectLst/>
                        </a:rPr>
                        <a:t>Informe sobre la atención prestada por la entidad, por parte de las Oficinas de Quejas, Sugerencias y Reclamos.</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200" dirty="0">
                          <a:effectLst/>
                        </a:rPr>
                        <a:t>Ley 1474 de 2011 art. 76</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200" dirty="0">
                          <a:effectLst/>
                        </a:rPr>
                        <a:t>30 de enero de 2019</a:t>
                      </a:r>
                    </a:p>
                    <a:p>
                      <a:pPr algn="just">
                        <a:lnSpc>
                          <a:spcPct val="115000"/>
                        </a:lnSpc>
                        <a:spcAft>
                          <a:spcPts val="0"/>
                        </a:spcAft>
                      </a:pPr>
                      <a:r>
                        <a:rPr lang="es-CO" sz="1200" dirty="0">
                          <a:effectLst/>
                        </a:rPr>
                        <a:t>10 de julio de 2019</a:t>
                      </a:r>
                    </a:p>
                    <a:p>
                      <a:pPr algn="just">
                        <a:lnSpc>
                          <a:spcPct val="115000"/>
                        </a:lnSpc>
                        <a:spcAft>
                          <a:spcPts val="0"/>
                        </a:spcAft>
                      </a:pPr>
                      <a:r>
                        <a:rPr lang="es-CO" sz="1200" dirty="0">
                          <a:effectLst/>
                        </a:rPr>
                        <a:t>23 de octubre de 2019</a:t>
                      </a:r>
                    </a:p>
                  </a:txBody>
                  <a:tcPr marL="68580" marR="68580" marT="0" marB="0"/>
                </a:tc>
                <a:tc>
                  <a:txBody>
                    <a:bodyPr/>
                    <a:lstStyle/>
                    <a:p>
                      <a:pPr algn="just">
                        <a:lnSpc>
                          <a:spcPct val="115000"/>
                        </a:lnSpc>
                        <a:spcAft>
                          <a:spcPts val="0"/>
                        </a:spcAft>
                      </a:pPr>
                      <a:r>
                        <a:rPr lang="es-CO" sz="1200" dirty="0">
                          <a:effectLst/>
                        </a:rPr>
                        <a:t>Representante legal</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99167">
                <a:tc>
                  <a:txBody>
                    <a:bodyPr/>
                    <a:lstStyle/>
                    <a:p>
                      <a:pPr algn="just">
                        <a:lnSpc>
                          <a:spcPct val="115000"/>
                        </a:lnSpc>
                        <a:spcAft>
                          <a:spcPts val="0"/>
                        </a:spcAft>
                      </a:pPr>
                      <a:r>
                        <a:rPr lang="es-CO" sz="1200" dirty="0">
                          <a:effectLst/>
                        </a:rPr>
                        <a:t>Seguimiento al Plan de Mejoramiento suscrito con la Contraloría</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200">
                          <a:effectLst/>
                        </a:rPr>
                        <a:t>Resolución 6445/12</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200" dirty="0">
                          <a:effectLst/>
                        </a:rPr>
                        <a:t>15 de enero de 2019 .</a:t>
                      </a:r>
                    </a:p>
                    <a:p>
                      <a:pPr algn="just">
                        <a:lnSpc>
                          <a:spcPct val="115000"/>
                        </a:lnSpc>
                        <a:spcAft>
                          <a:spcPts val="0"/>
                        </a:spcAft>
                      </a:pPr>
                      <a:r>
                        <a:rPr lang="es-CO" sz="1200" dirty="0">
                          <a:effectLst/>
                        </a:rPr>
                        <a:t>15 de marzo de 2019</a:t>
                      </a:r>
                    </a:p>
                    <a:p>
                      <a:pPr algn="just">
                        <a:lnSpc>
                          <a:spcPct val="115000"/>
                        </a:lnSpc>
                        <a:spcAft>
                          <a:spcPts val="0"/>
                        </a:spcAft>
                      </a:pP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06 de mayo de 2019,</a:t>
                      </a:r>
                    </a:p>
                    <a:p>
                      <a:pPr algn="just">
                        <a:lnSpc>
                          <a:spcPct val="115000"/>
                        </a:lnSpc>
                        <a:spcAft>
                          <a:spcPts val="0"/>
                        </a:spcAft>
                      </a:pPr>
                      <a:r>
                        <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 de octubre de 2019</a:t>
                      </a:r>
                    </a:p>
                  </a:txBody>
                  <a:tcPr marL="68580" marR="68580" marT="0" marB="0"/>
                </a:tc>
                <a:tc>
                  <a:txBody>
                    <a:bodyPr/>
                    <a:lstStyle/>
                    <a:p>
                      <a:pPr algn="just">
                        <a:lnSpc>
                          <a:spcPct val="115000"/>
                        </a:lnSpc>
                        <a:spcAft>
                          <a:spcPts val="0"/>
                        </a:spcAft>
                      </a:pPr>
                      <a:r>
                        <a:rPr lang="es-CO" sz="1200">
                          <a:effectLst/>
                        </a:rPr>
                        <a:t>Contraloría  Distrital de Cartagena</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487138">
                <a:tc>
                  <a:txBody>
                    <a:bodyPr/>
                    <a:lstStyle/>
                    <a:p>
                      <a:pPr algn="just">
                        <a:lnSpc>
                          <a:spcPct val="115000"/>
                        </a:lnSpc>
                        <a:spcAft>
                          <a:spcPts val="0"/>
                        </a:spcAft>
                      </a:pPr>
                      <a:r>
                        <a:rPr lang="es-CO" sz="1200">
                          <a:effectLst/>
                        </a:rPr>
                        <a:t>Seguimiento al Plan Anticorrupción y de Atención al Ciudadano</a:t>
                      </a:r>
                      <a:endParaRPr lang="es-C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200" dirty="0">
                          <a:effectLst/>
                        </a:rPr>
                        <a:t>Decreto 124 de 2016 Por el cual se sustituye el Título IV de la Parte 1 del Libro 2 del Decreto 1081 de 2015, relativo al “Plan Anticorrupción y de Atención al Ciudadano”</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200" dirty="0">
                          <a:effectLst/>
                        </a:rPr>
                        <a:t>13 de mayo de 2019</a:t>
                      </a:r>
                    </a:p>
                    <a:p>
                      <a:pPr algn="just">
                        <a:lnSpc>
                          <a:spcPct val="115000"/>
                        </a:lnSpc>
                        <a:spcAft>
                          <a:spcPts val="0"/>
                        </a:spcAft>
                      </a:pPr>
                      <a:r>
                        <a:rPr lang="es-CO" sz="1200" dirty="0">
                          <a:effectLst/>
                        </a:rPr>
                        <a:t>06 de septiembre  de 2019</a:t>
                      </a:r>
                    </a:p>
                  </a:txBody>
                  <a:tcPr marL="68580" marR="68580" marT="0" marB="0"/>
                </a:tc>
                <a:tc>
                  <a:txBody>
                    <a:bodyPr/>
                    <a:lstStyle/>
                    <a:p>
                      <a:pPr algn="just">
                        <a:lnSpc>
                          <a:spcPct val="115000"/>
                        </a:lnSpc>
                        <a:spcAft>
                          <a:spcPts val="0"/>
                        </a:spcAft>
                      </a:pPr>
                      <a:r>
                        <a:rPr lang="es-CO" sz="1200" dirty="0">
                          <a:effectLst/>
                        </a:rPr>
                        <a:t>Representante Legal. Ciudadanía.</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graphicFrame>
        <p:nvGraphicFramePr>
          <p:cNvPr id="6" name="Tabla 5">
            <a:extLst>
              <a:ext uri="{FF2B5EF4-FFF2-40B4-BE49-F238E27FC236}">
                <a16:creationId xmlns:a16="http://schemas.microsoft.com/office/drawing/2014/main" id="{2EB89E84-95B7-49B0-A608-603CA1217D5A}"/>
              </a:ext>
            </a:extLst>
          </p:cNvPr>
          <p:cNvGraphicFramePr>
            <a:graphicFrameLocks noGrp="1"/>
          </p:cNvGraphicFramePr>
          <p:nvPr>
            <p:extLst>
              <p:ext uri="{D42A27DB-BD31-4B8C-83A1-F6EECF244321}">
                <p14:modId xmlns:p14="http://schemas.microsoft.com/office/powerpoint/2010/main" val="100232114"/>
              </p:ext>
            </p:extLst>
          </p:nvPr>
        </p:nvGraphicFramePr>
        <p:xfrm>
          <a:off x="337853" y="5089784"/>
          <a:ext cx="8083657" cy="626533"/>
        </p:xfrm>
        <a:graphic>
          <a:graphicData uri="http://schemas.openxmlformats.org/drawingml/2006/table">
            <a:tbl>
              <a:tblPr firstRow="1" firstCol="1" bandRow="1">
                <a:tableStyleId>{21E4AEA4-8DFA-4A89-87EB-49C32662AFE0}</a:tableStyleId>
              </a:tblPr>
              <a:tblGrid>
                <a:gridCol w="2333952">
                  <a:extLst>
                    <a:ext uri="{9D8B030D-6E8A-4147-A177-3AD203B41FA5}">
                      <a16:colId xmlns:a16="http://schemas.microsoft.com/office/drawing/2014/main" val="2394440957"/>
                    </a:ext>
                  </a:extLst>
                </a:gridCol>
                <a:gridCol w="2564840">
                  <a:extLst>
                    <a:ext uri="{9D8B030D-6E8A-4147-A177-3AD203B41FA5}">
                      <a16:colId xmlns:a16="http://schemas.microsoft.com/office/drawing/2014/main" val="2455216769"/>
                    </a:ext>
                  </a:extLst>
                </a:gridCol>
                <a:gridCol w="1547977">
                  <a:extLst>
                    <a:ext uri="{9D8B030D-6E8A-4147-A177-3AD203B41FA5}">
                      <a16:colId xmlns:a16="http://schemas.microsoft.com/office/drawing/2014/main" val="3730035616"/>
                    </a:ext>
                  </a:extLst>
                </a:gridCol>
                <a:gridCol w="1636888">
                  <a:extLst>
                    <a:ext uri="{9D8B030D-6E8A-4147-A177-3AD203B41FA5}">
                      <a16:colId xmlns:a16="http://schemas.microsoft.com/office/drawing/2014/main" val="380209652"/>
                    </a:ext>
                  </a:extLst>
                </a:gridCol>
              </a:tblGrid>
              <a:tr h="626533">
                <a:tc>
                  <a:txBody>
                    <a:bodyPr/>
                    <a:lstStyle/>
                    <a:p>
                      <a:pPr algn="just">
                        <a:lnSpc>
                          <a:spcPct val="115000"/>
                        </a:lnSpc>
                        <a:spcAft>
                          <a:spcPts val="0"/>
                        </a:spcAft>
                      </a:pPr>
                      <a:r>
                        <a:rPr lang="es-CO" sz="1200" dirty="0">
                          <a:effectLst/>
                        </a:rPr>
                        <a:t>Evaluaciones </a:t>
                      </a:r>
                      <a:r>
                        <a:rPr lang="es-CO" sz="1200" dirty="0" err="1">
                          <a:effectLst/>
                        </a:rPr>
                        <a:t>Gestion</a:t>
                      </a:r>
                      <a:r>
                        <a:rPr lang="es-CO" sz="1200" dirty="0">
                          <a:effectLst/>
                        </a:rPr>
                        <a:t> Contractual y </a:t>
                      </a:r>
                      <a:r>
                        <a:rPr lang="es-CO" sz="1200" dirty="0" err="1">
                          <a:effectLst/>
                        </a:rPr>
                        <a:t>Secop</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200" dirty="0">
                          <a:effectLst/>
                        </a:rPr>
                        <a:t>Ley 1474 de 2011 , Decreto 1537 de 2001, 019, 2482 y 2641</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CO" sz="1200" dirty="0">
                          <a:effectLst/>
                        </a:rPr>
                        <a:t>13 de Junio 2019</a:t>
                      </a:r>
                    </a:p>
                  </a:txBody>
                  <a:tcPr marL="68580" marR="68580" marT="0" marB="0"/>
                </a:tc>
                <a:tc>
                  <a:txBody>
                    <a:bodyPr/>
                    <a:lstStyle/>
                    <a:p>
                      <a:pPr algn="just">
                        <a:lnSpc>
                          <a:spcPct val="115000"/>
                        </a:lnSpc>
                        <a:spcAft>
                          <a:spcPts val="0"/>
                        </a:spcAft>
                      </a:pPr>
                      <a:r>
                        <a:rPr lang="es-CO" sz="1200" dirty="0">
                          <a:effectLst/>
                        </a:rPr>
                        <a:t>Representante Legal. Ciudadanía.</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7486396"/>
                  </a:ext>
                </a:extLst>
              </a:tr>
            </a:tbl>
          </a:graphicData>
        </a:graphic>
      </p:graphicFrame>
    </p:spTree>
    <p:extLst>
      <p:ext uri="{BB962C8B-B14F-4D97-AF65-F5344CB8AC3E}">
        <p14:creationId xmlns:p14="http://schemas.microsoft.com/office/powerpoint/2010/main" val="34468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72CF7AB-10CD-4B20-85A2-E5C1C133EC54}"/>
              </a:ext>
            </a:extLst>
          </p:cNvPr>
          <p:cNvSpPr/>
          <p:nvPr/>
        </p:nvSpPr>
        <p:spPr>
          <a:xfrm>
            <a:off x="628650" y="155252"/>
            <a:ext cx="6122106" cy="1051570"/>
          </a:xfrm>
          <a:prstGeom prst="rect">
            <a:avLst/>
          </a:prstGeom>
        </p:spPr>
        <p:txBody>
          <a:bodyPr wrap="square">
            <a:spAutoFit/>
          </a:bodyPr>
          <a:lstStyle/>
          <a:p>
            <a:pPr algn="ctr">
              <a:spcAft>
                <a:spcPts val="1000"/>
              </a:spcAft>
            </a:pPr>
            <a:r>
              <a:rPr lang="es-CO" b="1" dirty="0">
                <a:latin typeface="Arial" panose="020B0604020202020204" pitchFamily="34" charset="0"/>
                <a:ea typeface="Calibri" panose="020F0502020204030204" pitchFamily="34" charset="0"/>
                <a:cs typeface="Arial" panose="020B0604020202020204" pitchFamily="34" charset="0"/>
              </a:rPr>
              <a:t>Seguimientos e informes Oficina Asesora Control Interno</a:t>
            </a:r>
          </a:p>
          <a:p>
            <a:pPr algn="ctr">
              <a:spcAft>
                <a:spcPts val="1000"/>
              </a:spcAft>
            </a:pPr>
            <a:r>
              <a:rPr lang="es-CO" b="1" dirty="0">
                <a:latin typeface="Arial" panose="020B0604020202020204" pitchFamily="34" charset="0"/>
                <a:ea typeface="Calibri" panose="020F0502020204030204" pitchFamily="34" charset="0"/>
                <a:cs typeface="Arial" panose="020B0604020202020204" pitchFamily="34" charset="0"/>
              </a:rPr>
              <a:t> Vigencia 2019</a:t>
            </a:r>
            <a:endParaRPr lang="es-CO" sz="2000" i="1" dirty="0">
              <a:latin typeface="Arial" panose="020B0604020202020204" pitchFamily="34" charset="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3DA34498-5B02-4F9F-9FD1-B8A3AFDE08D3}"/>
              </a:ext>
            </a:extLst>
          </p:cNvPr>
          <p:cNvSpPr/>
          <p:nvPr/>
        </p:nvSpPr>
        <p:spPr>
          <a:xfrm>
            <a:off x="4659796" y="1603564"/>
            <a:ext cx="4241493" cy="4022640"/>
          </a:xfrm>
          <a:prstGeom prst="rect">
            <a:avLst/>
          </a:prstGeom>
        </p:spPr>
        <p:txBody>
          <a:bodyPr wrap="square">
            <a:spAutoFit/>
          </a:bodyPr>
          <a:lstStyle/>
          <a:p>
            <a:pPr algn="just">
              <a:lnSpc>
                <a:spcPct val="115000"/>
              </a:lnSpc>
              <a:spcAft>
                <a:spcPts val="1000"/>
              </a:spcAft>
            </a:pPr>
            <a:r>
              <a:rPr lang="es-CO" dirty="0">
                <a:latin typeface="Arial" panose="020B0604020202020204" pitchFamily="34" charset="0"/>
                <a:ea typeface="Calibri" panose="020F0502020204030204" pitchFamily="34" charset="0"/>
                <a:cs typeface="Times New Roman" panose="02020603050405020304" pitchFamily="18" charset="0"/>
              </a:rPr>
              <a:t>Se realizaron 12 informes obligatorios,  6 seguimientos, 02 evaluaciones programadas, logrando el 100% de lo programado en la vigencia 2019,</a:t>
            </a:r>
            <a:endParaRPr lang="es-CO"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CO" dirty="0">
                <a:latin typeface="Arial" panose="020B0604020202020204" pitchFamily="34" charset="0"/>
                <a:ea typeface="Calibri" panose="020F0502020204030204" pitchFamily="34" charset="0"/>
                <a:cs typeface="Times New Roman" panose="02020603050405020304" pitchFamily="18" charset="0"/>
              </a:rPr>
              <a:t>El resultado del indicador también quiere decir que la Oficina de Control Interno contribuye en el logro del objetivo institucional 2019 Evaluar, medir, acompañar, asesorar y hacer seguimiento en forma selectiva e independiente al Sistema de Control Interno de la entidad</a:t>
            </a:r>
            <a:endParaRPr lang="es-CO"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Gráfico 6">
            <a:extLst>
              <a:ext uri="{FF2B5EF4-FFF2-40B4-BE49-F238E27FC236}">
                <a16:creationId xmlns:a16="http://schemas.microsoft.com/office/drawing/2014/main" id="{FA337A3A-F9F1-4E68-B44A-F8013D3CDFEC}"/>
              </a:ext>
            </a:extLst>
          </p:cNvPr>
          <p:cNvGraphicFramePr>
            <a:graphicFrameLocks/>
          </p:cNvGraphicFramePr>
          <p:nvPr>
            <p:extLst>
              <p:ext uri="{D42A27DB-BD31-4B8C-83A1-F6EECF244321}">
                <p14:modId xmlns:p14="http://schemas.microsoft.com/office/powerpoint/2010/main" val="2172645625"/>
              </p:ext>
            </p:extLst>
          </p:nvPr>
        </p:nvGraphicFramePr>
        <p:xfrm>
          <a:off x="479778" y="2057399"/>
          <a:ext cx="3764844" cy="37225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374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3A74E-1D7B-774D-A339-344668D1E72E}"/>
              </a:ext>
            </a:extLst>
          </p:cNvPr>
          <p:cNvSpPr>
            <a:spLocks noGrp="1"/>
          </p:cNvSpPr>
          <p:nvPr>
            <p:ph type="title"/>
          </p:nvPr>
        </p:nvSpPr>
        <p:spPr>
          <a:xfrm>
            <a:off x="86783" y="365127"/>
            <a:ext cx="7886700" cy="729896"/>
          </a:xfrm>
        </p:spPr>
        <p:txBody>
          <a:bodyPr/>
          <a:lstStyle/>
          <a:p>
            <a:pPr algn="ctr"/>
            <a:r>
              <a:rPr lang="es-CO" b="1" dirty="0"/>
              <a:t>Cumplimiento de Roles </a:t>
            </a:r>
          </a:p>
        </p:txBody>
      </p:sp>
      <p:sp>
        <p:nvSpPr>
          <p:cNvPr id="4" name="Marcador de texto 2">
            <a:extLst>
              <a:ext uri="{FF2B5EF4-FFF2-40B4-BE49-F238E27FC236}">
                <a16:creationId xmlns:a16="http://schemas.microsoft.com/office/drawing/2014/main" id="{05C1EB8D-E230-496D-BA16-36F4D95421F2}"/>
              </a:ext>
            </a:extLst>
          </p:cNvPr>
          <p:cNvSpPr txBox="1">
            <a:spLocks/>
          </p:cNvSpPr>
          <p:nvPr/>
        </p:nvSpPr>
        <p:spPr>
          <a:xfrm>
            <a:off x="86783" y="1080293"/>
            <a:ext cx="4282017" cy="6463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x-none" sz="2000" b="1" dirty="0"/>
              <a:t>Evaluación Independiente del Sistema de Control Interno</a:t>
            </a:r>
            <a:endParaRPr lang="es-CO" sz="2000" b="1" dirty="0"/>
          </a:p>
        </p:txBody>
      </p:sp>
      <p:sp>
        <p:nvSpPr>
          <p:cNvPr id="5" name="Marcador de contenido 3">
            <a:extLst>
              <a:ext uri="{FF2B5EF4-FFF2-40B4-BE49-F238E27FC236}">
                <a16:creationId xmlns:a16="http://schemas.microsoft.com/office/drawing/2014/main" id="{9C742B97-2146-4254-B587-FE79CE54C042}"/>
              </a:ext>
            </a:extLst>
          </p:cNvPr>
          <p:cNvSpPr txBox="1">
            <a:spLocks/>
          </p:cNvSpPr>
          <p:nvPr/>
        </p:nvSpPr>
        <p:spPr>
          <a:xfrm>
            <a:off x="343399" y="1810189"/>
            <a:ext cx="4431801" cy="368458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O" sz="2100" b="1" dirty="0"/>
              <a:t>Informe Ejecutivo Anual e Informes cuatrimestrales.   </a:t>
            </a:r>
            <a:r>
              <a:rPr lang="es-CO" sz="2100" dirty="0"/>
              <a:t>La Oficina de Control Interno elaboró y publicó en la página web de la entidad el informe ejecutivo anual de control interno y el pormenorizado del Sistema de Control interno correspondientes a : Marzo- Julio- Noviembre.</a:t>
            </a:r>
          </a:p>
          <a:p>
            <a:pPr algn="just"/>
            <a:r>
              <a:rPr lang="es-CO" sz="2100" b="1" dirty="0"/>
              <a:t>Control Interno Contable.</a:t>
            </a:r>
            <a:r>
              <a:rPr lang="es-CO" sz="2100" dirty="0"/>
              <a:t> informe de Control Interno Contable correspondiente a la vigencia de 2019, el cual arrojó una calificación del 4.5 ubicándolo en el rango de</a:t>
            </a:r>
            <a:r>
              <a:rPr lang="es-CO" sz="2100" b="1" dirty="0"/>
              <a:t> ADECUADO</a:t>
            </a:r>
          </a:p>
        </p:txBody>
      </p:sp>
      <p:sp>
        <p:nvSpPr>
          <p:cNvPr id="6" name="Rectángulo 5">
            <a:extLst>
              <a:ext uri="{FF2B5EF4-FFF2-40B4-BE49-F238E27FC236}">
                <a16:creationId xmlns:a16="http://schemas.microsoft.com/office/drawing/2014/main" id="{89D4F498-BF14-41CF-A331-40A1AA2B9687}"/>
              </a:ext>
            </a:extLst>
          </p:cNvPr>
          <p:cNvSpPr/>
          <p:nvPr/>
        </p:nvSpPr>
        <p:spPr>
          <a:xfrm>
            <a:off x="4684889" y="1040057"/>
            <a:ext cx="4572000" cy="707886"/>
          </a:xfrm>
          <a:prstGeom prst="rect">
            <a:avLst/>
          </a:prstGeom>
        </p:spPr>
        <p:txBody>
          <a:bodyPr wrap="square">
            <a:spAutoFit/>
          </a:bodyPr>
          <a:lstStyle/>
          <a:p>
            <a:r>
              <a:rPr lang="es-CO" sz="2000" b="1" dirty="0"/>
              <a:t>Rol Enfoque a la Prevención - </a:t>
            </a:r>
            <a:r>
              <a:rPr lang="x-none" sz="2000" b="1" dirty="0"/>
              <a:t>Fomento de la Cultura del Control y Autoevaluación </a:t>
            </a:r>
            <a:endParaRPr lang="es-CO" sz="2000" b="1" dirty="0"/>
          </a:p>
        </p:txBody>
      </p:sp>
      <p:sp>
        <p:nvSpPr>
          <p:cNvPr id="7" name="Marcador de contenido 5">
            <a:extLst>
              <a:ext uri="{FF2B5EF4-FFF2-40B4-BE49-F238E27FC236}">
                <a16:creationId xmlns:a16="http://schemas.microsoft.com/office/drawing/2014/main" id="{2EDB21CE-3521-4FFB-8084-42720ADDA95A}"/>
              </a:ext>
            </a:extLst>
          </p:cNvPr>
          <p:cNvSpPr txBox="1">
            <a:spLocks/>
          </p:cNvSpPr>
          <p:nvPr/>
        </p:nvSpPr>
        <p:spPr>
          <a:xfrm>
            <a:off x="4775200" y="1704046"/>
            <a:ext cx="4025401" cy="330764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O" sz="2000" dirty="0"/>
              <a:t>En cumplimiento de las metas contenidas en el plan de acción, la Oficina de Control Interno realizó el Noticontrol de enero a junio .y julio a diciembre lográndose el 100% de lo planeado. </a:t>
            </a:r>
          </a:p>
          <a:p>
            <a:pPr algn="just"/>
            <a:r>
              <a:rPr lang="es-CO" sz="2000" dirty="0"/>
              <a:t>En el desarrollo del rol de enfoque a la prevención se realizó el seguimiento al plan anticorrupción de la entidad y se le realizo auditoria a los distintos procesos dando las recomendaciones para el mejoramiento de estos</a:t>
            </a:r>
            <a:r>
              <a:rPr lang="es-CO" sz="2100" dirty="0"/>
              <a:t>. </a:t>
            </a:r>
          </a:p>
        </p:txBody>
      </p:sp>
    </p:spTree>
    <p:extLst>
      <p:ext uri="{BB962C8B-B14F-4D97-AF65-F5344CB8AC3E}">
        <p14:creationId xmlns:p14="http://schemas.microsoft.com/office/powerpoint/2010/main" val="198409427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878</Words>
  <Application>Microsoft Office PowerPoint</Application>
  <PresentationFormat>Presentación en pantalla (4:3)</PresentationFormat>
  <Paragraphs>97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Times New Roman</vt:lpstr>
      <vt:lpstr>Tema de Office</vt:lpstr>
      <vt:lpstr>OFICINA ASESORA DE CONTROL INTERNO</vt:lpstr>
      <vt:lpstr>Presentación de PowerPoint</vt:lpstr>
      <vt:lpstr>AUDITORIAS INTERNAS VIGENCIA 2019</vt:lpstr>
      <vt:lpstr>Informes, evaluaciones y seguimientos Vigencia 2019</vt:lpstr>
      <vt:lpstr>Informes, evaluaciones y seguimientos vigencia 2019</vt:lpstr>
      <vt:lpstr>Presentación de PowerPoint</vt:lpstr>
      <vt:lpstr>Cumplimiento de Roles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LORA</dc:creator>
  <cp:lastModifiedBy>rosaamelia maciasseguanes</cp:lastModifiedBy>
  <cp:revision>9</cp:revision>
  <cp:lastPrinted>2019-06-26T23:47:36Z</cp:lastPrinted>
  <dcterms:created xsi:type="dcterms:W3CDTF">2019-06-26T23:44:36Z</dcterms:created>
  <dcterms:modified xsi:type="dcterms:W3CDTF">2019-12-22T14:52:22Z</dcterms:modified>
</cp:coreProperties>
</file>