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9"/>
  </p:normalViewPr>
  <p:slideViewPr>
    <p:cSldViewPr snapToGrid="0" snapToObjects="1">
      <p:cViewPr>
        <p:scale>
          <a:sx n="100" d="100"/>
          <a:sy n="100" d="100"/>
        </p:scale>
        <p:origin x="11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20/12/2019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90443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20/12/2019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66349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20/12/2019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21961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20/12/2019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8026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E37FE4-BBAF-1044-B726-0573DEA13094}" type="datetimeFigureOut">
              <a:rPr lang="es-CO" smtClean="0"/>
              <a:t>20/12/2019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61068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EE37FE4-BBAF-1044-B726-0573DEA13094}" type="datetimeFigureOut">
              <a:rPr lang="es-CO" smtClean="0"/>
              <a:t>20/12/2019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02409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E37FE4-BBAF-1044-B726-0573DEA13094}" type="datetimeFigureOut">
              <a:rPr lang="es-CO" smtClean="0"/>
              <a:t>20/12/2019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52507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EE37FE4-BBAF-1044-B726-0573DEA13094}" type="datetimeFigureOut">
              <a:rPr lang="es-CO" smtClean="0"/>
              <a:t>20/12/2019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03401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37FE4-BBAF-1044-B726-0573DEA13094}" type="datetimeFigureOut">
              <a:rPr lang="es-CO" smtClean="0"/>
              <a:t>20/12/2019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10252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20/12/2019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41334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20/12/2019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39309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37FE4-BBAF-1044-B726-0573DEA13094}" type="datetimeFigureOut">
              <a:rPr lang="es-CO" smtClean="0"/>
              <a:t>20/12/2019</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18DED-8D99-1646-AAC4-D6B07B455688}" type="slidenum">
              <a:rPr lang="es-CO" smtClean="0"/>
              <a:t>‹Nº›</a:t>
            </a:fld>
            <a:endParaRPr lang="es-CO"/>
          </a:p>
        </p:txBody>
      </p:sp>
    </p:spTree>
    <p:extLst>
      <p:ext uri="{BB962C8B-B14F-4D97-AF65-F5344CB8AC3E}">
        <p14:creationId xmlns:p14="http://schemas.microsoft.com/office/powerpoint/2010/main" val="110503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B31F48-6488-D147-B357-46BE8F7E3C04}"/>
              </a:ext>
            </a:extLst>
          </p:cNvPr>
          <p:cNvSpPr>
            <a:spLocks noGrp="1"/>
          </p:cNvSpPr>
          <p:nvPr>
            <p:ph type="ctrTitle"/>
          </p:nvPr>
        </p:nvSpPr>
        <p:spPr>
          <a:xfrm>
            <a:off x="685800" y="1122362"/>
            <a:ext cx="7772400" cy="3795325"/>
          </a:xfrm>
        </p:spPr>
        <p:txBody>
          <a:bodyPr>
            <a:noAutofit/>
          </a:bodyPr>
          <a:lstStyle/>
          <a:p>
            <a:r>
              <a:rPr lang="es-MX" b="1" dirty="0" smtClean="0"/>
              <a:t>RENDICIÓN DE CUENTAS </a:t>
            </a:r>
            <a:r>
              <a:rPr lang="es-MX" b="1" dirty="0" smtClean="0"/>
              <a:t>BANCADA CONSERVADORA. </a:t>
            </a:r>
            <a:endParaRPr lang="es-CO" b="1" dirty="0"/>
          </a:p>
        </p:txBody>
      </p:sp>
      <p:sp>
        <p:nvSpPr>
          <p:cNvPr id="3" name="Subtítulo 2">
            <a:extLst>
              <a:ext uri="{FF2B5EF4-FFF2-40B4-BE49-F238E27FC236}">
                <a16:creationId xmlns:a16="http://schemas.microsoft.com/office/drawing/2014/main" id="{753F2F3D-0922-CC44-9FF7-98FF1BE90AC4}"/>
              </a:ext>
            </a:extLst>
          </p:cNvPr>
          <p:cNvSpPr>
            <a:spLocks noGrp="1"/>
          </p:cNvSpPr>
          <p:nvPr>
            <p:ph type="subTitle" idx="1"/>
          </p:nvPr>
        </p:nvSpPr>
        <p:spPr/>
        <p:txBody>
          <a:bodyPr/>
          <a:lstStyle/>
          <a:p>
            <a:endParaRPr lang="es-CO" b="1" dirty="0"/>
          </a:p>
        </p:txBody>
      </p:sp>
    </p:spTree>
    <p:extLst>
      <p:ext uri="{BB962C8B-B14F-4D97-AF65-F5344CB8AC3E}">
        <p14:creationId xmlns:p14="http://schemas.microsoft.com/office/powerpoint/2010/main" val="3876104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9. PROPOSICION </a:t>
            </a:r>
            <a:r>
              <a:rPr lang="es-MX" dirty="0"/>
              <a:t>No. </a:t>
            </a:r>
            <a:r>
              <a:rPr lang="es-MX" dirty="0" smtClean="0"/>
              <a:t>034</a:t>
            </a:r>
            <a:br>
              <a:rPr lang="es-MX" dirty="0" smtClean="0"/>
            </a:br>
            <a:r>
              <a:rPr lang="es-MX" sz="2200" dirty="0"/>
              <a:t>presentado por: RODRIGO RAUL REYES PEREIRA</a:t>
            </a:r>
            <a:r>
              <a:rPr lang="es-CO" sz="2200" dirty="0"/>
              <a:t/>
            </a:r>
            <a:br>
              <a:rPr lang="es-CO" sz="2200" dirty="0"/>
            </a:br>
            <a:r>
              <a:rPr lang="es-CO" sz="2200" dirty="0" smtClean="0"/>
              <a:t>09 </a:t>
            </a:r>
            <a:r>
              <a:rPr lang="es-CO" sz="2200" dirty="0"/>
              <a:t>de abril de 2019</a:t>
            </a:r>
            <a:r>
              <a:rPr lang="es-MX" sz="2200" dirty="0"/>
              <a:t/>
            </a:r>
            <a:br>
              <a:rPr lang="es-MX" sz="2200" dirty="0"/>
            </a:br>
            <a:endParaRPr lang="es-CO" sz="2200" dirty="0"/>
          </a:p>
        </p:txBody>
      </p:sp>
      <p:sp>
        <p:nvSpPr>
          <p:cNvPr id="3" name="Marcador de contenido 2"/>
          <p:cNvSpPr>
            <a:spLocks noGrp="1"/>
          </p:cNvSpPr>
          <p:nvPr>
            <p:ph idx="1"/>
          </p:nvPr>
        </p:nvSpPr>
        <p:spPr/>
        <p:txBody>
          <a:bodyPr/>
          <a:lstStyle/>
          <a:p>
            <a:pPr marL="0" indent="0">
              <a:buNone/>
            </a:pPr>
            <a:r>
              <a:rPr lang="es-MX" dirty="0" smtClean="0"/>
              <a:t>El </a:t>
            </a:r>
            <a:r>
              <a:rPr lang="es-MX" dirty="0"/>
              <a:t>Honorable Concejo Distrital de Cartagena de Indias en sesión de </a:t>
            </a:r>
            <a:r>
              <a:rPr lang="es-MX" dirty="0" smtClean="0"/>
              <a:t>la fecha </a:t>
            </a:r>
            <a:r>
              <a:rPr lang="es-MX" dirty="0"/>
              <a:t>Propone solicitar informe y Citar en hora y fecha que designe </a:t>
            </a:r>
            <a:r>
              <a:rPr lang="es-MX" dirty="0" smtClean="0"/>
              <a:t>la Mesa </a:t>
            </a:r>
            <a:r>
              <a:rPr lang="es-MX" dirty="0"/>
              <a:t>Directiva a los siguientes funcionarios:</a:t>
            </a:r>
          </a:p>
          <a:p>
            <a:r>
              <a:rPr lang="es-MX" dirty="0" smtClean="0"/>
              <a:t> </a:t>
            </a:r>
            <a:r>
              <a:rPr lang="es-MX" dirty="0"/>
              <a:t>Director DADIS</a:t>
            </a:r>
          </a:p>
          <a:p>
            <a:r>
              <a:rPr lang="es-MX" dirty="0" smtClean="0"/>
              <a:t> </a:t>
            </a:r>
            <a:r>
              <a:rPr lang="es-MX" dirty="0"/>
              <a:t>Director ESE CARTAGENA</a:t>
            </a:r>
            <a:endParaRPr lang="es-CO" dirty="0"/>
          </a:p>
        </p:txBody>
      </p:sp>
    </p:spTree>
    <p:extLst>
      <p:ext uri="{BB962C8B-B14F-4D97-AF65-F5344CB8AC3E}">
        <p14:creationId xmlns:p14="http://schemas.microsoft.com/office/powerpoint/2010/main" val="426152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
            </a:r>
            <a:br>
              <a:rPr lang="es-MX" dirty="0"/>
            </a:br>
            <a:r>
              <a:rPr lang="es-MX" dirty="0" smtClean="0"/>
              <a:t>10. PROPOSICIÒN </a:t>
            </a:r>
            <a:r>
              <a:rPr lang="es-MX" dirty="0"/>
              <a:t>No. 036</a:t>
            </a:r>
            <a:br>
              <a:rPr lang="es-MX" dirty="0"/>
            </a:br>
            <a:r>
              <a:rPr lang="es-MX" sz="2200" dirty="0"/>
              <a:t>presentada por: RAFAEL MEZA </a:t>
            </a:r>
            <a:r>
              <a:rPr lang="es-MX" sz="2200" dirty="0" smtClean="0"/>
              <a:t>PEREZ</a:t>
            </a:r>
            <a:r>
              <a:rPr lang="es-MX" sz="2200" dirty="0"/>
              <a:t/>
            </a:r>
            <a:br>
              <a:rPr lang="es-MX" sz="2200" dirty="0"/>
            </a:br>
            <a:r>
              <a:rPr lang="es-MX" sz="2200" dirty="0" smtClean="0"/>
              <a:t>13 de abril de </a:t>
            </a:r>
            <a:r>
              <a:rPr lang="es-MX" sz="2200" dirty="0"/>
              <a:t>2019</a:t>
            </a:r>
            <a:br>
              <a:rPr lang="es-MX" sz="2200" dirty="0"/>
            </a:br>
            <a:endParaRPr lang="es-CO" sz="2200" dirty="0"/>
          </a:p>
        </p:txBody>
      </p:sp>
      <p:sp>
        <p:nvSpPr>
          <p:cNvPr id="3" name="Marcador de contenido 2"/>
          <p:cNvSpPr>
            <a:spLocks noGrp="1"/>
          </p:cNvSpPr>
          <p:nvPr>
            <p:ph idx="1"/>
          </p:nvPr>
        </p:nvSpPr>
        <p:spPr/>
        <p:txBody>
          <a:bodyPr>
            <a:normAutofit/>
          </a:bodyPr>
          <a:lstStyle/>
          <a:p>
            <a:pPr marL="0" indent="0" algn="just">
              <a:buNone/>
            </a:pPr>
            <a:r>
              <a:rPr lang="es-MX" dirty="0"/>
              <a:t>El Concejo Distrital de Cartagena de Indias en sesión de la fecha</a:t>
            </a:r>
            <a:r>
              <a:rPr lang="es-MX" dirty="0" smtClean="0"/>
              <a:t>, lamenta </a:t>
            </a:r>
            <a:r>
              <a:rPr lang="es-MX" dirty="0"/>
              <a:t>profundamente la muerte del ex beisbolista bolivarense </a:t>
            </a:r>
            <a:r>
              <a:rPr lang="es-MX" dirty="0" smtClean="0"/>
              <a:t>ABEL LEAL</a:t>
            </a:r>
            <a:r>
              <a:rPr lang="es-MX" dirty="0"/>
              <a:t>, quien fue integrante de las selecciones de Bolívar y Colombia.</a:t>
            </a:r>
          </a:p>
          <a:p>
            <a:pPr marL="0" indent="0" algn="just">
              <a:buNone/>
            </a:pPr>
            <a:r>
              <a:rPr lang="es-MX" dirty="0"/>
              <a:t>Reconocido como un bateador temible y dueño de un </a:t>
            </a:r>
            <a:r>
              <a:rPr lang="es-MX" dirty="0" smtClean="0"/>
              <a:t>portentoso brazo</a:t>
            </a:r>
            <a:r>
              <a:rPr lang="es-MX" dirty="0"/>
              <a:t>, razón por la cual, se ganó el remoquete de ‘El Tigre’. </a:t>
            </a:r>
            <a:r>
              <a:rPr lang="es-MX" dirty="0" smtClean="0"/>
              <a:t>Con Colombia </a:t>
            </a:r>
            <a:r>
              <a:rPr lang="es-MX" dirty="0"/>
              <a:t>fue </a:t>
            </a:r>
            <a:r>
              <a:rPr lang="es-MX" dirty="0" smtClean="0"/>
              <a:t>subcampeón </a:t>
            </a:r>
            <a:r>
              <a:rPr lang="es-MX" dirty="0"/>
              <a:t>mundial en 1971. Abel Leal, siempre </a:t>
            </a:r>
            <a:r>
              <a:rPr lang="es-MX" dirty="0" smtClean="0"/>
              <a:t>será recordado </a:t>
            </a:r>
            <a:r>
              <a:rPr lang="es-MX" dirty="0"/>
              <a:t>como el más célebre jonronero de Colombia.</a:t>
            </a:r>
            <a:endParaRPr lang="es-CO" dirty="0"/>
          </a:p>
        </p:txBody>
      </p:sp>
    </p:spTree>
    <p:extLst>
      <p:ext uri="{BB962C8B-B14F-4D97-AF65-F5344CB8AC3E}">
        <p14:creationId xmlns:p14="http://schemas.microsoft.com/office/powerpoint/2010/main" val="186310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11. PROPOSICIÒN </a:t>
            </a:r>
            <a:r>
              <a:rPr lang="es-MX" dirty="0"/>
              <a:t>No. </a:t>
            </a:r>
            <a:r>
              <a:rPr lang="es-MX" dirty="0" smtClean="0"/>
              <a:t>037</a:t>
            </a:r>
            <a:r>
              <a:rPr lang="es-MX" dirty="0"/>
              <a:t/>
            </a:r>
            <a:br>
              <a:rPr lang="es-MX" dirty="0"/>
            </a:br>
            <a:r>
              <a:rPr lang="es-MX" sz="2200" dirty="0"/>
              <a:t>presentada por: RAFAEL MEZA PEREZ,</a:t>
            </a:r>
            <a:br>
              <a:rPr lang="es-MX" sz="2200" dirty="0"/>
            </a:br>
            <a:r>
              <a:rPr lang="es-MX" sz="2200" dirty="0"/>
              <a:t>13 de abril de 2019</a:t>
            </a:r>
            <a:endParaRPr lang="es-CO" sz="2200"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MX" dirty="0"/>
              <a:t>El Concejo Distrital de Cartagena de Indias en sesión de la </a:t>
            </a:r>
            <a:r>
              <a:rPr lang="es-MX" dirty="0" smtClean="0"/>
              <a:t>fecha propone </a:t>
            </a:r>
            <a:r>
              <a:rPr lang="es-MX" dirty="0"/>
              <a:t>realizar el día sábado 27 de Abril de 2019 en las </a:t>
            </a:r>
            <a:r>
              <a:rPr lang="es-MX" dirty="0" smtClean="0"/>
              <a:t>Instalaciones de </a:t>
            </a:r>
            <a:r>
              <a:rPr lang="es-MX" dirty="0"/>
              <a:t>la Institución Educativa Jorge </a:t>
            </a:r>
            <a:r>
              <a:rPr lang="es-MX" dirty="0" err="1"/>
              <a:t>Artel</a:t>
            </a:r>
            <a:r>
              <a:rPr lang="es-MX" dirty="0"/>
              <a:t> situado en la vía Perimetral</a:t>
            </a:r>
            <a:r>
              <a:rPr lang="es-MX" dirty="0" smtClean="0"/>
              <a:t>, debate </a:t>
            </a:r>
            <a:r>
              <a:rPr lang="es-MX" dirty="0"/>
              <a:t>citando e invitando a los siguientes funcionarios: </a:t>
            </a:r>
            <a:r>
              <a:rPr lang="es-MX" dirty="0" smtClean="0"/>
              <a:t>Director CARDIQUE</a:t>
            </a:r>
            <a:r>
              <a:rPr lang="es-MX" dirty="0"/>
              <a:t>, EPA Cartagena, UMATA, DADIS, MINAMBIENTE, </a:t>
            </a:r>
            <a:r>
              <a:rPr lang="es-MX" dirty="0" smtClean="0"/>
              <a:t>Concesión Costera</a:t>
            </a:r>
            <a:r>
              <a:rPr lang="es-MX" dirty="0"/>
              <a:t>, </a:t>
            </a:r>
            <a:r>
              <a:rPr lang="es-MX" dirty="0" smtClean="0"/>
              <a:t>asociación </a:t>
            </a:r>
            <a:r>
              <a:rPr lang="es-MX" dirty="0"/>
              <a:t>Nacional de Licencias Ambientales - ANLA</a:t>
            </a:r>
            <a:r>
              <a:rPr lang="es-MX" dirty="0" smtClean="0"/>
              <a:t>, ACUACAR</a:t>
            </a:r>
            <a:r>
              <a:rPr lang="es-MX" dirty="0"/>
              <a:t>, </a:t>
            </a:r>
            <a:r>
              <a:rPr lang="es-MX" dirty="0" smtClean="0"/>
              <a:t>AERONAUTICA </a:t>
            </a:r>
            <a:r>
              <a:rPr lang="es-MX" dirty="0"/>
              <a:t>Civil, DIMAR, Procuraduría Ambiental, </a:t>
            </a:r>
            <a:r>
              <a:rPr lang="es-MX" dirty="0" smtClean="0"/>
              <a:t>Ruta del </a:t>
            </a:r>
            <a:r>
              <a:rPr lang="es-MX" dirty="0"/>
              <a:t>Sol, Secretaría de </a:t>
            </a:r>
            <a:r>
              <a:rPr lang="es-MX" dirty="0" smtClean="0"/>
              <a:t>Planeación</a:t>
            </a:r>
            <a:r>
              <a:rPr lang="es-MX" dirty="0"/>
              <a:t>, al Comandante de Policía, </a:t>
            </a:r>
            <a:r>
              <a:rPr lang="es-MX" dirty="0" smtClean="0"/>
              <a:t>Personero Distrital</a:t>
            </a:r>
            <a:r>
              <a:rPr lang="es-MX" dirty="0"/>
              <a:t>, Congresistas Bolivarenses, a tres miembros de la Asociación </a:t>
            </a:r>
            <a:r>
              <a:rPr lang="es-MX" dirty="0" smtClean="0"/>
              <a:t>de Pescadores </a:t>
            </a:r>
            <a:r>
              <a:rPr lang="es-MX" dirty="0"/>
              <a:t>señores Roberto Mattos, </a:t>
            </a:r>
            <a:r>
              <a:rPr lang="es-MX" dirty="0" err="1"/>
              <a:t>Elber</a:t>
            </a:r>
            <a:r>
              <a:rPr lang="es-MX" dirty="0"/>
              <a:t> Enrique Navarro.</a:t>
            </a:r>
            <a:endParaRPr lang="es-CO" dirty="0"/>
          </a:p>
        </p:txBody>
      </p:sp>
    </p:spTree>
    <p:extLst>
      <p:ext uri="{BB962C8B-B14F-4D97-AF65-F5344CB8AC3E}">
        <p14:creationId xmlns:p14="http://schemas.microsoft.com/office/powerpoint/2010/main" val="1309781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smtClean="0"/>
              <a:t>12. PROPOSICIÓN </a:t>
            </a:r>
            <a:r>
              <a:rPr lang="es-CO" dirty="0"/>
              <a:t>No. 032</a:t>
            </a:r>
            <a:br>
              <a:rPr lang="es-CO" dirty="0"/>
            </a:br>
            <a:r>
              <a:rPr lang="es-MX" sz="2200" dirty="0"/>
              <a:t>presentado por: EDGAR MENDOZA SALEME</a:t>
            </a:r>
            <a:r>
              <a:rPr lang="es-CO" sz="2200" dirty="0"/>
              <a:t/>
            </a:r>
            <a:br>
              <a:rPr lang="es-CO" sz="2200" dirty="0"/>
            </a:br>
            <a:r>
              <a:rPr lang="es-CO" sz="2200" dirty="0" smtClean="0"/>
              <a:t>23 </a:t>
            </a:r>
            <a:r>
              <a:rPr lang="es-CO" sz="2200" dirty="0"/>
              <a:t>de abril de 2019</a:t>
            </a:r>
          </a:p>
        </p:txBody>
      </p:sp>
      <p:sp>
        <p:nvSpPr>
          <p:cNvPr id="3" name="Marcador de contenido 2"/>
          <p:cNvSpPr>
            <a:spLocks noGrp="1"/>
          </p:cNvSpPr>
          <p:nvPr>
            <p:ph idx="1"/>
          </p:nvPr>
        </p:nvSpPr>
        <p:spPr/>
        <p:txBody>
          <a:bodyPr>
            <a:normAutofit fontScale="77500" lnSpcReduction="20000"/>
          </a:bodyPr>
          <a:lstStyle/>
          <a:p>
            <a:pPr marL="0" indent="0">
              <a:buNone/>
            </a:pPr>
            <a:r>
              <a:rPr lang="es-MX" dirty="0"/>
              <a:t>Por medio de la cual se solicita adicionar las siguientes preguntas al</a:t>
            </a:r>
          </a:p>
          <a:p>
            <a:pPr marL="0" indent="0">
              <a:buNone/>
            </a:pPr>
            <a:r>
              <a:rPr lang="es-MX" dirty="0"/>
              <a:t>cuestionario de la Proposición No. 040.</a:t>
            </a:r>
          </a:p>
          <a:p>
            <a:pPr marL="0" indent="0">
              <a:buNone/>
            </a:pPr>
            <a:endParaRPr lang="es-MX" dirty="0"/>
          </a:p>
          <a:p>
            <a:pPr marL="0" indent="0">
              <a:buNone/>
            </a:pPr>
            <a:r>
              <a:rPr lang="es-MX" dirty="0"/>
              <a:t>1. ¿Cómo se han cumplido las metas de los programas de salud</a:t>
            </a:r>
          </a:p>
          <a:p>
            <a:pPr marL="0" indent="0">
              <a:buNone/>
            </a:pPr>
            <a:r>
              <a:rPr lang="es-MX" dirty="0"/>
              <a:t>pública planteadas en el plan operativo Anual, teniendo en</a:t>
            </a:r>
          </a:p>
          <a:p>
            <a:pPr marL="0" indent="0">
              <a:buNone/>
            </a:pPr>
            <a:r>
              <a:rPr lang="es-MX" dirty="0"/>
              <a:t>cuenta la finalización del Primer trimestre y las operaciones PIC</a:t>
            </a:r>
          </a:p>
          <a:p>
            <a:pPr marL="0" indent="0">
              <a:buNone/>
            </a:pPr>
            <a:r>
              <a:rPr lang="es-MX" dirty="0"/>
              <a:t>no han sido contratada con los prestadores públicos?</a:t>
            </a:r>
          </a:p>
          <a:p>
            <a:pPr marL="0" indent="0">
              <a:buNone/>
            </a:pPr>
            <a:r>
              <a:rPr lang="es-MX" dirty="0"/>
              <a:t>2. Cuál será el impacto de atención primaria en salud, si hasta la</a:t>
            </a:r>
          </a:p>
          <a:p>
            <a:pPr marL="0" indent="0">
              <a:buNone/>
            </a:pPr>
            <a:r>
              <a:rPr lang="es-MX" dirty="0"/>
              <a:t>fecha no se ha adelantado tramite contractual alguno por parte</a:t>
            </a:r>
          </a:p>
          <a:p>
            <a:pPr marL="0" indent="0">
              <a:buNone/>
            </a:pPr>
            <a:r>
              <a:rPr lang="es-MX" dirty="0"/>
              <a:t>del Departamento Administrativo de Salud (DADIS)</a:t>
            </a:r>
            <a:endParaRPr lang="es-CO" dirty="0"/>
          </a:p>
        </p:txBody>
      </p:sp>
    </p:spTree>
    <p:extLst>
      <p:ext uri="{BB962C8B-B14F-4D97-AF65-F5344CB8AC3E}">
        <p14:creationId xmlns:p14="http://schemas.microsoft.com/office/powerpoint/2010/main" val="2016366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13. PROPOSICIÒN </a:t>
            </a:r>
            <a:r>
              <a:rPr lang="es-MX" dirty="0"/>
              <a:t>No. </a:t>
            </a:r>
            <a:r>
              <a:rPr lang="es-MX" dirty="0" smtClean="0"/>
              <a:t>044</a:t>
            </a:r>
            <a:r>
              <a:rPr lang="es-MX" dirty="0"/>
              <a:t/>
            </a:r>
            <a:br>
              <a:rPr lang="es-MX" dirty="0"/>
            </a:br>
            <a:r>
              <a:rPr lang="es-MX" sz="2200" dirty="0"/>
              <a:t>presentada por: RAFAEL MEZA PEREZ,</a:t>
            </a:r>
            <a:br>
              <a:rPr lang="es-MX" sz="2200" dirty="0"/>
            </a:br>
            <a:r>
              <a:rPr lang="es-MX" sz="2200" dirty="0" smtClean="0"/>
              <a:t>28 </a:t>
            </a:r>
            <a:r>
              <a:rPr lang="es-MX" sz="2200" dirty="0"/>
              <a:t>de abril de 2019</a:t>
            </a:r>
            <a:endParaRPr lang="es-CO" sz="2200" dirty="0"/>
          </a:p>
        </p:txBody>
      </p:sp>
      <p:sp>
        <p:nvSpPr>
          <p:cNvPr id="3" name="Marcador de contenido 2"/>
          <p:cNvSpPr>
            <a:spLocks noGrp="1"/>
          </p:cNvSpPr>
          <p:nvPr>
            <p:ph idx="1"/>
          </p:nvPr>
        </p:nvSpPr>
        <p:spPr/>
        <p:txBody>
          <a:bodyPr>
            <a:normAutofit/>
          </a:bodyPr>
          <a:lstStyle/>
          <a:p>
            <a:pPr marL="0" indent="0" algn="just">
              <a:buNone/>
            </a:pPr>
            <a:r>
              <a:rPr lang="es-MX" dirty="0"/>
              <a:t>El Concejo Distrital de Cartagena de Indias en sesión de la fecha</a:t>
            </a:r>
            <a:r>
              <a:rPr lang="es-MX" dirty="0" smtClean="0"/>
              <a:t>, Propone </a:t>
            </a:r>
            <a:r>
              <a:rPr lang="es-MX" dirty="0"/>
              <a:t>realizar nuevamente una sesión especial en las </a:t>
            </a:r>
            <a:r>
              <a:rPr lang="es-MX" dirty="0" smtClean="0"/>
              <a:t>próximas ordinarias </a:t>
            </a:r>
            <a:r>
              <a:rPr lang="es-MX" dirty="0"/>
              <a:t>del Concejo con las citaciones e invitaciones de </a:t>
            </a:r>
            <a:r>
              <a:rPr lang="es-MX" dirty="0" smtClean="0"/>
              <a:t>los funcionarios </a:t>
            </a:r>
            <a:r>
              <a:rPr lang="es-MX" dirty="0"/>
              <a:t>aquí presentes para hacer seguimiento a la </a:t>
            </a:r>
            <a:r>
              <a:rPr lang="es-MX" dirty="0" smtClean="0"/>
              <a:t>problemática desarrollada </a:t>
            </a:r>
            <a:r>
              <a:rPr lang="es-MX" dirty="0"/>
              <a:t>a la Proposición 037 de 2019, aquí planteada por </a:t>
            </a:r>
            <a:r>
              <a:rPr lang="es-MX" dirty="0" smtClean="0"/>
              <a:t>los pescadores </a:t>
            </a:r>
            <a:r>
              <a:rPr lang="es-MX" dirty="0"/>
              <a:t>y líderes que intervinieron en esta sesión, con relación a </a:t>
            </a:r>
            <a:r>
              <a:rPr lang="es-MX" dirty="0" smtClean="0"/>
              <a:t>la sedimentación </a:t>
            </a:r>
            <a:r>
              <a:rPr lang="es-MX" dirty="0"/>
              <a:t>de la Ciénega de la Virgen, La Bocana y el cruce de </a:t>
            </a:r>
            <a:r>
              <a:rPr lang="es-MX" dirty="0" smtClean="0"/>
              <a:t>los pescadores </a:t>
            </a:r>
            <a:r>
              <a:rPr lang="es-MX" dirty="0"/>
              <a:t>de la Ciénega de la Virgen al mar caribe.</a:t>
            </a:r>
            <a:endParaRPr lang="es-CO" dirty="0"/>
          </a:p>
        </p:txBody>
      </p:sp>
    </p:spTree>
    <p:extLst>
      <p:ext uri="{BB962C8B-B14F-4D97-AF65-F5344CB8AC3E}">
        <p14:creationId xmlns:p14="http://schemas.microsoft.com/office/powerpoint/2010/main" val="3777804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14. </a:t>
            </a:r>
            <a:r>
              <a:rPr lang="es-MX" dirty="0"/>
              <a:t>PROPOSICIÒN No. </a:t>
            </a:r>
            <a:r>
              <a:rPr lang="es-MX" dirty="0" smtClean="0"/>
              <a:t>050</a:t>
            </a:r>
            <a:r>
              <a:rPr lang="es-MX" dirty="0"/>
              <a:t/>
            </a:r>
            <a:br>
              <a:rPr lang="es-MX" dirty="0"/>
            </a:br>
            <a:r>
              <a:rPr lang="es-MX" sz="2200" dirty="0"/>
              <a:t>presentada por: </a:t>
            </a:r>
            <a:r>
              <a:rPr lang="es-MX" sz="2200" dirty="0" smtClean="0"/>
              <a:t>OSCAR MARÍN VILLALBA </a:t>
            </a:r>
            <a:r>
              <a:rPr lang="es-MX" sz="2200" dirty="0"/>
              <a:t/>
            </a:r>
            <a:br>
              <a:rPr lang="es-MX" sz="2200" dirty="0"/>
            </a:br>
            <a:r>
              <a:rPr lang="es-MX" sz="2200" dirty="0" smtClean="0"/>
              <a:t>14 de junio de </a:t>
            </a:r>
            <a:r>
              <a:rPr lang="es-MX" sz="2200" dirty="0"/>
              <a:t>2019</a:t>
            </a:r>
            <a:endParaRPr lang="es-CO" sz="2200" dirty="0"/>
          </a:p>
        </p:txBody>
      </p:sp>
      <p:sp>
        <p:nvSpPr>
          <p:cNvPr id="3" name="Marcador de contenido 2"/>
          <p:cNvSpPr>
            <a:spLocks noGrp="1"/>
          </p:cNvSpPr>
          <p:nvPr>
            <p:ph idx="1"/>
          </p:nvPr>
        </p:nvSpPr>
        <p:spPr/>
        <p:txBody>
          <a:bodyPr>
            <a:normAutofit fontScale="92500"/>
          </a:bodyPr>
          <a:lstStyle/>
          <a:p>
            <a:pPr marL="0" indent="0" algn="just">
              <a:buNone/>
            </a:pPr>
            <a:r>
              <a:rPr lang="es-MX" dirty="0"/>
              <a:t>El Concejo Distrital de Cartagena de Indias en sesión de la </a:t>
            </a:r>
            <a:r>
              <a:rPr lang="es-MX" dirty="0" smtClean="0"/>
              <a:t>fecha Propone </a:t>
            </a:r>
            <a:r>
              <a:rPr lang="es-MX" dirty="0"/>
              <a:t>Citar en hora y fecha que determine la Mesa Directiva a </a:t>
            </a:r>
            <a:r>
              <a:rPr lang="es-MX" dirty="0" smtClean="0"/>
              <a:t>la Alcaldesa </a:t>
            </a:r>
            <a:r>
              <a:rPr lang="es-MX" dirty="0"/>
              <a:t>de la Localidad No. 3 e Invitar al Contralor Distrital </a:t>
            </a:r>
            <a:r>
              <a:rPr lang="es-MX" dirty="0" smtClean="0"/>
              <a:t>para que nos </a:t>
            </a:r>
            <a:r>
              <a:rPr lang="es-MX" dirty="0"/>
              <a:t>rinda el informe de gestión detallado de la Alcaldía Local No. 3</a:t>
            </a:r>
            <a:r>
              <a:rPr lang="es-MX" dirty="0" smtClean="0"/>
              <a:t>. Teniendo </a:t>
            </a:r>
            <a:r>
              <a:rPr lang="es-MX" dirty="0"/>
              <a:t>en cuenta la no asistencia a la Citación </a:t>
            </a:r>
            <a:r>
              <a:rPr lang="es-MX" dirty="0" smtClean="0"/>
              <a:t>dándole cumplimiento </a:t>
            </a:r>
            <a:r>
              <a:rPr lang="es-MX" dirty="0"/>
              <a:t>al Reglamento Interno de la Corporación, por lo que </a:t>
            </a:r>
            <a:r>
              <a:rPr lang="es-MX" dirty="0" smtClean="0"/>
              <a:t>se requiere una Audiencia </a:t>
            </a:r>
            <a:r>
              <a:rPr lang="es-MX" dirty="0"/>
              <a:t>Especial para la Alcaldesa de la Localidad 3</a:t>
            </a:r>
            <a:r>
              <a:rPr lang="es-MX" dirty="0" smtClean="0"/>
              <a:t>, con </a:t>
            </a:r>
            <a:r>
              <a:rPr lang="es-MX" dirty="0"/>
              <a:t>el fin de escuchar dicho informe en especial la </a:t>
            </a:r>
            <a:r>
              <a:rPr lang="es-MX" dirty="0" smtClean="0"/>
              <a:t>Contratación directa </a:t>
            </a:r>
            <a:r>
              <a:rPr lang="es-MX" dirty="0"/>
              <a:t>de la misma, se invita al Contralor Distrital para que </a:t>
            </a:r>
            <a:r>
              <a:rPr lang="es-MX" dirty="0" smtClean="0"/>
              <a:t>tome atenta </a:t>
            </a:r>
            <a:r>
              <a:rPr lang="es-MX" dirty="0"/>
              <a:t>nota.</a:t>
            </a:r>
            <a:endParaRPr lang="es-CO" dirty="0"/>
          </a:p>
        </p:txBody>
      </p:sp>
    </p:spTree>
    <p:extLst>
      <p:ext uri="{BB962C8B-B14F-4D97-AF65-F5344CB8AC3E}">
        <p14:creationId xmlns:p14="http://schemas.microsoft.com/office/powerpoint/2010/main" val="2560981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15. PROPOSICION No. 054</a:t>
            </a:r>
            <a:br>
              <a:rPr lang="es-MX" dirty="0"/>
            </a:br>
            <a:r>
              <a:rPr lang="es-MX" sz="2200" dirty="0" smtClean="0"/>
              <a:t>presentada por: RODRIGO </a:t>
            </a:r>
            <a:r>
              <a:rPr lang="es-MX" sz="2200" dirty="0"/>
              <a:t>REYES PEREIRA</a:t>
            </a:r>
            <a:r>
              <a:rPr lang="es-MX" sz="2200" dirty="0" smtClean="0"/>
              <a:t>, OSCAR </a:t>
            </a:r>
            <a:r>
              <a:rPr lang="es-MX" sz="2200" dirty="0"/>
              <a:t>MARIN VILLALBA, EDGAR MENDOZA SALEME</a:t>
            </a:r>
            <a:br>
              <a:rPr lang="es-MX" sz="2200" dirty="0"/>
            </a:br>
            <a:r>
              <a:rPr lang="es-MX" sz="2200" dirty="0"/>
              <a:t>22 de junio de 2019</a:t>
            </a:r>
            <a:endParaRPr lang="es-CO" sz="2200" dirty="0"/>
          </a:p>
        </p:txBody>
      </p:sp>
      <p:sp>
        <p:nvSpPr>
          <p:cNvPr id="3" name="Marcador de contenido 2"/>
          <p:cNvSpPr>
            <a:spLocks noGrp="1"/>
          </p:cNvSpPr>
          <p:nvPr>
            <p:ph idx="1"/>
          </p:nvPr>
        </p:nvSpPr>
        <p:spPr>
          <a:xfrm>
            <a:off x="628650" y="2506662"/>
            <a:ext cx="7886700" cy="4351338"/>
          </a:xfrm>
        </p:spPr>
        <p:txBody>
          <a:bodyPr/>
          <a:lstStyle/>
          <a:p>
            <a:pPr marL="0" indent="0" algn="just">
              <a:buNone/>
            </a:pPr>
            <a:r>
              <a:rPr lang="es-MX" dirty="0"/>
              <a:t>El Concejo Distrital de Cartagena de Indias en sesión de la </a:t>
            </a:r>
            <a:r>
              <a:rPr lang="es-MX" dirty="0" smtClean="0"/>
              <a:t>fecha Propone </a:t>
            </a:r>
            <a:r>
              <a:rPr lang="es-MX" dirty="0"/>
              <a:t>Citar a los Alcaldes Nos. 1 y 3</a:t>
            </a:r>
            <a:endParaRPr lang="es-CO" dirty="0"/>
          </a:p>
        </p:txBody>
      </p:sp>
    </p:spTree>
    <p:extLst>
      <p:ext uri="{BB962C8B-B14F-4D97-AF65-F5344CB8AC3E}">
        <p14:creationId xmlns:p14="http://schemas.microsoft.com/office/powerpoint/2010/main" val="3396458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16. </a:t>
            </a:r>
            <a:r>
              <a:rPr lang="es-CO" dirty="0"/>
              <a:t>PROPOSICIÓN No. 032</a:t>
            </a:r>
            <a:br>
              <a:rPr lang="es-CO" dirty="0"/>
            </a:br>
            <a:r>
              <a:rPr lang="es-MX" sz="2200" dirty="0"/>
              <a:t>presentado por: EDGAR MENDOZA SALEME</a:t>
            </a:r>
            <a:r>
              <a:rPr lang="es-CO" sz="2200" dirty="0"/>
              <a:t/>
            </a:r>
            <a:br>
              <a:rPr lang="es-CO" sz="2200" dirty="0"/>
            </a:br>
            <a:r>
              <a:rPr lang="es-CO" sz="2200" dirty="0" smtClean="0"/>
              <a:t>07 de julio de 2019</a:t>
            </a:r>
            <a:endParaRPr lang="es-CO" sz="2200" dirty="0"/>
          </a:p>
        </p:txBody>
      </p:sp>
      <p:sp>
        <p:nvSpPr>
          <p:cNvPr id="3" name="Marcador de contenido 2"/>
          <p:cNvSpPr>
            <a:spLocks noGrp="1"/>
          </p:cNvSpPr>
          <p:nvPr>
            <p:ph idx="1"/>
          </p:nvPr>
        </p:nvSpPr>
        <p:spPr/>
        <p:txBody>
          <a:bodyPr>
            <a:normAutofit fontScale="85000" lnSpcReduction="20000"/>
          </a:bodyPr>
          <a:lstStyle/>
          <a:p>
            <a:pPr marL="0" indent="0">
              <a:buNone/>
            </a:pPr>
            <a:r>
              <a:rPr lang="es-MX" dirty="0"/>
              <a:t>CONTROL DE PRECIOS, PESAS Y MEDIDAS</a:t>
            </a:r>
          </a:p>
          <a:p>
            <a:pPr marL="0" indent="0">
              <a:buNone/>
            </a:pPr>
            <a:endParaRPr lang="es-MX" dirty="0"/>
          </a:p>
          <a:p>
            <a:pPr marL="0" indent="0" algn="just">
              <a:buNone/>
            </a:pPr>
            <a:r>
              <a:rPr lang="es-MX" dirty="0"/>
              <a:t>De acuerdo al Decreto 2269 de 1993 (Por el cual se organiza el Sistema </a:t>
            </a:r>
            <a:r>
              <a:rPr lang="es-MX" dirty="0" smtClean="0"/>
              <a:t>Nacional de </a:t>
            </a:r>
            <a:r>
              <a:rPr lang="es-MX" dirty="0"/>
              <a:t>Normalización, Certificación y Metrología), modificado por el Decreto 1471 </a:t>
            </a:r>
            <a:r>
              <a:rPr lang="es-MX" dirty="0" smtClean="0"/>
              <a:t>de 2014 </a:t>
            </a:r>
            <a:r>
              <a:rPr lang="es-MX" dirty="0"/>
              <a:t>(Por el cual se reorganiza el Subsistema Nacional de la Calidad y </a:t>
            </a:r>
            <a:r>
              <a:rPr lang="es-MX" dirty="0" smtClean="0"/>
              <a:t>se modifica </a:t>
            </a:r>
            <a:r>
              <a:rPr lang="es-MX" dirty="0"/>
              <a:t>el Decreto 2269 de 1993); el Decreto 3466 de 1982 1 (Art. 44), y la </a:t>
            </a:r>
            <a:r>
              <a:rPr lang="es-MX" dirty="0" smtClean="0"/>
              <a:t>Ley 1480 </a:t>
            </a:r>
            <a:r>
              <a:rPr lang="es-MX" dirty="0"/>
              <a:t>de 2011 (Artículo 62), corresponde a los mandatarios locales, </a:t>
            </a:r>
            <a:r>
              <a:rPr lang="es-MX" dirty="0" smtClean="0"/>
              <a:t>adelantar labores </a:t>
            </a:r>
            <a:r>
              <a:rPr lang="es-MX" dirty="0"/>
              <a:t>de Inspección, vigilancia y control sobre los establecimientos </a:t>
            </a:r>
            <a:r>
              <a:rPr lang="es-MX" dirty="0" smtClean="0"/>
              <a:t>comerciales que </a:t>
            </a:r>
            <a:r>
              <a:rPr lang="es-MX" dirty="0"/>
              <a:t>ofrecen productos (bienes o servicios) al público. Esto con la finalidad </a:t>
            </a:r>
            <a:r>
              <a:rPr lang="es-MX" dirty="0" smtClean="0"/>
              <a:t>de garantizar </a:t>
            </a:r>
            <a:r>
              <a:rPr lang="es-MX" dirty="0"/>
              <a:t>la protección de los consumidores y regular las actividades </a:t>
            </a:r>
            <a:r>
              <a:rPr lang="es-MX" dirty="0" smtClean="0"/>
              <a:t>comerciales que </a:t>
            </a:r>
            <a:r>
              <a:rPr lang="es-MX" dirty="0"/>
              <a:t>demandan el uso de elementos de medida.</a:t>
            </a:r>
            <a:endParaRPr lang="es-CO" dirty="0"/>
          </a:p>
        </p:txBody>
      </p:sp>
    </p:spTree>
    <p:extLst>
      <p:ext uri="{BB962C8B-B14F-4D97-AF65-F5344CB8AC3E}">
        <p14:creationId xmlns:p14="http://schemas.microsoft.com/office/powerpoint/2010/main" val="1970158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17. </a:t>
            </a:r>
            <a:r>
              <a:rPr lang="es-MX" dirty="0"/>
              <a:t>PROPOSICIÒN No. </a:t>
            </a:r>
            <a:r>
              <a:rPr lang="es-MX" dirty="0" smtClean="0"/>
              <a:t>062</a:t>
            </a:r>
            <a:r>
              <a:rPr lang="es-MX" dirty="0"/>
              <a:t/>
            </a:r>
            <a:br>
              <a:rPr lang="es-MX" dirty="0"/>
            </a:br>
            <a:r>
              <a:rPr lang="es-MX" sz="2200" dirty="0"/>
              <a:t>presentada por: OSCAR MARÍN VILLALBA </a:t>
            </a:r>
            <a:br>
              <a:rPr lang="es-MX" sz="2200" dirty="0"/>
            </a:br>
            <a:r>
              <a:rPr lang="es-MX" sz="2200" dirty="0" smtClean="0"/>
              <a:t>10 </a:t>
            </a:r>
            <a:r>
              <a:rPr lang="es-MX" sz="2200" dirty="0"/>
              <a:t>de </a:t>
            </a:r>
            <a:r>
              <a:rPr lang="es-MX" sz="2200" dirty="0" smtClean="0"/>
              <a:t>julio </a:t>
            </a:r>
            <a:r>
              <a:rPr lang="es-MX" sz="2200" dirty="0"/>
              <a:t>de 2019</a:t>
            </a:r>
            <a:endParaRPr lang="es-CO" sz="2200" dirty="0"/>
          </a:p>
        </p:txBody>
      </p:sp>
      <p:sp>
        <p:nvSpPr>
          <p:cNvPr id="3" name="Marcador de contenido 2"/>
          <p:cNvSpPr>
            <a:spLocks noGrp="1"/>
          </p:cNvSpPr>
          <p:nvPr>
            <p:ph idx="1"/>
          </p:nvPr>
        </p:nvSpPr>
        <p:spPr/>
        <p:txBody>
          <a:bodyPr>
            <a:normAutofit fontScale="70000" lnSpcReduction="20000"/>
          </a:bodyPr>
          <a:lstStyle/>
          <a:p>
            <a:pPr marL="0" indent="0">
              <a:buNone/>
            </a:pPr>
            <a:r>
              <a:rPr lang="es-MX" dirty="0"/>
              <a:t>El Concejo Distrital de Cartagena de Indias, en sesión de la fecha propone solicitar</a:t>
            </a:r>
          </a:p>
          <a:p>
            <a:pPr marL="0" indent="0">
              <a:buNone/>
            </a:pPr>
            <a:r>
              <a:rPr lang="es-MX" dirty="0"/>
              <a:t>la siguiente información:</a:t>
            </a:r>
          </a:p>
          <a:p>
            <a:pPr marL="0" indent="0">
              <a:buNone/>
            </a:pPr>
            <a:r>
              <a:rPr lang="es-MX" dirty="0"/>
              <a:t>Al DADIS</a:t>
            </a:r>
          </a:p>
          <a:p>
            <a:pPr marL="0" indent="0">
              <a:buNone/>
            </a:pPr>
            <a:r>
              <a:rPr lang="es-MX" dirty="0"/>
              <a:t>1. Certificación del número de personas que hacen parte del </a:t>
            </a:r>
            <a:r>
              <a:rPr lang="es-MX" dirty="0" smtClean="0"/>
              <a:t>Régimen Subsidiado </a:t>
            </a:r>
            <a:r>
              <a:rPr lang="es-MX" dirty="0"/>
              <a:t>y Contributivo en la ciudad de Cartagena de Indias.</a:t>
            </a:r>
          </a:p>
          <a:p>
            <a:pPr marL="0" indent="0">
              <a:buNone/>
            </a:pPr>
            <a:r>
              <a:rPr lang="es-MX" dirty="0"/>
              <a:t>A </a:t>
            </a:r>
            <a:r>
              <a:rPr lang="es-MX" dirty="0" err="1"/>
              <a:t>Corvivienda</a:t>
            </a:r>
            <a:endParaRPr lang="es-MX" dirty="0"/>
          </a:p>
          <a:p>
            <a:pPr marL="0" indent="0" algn="just">
              <a:buNone/>
            </a:pPr>
            <a:r>
              <a:rPr lang="es-MX" dirty="0"/>
              <a:t>1. Certificación del número de soluciones de vivienda de los barrios Flor </a:t>
            </a:r>
            <a:r>
              <a:rPr lang="es-MX" dirty="0" smtClean="0"/>
              <a:t>del Campo</a:t>
            </a:r>
            <a:r>
              <a:rPr lang="es-MX" dirty="0"/>
              <a:t>, Villa de Aranjuez, Bicentenario, Las Torres y </a:t>
            </a:r>
            <a:r>
              <a:rPr lang="es-MX" dirty="0" err="1" smtClean="0"/>
              <a:t>Colombiaton</a:t>
            </a:r>
            <a:r>
              <a:rPr lang="es-MX" dirty="0" smtClean="0"/>
              <a:t>.</a:t>
            </a:r>
            <a:endParaRPr lang="es-MX" dirty="0"/>
          </a:p>
          <a:p>
            <a:pPr marL="0" indent="0">
              <a:buNone/>
            </a:pPr>
            <a:r>
              <a:rPr lang="es-MX" dirty="0"/>
              <a:t>2. Certificar el número de personas beneficiadas de estas soluciones </a:t>
            </a:r>
            <a:r>
              <a:rPr lang="es-MX" dirty="0" smtClean="0"/>
              <a:t>de viviendas</a:t>
            </a:r>
            <a:r>
              <a:rPr lang="es-MX" dirty="0"/>
              <a:t>.</a:t>
            </a:r>
          </a:p>
          <a:p>
            <a:pPr marL="0" indent="0">
              <a:buNone/>
            </a:pPr>
            <a:r>
              <a:rPr lang="es-MX" dirty="0"/>
              <a:t>3. Certificación del número de personas que se encuentran en espera </a:t>
            </a:r>
            <a:r>
              <a:rPr lang="es-MX" dirty="0" smtClean="0"/>
              <a:t>de recibir </a:t>
            </a:r>
            <a:r>
              <a:rPr lang="es-MX" dirty="0"/>
              <a:t>el beneficio de soluciones de vivienda (Base de Datos).</a:t>
            </a:r>
            <a:endParaRPr lang="es-CO" dirty="0"/>
          </a:p>
        </p:txBody>
      </p:sp>
    </p:spTree>
    <p:extLst>
      <p:ext uri="{BB962C8B-B14F-4D97-AF65-F5344CB8AC3E}">
        <p14:creationId xmlns:p14="http://schemas.microsoft.com/office/powerpoint/2010/main" val="828905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18. </a:t>
            </a:r>
            <a:r>
              <a:rPr lang="es-MX" dirty="0"/>
              <a:t>PROPOSICIÒN No. </a:t>
            </a:r>
            <a:r>
              <a:rPr lang="es-MX" dirty="0" smtClean="0"/>
              <a:t>063</a:t>
            </a:r>
            <a:r>
              <a:rPr lang="es-MX" dirty="0"/>
              <a:t/>
            </a:r>
            <a:br>
              <a:rPr lang="es-MX" dirty="0"/>
            </a:br>
            <a:r>
              <a:rPr lang="es-MX" sz="2200" dirty="0"/>
              <a:t>presentada por: RAFAEL MEZA PEREZ,</a:t>
            </a:r>
            <a:br>
              <a:rPr lang="es-MX" sz="2200" dirty="0"/>
            </a:br>
            <a:r>
              <a:rPr lang="es-MX" sz="2200" dirty="0" smtClean="0"/>
              <a:t>15 </a:t>
            </a:r>
            <a:r>
              <a:rPr lang="es-MX" sz="2200" dirty="0"/>
              <a:t>de </a:t>
            </a:r>
            <a:r>
              <a:rPr lang="es-MX" sz="2200" dirty="0" smtClean="0"/>
              <a:t>julio </a:t>
            </a:r>
            <a:r>
              <a:rPr lang="es-MX" sz="2200" dirty="0"/>
              <a:t>de 2019</a:t>
            </a:r>
            <a:endParaRPr lang="es-CO" sz="2200" dirty="0"/>
          </a:p>
        </p:txBody>
      </p:sp>
      <p:sp>
        <p:nvSpPr>
          <p:cNvPr id="3" name="Marcador de contenido 2"/>
          <p:cNvSpPr>
            <a:spLocks noGrp="1"/>
          </p:cNvSpPr>
          <p:nvPr>
            <p:ph idx="1"/>
          </p:nvPr>
        </p:nvSpPr>
        <p:spPr/>
        <p:txBody>
          <a:bodyPr/>
          <a:lstStyle/>
          <a:p>
            <a:pPr marL="0" indent="0" algn="just">
              <a:buNone/>
            </a:pPr>
            <a:r>
              <a:rPr lang="es-MX" dirty="0" smtClean="0"/>
              <a:t>El </a:t>
            </a:r>
            <a:r>
              <a:rPr lang="es-MX" dirty="0"/>
              <a:t>Concejo Distrital de Cartagena, en sesión de la fecha propone citar </a:t>
            </a:r>
            <a:r>
              <a:rPr lang="es-MX" dirty="0" smtClean="0"/>
              <a:t>en hora </a:t>
            </a:r>
            <a:r>
              <a:rPr lang="es-MX" dirty="0"/>
              <a:t>y fecha que determine la Mesa Directiva al Director del DADIS, Director del DATT</a:t>
            </a:r>
            <a:r>
              <a:rPr lang="es-MX" dirty="0" smtClean="0"/>
              <a:t>, Secretario </a:t>
            </a:r>
            <a:r>
              <a:rPr lang="es-MX" dirty="0"/>
              <a:t>de Infraestructura, Secretario de Valorización, Gerente de Espacio Público</a:t>
            </a:r>
            <a:r>
              <a:rPr lang="es-MX" dirty="0" smtClean="0"/>
              <a:t>, Policía </a:t>
            </a:r>
            <a:r>
              <a:rPr lang="es-MX" dirty="0"/>
              <a:t>Nacional, Alcalde Local, Inspector de </a:t>
            </a:r>
            <a:r>
              <a:rPr lang="es-MX" dirty="0" smtClean="0"/>
              <a:t>Policía.</a:t>
            </a:r>
            <a:endParaRPr lang="es-CO" dirty="0"/>
          </a:p>
        </p:txBody>
      </p:sp>
    </p:spTree>
    <p:extLst>
      <p:ext uri="{BB962C8B-B14F-4D97-AF65-F5344CB8AC3E}">
        <p14:creationId xmlns:p14="http://schemas.microsoft.com/office/powerpoint/2010/main" val="175691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97AF60-3FD4-D349-9835-AFB3FEFD5BDC}"/>
              </a:ext>
            </a:extLst>
          </p:cNvPr>
          <p:cNvSpPr>
            <a:spLocks noGrp="1"/>
          </p:cNvSpPr>
          <p:nvPr>
            <p:ph type="title"/>
          </p:nvPr>
        </p:nvSpPr>
        <p:spPr>
          <a:xfrm>
            <a:off x="427928" y="532395"/>
            <a:ext cx="7886700" cy="1460499"/>
          </a:xfrm>
        </p:spPr>
        <p:txBody>
          <a:bodyPr>
            <a:normAutofit fontScale="90000"/>
          </a:bodyPr>
          <a:lstStyle/>
          <a:p>
            <a:r>
              <a:rPr lang="es-MX" dirty="0" smtClean="0"/>
              <a:t>1. PROPOSICION </a:t>
            </a:r>
            <a:r>
              <a:rPr lang="es-MX" dirty="0"/>
              <a:t>No. 007</a:t>
            </a:r>
            <a:br>
              <a:rPr lang="es-MX" dirty="0"/>
            </a:br>
            <a:r>
              <a:rPr lang="es-MX" sz="2200" dirty="0" smtClean="0"/>
              <a:t>Presentada </a:t>
            </a:r>
            <a:r>
              <a:rPr lang="es-MX" sz="2200" dirty="0"/>
              <a:t>por DAVID CABALLERO RODRIGUEZ, RAFAEL MEZA PEREZ,</a:t>
            </a:r>
            <a:br>
              <a:rPr lang="es-MX" sz="2200" dirty="0"/>
            </a:br>
            <a:r>
              <a:rPr lang="es-MX" sz="2200" dirty="0"/>
              <a:t>OSCAR </a:t>
            </a:r>
            <a:r>
              <a:rPr lang="es-MX" sz="2200" dirty="0" smtClean="0"/>
              <a:t>MARIN</a:t>
            </a:r>
            <a:r>
              <a:rPr lang="es-MX" dirty="0" smtClean="0"/>
              <a:t/>
            </a:r>
            <a:br>
              <a:rPr lang="es-MX" dirty="0" smtClean="0"/>
            </a:br>
            <a:r>
              <a:rPr lang="es-MX" sz="2200" dirty="0" smtClean="0"/>
              <a:t>05 de Marzo de 2019 </a:t>
            </a:r>
            <a:endParaRPr lang="es-CO" sz="2200" dirty="0"/>
          </a:p>
        </p:txBody>
      </p:sp>
      <p:sp>
        <p:nvSpPr>
          <p:cNvPr id="3" name="Marcador de contenido 2">
            <a:extLst>
              <a:ext uri="{FF2B5EF4-FFF2-40B4-BE49-F238E27FC236}">
                <a16:creationId xmlns:a16="http://schemas.microsoft.com/office/drawing/2014/main" id="{7F80AF9A-861A-0E43-BAA1-CBF15AE505B8}"/>
              </a:ext>
            </a:extLst>
          </p:cNvPr>
          <p:cNvSpPr>
            <a:spLocks noGrp="1"/>
          </p:cNvSpPr>
          <p:nvPr>
            <p:ph idx="1"/>
          </p:nvPr>
        </p:nvSpPr>
        <p:spPr>
          <a:xfrm>
            <a:off x="628650" y="1825625"/>
            <a:ext cx="6307410" cy="4351338"/>
          </a:xfrm>
        </p:spPr>
        <p:txBody>
          <a:bodyPr>
            <a:normAutofit fontScale="47500" lnSpcReduction="20000"/>
          </a:bodyPr>
          <a:lstStyle/>
          <a:p>
            <a:pPr marL="0" indent="0">
              <a:buNone/>
            </a:pPr>
            <a:endParaRPr lang="es-MX" dirty="0"/>
          </a:p>
          <a:p>
            <a:pPr marL="0" indent="0" algn="just">
              <a:buNone/>
            </a:pPr>
            <a:r>
              <a:rPr lang="es-MX" sz="3400" dirty="0"/>
              <a:t>El Concejo Distrital de Cartagena, en sesión de la fecha propone citar en hora </a:t>
            </a:r>
            <a:r>
              <a:rPr lang="es-MX" sz="3400" dirty="0" smtClean="0"/>
              <a:t>y fecha </a:t>
            </a:r>
            <a:r>
              <a:rPr lang="es-MX" sz="3400" dirty="0"/>
              <a:t>que determine la Mesa Directiva al Director del DADIS, al Jefe de la </a:t>
            </a:r>
            <a:r>
              <a:rPr lang="es-MX" sz="3400" dirty="0" smtClean="0"/>
              <a:t>Oficina Jurídica </a:t>
            </a:r>
            <a:r>
              <a:rPr lang="es-MX" sz="3400" dirty="0"/>
              <a:t>del Distrito y al Departamento Jurídico del DADIS, para que absuelvan </a:t>
            </a:r>
            <a:r>
              <a:rPr lang="es-MX" sz="3400" dirty="0" smtClean="0"/>
              <a:t>el cuestionario</a:t>
            </a:r>
            <a:r>
              <a:rPr lang="es-MX" sz="3400" dirty="0"/>
              <a:t>, en atención a los hechos de los que se ha tenido noticia en </a:t>
            </a:r>
            <a:r>
              <a:rPr lang="es-MX" sz="3400" dirty="0" smtClean="0"/>
              <a:t>esta Corporación</a:t>
            </a:r>
            <a:r>
              <a:rPr lang="es-MX" sz="3400" dirty="0"/>
              <a:t>, sobre los embargos de dineros del que fue objeto el DADIS, </a:t>
            </a:r>
            <a:r>
              <a:rPr lang="es-MX" sz="3400" dirty="0" smtClean="0"/>
              <a:t>donde se </a:t>
            </a:r>
            <a:r>
              <a:rPr lang="es-MX" sz="3400" dirty="0"/>
              <a:t>retuvo gran parte del recaudo realizado con esfuerzo por el Distrito </a:t>
            </a:r>
            <a:r>
              <a:rPr lang="es-MX" sz="3400" dirty="0" smtClean="0"/>
              <a:t>de Cartagena </a:t>
            </a:r>
            <a:r>
              <a:rPr lang="es-MX" sz="3400" dirty="0"/>
              <a:t>con el proyecto de alivios tributarios durante los meses de octubre </a:t>
            </a:r>
            <a:r>
              <a:rPr lang="es-MX" sz="3400" dirty="0" smtClean="0"/>
              <a:t>a diciembre</a:t>
            </a:r>
            <a:r>
              <a:rPr lang="es-MX" sz="3400" dirty="0"/>
              <a:t>, en ese sentido se les solicita lo siguiente:</a:t>
            </a:r>
          </a:p>
          <a:p>
            <a:pPr marL="0" indent="0" algn="just">
              <a:buNone/>
            </a:pPr>
            <a:endParaRPr lang="es-MX" sz="3400" dirty="0"/>
          </a:p>
          <a:p>
            <a:pPr marL="0" indent="0" algn="just">
              <a:buNone/>
            </a:pPr>
            <a:r>
              <a:rPr lang="es-MX" sz="3400" dirty="0"/>
              <a:t>1.   Informe a esta Corporación los detalles y pormenores de ese proceso</a:t>
            </a:r>
          </a:p>
          <a:p>
            <a:pPr marL="0" indent="0" algn="just">
              <a:buNone/>
            </a:pPr>
            <a:r>
              <a:rPr lang="es-MX" sz="3400" dirty="0"/>
              <a:t>judicial o procesos, que generaron el embargo.</a:t>
            </a:r>
          </a:p>
          <a:p>
            <a:pPr marL="0" indent="0" algn="just">
              <a:buNone/>
            </a:pPr>
            <a:r>
              <a:rPr lang="es-MX" sz="3400" dirty="0"/>
              <a:t>2.   Diga a esta corporación si los dineros embargados ya fueron pagados a</a:t>
            </a:r>
          </a:p>
          <a:p>
            <a:pPr marL="0" indent="0" algn="just">
              <a:buNone/>
            </a:pPr>
            <a:r>
              <a:rPr lang="es-MX" sz="3400" dirty="0"/>
              <a:t>los demandantes en el proceso.</a:t>
            </a:r>
          </a:p>
          <a:p>
            <a:pPr marL="0" indent="0" algn="just">
              <a:buNone/>
            </a:pPr>
            <a:r>
              <a:rPr lang="es-MX" sz="3400" dirty="0"/>
              <a:t>3.   Informe de cómo se realizó la defensa del distrito, quienes fueron los</a:t>
            </a:r>
          </a:p>
          <a:p>
            <a:pPr marL="0" indent="0" algn="just">
              <a:buNone/>
            </a:pPr>
            <a:r>
              <a:rPr lang="es-MX" sz="3400" dirty="0"/>
              <a:t>abogados que participaron, indicando nombre y tipo de vinculación.</a:t>
            </a:r>
            <a:endParaRPr lang="es-CO" sz="3400" dirty="0"/>
          </a:p>
        </p:txBody>
      </p:sp>
    </p:spTree>
    <p:extLst>
      <p:ext uri="{BB962C8B-B14F-4D97-AF65-F5344CB8AC3E}">
        <p14:creationId xmlns:p14="http://schemas.microsoft.com/office/powerpoint/2010/main" val="4147077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19. </a:t>
            </a:r>
            <a:r>
              <a:rPr lang="es-MX" dirty="0"/>
              <a:t>PROPOSICIÒN No. 063</a:t>
            </a:r>
            <a:br>
              <a:rPr lang="es-MX" dirty="0"/>
            </a:br>
            <a:r>
              <a:rPr lang="es-MX" sz="2200" dirty="0"/>
              <a:t>presentada por: RAFAEL MEZA PEREZ,</a:t>
            </a:r>
            <a:br>
              <a:rPr lang="es-MX" sz="2200" dirty="0"/>
            </a:br>
            <a:r>
              <a:rPr lang="es-MX" sz="2200" dirty="0" smtClean="0"/>
              <a:t>05 </a:t>
            </a:r>
            <a:r>
              <a:rPr lang="es-MX" sz="2200" dirty="0"/>
              <a:t>de </a:t>
            </a:r>
            <a:r>
              <a:rPr lang="es-MX" sz="2200" dirty="0" smtClean="0"/>
              <a:t>agosto </a:t>
            </a:r>
            <a:r>
              <a:rPr lang="es-MX" sz="2200" dirty="0"/>
              <a:t>de 2019</a:t>
            </a:r>
            <a:endParaRPr lang="es-CO" sz="2200" dirty="0"/>
          </a:p>
        </p:txBody>
      </p:sp>
      <p:sp>
        <p:nvSpPr>
          <p:cNvPr id="3" name="Marcador de contenido 2"/>
          <p:cNvSpPr>
            <a:spLocks noGrp="1"/>
          </p:cNvSpPr>
          <p:nvPr>
            <p:ph idx="1"/>
          </p:nvPr>
        </p:nvSpPr>
        <p:spPr/>
        <p:txBody>
          <a:bodyPr/>
          <a:lstStyle/>
          <a:p>
            <a:pPr marL="0" indent="0" algn="just">
              <a:buNone/>
            </a:pPr>
            <a:r>
              <a:rPr lang="es-MX" dirty="0" smtClean="0"/>
              <a:t>La </a:t>
            </a:r>
            <a:r>
              <a:rPr lang="es-MX" dirty="0"/>
              <a:t>plenaria del honorable Concejo Distrital de </a:t>
            </a:r>
            <a:r>
              <a:rPr lang="es-MX" dirty="0" smtClean="0"/>
              <a:t>Cartagena de </a:t>
            </a:r>
            <a:r>
              <a:rPr lang="es-MX" dirty="0"/>
              <a:t>Indias en sesión de la fecha AUTORIZA a su Mesa Directiva </a:t>
            </a:r>
            <a:r>
              <a:rPr lang="es-MX" dirty="0" smtClean="0"/>
              <a:t>para que</a:t>
            </a:r>
            <a:r>
              <a:rPr lang="es-MX" dirty="0"/>
              <a:t> inicie y realice todos los respectivos trámites para llevar a cabo </a:t>
            </a:r>
            <a:r>
              <a:rPr lang="es-MX" dirty="0" smtClean="0"/>
              <a:t>el concurso </a:t>
            </a:r>
            <a:r>
              <a:rPr lang="es-MX" dirty="0"/>
              <a:t>público de méritos para la elección del Personero Distrital </a:t>
            </a:r>
            <a:r>
              <a:rPr lang="es-MX" dirty="0" smtClean="0"/>
              <a:t>de Cartagena</a:t>
            </a:r>
            <a:r>
              <a:rPr lang="es-MX" dirty="0"/>
              <a:t>.</a:t>
            </a:r>
            <a:endParaRPr lang="es-CO" dirty="0"/>
          </a:p>
        </p:txBody>
      </p:sp>
    </p:spTree>
    <p:extLst>
      <p:ext uri="{BB962C8B-B14F-4D97-AF65-F5344CB8AC3E}">
        <p14:creationId xmlns:p14="http://schemas.microsoft.com/office/powerpoint/2010/main" val="1376038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20. </a:t>
            </a:r>
            <a:r>
              <a:rPr lang="es-MX" dirty="0"/>
              <a:t>PROPOSICIÒN No. </a:t>
            </a:r>
            <a:r>
              <a:rPr lang="es-MX" dirty="0" smtClean="0"/>
              <a:t>079</a:t>
            </a:r>
            <a:r>
              <a:rPr lang="es-MX" dirty="0"/>
              <a:t/>
            </a:r>
            <a:br>
              <a:rPr lang="es-MX" dirty="0"/>
            </a:br>
            <a:r>
              <a:rPr lang="es-MX" sz="2000" dirty="0"/>
              <a:t>presentada por: Edgar </a:t>
            </a:r>
            <a:r>
              <a:rPr lang="es-MX" sz="2000" dirty="0" smtClean="0"/>
              <a:t>Mendoza y </a:t>
            </a:r>
            <a:r>
              <a:rPr lang="es-MX" sz="2000" dirty="0"/>
              <a:t>Oscar Marín Villalba</a:t>
            </a:r>
            <a:br>
              <a:rPr lang="es-MX" sz="2000" dirty="0"/>
            </a:br>
            <a:r>
              <a:rPr lang="es-MX" sz="2000" dirty="0"/>
              <a:t>17 de septiembre de 2019</a:t>
            </a:r>
            <a:endParaRPr lang="es-CO" sz="2000" dirty="0"/>
          </a:p>
        </p:txBody>
      </p:sp>
      <p:sp>
        <p:nvSpPr>
          <p:cNvPr id="3" name="Marcador de contenido 2"/>
          <p:cNvSpPr>
            <a:spLocks noGrp="1"/>
          </p:cNvSpPr>
          <p:nvPr>
            <p:ph idx="1"/>
          </p:nvPr>
        </p:nvSpPr>
        <p:spPr/>
        <p:txBody>
          <a:bodyPr>
            <a:normAutofit/>
          </a:bodyPr>
          <a:lstStyle/>
          <a:p>
            <a:pPr marL="0" indent="0" algn="just">
              <a:buNone/>
            </a:pPr>
            <a:r>
              <a:rPr lang="es-MX" dirty="0"/>
              <a:t>El Concejo Distrital de Cartagena de Indias en sesión extraordinaria </a:t>
            </a:r>
            <a:r>
              <a:rPr lang="es-MX" dirty="0" smtClean="0"/>
              <a:t>de la </a:t>
            </a:r>
            <a:r>
              <a:rPr lang="es-MX" dirty="0"/>
              <a:t>fecha, Propone solicitar </a:t>
            </a:r>
            <a:r>
              <a:rPr lang="es-MX" dirty="0" smtClean="0"/>
              <a:t>documentos </a:t>
            </a:r>
            <a:r>
              <a:rPr lang="es-MX" dirty="0"/>
              <a:t>relacionados con el </a:t>
            </a:r>
            <a:r>
              <a:rPr lang="es-MX" dirty="0" smtClean="0"/>
              <a:t>Proyecto de </a:t>
            </a:r>
            <a:r>
              <a:rPr lang="es-MX" dirty="0"/>
              <a:t>Acuerdo “Por medio del cual se autoriza al Alcalde de Cartagena </a:t>
            </a:r>
            <a:r>
              <a:rPr lang="es-MX" dirty="0" smtClean="0"/>
              <a:t>de _</a:t>
            </a:r>
            <a:r>
              <a:rPr lang="es-MX" dirty="0"/>
              <a:t>Indias para la compra del terreno para la reubicación de las </a:t>
            </a:r>
            <a:r>
              <a:rPr lang="es-MX" dirty="0" smtClean="0"/>
              <a:t>familias indígenas </a:t>
            </a:r>
            <a:r>
              <a:rPr lang="es-MX" dirty="0"/>
              <a:t>del Cabildo Indígena </a:t>
            </a:r>
            <a:r>
              <a:rPr lang="es-MX" dirty="0" err="1"/>
              <a:t>Zenú</a:t>
            </a:r>
            <a:r>
              <a:rPr lang="es-MX" dirty="0"/>
              <a:t> de </a:t>
            </a:r>
            <a:r>
              <a:rPr lang="es-MX" dirty="0" err="1"/>
              <a:t>Membrillal</a:t>
            </a:r>
            <a:r>
              <a:rPr lang="es-MX" dirty="0"/>
              <a:t> – CAIZEM”:</a:t>
            </a:r>
            <a:endParaRPr lang="es-CO" dirty="0"/>
          </a:p>
        </p:txBody>
      </p:sp>
    </p:spTree>
    <p:extLst>
      <p:ext uri="{BB962C8B-B14F-4D97-AF65-F5344CB8AC3E}">
        <p14:creationId xmlns:p14="http://schemas.microsoft.com/office/powerpoint/2010/main" val="3612093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21. </a:t>
            </a:r>
            <a:r>
              <a:rPr lang="es-MX" dirty="0"/>
              <a:t>PROPOSICIÒN No. </a:t>
            </a:r>
            <a:r>
              <a:rPr lang="es-MX" dirty="0" smtClean="0"/>
              <a:t>083</a:t>
            </a:r>
            <a:r>
              <a:rPr lang="es-MX" dirty="0"/>
              <a:t/>
            </a:r>
            <a:br>
              <a:rPr lang="es-MX" dirty="0"/>
            </a:br>
            <a:r>
              <a:rPr lang="es-MX" sz="2200" dirty="0"/>
              <a:t>presentada por: OSCAR MARÍN VILLALBA </a:t>
            </a:r>
            <a:br>
              <a:rPr lang="es-MX" sz="2200" dirty="0"/>
            </a:br>
            <a:r>
              <a:rPr lang="es-MX" sz="2200" dirty="0" smtClean="0"/>
              <a:t>01 de octubre </a:t>
            </a:r>
            <a:r>
              <a:rPr lang="es-MX" sz="2200" dirty="0"/>
              <a:t>de 2019</a:t>
            </a:r>
            <a:endParaRPr lang="es-CO" sz="2200" dirty="0"/>
          </a:p>
        </p:txBody>
      </p:sp>
      <p:sp>
        <p:nvSpPr>
          <p:cNvPr id="3" name="Marcador de contenido 2"/>
          <p:cNvSpPr>
            <a:spLocks noGrp="1"/>
          </p:cNvSpPr>
          <p:nvPr>
            <p:ph idx="1"/>
          </p:nvPr>
        </p:nvSpPr>
        <p:spPr/>
        <p:txBody>
          <a:bodyPr>
            <a:normAutofit/>
          </a:bodyPr>
          <a:lstStyle/>
          <a:p>
            <a:pPr marL="0" indent="0" algn="just">
              <a:buNone/>
            </a:pPr>
            <a:r>
              <a:rPr lang="es-MX" dirty="0" smtClean="0"/>
              <a:t>El Concejo Distrital </a:t>
            </a:r>
            <a:r>
              <a:rPr lang="es-MX" dirty="0"/>
              <a:t>de Cartagena de Indias en sesión de </a:t>
            </a:r>
            <a:r>
              <a:rPr lang="es-MX" dirty="0" smtClean="0"/>
              <a:t>la fecha</a:t>
            </a:r>
            <a:r>
              <a:rPr lang="es-MX" dirty="0"/>
              <a:t>, propone adicionar la Proposición 072 de 2019, en el sentido de Citar </a:t>
            </a:r>
            <a:r>
              <a:rPr lang="es-MX" dirty="0" smtClean="0"/>
              <a:t>al Secretario </a:t>
            </a:r>
            <a:r>
              <a:rPr lang="es-MX" dirty="0"/>
              <a:t>de Planeación Distrital, doctor Iván Castro, a la Secretaria </a:t>
            </a:r>
            <a:r>
              <a:rPr lang="es-MX" dirty="0" smtClean="0"/>
              <a:t>General del </a:t>
            </a:r>
            <a:r>
              <a:rPr lang="es-MX" dirty="0"/>
              <a:t>Distrito, doctora Martha </a:t>
            </a:r>
            <a:r>
              <a:rPr lang="es-MX" dirty="0" err="1"/>
              <a:t>Seidel</a:t>
            </a:r>
            <a:r>
              <a:rPr lang="es-MX" dirty="0"/>
              <a:t>, al Secretario de Infraestructura Distrital</a:t>
            </a:r>
            <a:r>
              <a:rPr lang="es-MX" dirty="0" smtClean="0"/>
              <a:t>, doctor </a:t>
            </a:r>
            <a:r>
              <a:rPr lang="es-MX" dirty="0"/>
              <a:t>Edgar Marín, </a:t>
            </a:r>
            <a:r>
              <a:rPr lang="es-MX" dirty="0" smtClean="0"/>
              <a:t>Representante </a:t>
            </a:r>
            <a:r>
              <a:rPr lang="es-MX" dirty="0"/>
              <a:t>Legal de Concesión Estructura </a:t>
            </a:r>
            <a:r>
              <a:rPr lang="es-MX" dirty="0" smtClean="0"/>
              <a:t>Plural Corredor </a:t>
            </a:r>
            <a:r>
              <a:rPr lang="es-MX" dirty="0"/>
              <a:t>Portuario y Turístico de Cartagena y KMA </a:t>
            </a:r>
            <a:r>
              <a:rPr lang="es-MX" dirty="0" smtClean="0"/>
              <a:t>Concesiones.</a:t>
            </a:r>
            <a:endParaRPr lang="es-CO" dirty="0"/>
          </a:p>
        </p:txBody>
      </p:sp>
    </p:spTree>
    <p:extLst>
      <p:ext uri="{BB962C8B-B14F-4D97-AF65-F5344CB8AC3E}">
        <p14:creationId xmlns:p14="http://schemas.microsoft.com/office/powerpoint/2010/main" val="4244200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22. </a:t>
            </a:r>
            <a:r>
              <a:rPr lang="es-MX" dirty="0"/>
              <a:t>PROPOSICIÒN No. </a:t>
            </a:r>
            <a:r>
              <a:rPr lang="es-MX" dirty="0" smtClean="0"/>
              <a:t>084</a:t>
            </a:r>
            <a:r>
              <a:rPr lang="es-MX" dirty="0"/>
              <a:t/>
            </a:r>
            <a:br>
              <a:rPr lang="es-MX" dirty="0"/>
            </a:br>
            <a:r>
              <a:rPr lang="es-MX" sz="2000" dirty="0"/>
              <a:t>presentada por: RAFAEL MEZA PEREZ,</a:t>
            </a:r>
            <a:br>
              <a:rPr lang="es-MX" sz="2000" dirty="0"/>
            </a:br>
            <a:r>
              <a:rPr lang="es-MX" sz="2000" dirty="0"/>
              <a:t>05 de </a:t>
            </a:r>
            <a:r>
              <a:rPr lang="es-MX" sz="2000" dirty="0" smtClean="0"/>
              <a:t>octubre </a:t>
            </a:r>
            <a:r>
              <a:rPr lang="es-MX" sz="2000" dirty="0"/>
              <a:t>de 2019</a:t>
            </a:r>
            <a:endParaRPr lang="es-CO" sz="2000" dirty="0"/>
          </a:p>
        </p:txBody>
      </p:sp>
      <p:sp>
        <p:nvSpPr>
          <p:cNvPr id="3" name="Marcador de contenido 2"/>
          <p:cNvSpPr>
            <a:spLocks noGrp="1"/>
          </p:cNvSpPr>
          <p:nvPr>
            <p:ph idx="1"/>
          </p:nvPr>
        </p:nvSpPr>
        <p:spPr/>
        <p:txBody>
          <a:bodyPr/>
          <a:lstStyle/>
          <a:p>
            <a:pPr marL="0" indent="0" algn="just">
              <a:buNone/>
            </a:pPr>
            <a:r>
              <a:rPr lang="es-MX" dirty="0"/>
              <a:t>El Concejo Distrital de Cartagena de Indias en sesión de la </a:t>
            </a:r>
            <a:r>
              <a:rPr lang="es-MX" dirty="0" smtClean="0"/>
              <a:t>fecha propone </a:t>
            </a:r>
            <a:r>
              <a:rPr lang="es-MX" dirty="0"/>
              <a:t>citar e invitar al Secretario de Infraestructura, a la Directora </a:t>
            </a:r>
            <a:r>
              <a:rPr lang="es-MX" dirty="0" smtClean="0"/>
              <a:t>del IDER</a:t>
            </a:r>
            <a:r>
              <a:rPr lang="es-MX" dirty="0"/>
              <a:t>, Secretario de Hacienda, Directora de los Juegos CECILIA BAENA</a:t>
            </a:r>
            <a:r>
              <a:rPr lang="es-MX" dirty="0" smtClean="0"/>
              <a:t>, Director </a:t>
            </a:r>
            <a:r>
              <a:rPr lang="es-MX" dirty="0"/>
              <a:t>de IDERBOL, Ministerio de Deporte, </a:t>
            </a:r>
            <a:r>
              <a:rPr lang="es-MX" dirty="0" smtClean="0"/>
              <a:t>Presidentes </a:t>
            </a:r>
            <a:r>
              <a:rPr lang="es-MX" dirty="0"/>
              <a:t>de las </a:t>
            </a:r>
            <a:r>
              <a:rPr lang="es-MX" dirty="0" smtClean="0"/>
              <a:t>Ligas Deportivas</a:t>
            </a:r>
            <a:endParaRPr lang="es-CO" dirty="0"/>
          </a:p>
        </p:txBody>
      </p:sp>
    </p:spTree>
    <p:extLst>
      <p:ext uri="{BB962C8B-B14F-4D97-AF65-F5344CB8AC3E}">
        <p14:creationId xmlns:p14="http://schemas.microsoft.com/office/powerpoint/2010/main" val="4133060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23. PROPOSICIÒN </a:t>
            </a:r>
            <a:r>
              <a:rPr lang="es-MX" dirty="0"/>
              <a:t>No. </a:t>
            </a:r>
            <a:r>
              <a:rPr lang="es-MX" dirty="0" smtClean="0"/>
              <a:t>085</a:t>
            </a:r>
            <a:r>
              <a:rPr lang="es-MX" dirty="0"/>
              <a:t/>
            </a:r>
            <a:br>
              <a:rPr lang="es-MX" dirty="0"/>
            </a:br>
            <a:r>
              <a:rPr lang="es-MX" sz="2200" dirty="0"/>
              <a:t>presentada por: Edgar Mendoza y Oscar Marín Villalba</a:t>
            </a:r>
            <a:br>
              <a:rPr lang="es-MX" sz="2200" dirty="0"/>
            </a:br>
            <a:endParaRPr lang="es-CO" sz="2200"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MX" dirty="0"/>
              <a:t>El Concejo Distrital de Cartagena de Indias en sesión de la </a:t>
            </a:r>
            <a:r>
              <a:rPr lang="es-MX" dirty="0" smtClean="0"/>
              <a:t>fecha Propone</a:t>
            </a:r>
            <a:r>
              <a:rPr lang="es-MX" dirty="0"/>
              <a:t>: revocar los ponentes del Proyecto de Acuerdo No. 182 “</a:t>
            </a:r>
            <a:r>
              <a:rPr lang="es-MX" dirty="0" smtClean="0"/>
              <a:t>por el </a:t>
            </a:r>
            <a:r>
              <a:rPr lang="es-MX" dirty="0"/>
              <a:t>cual se aprueba el presupuesto de rentas, recursos de capital </a:t>
            </a:r>
            <a:r>
              <a:rPr lang="es-MX" dirty="0" smtClean="0"/>
              <a:t>y recursos </a:t>
            </a:r>
            <a:r>
              <a:rPr lang="es-MX" dirty="0"/>
              <a:t>de fondos especiales; apropiaciones de </a:t>
            </a:r>
            <a:r>
              <a:rPr lang="es-MX" dirty="0" smtClean="0"/>
              <a:t>funcionamiento </a:t>
            </a:r>
            <a:r>
              <a:rPr lang="es-MX" dirty="0"/>
              <a:t>y </a:t>
            </a:r>
            <a:r>
              <a:rPr lang="es-MX" dirty="0" smtClean="0"/>
              <a:t>de servicio </a:t>
            </a:r>
            <a:r>
              <a:rPr lang="es-MX" dirty="0"/>
              <a:t>de la deuda del distrito, así como el plan de inversiones </a:t>
            </a:r>
            <a:r>
              <a:rPr lang="es-MX" dirty="0" smtClean="0"/>
              <a:t>para la </a:t>
            </a:r>
            <a:r>
              <a:rPr lang="es-MX" dirty="0"/>
              <a:t>vigencia fiscal 2020 en el distrito turístico y cultural de Cartagena </a:t>
            </a:r>
            <a:r>
              <a:rPr lang="es-MX" dirty="0" smtClean="0"/>
              <a:t>de indias </a:t>
            </a:r>
            <a:r>
              <a:rPr lang="es-MX" dirty="0"/>
              <a:t>y se dictan otras disposiciones” que no se encuentren en </a:t>
            </a:r>
            <a:r>
              <a:rPr lang="es-MX" dirty="0" smtClean="0"/>
              <a:t>la plenaria</a:t>
            </a:r>
            <a:r>
              <a:rPr lang="es-MX" dirty="0"/>
              <a:t>, por concejales que si se encuentren en la plenaria, </a:t>
            </a:r>
            <a:r>
              <a:rPr lang="es-MX" dirty="0" smtClean="0"/>
              <a:t>teniendo en </a:t>
            </a:r>
            <a:r>
              <a:rPr lang="es-MX" dirty="0"/>
              <a:t>cuenta que últimamente son pocos los que permanecen </a:t>
            </a:r>
            <a:r>
              <a:rPr lang="es-MX" dirty="0" smtClean="0"/>
              <a:t>hasta terminar </a:t>
            </a:r>
            <a:r>
              <a:rPr lang="es-MX" dirty="0"/>
              <a:t>la sesión.</a:t>
            </a:r>
            <a:endParaRPr lang="es-CO" dirty="0"/>
          </a:p>
        </p:txBody>
      </p:sp>
    </p:spTree>
    <p:extLst>
      <p:ext uri="{BB962C8B-B14F-4D97-AF65-F5344CB8AC3E}">
        <p14:creationId xmlns:p14="http://schemas.microsoft.com/office/powerpoint/2010/main" val="2102698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24. </a:t>
            </a:r>
            <a:r>
              <a:rPr lang="es-MX" dirty="0"/>
              <a:t>PROPOSICIÒN No. </a:t>
            </a:r>
            <a:r>
              <a:rPr lang="es-MX" dirty="0" smtClean="0"/>
              <a:t>087</a:t>
            </a:r>
            <a:r>
              <a:rPr lang="es-MX" dirty="0"/>
              <a:t/>
            </a:r>
            <a:br>
              <a:rPr lang="es-MX" dirty="0"/>
            </a:br>
            <a:r>
              <a:rPr lang="es-MX" sz="2200" dirty="0"/>
              <a:t>presentada por: OSCAR MARÍN VILLALBA </a:t>
            </a:r>
            <a:br>
              <a:rPr lang="es-MX" sz="2200" dirty="0"/>
            </a:br>
            <a:r>
              <a:rPr lang="es-MX" sz="2200" dirty="0" smtClean="0"/>
              <a:t>17 </a:t>
            </a:r>
            <a:r>
              <a:rPr lang="es-MX" sz="2200" dirty="0"/>
              <a:t>de octubre de 2019</a:t>
            </a:r>
            <a:endParaRPr lang="es-CO" sz="2200" dirty="0"/>
          </a:p>
        </p:txBody>
      </p:sp>
      <p:sp>
        <p:nvSpPr>
          <p:cNvPr id="3" name="Marcador de contenido 2"/>
          <p:cNvSpPr>
            <a:spLocks noGrp="1"/>
          </p:cNvSpPr>
          <p:nvPr>
            <p:ph idx="1"/>
          </p:nvPr>
        </p:nvSpPr>
        <p:spPr/>
        <p:txBody>
          <a:bodyPr>
            <a:normAutofit lnSpcReduction="10000"/>
          </a:bodyPr>
          <a:lstStyle/>
          <a:p>
            <a:pPr marL="0" indent="0" algn="just">
              <a:buNone/>
            </a:pPr>
            <a:r>
              <a:rPr lang="es-MX" dirty="0"/>
              <a:t>El Concejo Distrital de Cartagena de Indias en sesión de la fecha </a:t>
            </a:r>
            <a:r>
              <a:rPr lang="es-MX" dirty="0" smtClean="0"/>
              <a:t>de conformidad </a:t>
            </a:r>
            <a:r>
              <a:rPr lang="es-MX" dirty="0"/>
              <a:t>con el Artículo 31 del Reglamento Interno, Propone </a:t>
            </a:r>
            <a:r>
              <a:rPr lang="es-MX" dirty="0" smtClean="0"/>
              <a:t>citar a </a:t>
            </a:r>
            <a:r>
              <a:rPr lang="es-MX" dirty="0"/>
              <a:t>los siguientes funcionarios: Edgar Marín Támara, Secretario </a:t>
            </a:r>
            <a:r>
              <a:rPr lang="es-MX" dirty="0" smtClean="0"/>
              <a:t>de Infraestructura</a:t>
            </a:r>
            <a:r>
              <a:rPr lang="es-MX" dirty="0"/>
              <a:t>, Luís Antonio Cano, Tesorero Distrital, </a:t>
            </a:r>
            <a:r>
              <a:rPr lang="es-MX" dirty="0" smtClean="0"/>
              <a:t>Adriana Hernández</a:t>
            </a:r>
            <a:r>
              <a:rPr lang="es-MX" dirty="0"/>
              <a:t>, Asesora de Contratación, para que den respuesta a </a:t>
            </a:r>
            <a:r>
              <a:rPr lang="es-MX" dirty="0" smtClean="0"/>
              <a:t>la formulación </a:t>
            </a:r>
            <a:r>
              <a:rPr lang="es-MX" dirty="0"/>
              <a:t>de preguntas que se presentará por Secretaría General </a:t>
            </a:r>
            <a:r>
              <a:rPr lang="es-MX" dirty="0" smtClean="0"/>
              <a:t>de esta </a:t>
            </a:r>
            <a:r>
              <a:rPr lang="es-MX" dirty="0"/>
              <a:t>Corporación, respecto al Acta de Comité Técnico, Financiero </a:t>
            </a:r>
            <a:r>
              <a:rPr lang="es-MX" dirty="0" smtClean="0"/>
              <a:t>y Jurídico </a:t>
            </a:r>
            <a:r>
              <a:rPr lang="es-MX" dirty="0"/>
              <a:t>que emitieron concepto de factibilidad de las APP Corredor </a:t>
            </a:r>
            <a:r>
              <a:rPr lang="es-MX" dirty="0" smtClean="0"/>
              <a:t>de Carga </a:t>
            </a:r>
            <a:r>
              <a:rPr lang="es-MX" dirty="0"/>
              <a:t>de fecha 30 de agosto de 2019.</a:t>
            </a:r>
            <a:endParaRPr lang="es-CO" dirty="0"/>
          </a:p>
        </p:txBody>
      </p:sp>
    </p:spTree>
    <p:extLst>
      <p:ext uri="{BB962C8B-B14F-4D97-AF65-F5344CB8AC3E}">
        <p14:creationId xmlns:p14="http://schemas.microsoft.com/office/powerpoint/2010/main" val="713016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a:t>25. PROPOSICION No. </a:t>
            </a:r>
            <a:r>
              <a:rPr lang="es-MX" dirty="0" smtClean="0"/>
              <a:t>088</a:t>
            </a:r>
            <a:br>
              <a:rPr lang="es-MX" dirty="0" smtClean="0"/>
            </a:br>
            <a:r>
              <a:rPr lang="es-MX" sz="2000" dirty="0"/>
              <a:t>presentado por: DAVID </a:t>
            </a:r>
            <a:r>
              <a:rPr lang="es-MX" sz="2000" dirty="0" smtClean="0"/>
              <a:t>CABALLERO.</a:t>
            </a:r>
            <a:br>
              <a:rPr lang="es-MX" sz="2000" dirty="0" smtClean="0"/>
            </a:br>
            <a:r>
              <a:rPr lang="es-MX" sz="2000" dirty="0" smtClean="0"/>
              <a:t>22 de octubre de 2019</a:t>
            </a:r>
            <a:endParaRPr lang="es-CO" sz="2000" dirty="0"/>
          </a:p>
        </p:txBody>
      </p:sp>
      <p:sp>
        <p:nvSpPr>
          <p:cNvPr id="3" name="Marcador de contenido 2"/>
          <p:cNvSpPr>
            <a:spLocks noGrp="1"/>
          </p:cNvSpPr>
          <p:nvPr>
            <p:ph idx="1"/>
          </p:nvPr>
        </p:nvSpPr>
        <p:spPr/>
        <p:txBody>
          <a:bodyPr/>
          <a:lstStyle/>
          <a:p>
            <a:pPr marL="0" indent="0" algn="just">
              <a:buNone/>
            </a:pPr>
            <a:r>
              <a:rPr lang="es-MX" dirty="0"/>
              <a:t>El Concejo de Cartagena de Indias en sesión de la fecha, propone Citar a </a:t>
            </a:r>
            <a:r>
              <a:rPr lang="es-MX" dirty="0" smtClean="0"/>
              <a:t>Mesas de </a:t>
            </a:r>
            <a:r>
              <a:rPr lang="es-MX" dirty="0"/>
              <a:t>Trabajo a los </a:t>
            </a:r>
            <a:r>
              <a:rPr lang="es-MX" dirty="0" smtClean="0"/>
              <a:t>Secretarios </a:t>
            </a:r>
            <a:r>
              <a:rPr lang="es-MX" dirty="0"/>
              <a:t>de Despacho, Directores </a:t>
            </a:r>
            <a:r>
              <a:rPr lang="es-MX" dirty="0" smtClean="0"/>
              <a:t>de Departamentos Administrativos </a:t>
            </a:r>
            <a:r>
              <a:rPr lang="es-MX" dirty="0"/>
              <a:t>y Directores de </a:t>
            </a:r>
            <a:r>
              <a:rPr lang="es-MX" dirty="0" smtClean="0"/>
              <a:t>Institutos Descentralizados.</a:t>
            </a:r>
            <a:endParaRPr lang="es-CO" dirty="0"/>
          </a:p>
        </p:txBody>
      </p:sp>
    </p:spTree>
    <p:extLst>
      <p:ext uri="{BB962C8B-B14F-4D97-AF65-F5344CB8AC3E}">
        <p14:creationId xmlns:p14="http://schemas.microsoft.com/office/powerpoint/2010/main" val="3173302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26. </a:t>
            </a:r>
            <a:r>
              <a:rPr lang="es-MX" dirty="0"/>
              <a:t>PROPOSICIÒN No. </a:t>
            </a:r>
            <a:r>
              <a:rPr lang="es-MX" dirty="0" smtClean="0"/>
              <a:t>097</a:t>
            </a:r>
            <a:r>
              <a:rPr lang="es-MX" dirty="0"/>
              <a:t/>
            </a:r>
            <a:br>
              <a:rPr lang="es-MX" dirty="0"/>
            </a:br>
            <a:r>
              <a:rPr lang="es-MX" sz="2200" dirty="0"/>
              <a:t>presentada por: OSCAR MARÍN VILLALBA </a:t>
            </a:r>
            <a:br>
              <a:rPr lang="es-MX" sz="2200" dirty="0"/>
            </a:br>
            <a:r>
              <a:rPr lang="es-MX" sz="2200" dirty="0" smtClean="0"/>
              <a:t>19 </a:t>
            </a:r>
            <a:r>
              <a:rPr lang="es-MX" sz="2200" dirty="0"/>
              <a:t>de </a:t>
            </a:r>
            <a:r>
              <a:rPr lang="es-MX" sz="2200" dirty="0" smtClean="0"/>
              <a:t>noviembre </a:t>
            </a:r>
            <a:r>
              <a:rPr lang="es-MX" sz="2200" dirty="0"/>
              <a:t>de 2019</a:t>
            </a:r>
            <a:r>
              <a:rPr lang="es-MX" sz="2200" dirty="0" smtClean="0"/>
              <a:t> </a:t>
            </a:r>
            <a:endParaRPr lang="es-CO" sz="2200" dirty="0"/>
          </a:p>
        </p:txBody>
      </p:sp>
      <p:sp>
        <p:nvSpPr>
          <p:cNvPr id="3" name="Marcador de contenido 2"/>
          <p:cNvSpPr>
            <a:spLocks noGrp="1"/>
          </p:cNvSpPr>
          <p:nvPr>
            <p:ph idx="1"/>
          </p:nvPr>
        </p:nvSpPr>
        <p:spPr/>
        <p:txBody>
          <a:bodyPr>
            <a:normAutofit fontScale="77500" lnSpcReduction="20000"/>
          </a:bodyPr>
          <a:lstStyle/>
          <a:p>
            <a:pPr marL="0" indent="0">
              <a:buNone/>
            </a:pPr>
            <a:r>
              <a:rPr lang="es-MX" dirty="0"/>
              <a:t>El Concejo Distrital de Cartagena de Indias en sesión de la fecha propone </a:t>
            </a:r>
            <a:r>
              <a:rPr lang="es-MX" dirty="0" smtClean="0"/>
              <a:t>solicitar a </a:t>
            </a:r>
            <a:r>
              <a:rPr lang="es-MX" dirty="0"/>
              <a:t>Aguas de Cartagena la siguiente información:</a:t>
            </a:r>
          </a:p>
          <a:p>
            <a:pPr marL="0" indent="0">
              <a:buNone/>
            </a:pPr>
            <a:r>
              <a:rPr lang="es-MX" dirty="0"/>
              <a:t>1. Certificar dividendos Decretados en las vigencias 2016 hasta 2019.</a:t>
            </a:r>
          </a:p>
          <a:p>
            <a:pPr marL="0" indent="0" algn="just">
              <a:buNone/>
            </a:pPr>
            <a:r>
              <a:rPr lang="es-MX" dirty="0"/>
              <a:t>2. Cuánto le ha correspondido al Distrito de Cartagena, teniendo en cuenta </a:t>
            </a:r>
            <a:r>
              <a:rPr lang="es-MX" dirty="0" smtClean="0"/>
              <a:t>el porcentaje </a:t>
            </a:r>
            <a:r>
              <a:rPr lang="es-MX" dirty="0"/>
              <a:t>y su participación durante las vigencias 2016 hasta 2019.</a:t>
            </a:r>
          </a:p>
          <a:p>
            <a:pPr marL="0" indent="0" algn="just">
              <a:buNone/>
            </a:pPr>
            <a:r>
              <a:rPr lang="es-MX" dirty="0"/>
              <a:t>3. Cuántos de esos dividendos fueron entregados o desembolsados al </a:t>
            </a:r>
            <a:r>
              <a:rPr lang="es-MX" dirty="0" smtClean="0"/>
              <a:t>Distrito durante </a:t>
            </a:r>
            <a:r>
              <a:rPr lang="es-MX" dirty="0"/>
              <a:t>las vigencias 2016 hasta 2019.</a:t>
            </a:r>
          </a:p>
          <a:p>
            <a:pPr marL="0" indent="0">
              <a:buNone/>
            </a:pPr>
            <a:r>
              <a:rPr lang="es-MX" dirty="0"/>
              <a:t>4. Si no ha sido desembolsado la totalidad que le corresponde al Distrito </a:t>
            </a:r>
            <a:r>
              <a:rPr lang="es-MX" dirty="0" smtClean="0"/>
              <a:t>en las </a:t>
            </a:r>
            <a:r>
              <a:rPr lang="es-MX" dirty="0"/>
              <a:t>vigencias 201 6 hasta 2019, diga las razones por qué no se hizo, </a:t>
            </a:r>
            <a:r>
              <a:rPr lang="es-MX" dirty="0" smtClean="0"/>
              <a:t>si hubo </a:t>
            </a:r>
            <a:r>
              <a:rPr lang="es-MX" dirty="0"/>
              <a:t>alguna compensación o cruce de cuentas en algunas de </a:t>
            </a:r>
            <a:r>
              <a:rPr lang="es-MX" dirty="0" smtClean="0"/>
              <a:t>estas vigencias</a:t>
            </a:r>
            <a:r>
              <a:rPr lang="es-MX" dirty="0"/>
              <a:t>, quién lo autorizó.</a:t>
            </a:r>
            <a:endParaRPr lang="es-CO" dirty="0"/>
          </a:p>
        </p:txBody>
      </p:sp>
    </p:spTree>
    <p:extLst>
      <p:ext uri="{BB962C8B-B14F-4D97-AF65-F5344CB8AC3E}">
        <p14:creationId xmlns:p14="http://schemas.microsoft.com/office/powerpoint/2010/main" val="230397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smtClean="0"/>
              <a:t>27. PROPOSICION </a:t>
            </a:r>
            <a:r>
              <a:rPr lang="es-CO" dirty="0"/>
              <a:t>No. </a:t>
            </a:r>
            <a:r>
              <a:rPr lang="es-CO" dirty="0" smtClean="0"/>
              <a:t>102</a:t>
            </a:r>
            <a:br>
              <a:rPr lang="es-CO" dirty="0" smtClean="0"/>
            </a:br>
            <a:r>
              <a:rPr lang="es-CO" sz="2000" dirty="0" smtClean="0"/>
              <a:t>presentado por: </a:t>
            </a:r>
            <a:r>
              <a:rPr lang="es-CO" sz="2000" dirty="0"/>
              <a:t>Bancada Conservadora</a:t>
            </a:r>
            <a:br>
              <a:rPr lang="es-CO" sz="2000" dirty="0"/>
            </a:br>
            <a:r>
              <a:rPr lang="es-CO" sz="2000" dirty="0"/>
              <a:t>5 de diciembre de 2019</a:t>
            </a:r>
          </a:p>
        </p:txBody>
      </p:sp>
      <p:sp>
        <p:nvSpPr>
          <p:cNvPr id="3" name="Marcador de contenido 2"/>
          <p:cNvSpPr>
            <a:spLocks noGrp="1"/>
          </p:cNvSpPr>
          <p:nvPr>
            <p:ph idx="1"/>
          </p:nvPr>
        </p:nvSpPr>
        <p:spPr/>
        <p:txBody>
          <a:bodyPr/>
          <a:lstStyle/>
          <a:p>
            <a:pPr marL="0" indent="0" algn="just">
              <a:buNone/>
            </a:pPr>
            <a:r>
              <a:rPr lang="es-MX" dirty="0"/>
              <a:t>El Concejo Distrital de Cartagena, en sesión de la </a:t>
            </a:r>
            <a:r>
              <a:rPr lang="es-MX" dirty="0" smtClean="0"/>
              <a:t>fecha </a:t>
            </a:r>
            <a:r>
              <a:rPr lang="es-MX" dirty="0"/>
              <a:t>aprueba los requerimientos que </a:t>
            </a:r>
            <a:r>
              <a:rPr lang="es-MX" dirty="0" smtClean="0"/>
              <a:t>a continuación </a:t>
            </a:r>
            <a:r>
              <a:rPr lang="es-MX" dirty="0"/>
              <a:t>se detallan, así como el siguiente cuestionario para efectos del estudio </a:t>
            </a:r>
            <a:r>
              <a:rPr lang="es-MX" dirty="0" smtClean="0"/>
              <a:t>del Proyecto </a:t>
            </a:r>
            <a:r>
              <a:rPr lang="es-MX" dirty="0"/>
              <a:t>de Acuerdo “Por medio del cual se faculta al Alcalde Mayor de </a:t>
            </a:r>
            <a:r>
              <a:rPr lang="es-MX" dirty="0" smtClean="0"/>
              <a:t> Cartagena de Indias </a:t>
            </a:r>
            <a:r>
              <a:rPr lang="es-MX" dirty="0"/>
              <a:t>a celebrar una prorroga y adición al contrato de concesión No. 9-1333889”.</a:t>
            </a:r>
            <a:endParaRPr lang="es-CO" dirty="0"/>
          </a:p>
        </p:txBody>
      </p:sp>
    </p:spTree>
    <p:extLst>
      <p:ext uri="{BB962C8B-B14F-4D97-AF65-F5344CB8AC3E}">
        <p14:creationId xmlns:p14="http://schemas.microsoft.com/office/powerpoint/2010/main" val="3210843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smtClean="0"/>
              <a:t>28. PROPOSICIÓN </a:t>
            </a:r>
            <a:r>
              <a:rPr lang="es-CO" dirty="0"/>
              <a:t>No. </a:t>
            </a:r>
            <a:r>
              <a:rPr lang="es-CO" dirty="0" smtClean="0"/>
              <a:t>106</a:t>
            </a:r>
            <a:r>
              <a:rPr lang="es-CO" dirty="0"/>
              <a:t/>
            </a:r>
            <a:br>
              <a:rPr lang="es-CO" dirty="0"/>
            </a:br>
            <a:r>
              <a:rPr lang="es-MX" sz="2000" dirty="0"/>
              <a:t>presentado por: EDGAR MENDOZA SALEME</a:t>
            </a:r>
            <a:r>
              <a:rPr lang="es-CO" sz="2000" dirty="0"/>
              <a:t/>
            </a:r>
            <a:br>
              <a:rPr lang="es-CO" sz="2000" dirty="0"/>
            </a:br>
            <a:r>
              <a:rPr lang="es-CO" sz="2000" dirty="0" smtClean="0"/>
              <a:t>16 de diciembre de </a:t>
            </a:r>
            <a:r>
              <a:rPr lang="es-CO" sz="2000" dirty="0"/>
              <a:t>2019</a:t>
            </a:r>
          </a:p>
        </p:txBody>
      </p:sp>
      <p:sp>
        <p:nvSpPr>
          <p:cNvPr id="3" name="Marcador de contenido 2"/>
          <p:cNvSpPr>
            <a:spLocks noGrp="1"/>
          </p:cNvSpPr>
          <p:nvPr>
            <p:ph idx="1"/>
          </p:nvPr>
        </p:nvSpPr>
        <p:spPr/>
        <p:txBody>
          <a:bodyPr>
            <a:normAutofit/>
          </a:bodyPr>
          <a:lstStyle/>
          <a:p>
            <a:pPr marL="0" indent="0" algn="just">
              <a:buNone/>
            </a:pPr>
            <a:r>
              <a:rPr lang="es-MX" dirty="0"/>
              <a:t>el Concejo Distrital de Cartagena de Indias en sesión de </a:t>
            </a:r>
            <a:r>
              <a:rPr lang="es-MX" dirty="0" smtClean="0"/>
              <a:t>la fecha </a:t>
            </a:r>
            <a:r>
              <a:rPr lang="es-MX" dirty="0"/>
              <a:t>propone, solicitar muy respetuosamente y de </a:t>
            </a:r>
            <a:r>
              <a:rPr lang="es-MX" dirty="0" smtClean="0"/>
              <a:t>manera </a:t>
            </a:r>
            <a:r>
              <a:rPr lang="es-MX" dirty="0"/>
              <a:t>ágil y oportuna </a:t>
            </a:r>
            <a:r>
              <a:rPr lang="es-MX" dirty="0" smtClean="0"/>
              <a:t>la intervención </a:t>
            </a:r>
            <a:r>
              <a:rPr lang="es-MX" dirty="0"/>
              <a:t>del Ministerio Público en la Gestión Contractual antes mencionada</a:t>
            </a:r>
            <a:r>
              <a:rPr lang="es-MX" dirty="0" smtClean="0"/>
              <a:t>, para </a:t>
            </a:r>
            <a:r>
              <a:rPr lang="es-MX" dirty="0"/>
              <a:t>efectos de prevenir la afectación de los </a:t>
            </a:r>
            <a:r>
              <a:rPr lang="es-MX" dirty="0" smtClean="0"/>
              <a:t>principios </a:t>
            </a:r>
            <a:r>
              <a:rPr lang="es-MX" dirty="0"/>
              <a:t>rectores de la </a:t>
            </a:r>
            <a:r>
              <a:rPr lang="es-MX" dirty="0" smtClean="0"/>
              <a:t>gestión contractual </a:t>
            </a:r>
            <a:r>
              <a:rPr lang="es-MX" dirty="0"/>
              <a:t>con recursos públicos conforme a la Ley 1150 de 2007, y un </a:t>
            </a:r>
            <a:r>
              <a:rPr lang="es-MX" dirty="0" smtClean="0"/>
              <a:t>posible detrimento </a:t>
            </a:r>
            <a:r>
              <a:rPr lang="es-MX" dirty="0"/>
              <a:t>patrimonial.</a:t>
            </a:r>
            <a:endParaRPr lang="es-CO" dirty="0"/>
          </a:p>
        </p:txBody>
      </p:sp>
    </p:spTree>
    <p:extLst>
      <p:ext uri="{BB962C8B-B14F-4D97-AF65-F5344CB8AC3E}">
        <p14:creationId xmlns:p14="http://schemas.microsoft.com/office/powerpoint/2010/main" val="3437404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33A74E-1D7B-774D-A339-344668D1E72E}"/>
              </a:ext>
            </a:extLst>
          </p:cNvPr>
          <p:cNvSpPr>
            <a:spLocks noGrp="1"/>
          </p:cNvSpPr>
          <p:nvPr>
            <p:ph type="title"/>
          </p:nvPr>
        </p:nvSpPr>
        <p:spPr>
          <a:xfrm>
            <a:off x="628650" y="900384"/>
            <a:ext cx="7886700" cy="1325563"/>
          </a:xfrm>
        </p:spPr>
        <p:txBody>
          <a:bodyPr>
            <a:normAutofit fontScale="90000"/>
          </a:bodyPr>
          <a:lstStyle/>
          <a:p>
            <a:r>
              <a:rPr lang="es-MX" dirty="0"/>
              <a:t>2. PROPOSICION No. 008</a:t>
            </a:r>
            <a:br>
              <a:rPr lang="es-MX" dirty="0"/>
            </a:br>
            <a:r>
              <a:rPr lang="es-MX" sz="2200" dirty="0" smtClean="0"/>
              <a:t>presentada por: OSCAR </a:t>
            </a:r>
            <a:r>
              <a:rPr lang="es-MX" sz="2200" dirty="0"/>
              <a:t>MARIN VILLALBA, DAVID CABALLERO</a:t>
            </a:r>
            <a:br>
              <a:rPr lang="es-MX" sz="2200" dirty="0"/>
            </a:br>
            <a:r>
              <a:rPr lang="es-MX" sz="2200" dirty="0"/>
              <a:t>RODRIGUEZ y RAFAEL MEZA </a:t>
            </a:r>
            <a:r>
              <a:rPr lang="es-MX" sz="2200" dirty="0" smtClean="0"/>
              <a:t>PEREZ</a:t>
            </a:r>
            <a:br>
              <a:rPr lang="es-MX" sz="2200" dirty="0" smtClean="0"/>
            </a:br>
            <a:r>
              <a:rPr lang="es-MX" sz="2200" dirty="0"/>
              <a:t>05 de Marzo de 2019 </a:t>
            </a:r>
            <a:r>
              <a:rPr lang="es-MX" sz="2200" dirty="0" smtClean="0"/>
              <a:t/>
            </a:r>
            <a:br>
              <a:rPr lang="es-MX" sz="2200" dirty="0" smtClean="0"/>
            </a:br>
            <a:r>
              <a:rPr lang="es-MX" dirty="0"/>
              <a:t/>
            </a:r>
            <a:br>
              <a:rPr lang="es-MX" dirty="0"/>
            </a:br>
            <a:endParaRPr lang="es-CO" dirty="0"/>
          </a:p>
        </p:txBody>
      </p:sp>
      <p:sp>
        <p:nvSpPr>
          <p:cNvPr id="3" name="Marcador de contenido 2">
            <a:extLst>
              <a:ext uri="{FF2B5EF4-FFF2-40B4-BE49-F238E27FC236}">
                <a16:creationId xmlns:a16="http://schemas.microsoft.com/office/drawing/2014/main" id="{D8EFDFAE-DEFE-DD4C-BB90-E01FFAE4EA5A}"/>
              </a:ext>
            </a:extLst>
          </p:cNvPr>
          <p:cNvSpPr>
            <a:spLocks noGrp="1"/>
          </p:cNvSpPr>
          <p:nvPr>
            <p:ph idx="1"/>
          </p:nvPr>
        </p:nvSpPr>
        <p:spPr/>
        <p:txBody>
          <a:bodyPr/>
          <a:lstStyle/>
          <a:p>
            <a:pPr marL="0" indent="0">
              <a:buNone/>
            </a:pPr>
            <a:r>
              <a:rPr lang="es-MX" dirty="0"/>
              <a:t>Los Fondos de Estabilización de Tarifa (FET) son mecanismos de fomento y</a:t>
            </a:r>
            <a:br>
              <a:rPr lang="es-MX" dirty="0"/>
            </a:br>
            <a:r>
              <a:rPr lang="es-MX" dirty="0"/>
              <a:t>desarrollo creados por la ley, que buscan el equilibrio del precio de un producto</a:t>
            </a:r>
            <a:br>
              <a:rPr lang="es-MX" dirty="0"/>
            </a:br>
            <a:r>
              <a:rPr lang="es-MX" dirty="0"/>
              <a:t>con miras a fortalecer su comercialización.</a:t>
            </a:r>
            <a:endParaRPr lang="es-CO" dirty="0"/>
          </a:p>
        </p:txBody>
      </p:sp>
    </p:spTree>
    <p:extLst>
      <p:ext uri="{BB962C8B-B14F-4D97-AF65-F5344CB8AC3E}">
        <p14:creationId xmlns:p14="http://schemas.microsoft.com/office/powerpoint/2010/main" val="19840942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71525" y="1827213"/>
            <a:ext cx="7772400" cy="2387600"/>
          </a:xfrm>
        </p:spPr>
        <p:txBody>
          <a:bodyPr>
            <a:normAutofit fontScale="90000"/>
          </a:bodyPr>
          <a:lstStyle/>
          <a:p>
            <a:r>
              <a:rPr lang="es-MX" b="1" dirty="0"/>
              <a:t>RENDICIÓN DE CUENTAS BANCADA </a:t>
            </a:r>
            <a:r>
              <a:rPr lang="es-MX" b="1" dirty="0" smtClean="0"/>
              <a:t>CAMBIO RADICAL</a:t>
            </a:r>
            <a:endParaRPr lang="es-CO" dirty="0"/>
          </a:p>
        </p:txBody>
      </p:sp>
      <p:sp>
        <p:nvSpPr>
          <p:cNvPr id="5" name="Subtítulo 4"/>
          <p:cNvSpPr>
            <a:spLocks noGrp="1"/>
          </p:cNvSpPr>
          <p:nvPr>
            <p:ph type="subTitle" idx="1"/>
          </p:nvPr>
        </p:nvSpPr>
        <p:spPr/>
        <p:txBody>
          <a:bodyPr/>
          <a:lstStyle/>
          <a:p>
            <a:endParaRPr lang="es-CO"/>
          </a:p>
        </p:txBody>
      </p:sp>
    </p:spTree>
    <p:extLst>
      <p:ext uri="{BB962C8B-B14F-4D97-AF65-F5344CB8AC3E}">
        <p14:creationId xmlns:p14="http://schemas.microsoft.com/office/powerpoint/2010/main" val="207138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dirty="0" smtClean="0"/>
              <a:t>1. PROPOSICIÓN </a:t>
            </a:r>
            <a:r>
              <a:rPr lang="es-CO" dirty="0"/>
              <a:t>No. </a:t>
            </a:r>
            <a:r>
              <a:rPr lang="es-CO" dirty="0" smtClean="0"/>
              <a:t>005</a:t>
            </a:r>
            <a:br>
              <a:rPr lang="es-CO" dirty="0" smtClean="0"/>
            </a:br>
            <a:r>
              <a:rPr lang="es-CO" sz="2200" dirty="0" smtClean="0"/>
              <a:t>presentada por: </a:t>
            </a:r>
            <a:r>
              <a:rPr lang="es-MX" sz="2200" dirty="0"/>
              <a:t>Presentada por Dagoberto Macías Cabrera y Wilson </a:t>
            </a:r>
            <a:r>
              <a:rPr lang="es-MX" sz="2200" dirty="0" err="1"/>
              <a:t>Toncel</a:t>
            </a:r>
            <a:r>
              <a:rPr lang="es-MX" sz="2200" dirty="0"/>
              <a:t> </a:t>
            </a:r>
            <a:r>
              <a:rPr lang="es-MX" sz="2200" dirty="0" smtClean="0"/>
              <a:t>Ochoa</a:t>
            </a:r>
            <a:br>
              <a:rPr lang="es-MX" sz="2200" dirty="0" smtClean="0"/>
            </a:br>
            <a:r>
              <a:rPr lang="es-MX" sz="2200" dirty="0" smtClean="0"/>
              <a:t>01 de Marzo de 2019</a:t>
            </a:r>
            <a:endParaRPr lang="es-CO" sz="2200" dirty="0"/>
          </a:p>
        </p:txBody>
      </p:sp>
      <p:sp>
        <p:nvSpPr>
          <p:cNvPr id="3" name="Marcador de contenido 2"/>
          <p:cNvSpPr>
            <a:spLocks noGrp="1"/>
          </p:cNvSpPr>
          <p:nvPr>
            <p:ph idx="1"/>
          </p:nvPr>
        </p:nvSpPr>
        <p:spPr/>
        <p:txBody>
          <a:bodyPr>
            <a:normAutofit fontScale="55000" lnSpcReduction="20000"/>
          </a:bodyPr>
          <a:lstStyle/>
          <a:p>
            <a:pPr marL="0" indent="0">
              <a:buNone/>
            </a:pPr>
            <a:r>
              <a:rPr lang="es-MX" dirty="0"/>
              <a:t>El Concejo Distrital de Cartagena de Indias en sesión de la fecha, teniendo </a:t>
            </a:r>
            <a:r>
              <a:rPr lang="es-MX" dirty="0" smtClean="0"/>
              <a:t>en cuenta </a:t>
            </a:r>
            <a:r>
              <a:rPr lang="es-MX" dirty="0"/>
              <a:t>la aplicación del nuevo Código Nacional de Policía y </a:t>
            </a:r>
            <a:r>
              <a:rPr lang="es-MX" dirty="0" smtClean="0"/>
              <a:t>Convivencia Ciudadana </a:t>
            </a:r>
            <a:r>
              <a:rPr lang="es-MX" dirty="0"/>
              <a:t>(LEY 1801 DEL 2016), propone citar e invitar en hora y fecha </a:t>
            </a:r>
            <a:r>
              <a:rPr lang="es-MX" dirty="0" smtClean="0"/>
              <a:t>que determine </a:t>
            </a:r>
            <a:r>
              <a:rPr lang="es-MX" dirty="0"/>
              <a:t>la Mesa Directiva, a las siguientes entidades distritales:</a:t>
            </a:r>
          </a:p>
          <a:p>
            <a:pPr marL="0" indent="0" algn="just">
              <a:buNone/>
            </a:pPr>
            <a:r>
              <a:rPr lang="es-MX" dirty="0" smtClean="0"/>
              <a:t>1. Policía </a:t>
            </a:r>
            <a:r>
              <a:rPr lang="es-MX" dirty="0"/>
              <a:t>Distrital de </a:t>
            </a:r>
            <a:r>
              <a:rPr lang="es-MX" dirty="0" smtClean="0"/>
              <a:t>Cartagena</a:t>
            </a:r>
          </a:p>
          <a:p>
            <a:pPr marL="0" indent="0">
              <a:buNone/>
            </a:pPr>
            <a:r>
              <a:rPr lang="es-MX" dirty="0" smtClean="0"/>
              <a:t>2</a:t>
            </a:r>
            <a:r>
              <a:rPr lang="es-MX" dirty="0"/>
              <a:t>. Secretaria del Interior y Convivencia Ciudadana</a:t>
            </a:r>
          </a:p>
          <a:p>
            <a:pPr marL="0" indent="0">
              <a:buNone/>
            </a:pPr>
            <a:r>
              <a:rPr lang="es-MX" dirty="0"/>
              <a:t>3. Inspectores de Policía</a:t>
            </a:r>
          </a:p>
          <a:p>
            <a:pPr marL="0" indent="0">
              <a:buNone/>
            </a:pPr>
            <a:r>
              <a:rPr lang="es-MX" dirty="0"/>
              <a:t>4. Corregidores</a:t>
            </a:r>
          </a:p>
          <a:p>
            <a:pPr marL="0" indent="0">
              <a:buNone/>
            </a:pPr>
            <a:r>
              <a:rPr lang="es-MX" dirty="0"/>
              <a:t>5. Alcaldes Locales</a:t>
            </a:r>
          </a:p>
          <a:p>
            <a:pPr marL="0" indent="0">
              <a:buNone/>
            </a:pPr>
            <a:r>
              <a:rPr lang="es-MX" dirty="0"/>
              <a:t>6. Gerencia de Espacio Público</a:t>
            </a:r>
          </a:p>
          <a:p>
            <a:pPr marL="0" indent="0">
              <a:buNone/>
            </a:pPr>
            <a:r>
              <a:rPr lang="es-MX" dirty="0"/>
              <a:t>7. Oficina de Control Urbano</a:t>
            </a:r>
          </a:p>
          <a:p>
            <a:pPr marL="0" indent="0">
              <a:buNone/>
            </a:pPr>
            <a:r>
              <a:rPr lang="es-MX" dirty="0"/>
              <a:t>8. Instituto de Patrimonio y Cultura</a:t>
            </a:r>
          </a:p>
          <a:p>
            <a:pPr marL="0" indent="0">
              <a:buNone/>
            </a:pPr>
            <a:r>
              <a:rPr lang="es-MX" dirty="0"/>
              <a:t>9. Establecimiento Público Ambiental</a:t>
            </a:r>
          </a:p>
          <a:p>
            <a:pPr marL="0" indent="0">
              <a:buNone/>
            </a:pPr>
            <a:r>
              <a:rPr lang="es-MX" dirty="0"/>
              <a:t>10. UMATA</a:t>
            </a:r>
          </a:p>
          <a:p>
            <a:pPr marL="0" indent="0">
              <a:buNone/>
            </a:pPr>
            <a:r>
              <a:rPr lang="es-MX" dirty="0"/>
              <a:t>11. Personería Distrital</a:t>
            </a:r>
            <a:endParaRPr lang="es-CO" dirty="0"/>
          </a:p>
        </p:txBody>
      </p:sp>
    </p:spTree>
    <p:extLst>
      <p:ext uri="{BB962C8B-B14F-4D97-AF65-F5344CB8AC3E}">
        <p14:creationId xmlns:p14="http://schemas.microsoft.com/office/powerpoint/2010/main" val="3993702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smtClean="0"/>
              <a:t>2. PROPOSICION </a:t>
            </a:r>
            <a:r>
              <a:rPr lang="es-CO" dirty="0"/>
              <a:t>No. </a:t>
            </a:r>
            <a:r>
              <a:rPr lang="es-CO" dirty="0" smtClean="0"/>
              <a:t>007</a:t>
            </a:r>
            <a:br>
              <a:rPr lang="es-CO" dirty="0" smtClean="0"/>
            </a:br>
            <a:r>
              <a:rPr lang="es-CO" sz="2000" dirty="0"/>
              <a:t>presentada por: WILSON TONCEL </a:t>
            </a:r>
            <a:r>
              <a:rPr lang="es-CO" sz="2000" dirty="0" smtClean="0"/>
              <a:t>OCHOA</a:t>
            </a:r>
            <a:r>
              <a:rPr lang="es-CO" sz="2000" dirty="0"/>
              <a:t/>
            </a:r>
            <a:br>
              <a:rPr lang="es-CO" sz="2000" dirty="0"/>
            </a:br>
            <a:r>
              <a:rPr lang="es-CO" sz="2000" dirty="0"/>
              <a:t>5 de marzo </a:t>
            </a:r>
            <a:r>
              <a:rPr lang="es-CO" sz="2000" dirty="0" smtClean="0"/>
              <a:t>de 2019</a:t>
            </a:r>
            <a:endParaRPr lang="es-CO" sz="2000" dirty="0"/>
          </a:p>
        </p:txBody>
      </p:sp>
      <p:sp>
        <p:nvSpPr>
          <p:cNvPr id="3" name="Marcador de contenido 2"/>
          <p:cNvSpPr>
            <a:spLocks noGrp="1"/>
          </p:cNvSpPr>
          <p:nvPr>
            <p:ph idx="1"/>
          </p:nvPr>
        </p:nvSpPr>
        <p:spPr/>
        <p:txBody>
          <a:bodyPr>
            <a:normAutofit fontScale="70000" lnSpcReduction="20000"/>
          </a:bodyPr>
          <a:lstStyle/>
          <a:p>
            <a:pPr marL="0" indent="0" algn="just">
              <a:buNone/>
            </a:pPr>
            <a:r>
              <a:rPr lang="es-MX" dirty="0"/>
              <a:t>El Concejo Distrital de Cartagena, en sesión de la fecha propone citar en hora </a:t>
            </a:r>
            <a:r>
              <a:rPr lang="es-MX" dirty="0" smtClean="0"/>
              <a:t>y fecha </a:t>
            </a:r>
            <a:r>
              <a:rPr lang="es-MX" dirty="0"/>
              <a:t>que determine la Mesa Directiva al Director del DADIS, al Jefe de la </a:t>
            </a:r>
            <a:r>
              <a:rPr lang="es-MX" dirty="0" smtClean="0"/>
              <a:t>Oficina Jurídica </a:t>
            </a:r>
            <a:r>
              <a:rPr lang="es-MX" dirty="0"/>
              <a:t>del Distrito y al Departamento Jurídico del DADIS, para que absuelvan </a:t>
            </a:r>
            <a:r>
              <a:rPr lang="es-MX" dirty="0" smtClean="0"/>
              <a:t>el cuestionario</a:t>
            </a:r>
            <a:r>
              <a:rPr lang="es-MX" dirty="0"/>
              <a:t>, en atención a los hechos de los que se ha tenido noticia en </a:t>
            </a:r>
            <a:r>
              <a:rPr lang="es-MX" dirty="0" smtClean="0"/>
              <a:t>esta Corporación</a:t>
            </a:r>
            <a:r>
              <a:rPr lang="es-MX" dirty="0"/>
              <a:t>, sobre los embargos de dineros del que fue objeto el DADIS, </a:t>
            </a:r>
            <a:r>
              <a:rPr lang="es-MX" dirty="0" smtClean="0"/>
              <a:t>donde se </a:t>
            </a:r>
            <a:r>
              <a:rPr lang="es-MX" dirty="0"/>
              <a:t>retuvo gran parte del recaudo realizado con esfuerzo por el Distrito </a:t>
            </a:r>
            <a:r>
              <a:rPr lang="es-MX" dirty="0" smtClean="0"/>
              <a:t>de Cartagena </a:t>
            </a:r>
            <a:r>
              <a:rPr lang="es-MX" dirty="0"/>
              <a:t>con el proyecto de alivios tributarios durante los meses de octubre </a:t>
            </a:r>
            <a:r>
              <a:rPr lang="es-MX" dirty="0" smtClean="0"/>
              <a:t>a diciembre</a:t>
            </a:r>
            <a:r>
              <a:rPr lang="es-MX" dirty="0"/>
              <a:t>, en ese sentido se les solicita lo siguiente:</a:t>
            </a:r>
          </a:p>
          <a:p>
            <a:pPr marL="0" indent="0">
              <a:buNone/>
            </a:pPr>
            <a:r>
              <a:rPr lang="es-MX" dirty="0" smtClean="0"/>
              <a:t>1</a:t>
            </a:r>
            <a:r>
              <a:rPr lang="es-MX" dirty="0"/>
              <a:t>.   Informe a esta Corporación los detalles y pormenores de ese </a:t>
            </a:r>
            <a:r>
              <a:rPr lang="es-MX" dirty="0" smtClean="0"/>
              <a:t>proceso judicial </a:t>
            </a:r>
            <a:r>
              <a:rPr lang="es-MX" dirty="0"/>
              <a:t>o procesos, que generaron el embargo.</a:t>
            </a:r>
          </a:p>
          <a:p>
            <a:pPr marL="0" indent="0">
              <a:buNone/>
            </a:pPr>
            <a:r>
              <a:rPr lang="es-MX" dirty="0"/>
              <a:t>2.   Diga a esta corporación si los dineros embargados ya fueron pagados </a:t>
            </a:r>
            <a:r>
              <a:rPr lang="es-MX" dirty="0" smtClean="0"/>
              <a:t>a los </a:t>
            </a:r>
            <a:r>
              <a:rPr lang="es-MX" dirty="0"/>
              <a:t>demandantes en el proceso.</a:t>
            </a:r>
          </a:p>
          <a:p>
            <a:pPr marL="0" indent="0">
              <a:buNone/>
            </a:pPr>
            <a:r>
              <a:rPr lang="es-MX" dirty="0"/>
              <a:t>3.   Informe de cómo se realizó la defensa del distrito, quienes fueron </a:t>
            </a:r>
            <a:r>
              <a:rPr lang="es-MX" dirty="0" smtClean="0"/>
              <a:t>los abogados </a:t>
            </a:r>
            <a:r>
              <a:rPr lang="es-MX" dirty="0"/>
              <a:t>que participaron, indicando nombre y tipo de vinculación.</a:t>
            </a:r>
            <a:endParaRPr lang="es-CO" dirty="0"/>
          </a:p>
        </p:txBody>
      </p:sp>
    </p:spTree>
    <p:extLst>
      <p:ext uri="{BB962C8B-B14F-4D97-AF65-F5344CB8AC3E}">
        <p14:creationId xmlns:p14="http://schemas.microsoft.com/office/powerpoint/2010/main" val="4154592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dirty="0" smtClean="0"/>
              <a:t>3. PROPOSICION </a:t>
            </a:r>
            <a:r>
              <a:rPr lang="es-CO" dirty="0"/>
              <a:t>No. </a:t>
            </a:r>
            <a:r>
              <a:rPr lang="es-CO" dirty="0" smtClean="0"/>
              <a:t>008</a:t>
            </a:r>
            <a:br>
              <a:rPr lang="es-CO" dirty="0" smtClean="0"/>
            </a:br>
            <a:r>
              <a:rPr lang="es-CO" sz="2200" dirty="0"/>
              <a:t>presentada por: </a:t>
            </a:r>
            <a:r>
              <a:rPr lang="es-MX" sz="2200" dirty="0"/>
              <a:t>Presentada por Dagoberto Macías Cabrera y Wilson </a:t>
            </a:r>
            <a:r>
              <a:rPr lang="es-MX" sz="2200" dirty="0" err="1"/>
              <a:t>Toncel</a:t>
            </a:r>
            <a:r>
              <a:rPr lang="es-MX" sz="2200" dirty="0"/>
              <a:t> Ochoa</a:t>
            </a:r>
            <a:br>
              <a:rPr lang="es-MX" sz="2200" dirty="0"/>
            </a:br>
            <a:r>
              <a:rPr lang="es-MX" sz="2200" dirty="0" smtClean="0"/>
              <a:t>05 </a:t>
            </a:r>
            <a:r>
              <a:rPr lang="es-MX" sz="2200" dirty="0"/>
              <a:t>de Marzo de 2019</a:t>
            </a:r>
            <a:endParaRPr lang="es-CO" sz="2200" dirty="0"/>
          </a:p>
        </p:txBody>
      </p:sp>
      <p:sp>
        <p:nvSpPr>
          <p:cNvPr id="3" name="Marcador de contenido 2"/>
          <p:cNvSpPr>
            <a:spLocks noGrp="1"/>
          </p:cNvSpPr>
          <p:nvPr>
            <p:ph idx="1"/>
          </p:nvPr>
        </p:nvSpPr>
        <p:spPr/>
        <p:txBody>
          <a:bodyPr/>
          <a:lstStyle/>
          <a:p>
            <a:pPr marL="0" indent="0" algn="just">
              <a:buNone/>
            </a:pPr>
            <a:r>
              <a:rPr lang="es-MX" dirty="0" smtClean="0"/>
              <a:t>El concejo distrital de Cartagena propone citar en sesión </a:t>
            </a:r>
            <a:r>
              <a:rPr lang="es-MX" dirty="0"/>
              <a:t>especial al Gerente de </a:t>
            </a:r>
            <a:r>
              <a:rPr lang="es-MX" dirty="0" err="1"/>
              <a:t>Transcaribe</a:t>
            </a:r>
            <a:r>
              <a:rPr lang="es-MX" dirty="0"/>
              <a:t>, Contralor y Personero Distrital </a:t>
            </a:r>
            <a:r>
              <a:rPr lang="es-MX" dirty="0" smtClean="0"/>
              <a:t>de Cartagena</a:t>
            </a:r>
            <a:r>
              <a:rPr lang="es-MX" dirty="0"/>
              <a:t>, Oficina de Control Interno, Jefe de la Oficina Jurídica del Distrito</a:t>
            </a:r>
            <a:r>
              <a:rPr lang="es-MX" dirty="0" smtClean="0"/>
              <a:t>, Secretario </a:t>
            </a:r>
            <a:r>
              <a:rPr lang="es-MX" dirty="0"/>
              <a:t>de Hacienda Distrital y Jefe de </a:t>
            </a:r>
            <a:r>
              <a:rPr lang="es-MX" dirty="0" smtClean="0"/>
              <a:t>presupuesto</a:t>
            </a:r>
            <a:r>
              <a:rPr lang="es-MX" dirty="0"/>
              <a:t>, con el fin de analizar </a:t>
            </a:r>
            <a:r>
              <a:rPr lang="es-MX" dirty="0" smtClean="0"/>
              <a:t>todo lo </a:t>
            </a:r>
            <a:r>
              <a:rPr lang="es-MX" dirty="0"/>
              <a:t>concerniente a la </a:t>
            </a:r>
            <a:r>
              <a:rPr lang="es-MX" dirty="0" smtClean="0"/>
              <a:t>constitución </a:t>
            </a:r>
            <a:r>
              <a:rPr lang="es-MX" dirty="0"/>
              <a:t>del FONDO DE ESTABILIZACIÓN </a:t>
            </a:r>
            <a:r>
              <a:rPr lang="es-MX" dirty="0" smtClean="0"/>
              <a:t>TARIFARIA</a:t>
            </a:r>
          </a:p>
          <a:p>
            <a:pPr marL="0" indent="0" algn="just">
              <a:buNone/>
            </a:pPr>
            <a:endParaRPr lang="es-CO" dirty="0"/>
          </a:p>
        </p:txBody>
      </p:sp>
    </p:spTree>
    <p:extLst>
      <p:ext uri="{BB962C8B-B14F-4D97-AF65-F5344CB8AC3E}">
        <p14:creationId xmlns:p14="http://schemas.microsoft.com/office/powerpoint/2010/main" val="3266644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dirty="0" smtClean="0"/>
              <a:t>4. PROPOSICIÒN </a:t>
            </a:r>
            <a:r>
              <a:rPr lang="es-CO" dirty="0"/>
              <a:t>No. </a:t>
            </a:r>
            <a:r>
              <a:rPr lang="es-CO" dirty="0" smtClean="0"/>
              <a:t>010</a:t>
            </a:r>
            <a:br>
              <a:rPr lang="es-CO" dirty="0" smtClean="0"/>
            </a:br>
            <a:r>
              <a:rPr lang="es-CO" sz="2200" dirty="0"/>
              <a:t>presentada por: WILSON TONCEL OCHOA</a:t>
            </a:r>
            <a:br>
              <a:rPr lang="es-CO" sz="2200" dirty="0"/>
            </a:br>
            <a:r>
              <a:rPr lang="es-CO" sz="2200" dirty="0" smtClean="0"/>
              <a:t>7 </a:t>
            </a:r>
            <a:r>
              <a:rPr lang="es-CO" sz="2200" dirty="0"/>
              <a:t>de marzo de 2019</a:t>
            </a:r>
            <a:r>
              <a:rPr lang="es-CO" sz="2200" dirty="0" smtClean="0"/>
              <a:t/>
            </a:r>
            <a:br>
              <a:rPr lang="es-CO" sz="2200" dirty="0" smtClean="0"/>
            </a:br>
            <a:endParaRPr lang="es-CO" sz="2200" dirty="0"/>
          </a:p>
        </p:txBody>
      </p:sp>
      <p:sp>
        <p:nvSpPr>
          <p:cNvPr id="3" name="Marcador de contenido 2"/>
          <p:cNvSpPr>
            <a:spLocks noGrp="1"/>
          </p:cNvSpPr>
          <p:nvPr>
            <p:ph idx="1"/>
          </p:nvPr>
        </p:nvSpPr>
        <p:spPr/>
        <p:txBody>
          <a:bodyPr>
            <a:normAutofit fontScale="85000" lnSpcReduction="20000"/>
          </a:bodyPr>
          <a:lstStyle/>
          <a:p>
            <a:pPr marL="0" indent="0">
              <a:buNone/>
            </a:pPr>
            <a:r>
              <a:rPr lang="es-MX" dirty="0"/>
              <a:t>ASUNTO: SITUACIÓN CARCEL DE SAN DIEGO</a:t>
            </a:r>
          </a:p>
          <a:p>
            <a:pPr marL="0" indent="0">
              <a:buNone/>
            </a:pPr>
            <a:endParaRPr lang="es-MX" dirty="0"/>
          </a:p>
          <a:p>
            <a:pPr marL="0" indent="0">
              <a:buNone/>
            </a:pPr>
            <a:r>
              <a:rPr lang="es-MX" dirty="0"/>
              <a:t>El Concejo Distrital de Cartagena de Indias en sesión de la fecha propone citar </a:t>
            </a:r>
            <a:r>
              <a:rPr lang="es-MX" dirty="0" smtClean="0"/>
              <a:t>en hora </a:t>
            </a:r>
            <a:r>
              <a:rPr lang="es-MX" dirty="0"/>
              <a:t>y fecha que determine la Mesa Directiva a los siguientes funcionarios:</a:t>
            </a:r>
          </a:p>
          <a:p>
            <a:pPr marL="0" indent="0">
              <a:buNone/>
            </a:pPr>
            <a:r>
              <a:rPr lang="es-MX" dirty="0"/>
              <a:t>1. Secretario del Interior y Convivencia Ciudadana, para que rinda </a:t>
            </a:r>
            <a:r>
              <a:rPr lang="es-MX" dirty="0" smtClean="0"/>
              <a:t>informe sobre </a:t>
            </a:r>
            <a:r>
              <a:rPr lang="es-MX" dirty="0"/>
              <a:t>el estado actual del trámite de traslado y/o adecuación de la </a:t>
            </a:r>
            <a:r>
              <a:rPr lang="es-MX" dirty="0" smtClean="0"/>
              <a:t>Cárcel de </a:t>
            </a:r>
            <a:r>
              <a:rPr lang="es-MX" dirty="0"/>
              <a:t>Mujeres de San Diego, la cual es responsabilidad de dicha Secretaría.</a:t>
            </a:r>
          </a:p>
          <a:p>
            <a:pPr marL="0" indent="0">
              <a:buNone/>
            </a:pPr>
            <a:r>
              <a:rPr lang="es-MX" dirty="0"/>
              <a:t>2. Oficina Asesora de Gestión y Prevención del Riesgo del Distrito </a:t>
            </a:r>
            <a:r>
              <a:rPr lang="es-MX" dirty="0" smtClean="0"/>
              <a:t>de Cartagena</a:t>
            </a:r>
            <a:r>
              <a:rPr lang="es-MX" dirty="0"/>
              <a:t>, para que rinda un informe sobre el estado actual del </a:t>
            </a:r>
            <a:r>
              <a:rPr lang="es-MX" dirty="0" smtClean="0"/>
              <a:t>inmueble donde </a:t>
            </a:r>
            <a:r>
              <a:rPr lang="es-MX" dirty="0"/>
              <a:t>funciona la Cárcel San </a:t>
            </a:r>
            <a:r>
              <a:rPr lang="es-MX" dirty="0" smtClean="0"/>
              <a:t>Diego.</a:t>
            </a:r>
            <a:endParaRPr lang="es-CO" dirty="0"/>
          </a:p>
        </p:txBody>
      </p:sp>
    </p:spTree>
    <p:extLst>
      <p:ext uri="{BB962C8B-B14F-4D97-AF65-F5344CB8AC3E}">
        <p14:creationId xmlns:p14="http://schemas.microsoft.com/office/powerpoint/2010/main" val="26067901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smtClean="0"/>
              <a:t>5. PROPOSICIÒN </a:t>
            </a:r>
            <a:r>
              <a:rPr lang="es-CO" dirty="0"/>
              <a:t>No. </a:t>
            </a:r>
            <a:r>
              <a:rPr lang="es-CO" dirty="0" smtClean="0"/>
              <a:t>016</a:t>
            </a:r>
            <a:r>
              <a:rPr lang="es-CO" dirty="0"/>
              <a:t/>
            </a:r>
            <a:br>
              <a:rPr lang="es-CO" dirty="0"/>
            </a:br>
            <a:r>
              <a:rPr lang="es-CO" sz="2200" dirty="0"/>
              <a:t>presentada por: WILSON TONCEL OCHOA</a:t>
            </a:r>
            <a:br>
              <a:rPr lang="es-CO" sz="2200" dirty="0"/>
            </a:br>
            <a:r>
              <a:rPr lang="es-CO" sz="2200" dirty="0" smtClean="0"/>
              <a:t>14 </a:t>
            </a:r>
            <a:r>
              <a:rPr lang="es-CO" sz="2200" dirty="0"/>
              <a:t>de marzo de 2019</a:t>
            </a:r>
          </a:p>
        </p:txBody>
      </p:sp>
      <p:sp>
        <p:nvSpPr>
          <p:cNvPr id="3" name="Marcador de contenido 2"/>
          <p:cNvSpPr>
            <a:spLocks noGrp="1"/>
          </p:cNvSpPr>
          <p:nvPr>
            <p:ph idx="1"/>
          </p:nvPr>
        </p:nvSpPr>
        <p:spPr/>
        <p:txBody>
          <a:bodyPr>
            <a:normAutofit fontScale="92500" lnSpcReduction="10000"/>
          </a:bodyPr>
          <a:lstStyle/>
          <a:p>
            <a:pPr marL="0" indent="0">
              <a:buNone/>
            </a:pPr>
            <a:r>
              <a:rPr lang="es-MX" dirty="0"/>
              <a:t>ASUNTO: Crecimiento descontrolado de los habitantes de la calle </a:t>
            </a:r>
            <a:r>
              <a:rPr lang="es-MX" dirty="0" smtClean="0"/>
              <a:t>en Cartagena</a:t>
            </a:r>
            <a:r>
              <a:rPr lang="es-MX" dirty="0"/>
              <a:t>, sin Claridad de las Políticas Públicas implementadas por </a:t>
            </a:r>
            <a:r>
              <a:rPr lang="es-MX" dirty="0" smtClean="0"/>
              <a:t>el Distrito </a:t>
            </a:r>
            <a:r>
              <a:rPr lang="es-MX" dirty="0"/>
              <a:t>frente a esa </a:t>
            </a:r>
            <a:r>
              <a:rPr lang="es-MX" dirty="0" smtClean="0"/>
              <a:t>problemática El </a:t>
            </a:r>
            <a:r>
              <a:rPr lang="es-MX" dirty="0"/>
              <a:t>Concejo Distrital de Cartagena de Indias en sesión de la fecha propone citar </a:t>
            </a:r>
            <a:r>
              <a:rPr lang="es-MX" dirty="0" smtClean="0"/>
              <a:t>en hora </a:t>
            </a:r>
            <a:r>
              <a:rPr lang="es-MX" dirty="0"/>
              <a:t>y fecha que determine la Mesa Directiva a los siguientes funcionarios:</a:t>
            </a:r>
          </a:p>
          <a:p>
            <a:pPr marL="0" indent="0">
              <a:buNone/>
            </a:pPr>
            <a:r>
              <a:rPr lang="es-MX" dirty="0"/>
              <a:t>1. Secretaria de Participación y Desarrollo Social Dra. CLAUDIA </a:t>
            </a:r>
            <a:r>
              <a:rPr lang="es-MX" dirty="0" smtClean="0"/>
              <a:t>ANAYA.</a:t>
            </a:r>
            <a:endParaRPr lang="es-MX" dirty="0"/>
          </a:p>
          <a:p>
            <a:pPr marL="0" indent="0">
              <a:buNone/>
            </a:pPr>
            <a:r>
              <a:rPr lang="es-MX" dirty="0"/>
              <a:t>2. Secretario de Planeación Distrital, Iván </a:t>
            </a:r>
            <a:r>
              <a:rPr lang="es-MX" dirty="0" smtClean="0"/>
              <a:t>Castro.</a:t>
            </a:r>
            <a:endParaRPr lang="es-MX" dirty="0"/>
          </a:p>
          <a:p>
            <a:pPr marL="0" indent="0">
              <a:buNone/>
            </a:pPr>
            <a:r>
              <a:rPr lang="es-MX" dirty="0"/>
              <a:t>3. Directora del Instituto Colombiano del Bienestar Familiar Seccional </a:t>
            </a:r>
            <a:r>
              <a:rPr lang="es-MX" dirty="0" smtClean="0"/>
              <a:t>Bolívar.</a:t>
            </a:r>
            <a:endParaRPr lang="es-CO" dirty="0"/>
          </a:p>
        </p:txBody>
      </p:sp>
    </p:spTree>
    <p:extLst>
      <p:ext uri="{BB962C8B-B14F-4D97-AF65-F5344CB8AC3E}">
        <p14:creationId xmlns:p14="http://schemas.microsoft.com/office/powerpoint/2010/main" val="3369160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a:t>6. PROPOSICION No. </a:t>
            </a:r>
            <a:r>
              <a:rPr lang="es-MX" dirty="0" smtClean="0"/>
              <a:t>050</a:t>
            </a:r>
            <a:br>
              <a:rPr lang="es-MX" dirty="0" smtClean="0"/>
            </a:br>
            <a:r>
              <a:rPr lang="es-MX" sz="2200" dirty="0"/>
              <a:t>presentado por: LUIS JAVIER CASSIANI </a:t>
            </a:r>
            <a:r>
              <a:rPr lang="es-MX" sz="2200" dirty="0" smtClean="0"/>
              <a:t>VALIENTE</a:t>
            </a:r>
            <a:br>
              <a:rPr lang="es-MX" sz="2200" dirty="0" smtClean="0"/>
            </a:br>
            <a:r>
              <a:rPr lang="es-MX" sz="2200" dirty="0" smtClean="0"/>
              <a:t>14 de junio de 2019</a:t>
            </a:r>
            <a:endParaRPr lang="es-CO" sz="2200" dirty="0"/>
          </a:p>
        </p:txBody>
      </p:sp>
      <p:sp>
        <p:nvSpPr>
          <p:cNvPr id="3" name="Marcador de contenido 2"/>
          <p:cNvSpPr>
            <a:spLocks noGrp="1"/>
          </p:cNvSpPr>
          <p:nvPr>
            <p:ph idx="1"/>
          </p:nvPr>
        </p:nvSpPr>
        <p:spPr/>
        <p:txBody>
          <a:bodyPr/>
          <a:lstStyle/>
          <a:p>
            <a:pPr marL="0" indent="0">
              <a:buNone/>
            </a:pPr>
            <a:r>
              <a:rPr lang="es-MX" dirty="0"/>
              <a:t>El Concejo Distrital de Cartagena de Indias en sesión de la </a:t>
            </a:r>
            <a:r>
              <a:rPr lang="es-MX" dirty="0" smtClean="0"/>
              <a:t>fecha Propone </a:t>
            </a:r>
            <a:r>
              <a:rPr lang="es-MX" dirty="0"/>
              <a:t>Citar en hora y fecha que determine la Mesa Directiva a </a:t>
            </a:r>
            <a:r>
              <a:rPr lang="es-MX" dirty="0" smtClean="0"/>
              <a:t>la Alcaldesa </a:t>
            </a:r>
            <a:r>
              <a:rPr lang="es-MX" dirty="0"/>
              <a:t>de la Localidad No. 3 e Invitar al Contralor Distrital para </a:t>
            </a:r>
            <a:r>
              <a:rPr lang="es-MX" dirty="0" smtClean="0"/>
              <a:t>que nos </a:t>
            </a:r>
            <a:r>
              <a:rPr lang="es-MX" dirty="0"/>
              <a:t>rinda el informe de gestión detallado de la Alcaldía Local No. 3.</a:t>
            </a:r>
            <a:endParaRPr lang="es-CO" dirty="0"/>
          </a:p>
        </p:txBody>
      </p:sp>
    </p:spTree>
    <p:extLst>
      <p:ext uri="{BB962C8B-B14F-4D97-AF65-F5344CB8AC3E}">
        <p14:creationId xmlns:p14="http://schemas.microsoft.com/office/powerpoint/2010/main" val="2209615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7</a:t>
            </a:r>
            <a:r>
              <a:rPr lang="es-MX" dirty="0"/>
              <a:t>. PROPOSICION No. 051</a:t>
            </a:r>
            <a:r>
              <a:rPr lang="es-MX" dirty="0" smtClean="0"/>
              <a:t/>
            </a:r>
            <a:br>
              <a:rPr lang="es-MX" dirty="0" smtClean="0"/>
            </a:br>
            <a:r>
              <a:rPr lang="es-MX" sz="2000" dirty="0"/>
              <a:t>presentado por: ANTONIO SALIM GUERRA </a:t>
            </a:r>
            <a:r>
              <a:rPr lang="es-MX" sz="2000" dirty="0" smtClean="0"/>
              <a:t>TORRES</a:t>
            </a:r>
            <a:br>
              <a:rPr lang="es-MX" sz="2000" dirty="0" smtClean="0"/>
            </a:br>
            <a:r>
              <a:rPr lang="es-MX" sz="2000" dirty="0" smtClean="0"/>
              <a:t>19 de junio de 2019</a:t>
            </a:r>
            <a:endParaRPr lang="es-CO" sz="2000"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MX" dirty="0"/>
              <a:t>Preocupado por el </a:t>
            </a:r>
            <a:r>
              <a:rPr lang="es-MX" dirty="0" smtClean="0"/>
              <a:t>crecimiento desbordado </a:t>
            </a:r>
            <a:r>
              <a:rPr lang="es-MX" dirty="0"/>
              <a:t>de niños en estado de mendicidad y utilizados </a:t>
            </a:r>
            <a:r>
              <a:rPr lang="es-MX" dirty="0" smtClean="0"/>
              <a:t>por mayores </a:t>
            </a:r>
            <a:r>
              <a:rPr lang="es-MX" dirty="0"/>
              <a:t>en la ciudad de Cartagena de Indias, el Concejo Distrital </a:t>
            </a:r>
            <a:r>
              <a:rPr lang="es-MX" dirty="0" smtClean="0"/>
              <a:t>de Cartagena </a:t>
            </a:r>
            <a:r>
              <a:rPr lang="es-MX" dirty="0"/>
              <a:t>en sesión de la fecha, propone citar en hora y fecha </a:t>
            </a:r>
            <a:r>
              <a:rPr lang="es-MX" dirty="0" smtClean="0"/>
              <a:t>que determine </a:t>
            </a:r>
            <a:r>
              <a:rPr lang="es-MX" dirty="0"/>
              <a:t>la Mesa Directiva a los diferentes organismos de </a:t>
            </a:r>
            <a:r>
              <a:rPr lang="es-MX" dirty="0" smtClean="0"/>
              <a:t>protección del </a:t>
            </a:r>
            <a:r>
              <a:rPr lang="es-MX" dirty="0"/>
              <a:t>menor así como a las diferentes Secretarias del Distrito y al </a:t>
            </a:r>
            <a:r>
              <a:rPr lang="es-MX" dirty="0" smtClean="0"/>
              <a:t>ICBF para </a:t>
            </a:r>
            <a:r>
              <a:rPr lang="es-MX" dirty="0"/>
              <a:t>adelantar labores conjuntas y frenar este tipo de violencia </a:t>
            </a:r>
            <a:r>
              <a:rPr lang="es-MX" dirty="0" smtClean="0"/>
              <a:t>y explotación </a:t>
            </a:r>
            <a:r>
              <a:rPr lang="es-MX" dirty="0"/>
              <a:t>infantil: </a:t>
            </a:r>
          </a:p>
          <a:p>
            <a:pPr marL="0" indent="0">
              <a:buNone/>
            </a:pPr>
            <a:r>
              <a:rPr lang="es-MX" dirty="0"/>
              <a:t>1.ICBF</a:t>
            </a:r>
          </a:p>
          <a:p>
            <a:pPr marL="0" indent="0">
              <a:buNone/>
            </a:pPr>
            <a:r>
              <a:rPr lang="es-MX" dirty="0"/>
              <a:t>2.Personeria Distrital</a:t>
            </a:r>
          </a:p>
          <a:p>
            <a:pPr marL="0" indent="0">
              <a:buNone/>
            </a:pPr>
            <a:r>
              <a:rPr lang="es-MX" dirty="0"/>
              <a:t>3. Defensoría del pueblo</a:t>
            </a:r>
          </a:p>
          <a:p>
            <a:pPr marL="0" indent="0">
              <a:buNone/>
            </a:pPr>
            <a:r>
              <a:rPr lang="es-MX" dirty="0"/>
              <a:t>4.Policia Infancia y Adolescencia</a:t>
            </a:r>
          </a:p>
          <a:p>
            <a:pPr marL="0" indent="0">
              <a:buNone/>
            </a:pPr>
            <a:r>
              <a:rPr lang="es-MX" dirty="0"/>
              <a:t>5.Secretaría del Interior </a:t>
            </a:r>
          </a:p>
          <a:p>
            <a:pPr marL="0" indent="0">
              <a:buNone/>
            </a:pPr>
            <a:r>
              <a:rPr lang="es-MX" dirty="0"/>
              <a:t>6. Secretaría de Participación</a:t>
            </a:r>
            <a:endParaRPr lang="es-CO" dirty="0"/>
          </a:p>
        </p:txBody>
      </p:sp>
    </p:spTree>
    <p:extLst>
      <p:ext uri="{BB962C8B-B14F-4D97-AF65-F5344CB8AC3E}">
        <p14:creationId xmlns:p14="http://schemas.microsoft.com/office/powerpoint/2010/main" val="1805781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8.</a:t>
            </a:r>
            <a:r>
              <a:rPr lang="es-MX" dirty="0"/>
              <a:t> PROPOSICION No. 054</a:t>
            </a:r>
            <a:br>
              <a:rPr lang="es-MX" dirty="0"/>
            </a:br>
            <a:r>
              <a:rPr lang="es-MX" sz="2200" dirty="0" smtClean="0"/>
              <a:t>presentada por: LUIS </a:t>
            </a:r>
            <a:r>
              <a:rPr lang="es-MX" sz="2200" dirty="0"/>
              <a:t>JAVIER </a:t>
            </a:r>
            <a:r>
              <a:rPr lang="es-MX" sz="2200" dirty="0" smtClean="0"/>
              <a:t>CASSIANI</a:t>
            </a:r>
            <a:r>
              <a:rPr lang="es-MX" dirty="0"/>
              <a:t/>
            </a:r>
            <a:br>
              <a:rPr lang="es-MX" dirty="0"/>
            </a:br>
            <a:r>
              <a:rPr lang="es-MX" sz="2200" dirty="0"/>
              <a:t>22 de junio de 2019</a:t>
            </a:r>
            <a:r>
              <a:rPr lang="es-CO" sz="2200" dirty="0"/>
              <a:t/>
            </a:r>
            <a:br>
              <a:rPr lang="es-CO" sz="2200" dirty="0"/>
            </a:br>
            <a:r>
              <a:rPr lang="es-MX" dirty="0" smtClean="0"/>
              <a:t> </a:t>
            </a:r>
            <a:endParaRPr lang="es-CO" dirty="0"/>
          </a:p>
        </p:txBody>
      </p:sp>
      <p:sp>
        <p:nvSpPr>
          <p:cNvPr id="3" name="Marcador de contenido 2"/>
          <p:cNvSpPr>
            <a:spLocks noGrp="1"/>
          </p:cNvSpPr>
          <p:nvPr>
            <p:ph idx="1"/>
          </p:nvPr>
        </p:nvSpPr>
        <p:spPr/>
        <p:txBody>
          <a:bodyPr/>
          <a:lstStyle/>
          <a:p>
            <a:pPr marL="0" indent="0">
              <a:buNone/>
            </a:pPr>
            <a:r>
              <a:rPr lang="es-MX" dirty="0"/>
              <a:t>El Concejo Distrital de Cartagena de Indias en sesión de la fecha Propone Citar a los Alcaldes Nos. 1 y 3</a:t>
            </a:r>
            <a:endParaRPr lang="es-CO" dirty="0"/>
          </a:p>
          <a:p>
            <a:pPr marL="0" indent="0">
              <a:buNone/>
            </a:pPr>
            <a:endParaRPr lang="es-CO" dirty="0"/>
          </a:p>
        </p:txBody>
      </p:sp>
    </p:spTree>
    <p:extLst>
      <p:ext uri="{BB962C8B-B14F-4D97-AF65-F5344CB8AC3E}">
        <p14:creationId xmlns:p14="http://schemas.microsoft.com/office/powerpoint/2010/main" val="14411005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a:t>9. PROPOSICION No. </a:t>
            </a:r>
            <a:r>
              <a:rPr lang="es-MX" dirty="0" smtClean="0"/>
              <a:t>061</a:t>
            </a:r>
            <a:br>
              <a:rPr lang="es-MX" dirty="0" smtClean="0"/>
            </a:br>
            <a:r>
              <a:rPr lang="es-MX" sz="2000" dirty="0"/>
              <a:t>presentada por: CARLOS BARRIOS </a:t>
            </a:r>
            <a:r>
              <a:rPr lang="es-MX" sz="2000" dirty="0" smtClean="0"/>
              <a:t>GOMEZ</a:t>
            </a:r>
            <a:br>
              <a:rPr lang="es-MX" sz="2000" dirty="0" smtClean="0"/>
            </a:br>
            <a:r>
              <a:rPr lang="es-MX" sz="2000" dirty="0" smtClean="0"/>
              <a:t>10 de julio de 2019</a:t>
            </a:r>
            <a:endParaRPr lang="es-CO" sz="2000"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MX" dirty="0"/>
              <a:t>El Concejo Distrital de Cartagena de Indias en sesión de la fecha, teniendo </a:t>
            </a:r>
            <a:r>
              <a:rPr lang="es-MX" dirty="0" smtClean="0"/>
              <a:t>en cuenta </a:t>
            </a:r>
            <a:r>
              <a:rPr lang="es-MX" dirty="0"/>
              <a:t>que en días pasados se leyó un oficio enviado por el Secretario </a:t>
            </a:r>
            <a:r>
              <a:rPr lang="es-MX" dirty="0" smtClean="0"/>
              <a:t>de Infraestructura </a:t>
            </a:r>
            <a:r>
              <a:rPr lang="es-MX" dirty="0"/>
              <a:t>del Distrito donde anexaban las Resoluciones expedidas por </a:t>
            </a:r>
            <a:r>
              <a:rPr lang="es-MX" dirty="0" smtClean="0"/>
              <a:t>la Secretaría </a:t>
            </a:r>
            <a:r>
              <a:rPr lang="es-MX" dirty="0"/>
              <a:t>de Infraestructura: Resolución No. 440 del 4 de junio de 2019, Por </a:t>
            </a:r>
            <a:r>
              <a:rPr lang="es-MX" dirty="0" smtClean="0"/>
              <a:t>la cual </a:t>
            </a:r>
            <a:r>
              <a:rPr lang="es-MX" dirty="0"/>
              <a:t>se convocó a las Empresas de Servicios Públicos de Aseo interesadas </a:t>
            </a:r>
            <a:r>
              <a:rPr lang="es-MX" dirty="0" smtClean="0"/>
              <a:t>en llevar </a:t>
            </a:r>
            <a:r>
              <a:rPr lang="es-MX" dirty="0"/>
              <a:t>a cabo la actividad de limpieza, recolección y disposición final de </a:t>
            </a:r>
            <a:r>
              <a:rPr lang="es-MX" dirty="0" smtClean="0"/>
              <a:t>residuos sólidos </a:t>
            </a:r>
            <a:r>
              <a:rPr lang="es-MX" dirty="0"/>
              <a:t>existentes en los canales de aguas lluvias del Distrito y la Resolución </a:t>
            </a:r>
            <a:r>
              <a:rPr lang="es-MX" dirty="0" smtClean="0"/>
              <a:t>4793 del </a:t>
            </a:r>
            <a:r>
              <a:rPr lang="es-MX" dirty="0"/>
              <a:t>14 de junio de 2019 Por la cual se asignó la limpieza de los canales y </a:t>
            </a:r>
            <a:r>
              <a:rPr lang="es-MX" dirty="0" smtClean="0"/>
              <a:t>drenajes pluviales </a:t>
            </a:r>
            <a:r>
              <a:rPr lang="es-MX" dirty="0"/>
              <a:t>de la ciudad de </a:t>
            </a:r>
            <a:r>
              <a:rPr lang="es-MX" dirty="0" smtClean="0"/>
              <a:t>Cartagena.</a:t>
            </a:r>
            <a:endParaRPr lang="es-CO" dirty="0"/>
          </a:p>
        </p:txBody>
      </p:sp>
    </p:spTree>
    <p:extLst>
      <p:ext uri="{BB962C8B-B14F-4D97-AF65-F5344CB8AC3E}">
        <p14:creationId xmlns:p14="http://schemas.microsoft.com/office/powerpoint/2010/main" val="98753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632755"/>
            <a:ext cx="7886700" cy="1325563"/>
          </a:xfrm>
        </p:spPr>
        <p:txBody>
          <a:bodyPr>
            <a:normAutofit fontScale="90000"/>
          </a:bodyPr>
          <a:lstStyle/>
          <a:p>
            <a:r>
              <a:rPr lang="es-MX" dirty="0" smtClean="0"/>
              <a:t>3. </a:t>
            </a:r>
            <a:r>
              <a:rPr lang="es-MX" dirty="0"/>
              <a:t>PROPOSICIÓN No. </a:t>
            </a:r>
            <a:r>
              <a:rPr lang="es-MX" dirty="0" smtClean="0"/>
              <a:t>020</a:t>
            </a:r>
            <a:br>
              <a:rPr lang="es-MX" dirty="0" smtClean="0"/>
            </a:br>
            <a:r>
              <a:rPr lang="es-MX" sz="2200" dirty="0" smtClean="0"/>
              <a:t>presentada por: RAFAEL MEZA PEREZ</a:t>
            </a:r>
            <a:br>
              <a:rPr lang="es-MX" sz="2200" dirty="0" smtClean="0"/>
            </a:br>
            <a:r>
              <a:rPr lang="es-MX" sz="2200" dirty="0" smtClean="0"/>
              <a:t>27 de marzo de 2019</a:t>
            </a:r>
            <a:r>
              <a:rPr lang="es-MX" sz="2200" dirty="0"/>
              <a:t/>
            </a:r>
            <a:br>
              <a:rPr lang="es-MX" sz="2200" dirty="0"/>
            </a:br>
            <a:endParaRPr lang="es-CO" sz="2200" dirty="0"/>
          </a:p>
        </p:txBody>
      </p:sp>
      <p:sp>
        <p:nvSpPr>
          <p:cNvPr id="3" name="Marcador de contenido 2"/>
          <p:cNvSpPr>
            <a:spLocks noGrp="1"/>
          </p:cNvSpPr>
          <p:nvPr>
            <p:ph idx="1"/>
          </p:nvPr>
        </p:nvSpPr>
        <p:spPr/>
        <p:txBody>
          <a:bodyPr>
            <a:normAutofit fontScale="77500" lnSpcReduction="20000"/>
          </a:bodyPr>
          <a:lstStyle/>
          <a:p>
            <a:pPr marL="0" indent="0">
              <a:buNone/>
            </a:pPr>
            <a:endParaRPr lang="es-MX" dirty="0"/>
          </a:p>
          <a:p>
            <a:pPr marL="0" indent="0">
              <a:buNone/>
            </a:pPr>
            <a:r>
              <a:rPr lang="es-MX" dirty="0"/>
              <a:t>El Concejo Distrital de Cartagena de Indias en uso de las </a:t>
            </a:r>
            <a:r>
              <a:rPr lang="es-MX" dirty="0" smtClean="0"/>
              <a:t>facultades Constitucionales </a:t>
            </a:r>
            <a:r>
              <a:rPr lang="es-MX" dirty="0"/>
              <a:t>y legales que le otorgan las Leyes 136 de 1994, ley 1551 de </a:t>
            </a:r>
            <a:r>
              <a:rPr lang="es-MX" dirty="0" smtClean="0"/>
              <a:t>2012 y </a:t>
            </a:r>
            <a:r>
              <a:rPr lang="es-MX" dirty="0"/>
              <a:t>la ley 1617 de 2013, las cuales facultan a esta Honorable corporación a </a:t>
            </a:r>
            <a:r>
              <a:rPr lang="es-MX" dirty="0" smtClean="0"/>
              <a:t>hacer control </a:t>
            </a:r>
            <a:r>
              <a:rPr lang="es-MX" dirty="0"/>
              <a:t>político sobre temas de interés para la comunidad Cartagenera.</a:t>
            </a:r>
          </a:p>
          <a:p>
            <a:pPr marL="0" indent="0">
              <a:buNone/>
            </a:pPr>
            <a:endParaRPr lang="es-MX" dirty="0"/>
          </a:p>
          <a:p>
            <a:pPr marL="0" indent="0">
              <a:buNone/>
            </a:pPr>
            <a:r>
              <a:rPr lang="es-MX" dirty="0" smtClean="0"/>
              <a:t>Por </a:t>
            </a:r>
            <a:r>
              <a:rPr lang="es-MX" dirty="0"/>
              <a:t>lo anterior, es importante citar y remitir el siguiente cuestionario a </a:t>
            </a:r>
            <a:r>
              <a:rPr lang="es-MX" dirty="0" smtClean="0"/>
              <a:t>la SECRETARIA </a:t>
            </a:r>
            <a:r>
              <a:rPr lang="es-MX" dirty="0"/>
              <a:t>DE EDUCACION DISTRITAL para que nos aclare la </a:t>
            </a:r>
            <a:r>
              <a:rPr lang="es-MX" dirty="0" smtClean="0"/>
              <a:t>situación actual </a:t>
            </a:r>
            <a:r>
              <a:rPr lang="es-MX" dirty="0"/>
              <a:t>e inminente de la supervisión e interventoría de los contratos de obra </a:t>
            </a:r>
            <a:r>
              <a:rPr lang="es-MX" dirty="0" smtClean="0"/>
              <a:t>en cuanto </a:t>
            </a:r>
            <a:r>
              <a:rPr lang="es-MX" dirty="0"/>
              <a:t>a las adecuaciones y mejoramiento de la infraestructura de </a:t>
            </a:r>
            <a:r>
              <a:rPr lang="es-MX" dirty="0" smtClean="0"/>
              <a:t>las Instituciones </a:t>
            </a:r>
            <a:r>
              <a:rPr lang="es-MX" dirty="0"/>
              <a:t>Educativas en precarias condiciones actuales e igualmente sobre </a:t>
            </a:r>
            <a:r>
              <a:rPr lang="es-MX" dirty="0" smtClean="0"/>
              <a:t>la contratación </a:t>
            </a:r>
            <a:r>
              <a:rPr lang="es-MX" dirty="0"/>
              <a:t>PAE y todo concerniente a la vinculación laboral de </a:t>
            </a:r>
            <a:r>
              <a:rPr lang="es-MX" dirty="0" smtClean="0"/>
              <a:t>las manipuladoras </a:t>
            </a:r>
            <a:r>
              <a:rPr lang="es-MX" dirty="0"/>
              <a:t>como una obligación a cargo del contratista PAE.</a:t>
            </a:r>
            <a:endParaRPr lang="es-CO" dirty="0"/>
          </a:p>
        </p:txBody>
      </p:sp>
    </p:spTree>
    <p:extLst>
      <p:ext uri="{BB962C8B-B14F-4D97-AF65-F5344CB8AC3E}">
        <p14:creationId xmlns:p14="http://schemas.microsoft.com/office/powerpoint/2010/main" val="2700221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10. </a:t>
            </a:r>
            <a:r>
              <a:rPr lang="es-MX" dirty="0"/>
              <a:t>PROPOSICION No. </a:t>
            </a:r>
            <a:r>
              <a:rPr lang="es-MX" dirty="0" smtClean="0"/>
              <a:t>064</a:t>
            </a:r>
            <a:r>
              <a:rPr lang="es-MX" dirty="0"/>
              <a:t/>
            </a:r>
            <a:br>
              <a:rPr lang="es-MX" dirty="0"/>
            </a:br>
            <a:r>
              <a:rPr lang="es-MX" sz="2000" dirty="0"/>
              <a:t>presentada por: CARLOS BARRIOS </a:t>
            </a:r>
            <a:r>
              <a:rPr lang="es-MX" sz="2000" dirty="0" smtClean="0"/>
              <a:t>GOMEZ Y ANTONIO SALIM GUERA</a:t>
            </a:r>
            <a:r>
              <a:rPr lang="es-MX" sz="2000" dirty="0"/>
              <a:t/>
            </a:r>
            <a:br>
              <a:rPr lang="es-MX" sz="2000" dirty="0"/>
            </a:br>
            <a:r>
              <a:rPr lang="es-MX" sz="2000" dirty="0" smtClean="0"/>
              <a:t>13 </a:t>
            </a:r>
            <a:r>
              <a:rPr lang="es-MX" sz="2000" dirty="0"/>
              <a:t>de julio de 2019</a:t>
            </a:r>
            <a:endParaRPr lang="es-CO" sz="2000" dirty="0"/>
          </a:p>
        </p:txBody>
      </p:sp>
      <p:sp>
        <p:nvSpPr>
          <p:cNvPr id="3" name="Marcador de contenido 2"/>
          <p:cNvSpPr>
            <a:spLocks noGrp="1"/>
          </p:cNvSpPr>
          <p:nvPr>
            <p:ph idx="1"/>
          </p:nvPr>
        </p:nvSpPr>
        <p:spPr/>
        <p:txBody>
          <a:bodyPr>
            <a:normAutofit/>
          </a:bodyPr>
          <a:lstStyle/>
          <a:p>
            <a:pPr marL="0" indent="0" algn="just">
              <a:buNone/>
            </a:pPr>
            <a:r>
              <a:rPr lang="es-MX" dirty="0"/>
              <a:t>El Concejo Distrital de Cartagena en sesión de la fecha, </a:t>
            </a:r>
            <a:r>
              <a:rPr lang="es-MX" dirty="0" smtClean="0"/>
              <a:t>propone adicionar </a:t>
            </a:r>
            <a:r>
              <a:rPr lang="es-MX" dirty="0"/>
              <a:t>a la Proposición No.061 de 2019, en el sentido de citar a </a:t>
            </a:r>
            <a:r>
              <a:rPr lang="es-MX" dirty="0" smtClean="0"/>
              <a:t>la Gerencia </a:t>
            </a:r>
            <a:r>
              <a:rPr lang="es-MX" dirty="0"/>
              <a:t>de Espacio Público y a los interventores y/o supervisores </a:t>
            </a:r>
            <a:r>
              <a:rPr lang="es-MX" dirty="0" smtClean="0"/>
              <a:t>de las </a:t>
            </a:r>
            <a:r>
              <a:rPr lang="es-MX" dirty="0"/>
              <a:t>obras que se van a realizar conforme a la Resolución No. 4793 </a:t>
            </a:r>
            <a:r>
              <a:rPr lang="es-MX" dirty="0" smtClean="0"/>
              <a:t>de 2019</a:t>
            </a:r>
            <a:r>
              <a:rPr lang="es-MX" dirty="0"/>
              <a:t>.</a:t>
            </a:r>
          </a:p>
          <a:p>
            <a:pPr marL="0" indent="0">
              <a:buNone/>
            </a:pPr>
            <a:r>
              <a:rPr lang="es-MX" dirty="0"/>
              <a:t>Lo anterior, para que se rinda un informe ante la </a:t>
            </a:r>
            <a:r>
              <a:rPr lang="es-MX" dirty="0" smtClean="0"/>
              <a:t> Plenaria </a:t>
            </a:r>
            <a:r>
              <a:rPr lang="es-MX" dirty="0"/>
              <a:t>del Concejo.</a:t>
            </a:r>
            <a:endParaRPr lang="es-CO" dirty="0"/>
          </a:p>
        </p:txBody>
      </p:sp>
    </p:spTree>
    <p:extLst>
      <p:ext uri="{BB962C8B-B14F-4D97-AF65-F5344CB8AC3E}">
        <p14:creationId xmlns:p14="http://schemas.microsoft.com/office/powerpoint/2010/main" val="24693199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a:t>11. PROPOSICION No. </a:t>
            </a:r>
            <a:r>
              <a:rPr lang="es-MX" dirty="0" smtClean="0"/>
              <a:t>067</a:t>
            </a:r>
            <a:br>
              <a:rPr lang="es-MX" dirty="0" smtClean="0"/>
            </a:br>
            <a:r>
              <a:rPr lang="es-MX" sz="2000" dirty="0"/>
              <a:t>presentada por: CARLOS BARRIOS GOMEZ</a:t>
            </a:r>
            <a:br>
              <a:rPr lang="es-MX" sz="2000" dirty="0"/>
            </a:br>
            <a:r>
              <a:rPr lang="es-MX" sz="2000" dirty="0" smtClean="0"/>
              <a:t>16 </a:t>
            </a:r>
            <a:r>
              <a:rPr lang="es-MX" sz="2000" dirty="0"/>
              <a:t>de julio de 2019</a:t>
            </a:r>
            <a:endParaRPr lang="es-CO" sz="2000" dirty="0"/>
          </a:p>
        </p:txBody>
      </p:sp>
      <p:sp>
        <p:nvSpPr>
          <p:cNvPr id="3" name="Marcador de contenido 2"/>
          <p:cNvSpPr>
            <a:spLocks noGrp="1"/>
          </p:cNvSpPr>
          <p:nvPr>
            <p:ph idx="1"/>
          </p:nvPr>
        </p:nvSpPr>
        <p:spPr/>
        <p:txBody>
          <a:bodyPr>
            <a:normAutofit fontScale="85000" lnSpcReduction="10000"/>
          </a:bodyPr>
          <a:lstStyle/>
          <a:p>
            <a:pPr marL="0" indent="0">
              <a:buNone/>
            </a:pPr>
            <a:r>
              <a:rPr lang="es-MX" dirty="0"/>
              <a:t>El Concejo Distrital de Cartagena de Indias en sesión de la </a:t>
            </a:r>
            <a:r>
              <a:rPr lang="es-MX" dirty="0" smtClean="0"/>
              <a:t>fecha Propone </a:t>
            </a:r>
            <a:r>
              <a:rPr lang="es-MX" dirty="0"/>
              <a:t>adicionar la Proposición No. 061 en el sentido de solicitar </a:t>
            </a:r>
            <a:r>
              <a:rPr lang="es-MX" dirty="0" smtClean="0"/>
              <a:t>a la </a:t>
            </a:r>
            <a:r>
              <a:rPr lang="es-MX" dirty="0"/>
              <a:t>Secretaria de Infraestructura lo siguiente:</a:t>
            </a:r>
          </a:p>
          <a:p>
            <a:pPr marL="0" indent="0">
              <a:buNone/>
            </a:pPr>
            <a:r>
              <a:rPr lang="es-MX" dirty="0"/>
              <a:t>1. Copia de los Contratos de limpieza de los canales firmados y</a:t>
            </a:r>
          </a:p>
          <a:p>
            <a:pPr marL="0" indent="0">
              <a:buNone/>
            </a:pPr>
            <a:r>
              <a:rPr lang="es-MX" dirty="0"/>
              <a:t>adjudicados desde el 2014 hasta la fecha.</a:t>
            </a:r>
          </a:p>
          <a:p>
            <a:pPr marL="0" indent="0" algn="just">
              <a:buNone/>
            </a:pPr>
            <a:r>
              <a:rPr lang="es-MX" dirty="0"/>
              <a:t>2. Copia de los informes de interventoría de los Contratos </a:t>
            </a:r>
            <a:r>
              <a:rPr lang="es-MX" dirty="0" smtClean="0"/>
              <a:t>de limpieza </a:t>
            </a:r>
            <a:r>
              <a:rPr lang="es-MX" dirty="0"/>
              <a:t>de los canales firmados y adjudicados desde el </a:t>
            </a:r>
            <a:r>
              <a:rPr lang="es-MX" dirty="0" smtClean="0"/>
              <a:t>2014 hasta </a:t>
            </a:r>
            <a:r>
              <a:rPr lang="es-MX" dirty="0"/>
              <a:t>la fecha.</a:t>
            </a:r>
          </a:p>
          <a:p>
            <a:pPr marL="0" indent="0">
              <a:buNone/>
            </a:pPr>
            <a:r>
              <a:rPr lang="es-MX" dirty="0"/>
              <a:t>3. Copia de los Contratos que soportan la Resolución 4793 del </a:t>
            </a:r>
            <a:r>
              <a:rPr lang="es-MX" dirty="0" smtClean="0"/>
              <a:t>14 de </a:t>
            </a:r>
            <a:r>
              <a:rPr lang="es-MX" dirty="0"/>
              <a:t>junio de 2019, por la cual se asigna la Limpieza de </a:t>
            </a:r>
            <a:r>
              <a:rPr lang="es-MX" dirty="0" smtClean="0"/>
              <a:t>los Canales </a:t>
            </a:r>
            <a:r>
              <a:rPr lang="es-MX" dirty="0"/>
              <a:t>y Drenajes Pluviales de la ciudad de Cartagena.</a:t>
            </a:r>
            <a:endParaRPr lang="es-CO" dirty="0"/>
          </a:p>
        </p:txBody>
      </p:sp>
    </p:spTree>
    <p:extLst>
      <p:ext uri="{BB962C8B-B14F-4D97-AF65-F5344CB8AC3E}">
        <p14:creationId xmlns:p14="http://schemas.microsoft.com/office/powerpoint/2010/main" val="25428684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12. </a:t>
            </a:r>
            <a:r>
              <a:rPr lang="es-MX" dirty="0"/>
              <a:t>PROPOSICION No. </a:t>
            </a:r>
            <a:r>
              <a:rPr lang="es-MX" dirty="0" smtClean="0"/>
              <a:t>068</a:t>
            </a:r>
            <a:r>
              <a:rPr lang="es-MX" dirty="0"/>
              <a:t/>
            </a:r>
            <a:br>
              <a:rPr lang="es-MX" dirty="0"/>
            </a:br>
            <a:r>
              <a:rPr lang="es-MX" sz="2000" dirty="0"/>
              <a:t>presentada por: CARLOS BARRIOS GOMEZ</a:t>
            </a:r>
            <a:br>
              <a:rPr lang="es-MX" sz="2000" dirty="0"/>
            </a:br>
            <a:r>
              <a:rPr lang="es-MX" sz="2000" dirty="0" smtClean="0"/>
              <a:t>17 </a:t>
            </a:r>
            <a:r>
              <a:rPr lang="es-MX" sz="2000" dirty="0"/>
              <a:t>de julio de 2019</a:t>
            </a:r>
            <a:endParaRPr lang="es-CO" sz="2000" dirty="0"/>
          </a:p>
        </p:txBody>
      </p:sp>
      <p:sp>
        <p:nvSpPr>
          <p:cNvPr id="3" name="Marcador de contenido 2"/>
          <p:cNvSpPr>
            <a:spLocks noGrp="1"/>
          </p:cNvSpPr>
          <p:nvPr>
            <p:ph idx="1"/>
          </p:nvPr>
        </p:nvSpPr>
        <p:spPr/>
        <p:txBody>
          <a:bodyPr>
            <a:normAutofit lnSpcReduction="10000"/>
          </a:bodyPr>
          <a:lstStyle/>
          <a:p>
            <a:pPr marL="0" indent="0" algn="just">
              <a:buNone/>
            </a:pPr>
            <a:r>
              <a:rPr lang="es-MX" dirty="0"/>
              <a:t>El </a:t>
            </a:r>
            <a:r>
              <a:rPr lang="es-MX" dirty="0" smtClean="0"/>
              <a:t>Concejo </a:t>
            </a:r>
            <a:r>
              <a:rPr lang="es-MX" dirty="0"/>
              <a:t>de Cartagena de Indias en sesión de la </a:t>
            </a:r>
            <a:r>
              <a:rPr lang="es-MX" dirty="0" smtClean="0"/>
              <a:t> fecha, considerando </a:t>
            </a:r>
            <a:r>
              <a:rPr lang="es-MX" dirty="0"/>
              <a:t>su rol de autoridad Administrativa y su potestad </a:t>
            </a:r>
            <a:r>
              <a:rPr lang="es-MX" dirty="0" smtClean="0"/>
              <a:t>para ejercer </a:t>
            </a:r>
            <a:r>
              <a:rPr lang="es-MX" dirty="0"/>
              <a:t>el Control Político, propone adicionar la Proposición No. 061 </a:t>
            </a:r>
            <a:r>
              <a:rPr lang="es-MX" dirty="0" smtClean="0"/>
              <a:t>en el </a:t>
            </a:r>
            <a:r>
              <a:rPr lang="es-MX" dirty="0"/>
              <a:t>sentido de Citar para el día 23 de julio de 2019 a la </a:t>
            </a:r>
            <a:r>
              <a:rPr lang="es-MX" dirty="0" smtClean="0"/>
              <a:t>Secretaria General </a:t>
            </a:r>
            <a:r>
              <a:rPr lang="es-MX" dirty="0"/>
              <a:t>del Distrito, doctora Martha </a:t>
            </a:r>
            <a:r>
              <a:rPr lang="es-MX" dirty="0" err="1"/>
              <a:t>Seidel</a:t>
            </a:r>
            <a:r>
              <a:rPr lang="es-MX" dirty="0"/>
              <a:t> Peralta, para que </a:t>
            </a:r>
            <a:r>
              <a:rPr lang="es-MX" dirty="0" smtClean="0"/>
              <a:t>nos informe </a:t>
            </a:r>
            <a:r>
              <a:rPr lang="es-MX" dirty="0"/>
              <a:t>los trámites y procedimientos en materia de adjudicación de </a:t>
            </a:r>
            <a:r>
              <a:rPr lang="es-MX" dirty="0" smtClean="0"/>
              <a:t>la contratación </a:t>
            </a:r>
            <a:r>
              <a:rPr lang="es-MX" dirty="0"/>
              <a:t>de la limpieza de caños y canales, toda vez que la </a:t>
            </a:r>
            <a:r>
              <a:rPr lang="es-MX" dirty="0" smtClean="0"/>
              <a:t>unidad de </a:t>
            </a:r>
            <a:r>
              <a:rPr lang="es-MX" dirty="0"/>
              <a:t>contratación obedece a su dependencia y para que nos rinda </a:t>
            </a:r>
            <a:r>
              <a:rPr lang="es-MX" dirty="0" smtClean="0"/>
              <a:t>un informe </a:t>
            </a:r>
            <a:r>
              <a:rPr lang="es-MX" dirty="0"/>
              <a:t>detallado de los resultados hasta la fecha.</a:t>
            </a:r>
            <a:endParaRPr lang="es-CO" dirty="0"/>
          </a:p>
        </p:txBody>
      </p:sp>
    </p:spTree>
    <p:extLst>
      <p:ext uri="{BB962C8B-B14F-4D97-AF65-F5344CB8AC3E}">
        <p14:creationId xmlns:p14="http://schemas.microsoft.com/office/powerpoint/2010/main" val="3184446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13. </a:t>
            </a:r>
            <a:r>
              <a:rPr lang="es-MX" dirty="0"/>
              <a:t>PROPOSICION No. </a:t>
            </a:r>
            <a:r>
              <a:rPr lang="es-MX" dirty="0" smtClean="0"/>
              <a:t>072</a:t>
            </a:r>
            <a:r>
              <a:rPr lang="es-MX" dirty="0"/>
              <a:t/>
            </a:r>
            <a:br>
              <a:rPr lang="es-MX" dirty="0"/>
            </a:br>
            <a:r>
              <a:rPr lang="es-MX" sz="2200" dirty="0"/>
              <a:t>presentada por: CARLOS BARRIOS GOMEZ</a:t>
            </a:r>
            <a:br>
              <a:rPr lang="es-MX" sz="2200" dirty="0"/>
            </a:br>
            <a:r>
              <a:rPr lang="es-MX" sz="2200" dirty="0" smtClean="0"/>
              <a:t>29 </a:t>
            </a:r>
            <a:r>
              <a:rPr lang="es-MX" sz="2200" dirty="0"/>
              <a:t>de julio de 2019</a:t>
            </a:r>
            <a:r>
              <a:rPr lang="es-MX" sz="2200" dirty="0" smtClean="0"/>
              <a:t> </a:t>
            </a:r>
            <a:endParaRPr lang="es-CO" sz="2200" dirty="0"/>
          </a:p>
        </p:txBody>
      </p:sp>
      <p:sp>
        <p:nvSpPr>
          <p:cNvPr id="3" name="Marcador de contenido 2"/>
          <p:cNvSpPr>
            <a:spLocks noGrp="1"/>
          </p:cNvSpPr>
          <p:nvPr>
            <p:ph idx="1"/>
          </p:nvPr>
        </p:nvSpPr>
        <p:spPr/>
        <p:txBody>
          <a:bodyPr>
            <a:normAutofit/>
          </a:bodyPr>
          <a:lstStyle/>
          <a:p>
            <a:pPr marL="0" indent="0" algn="just">
              <a:buNone/>
            </a:pPr>
            <a:r>
              <a:rPr lang="es-MX" dirty="0"/>
              <a:t>El Concejo Distrital de Cartagena de Indias, en sesión de la fecha, propone citar en hora </a:t>
            </a:r>
            <a:r>
              <a:rPr lang="es-MX" dirty="0" smtClean="0"/>
              <a:t>y fecha </a:t>
            </a:r>
            <a:r>
              <a:rPr lang="es-MX" dirty="0"/>
              <a:t>que determine la Mesa Directiva al Secretario de Planeación, al Secretario </a:t>
            </a:r>
            <a:r>
              <a:rPr lang="es-MX" dirty="0" smtClean="0"/>
              <a:t>de Hacienda</a:t>
            </a:r>
            <a:r>
              <a:rPr lang="es-MX" dirty="0"/>
              <a:t>, al Jefe de Presupuesto, a la Secretaria General del Distrito, en virtud </a:t>
            </a:r>
            <a:r>
              <a:rPr lang="es-MX" dirty="0" smtClean="0"/>
              <a:t>del Acuerdo </a:t>
            </a:r>
            <a:r>
              <a:rPr lang="es-MX" dirty="0"/>
              <a:t>016 de fecha 11/12/218 Artículo 111, que al tenor reza: “Autorizar al Acalde </a:t>
            </a:r>
            <a:r>
              <a:rPr lang="es-MX" dirty="0" smtClean="0"/>
              <a:t>para celebrar </a:t>
            </a:r>
            <a:r>
              <a:rPr lang="es-MX" dirty="0"/>
              <a:t>los contratos APP, que de acuerdo a la Ley 1508, se presentaron </a:t>
            </a:r>
            <a:r>
              <a:rPr lang="es-MX" dirty="0" smtClean="0"/>
              <a:t>como iniciativas </a:t>
            </a:r>
            <a:r>
              <a:rPr lang="es-MX" dirty="0"/>
              <a:t>propias que no requieren reembolso de recursos públicos ni </a:t>
            </a:r>
            <a:r>
              <a:rPr lang="es-MX" dirty="0" smtClean="0"/>
              <a:t>compromisos de vigencias futuras.</a:t>
            </a:r>
            <a:endParaRPr lang="es-CO" dirty="0"/>
          </a:p>
        </p:txBody>
      </p:sp>
    </p:spTree>
    <p:extLst>
      <p:ext uri="{BB962C8B-B14F-4D97-AF65-F5344CB8AC3E}">
        <p14:creationId xmlns:p14="http://schemas.microsoft.com/office/powerpoint/2010/main" val="7279384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14. </a:t>
            </a:r>
            <a:r>
              <a:rPr lang="es-MX" dirty="0"/>
              <a:t>PROPOSICIÒN No. 085</a:t>
            </a:r>
            <a:br>
              <a:rPr lang="es-MX" dirty="0"/>
            </a:br>
            <a:r>
              <a:rPr lang="es-MX" sz="2200" dirty="0"/>
              <a:t>presentada por: CARLOS </a:t>
            </a:r>
            <a:r>
              <a:rPr lang="es-MX" sz="2200" dirty="0" smtClean="0"/>
              <a:t>BARRIOS GÓMEZ</a:t>
            </a:r>
            <a:endParaRPr lang="es-CO"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MX" dirty="0"/>
              <a:t>El Concejo Distrital de Cartagena de Indias en sesión de la fecha Propone: revocar los ponentes del Proyecto de Acuerdo No. 182 “por el cual se aprueba el presupuesto de rentas, recursos de capital y recursos de fondos especiales; apropiaciones de funcionamiento y de servicio de la deuda del distrito, así como el plan de inversiones para la vigencia fiscal 2020 en el distrito turístico y cultural de Cartagena de indias y se dictan otras disposiciones” que no se encuentren en la plenaria, por concejales que si se encuentren en la plenaria, teniendo en cuenta que últimamente son pocos los que permanecen hasta terminar la sesión.</a:t>
            </a:r>
            <a:endParaRPr lang="es-CO" dirty="0"/>
          </a:p>
          <a:p>
            <a:pPr marL="0" indent="0" algn="just">
              <a:buNone/>
            </a:pPr>
            <a:endParaRPr lang="es-CO" dirty="0"/>
          </a:p>
        </p:txBody>
      </p:sp>
    </p:spTree>
    <p:extLst>
      <p:ext uri="{BB962C8B-B14F-4D97-AF65-F5344CB8AC3E}">
        <p14:creationId xmlns:p14="http://schemas.microsoft.com/office/powerpoint/2010/main" val="30242270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15</a:t>
            </a:r>
            <a:r>
              <a:rPr lang="es-MX" dirty="0"/>
              <a:t>. PROPOSICION No. </a:t>
            </a:r>
            <a:r>
              <a:rPr lang="es-MX" dirty="0" smtClean="0"/>
              <a:t>094</a:t>
            </a:r>
            <a:br>
              <a:rPr lang="es-MX" dirty="0" smtClean="0"/>
            </a:br>
            <a:r>
              <a:rPr lang="es-MX" sz="2200" dirty="0"/>
              <a:t>presentado por: LUIS JAVIER CASSIANI </a:t>
            </a:r>
            <a:r>
              <a:rPr lang="es-MX" sz="2200" dirty="0" smtClean="0"/>
              <a:t>VALIENTE</a:t>
            </a:r>
            <a:br>
              <a:rPr lang="es-MX" sz="2200" dirty="0" smtClean="0"/>
            </a:br>
            <a:r>
              <a:rPr lang="es-MX" sz="2200" dirty="0" smtClean="0"/>
              <a:t>09 de noviembre de 2019</a:t>
            </a:r>
            <a:br>
              <a:rPr lang="es-MX" sz="2200" dirty="0" smtClean="0"/>
            </a:br>
            <a:endParaRPr lang="es-CO" sz="2200" dirty="0"/>
          </a:p>
        </p:txBody>
      </p:sp>
      <p:sp>
        <p:nvSpPr>
          <p:cNvPr id="3" name="Marcador de contenido 2"/>
          <p:cNvSpPr>
            <a:spLocks noGrp="1"/>
          </p:cNvSpPr>
          <p:nvPr>
            <p:ph idx="1"/>
          </p:nvPr>
        </p:nvSpPr>
        <p:spPr/>
        <p:txBody>
          <a:bodyPr/>
          <a:lstStyle/>
          <a:p>
            <a:pPr marL="0" indent="0" algn="just">
              <a:buNone/>
            </a:pPr>
            <a:r>
              <a:rPr lang="es-MX" dirty="0" smtClean="0"/>
              <a:t>El Concejo </a:t>
            </a:r>
            <a:r>
              <a:rPr lang="es-MX" dirty="0"/>
              <a:t>Distrital de Cartagena de Indias en sesión de la fecha</a:t>
            </a:r>
            <a:r>
              <a:rPr lang="es-MX" dirty="0" smtClean="0"/>
              <a:t>, Propone </a:t>
            </a:r>
            <a:r>
              <a:rPr lang="es-MX" dirty="0"/>
              <a:t>que el día 11 de noviembre de 2019, se entregue un botón con la </a:t>
            </a:r>
            <a:r>
              <a:rPr lang="es-MX" dirty="0" smtClean="0"/>
              <a:t>réplica de </a:t>
            </a:r>
            <a:r>
              <a:rPr lang="es-MX" dirty="0"/>
              <a:t>la Lanza a los Grandes Lanceros designados cada año se hará la </a:t>
            </a:r>
            <a:r>
              <a:rPr lang="es-MX" dirty="0" smtClean="0"/>
              <a:t>entrega desde </a:t>
            </a:r>
            <a:r>
              <a:rPr lang="es-MX" dirty="0"/>
              <a:t>el 2006 hasta el 2019, este Concejo entregará la réplica de la Lanza a </a:t>
            </a:r>
            <a:r>
              <a:rPr lang="es-MX" dirty="0" smtClean="0"/>
              <a:t>los dos </a:t>
            </a:r>
            <a:r>
              <a:rPr lang="es-MX" dirty="0"/>
              <a:t>lanceros que salgan designados para ese </a:t>
            </a:r>
            <a:r>
              <a:rPr lang="es-MX" dirty="0" smtClean="0"/>
              <a:t>año.</a:t>
            </a:r>
            <a:endParaRPr lang="es-CO" dirty="0"/>
          </a:p>
        </p:txBody>
      </p:sp>
    </p:spTree>
    <p:extLst>
      <p:ext uri="{BB962C8B-B14F-4D97-AF65-F5344CB8AC3E}">
        <p14:creationId xmlns:p14="http://schemas.microsoft.com/office/powerpoint/2010/main" val="416167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16. </a:t>
            </a:r>
            <a:r>
              <a:rPr lang="es-MX" dirty="0"/>
              <a:t>PROPOSICIÒN No. </a:t>
            </a:r>
            <a:r>
              <a:rPr lang="es-MX" dirty="0" smtClean="0"/>
              <a:t>096</a:t>
            </a:r>
            <a:r>
              <a:rPr lang="es-MX" dirty="0"/>
              <a:t/>
            </a:r>
            <a:br>
              <a:rPr lang="es-MX" dirty="0"/>
            </a:br>
            <a:r>
              <a:rPr lang="es-MX" sz="2200" dirty="0"/>
              <a:t>presentada por: CARLOS BARRIOS </a:t>
            </a:r>
            <a:r>
              <a:rPr lang="es-MX" sz="2200" dirty="0" smtClean="0"/>
              <a:t>GÓMEZ</a:t>
            </a:r>
            <a:br>
              <a:rPr lang="es-MX" sz="2200" dirty="0" smtClean="0"/>
            </a:br>
            <a:r>
              <a:rPr lang="es-MX" sz="2200" dirty="0" smtClean="0"/>
              <a:t>20 de noviembre de 2019 </a:t>
            </a:r>
            <a:endParaRPr lang="es-CO" sz="2200" dirty="0"/>
          </a:p>
        </p:txBody>
      </p:sp>
      <p:sp>
        <p:nvSpPr>
          <p:cNvPr id="3" name="Marcador de contenido 2"/>
          <p:cNvSpPr>
            <a:spLocks noGrp="1"/>
          </p:cNvSpPr>
          <p:nvPr>
            <p:ph idx="1"/>
          </p:nvPr>
        </p:nvSpPr>
        <p:spPr/>
        <p:txBody>
          <a:bodyPr>
            <a:normAutofit/>
          </a:bodyPr>
          <a:lstStyle/>
          <a:p>
            <a:pPr marL="0" indent="0" algn="just">
              <a:buNone/>
            </a:pPr>
            <a:r>
              <a:rPr lang="es-MX" dirty="0"/>
              <a:t>El Concejo Distrital de Cartagena de Indias en sesión de la fecha teniendo </a:t>
            </a:r>
            <a:r>
              <a:rPr lang="es-MX" dirty="0" smtClean="0"/>
              <a:t>en cuenta </a:t>
            </a:r>
            <a:r>
              <a:rPr lang="es-MX" dirty="0"/>
              <a:t>que la Constitución, la Ley 136 de 1994, Ley 1551 de 2012, le permite </a:t>
            </a:r>
            <a:r>
              <a:rPr lang="es-MX" dirty="0" smtClean="0"/>
              <a:t>al Concejo </a:t>
            </a:r>
            <a:r>
              <a:rPr lang="es-MX" dirty="0"/>
              <a:t>Distrital hacer el Control Político a las </a:t>
            </a:r>
            <a:r>
              <a:rPr lang="es-MX" dirty="0" smtClean="0"/>
              <a:t> actuaciones </a:t>
            </a:r>
            <a:r>
              <a:rPr lang="es-MX" dirty="0"/>
              <a:t>de la </a:t>
            </a:r>
            <a:r>
              <a:rPr lang="es-MX" dirty="0" smtClean="0"/>
              <a:t>Administración Distrital.</a:t>
            </a:r>
          </a:p>
          <a:p>
            <a:pPr marL="0" indent="0" algn="just">
              <a:buNone/>
            </a:pPr>
            <a:r>
              <a:rPr lang="es-MX" dirty="0"/>
              <a:t>se propone citar al Secretario de Infraestructura</a:t>
            </a:r>
            <a:r>
              <a:rPr lang="es-MX" dirty="0" smtClean="0"/>
              <a:t>, doctor </a:t>
            </a:r>
            <a:r>
              <a:rPr lang="es-MX" dirty="0"/>
              <a:t>Edgar Marín, a la Secretaria General, doctora Martha </a:t>
            </a:r>
            <a:r>
              <a:rPr lang="es-MX" dirty="0" err="1"/>
              <a:t>Seidel</a:t>
            </a:r>
            <a:r>
              <a:rPr lang="es-MX" dirty="0"/>
              <a:t>, a la </a:t>
            </a:r>
            <a:r>
              <a:rPr lang="es-MX" dirty="0" smtClean="0"/>
              <a:t>asesora de </a:t>
            </a:r>
            <a:r>
              <a:rPr lang="es-MX" dirty="0"/>
              <a:t>la UAC, doctora Adriana </a:t>
            </a:r>
            <a:r>
              <a:rPr lang="es-MX" dirty="0" smtClean="0"/>
              <a:t>Hernández.</a:t>
            </a:r>
            <a:endParaRPr lang="es-CO" dirty="0"/>
          </a:p>
        </p:txBody>
      </p:sp>
    </p:spTree>
    <p:extLst>
      <p:ext uri="{BB962C8B-B14F-4D97-AF65-F5344CB8AC3E}">
        <p14:creationId xmlns:p14="http://schemas.microsoft.com/office/powerpoint/2010/main" val="23666380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17. </a:t>
            </a:r>
            <a:r>
              <a:rPr lang="es-MX" dirty="0"/>
              <a:t>PROPOSICIÒN No. </a:t>
            </a:r>
            <a:r>
              <a:rPr lang="es-MX" dirty="0" smtClean="0"/>
              <a:t>100</a:t>
            </a:r>
            <a:r>
              <a:rPr lang="es-MX" dirty="0"/>
              <a:t/>
            </a:r>
            <a:br>
              <a:rPr lang="es-MX" dirty="0"/>
            </a:br>
            <a:r>
              <a:rPr lang="es-MX" sz="2200" dirty="0"/>
              <a:t>presentada por: CARLOS BARRIOS GÓMEZ</a:t>
            </a:r>
            <a:br>
              <a:rPr lang="es-MX" sz="2200" dirty="0"/>
            </a:br>
            <a:r>
              <a:rPr lang="es-MX" sz="2200" dirty="0" smtClean="0"/>
              <a:t>26 </a:t>
            </a:r>
            <a:r>
              <a:rPr lang="es-MX" sz="2200" dirty="0"/>
              <a:t>de noviembre de 2019 </a:t>
            </a:r>
            <a:endParaRPr lang="es-CO" sz="2200" dirty="0"/>
          </a:p>
        </p:txBody>
      </p:sp>
      <p:sp>
        <p:nvSpPr>
          <p:cNvPr id="3" name="Marcador de contenido 2"/>
          <p:cNvSpPr>
            <a:spLocks noGrp="1"/>
          </p:cNvSpPr>
          <p:nvPr>
            <p:ph idx="1"/>
          </p:nvPr>
        </p:nvSpPr>
        <p:spPr/>
        <p:txBody>
          <a:bodyPr/>
          <a:lstStyle/>
          <a:p>
            <a:pPr marL="0" indent="0" algn="just">
              <a:buNone/>
            </a:pPr>
            <a:r>
              <a:rPr lang="es-MX" dirty="0"/>
              <a:t>El Concejo Distrital de Cartagena de Indias en sesión de la fecha</a:t>
            </a:r>
            <a:r>
              <a:rPr lang="es-MX" dirty="0" smtClean="0"/>
              <a:t>, propone </a:t>
            </a:r>
            <a:r>
              <a:rPr lang="es-MX" dirty="0"/>
              <a:t>adicionar a la Proposición No. 096 en el sentido de citar </a:t>
            </a:r>
            <a:r>
              <a:rPr lang="es-MX" dirty="0" smtClean="0"/>
              <a:t>al Jefe </a:t>
            </a:r>
            <a:r>
              <a:rPr lang="es-MX" dirty="0"/>
              <a:t>de la Oficina Jurídica del Distrito y al Jefe de Presupuesto y </a:t>
            </a:r>
            <a:r>
              <a:rPr lang="es-MX" dirty="0" smtClean="0"/>
              <a:t>al Director </a:t>
            </a:r>
            <a:r>
              <a:rPr lang="es-MX" dirty="0"/>
              <a:t>de </a:t>
            </a:r>
            <a:r>
              <a:rPr lang="es-MX" dirty="0" smtClean="0"/>
              <a:t>Valorización.</a:t>
            </a:r>
            <a:endParaRPr lang="es-CO" dirty="0"/>
          </a:p>
        </p:txBody>
      </p:sp>
    </p:spTree>
    <p:extLst>
      <p:ext uri="{BB962C8B-B14F-4D97-AF65-F5344CB8AC3E}">
        <p14:creationId xmlns:p14="http://schemas.microsoft.com/office/powerpoint/2010/main" val="184644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610453"/>
            <a:ext cx="7886700" cy="1325563"/>
          </a:xfrm>
        </p:spPr>
        <p:txBody>
          <a:bodyPr>
            <a:normAutofit fontScale="90000"/>
          </a:bodyPr>
          <a:lstStyle/>
          <a:p>
            <a:r>
              <a:rPr lang="es-MX" dirty="0" smtClean="0"/>
              <a:t>4. PROPOSICION No.021</a:t>
            </a:r>
            <a:br>
              <a:rPr lang="es-MX" dirty="0" smtClean="0"/>
            </a:br>
            <a:r>
              <a:rPr lang="es-MX" sz="2200" dirty="0" smtClean="0"/>
              <a:t>presentada por : Edgar </a:t>
            </a:r>
            <a:r>
              <a:rPr lang="es-MX" sz="2200" dirty="0"/>
              <a:t>M</a:t>
            </a:r>
            <a:r>
              <a:rPr lang="es-MX" sz="2200" dirty="0" smtClean="0"/>
              <a:t>endoza </a:t>
            </a:r>
            <a:br>
              <a:rPr lang="es-MX" sz="2200" dirty="0" smtClean="0"/>
            </a:br>
            <a:r>
              <a:rPr lang="es-MX" sz="2200" dirty="0" smtClean="0"/>
              <a:t>27 de marzo de 2019</a:t>
            </a:r>
            <a:r>
              <a:rPr lang="es-MX" dirty="0"/>
              <a:t/>
            </a:r>
            <a:br>
              <a:rPr lang="es-MX" dirty="0"/>
            </a:br>
            <a:endParaRPr lang="es-CO" dirty="0"/>
          </a:p>
        </p:txBody>
      </p:sp>
      <p:sp>
        <p:nvSpPr>
          <p:cNvPr id="3" name="Marcador de contenido 2"/>
          <p:cNvSpPr>
            <a:spLocks noGrp="1"/>
          </p:cNvSpPr>
          <p:nvPr>
            <p:ph idx="1"/>
          </p:nvPr>
        </p:nvSpPr>
        <p:spPr/>
        <p:txBody>
          <a:bodyPr>
            <a:normAutofit fontScale="62500" lnSpcReduction="20000"/>
          </a:bodyPr>
          <a:lstStyle/>
          <a:p>
            <a:pPr marL="0" indent="0" algn="just">
              <a:buNone/>
            </a:pPr>
            <a:endParaRPr lang="es-MX" dirty="0"/>
          </a:p>
          <a:p>
            <a:pPr marL="0" indent="0" algn="just">
              <a:buNone/>
            </a:pPr>
            <a:r>
              <a:rPr lang="es-MX" dirty="0"/>
              <a:t>PREDIOS AFECTADOS CON DECLARATORIA DE RESERVA </a:t>
            </a:r>
            <a:r>
              <a:rPr lang="es-MX" dirty="0" smtClean="0"/>
              <a:t>ECOLOGICA PROFERIDA </a:t>
            </a:r>
            <a:r>
              <a:rPr lang="es-MX" dirty="0"/>
              <a:t>POR EL DISTRITO DE CARTAGENA DE INDIAS</a:t>
            </a:r>
          </a:p>
          <a:p>
            <a:pPr marL="0" indent="0" algn="just">
              <a:buNone/>
            </a:pPr>
            <a:endParaRPr lang="es-MX" dirty="0"/>
          </a:p>
          <a:p>
            <a:pPr marL="0" indent="0" algn="just">
              <a:buNone/>
            </a:pPr>
            <a:r>
              <a:rPr lang="es-MX" dirty="0"/>
              <a:t>El Concejo Distrital de Cartagena de Indias en sesión de la fecha, </a:t>
            </a:r>
            <a:r>
              <a:rPr lang="es-MX" dirty="0" smtClean="0"/>
              <a:t>Propone solicitar </a:t>
            </a:r>
            <a:r>
              <a:rPr lang="es-MX" dirty="0"/>
              <a:t>al Secretario (a) de Apoyo Logístico y al Director (a) de la Oficina </a:t>
            </a:r>
            <a:r>
              <a:rPr lang="es-MX" dirty="0" smtClean="0"/>
              <a:t>Jurídica del </a:t>
            </a:r>
            <a:r>
              <a:rPr lang="es-MX" dirty="0"/>
              <a:t>Distrito de Cartagena de Indias, absuelvan el siguiente cuestionario que </a:t>
            </a:r>
            <a:r>
              <a:rPr lang="es-MX" dirty="0" smtClean="0"/>
              <a:t>a continuación </a:t>
            </a:r>
            <a:r>
              <a:rPr lang="es-MX" dirty="0"/>
              <a:t>se detalla, el cual tiene por objeto, conocer el estado material en </a:t>
            </a:r>
            <a:r>
              <a:rPr lang="es-MX" dirty="0" smtClean="0"/>
              <a:t>que se </a:t>
            </a:r>
            <a:r>
              <a:rPr lang="es-MX" dirty="0"/>
              <a:t>encuentran las zonas de conservación y preservación de las áreas </a:t>
            </a:r>
            <a:r>
              <a:rPr lang="es-MX" dirty="0" smtClean="0"/>
              <a:t>ecológicas del </a:t>
            </a:r>
            <a:r>
              <a:rPr lang="es-MX" dirty="0"/>
              <a:t>Distrito de Cartagena de Indias, más exactamente las ubicadas en </a:t>
            </a:r>
            <a:r>
              <a:rPr lang="es-MX" dirty="0" smtClean="0"/>
              <a:t>el denominado </a:t>
            </a:r>
            <a:r>
              <a:rPr lang="es-MX" dirty="0"/>
              <a:t>Cerro de la Popa, y saber a ciencia cierta cuales son las </a:t>
            </a:r>
            <a:r>
              <a:rPr lang="es-MX" dirty="0" smtClean="0"/>
              <a:t>actividades administrativas</a:t>
            </a:r>
            <a:r>
              <a:rPr lang="es-MX" dirty="0"/>
              <a:t>, jurídicas y judiciales que ha realizado el Distrito de Cartagena </a:t>
            </a:r>
            <a:r>
              <a:rPr lang="es-MX" dirty="0" smtClean="0"/>
              <a:t>de Indias</a:t>
            </a:r>
            <a:r>
              <a:rPr lang="es-MX" dirty="0"/>
              <a:t>, en virtud de las adquisiciones prediales que hayan sido ordenadas </a:t>
            </a:r>
            <a:r>
              <a:rPr lang="es-MX" dirty="0" smtClean="0"/>
              <a:t>con ocasión </a:t>
            </a:r>
            <a:r>
              <a:rPr lang="es-MX" dirty="0"/>
              <a:t>de las afectaciones realizadas por la Alcaldía sobre las </a:t>
            </a:r>
            <a:r>
              <a:rPr lang="es-MX" dirty="0" smtClean="0"/>
              <a:t>denominadas zonas </a:t>
            </a:r>
            <a:r>
              <a:rPr lang="es-MX" dirty="0"/>
              <a:t>de reserva ecológica ubicadas en el indicado Cerro. Lo anterior, además </a:t>
            </a:r>
            <a:r>
              <a:rPr lang="es-MX" dirty="0" smtClean="0"/>
              <a:t>de las </a:t>
            </a:r>
            <a:r>
              <a:rPr lang="es-MX" dirty="0"/>
              <a:t>normas sustanciales y adjetivas que reglamentan la materia, se realiza </a:t>
            </a:r>
            <a:r>
              <a:rPr lang="es-MX" dirty="0" smtClean="0"/>
              <a:t>este cuestionario </a:t>
            </a:r>
            <a:r>
              <a:rPr lang="es-MX" dirty="0"/>
              <a:t>en el marco del Convenio suscrito por la Alcaldía Distrital </a:t>
            </a:r>
            <a:r>
              <a:rPr lang="es-MX" dirty="0" smtClean="0"/>
              <a:t>de Cartagena </a:t>
            </a:r>
            <a:r>
              <a:rPr lang="es-MX" dirty="0"/>
              <a:t>de Indias y FINDETER, el cual renueva la entrada de Cartagena </a:t>
            </a:r>
            <a:r>
              <a:rPr lang="es-MX" dirty="0" smtClean="0"/>
              <a:t>al Programa </a:t>
            </a:r>
            <a:r>
              <a:rPr lang="es-MX" dirty="0"/>
              <a:t>de Ciudades Sostenibles y Competitivas.</a:t>
            </a:r>
            <a:endParaRPr lang="es-CO" dirty="0"/>
          </a:p>
        </p:txBody>
      </p:sp>
    </p:spTree>
    <p:extLst>
      <p:ext uri="{BB962C8B-B14F-4D97-AF65-F5344CB8AC3E}">
        <p14:creationId xmlns:p14="http://schemas.microsoft.com/office/powerpoint/2010/main" val="3817038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5. </a:t>
            </a:r>
            <a:r>
              <a:rPr lang="es-MX" dirty="0"/>
              <a:t>PROPOSICIÓN No. </a:t>
            </a:r>
            <a:r>
              <a:rPr lang="es-MX" dirty="0" smtClean="0"/>
              <a:t>022</a:t>
            </a:r>
            <a:br>
              <a:rPr lang="es-MX" dirty="0" smtClean="0"/>
            </a:br>
            <a:r>
              <a:rPr lang="es-MX" sz="2200" dirty="0"/>
              <a:t>presentado por: RODRIGO RAUL REYES </a:t>
            </a:r>
            <a:r>
              <a:rPr lang="es-MX" sz="2200" dirty="0" smtClean="0"/>
              <a:t>PEREIRA</a:t>
            </a:r>
            <a:br>
              <a:rPr lang="es-MX" sz="2200" dirty="0" smtClean="0"/>
            </a:br>
            <a:r>
              <a:rPr lang="es-MX" sz="2200" dirty="0" smtClean="0"/>
              <a:t>28 de marzo de 2019 </a:t>
            </a:r>
            <a:r>
              <a:rPr lang="es-MX" sz="2200" dirty="0"/>
              <a:t/>
            </a:r>
            <a:br>
              <a:rPr lang="es-MX" sz="2200" dirty="0"/>
            </a:br>
            <a:endParaRPr lang="es-CO" sz="2200" dirty="0"/>
          </a:p>
        </p:txBody>
      </p:sp>
      <p:sp>
        <p:nvSpPr>
          <p:cNvPr id="3" name="Marcador de contenido 2"/>
          <p:cNvSpPr>
            <a:spLocks noGrp="1"/>
          </p:cNvSpPr>
          <p:nvPr>
            <p:ph idx="1"/>
          </p:nvPr>
        </p:nvSpPr>
        <p:spPr>
          <a:xfrm>
            <a:off x="628650" y="1468786"/>
            <a:ext cx="7886700" cy="4351338"/>
          </a:xfrm>
        </p:spPr>
        <p:txBody>
          <a:bodyPr>
            <a:normAutofit lnSpcReduction="10000"/>
          </a:bodyPr>
          <a:lstStyle/>
          <a:p>
            <a:pPr marL="0" indent="0">
              <a:buNone/>
            </a:pPr>
            <a:endParaRPr lang="es-MX" dirty="0"/>
          </a:p>
          <a:p>
            <a:pPr marL="0" indent="0" algn="just">
              <a:buNone/>
            </a:pPr>
            <a:r>
              <a:rPr lang="es-MX" dirty="0" smtClean="0"/>
              <a:t>De </a:t>
            </a:r>
            <a:r>
              <a:rPr lang="es-MX" dirty="0"/>
              <a:t>acuerdo al artículo 31, 32, y 54 del Reglamento del Concejo y al artículo 32 de la </a:t>
            </a:r>
            <a:r>
              <a:rPr lang="es-MX" dirty="0" smtClean="0"/>
              <a:t>ley 136 </a:t>
            </a:r>
            <a:r>
              <a:rPr lang="es-MX" dirty="0"/>
              <a:t>del 94 que dice que son atribuciones legales del Concejo las siguientes: exigir </a:t>
            </a:r>
            <a:r>
              <a:rPr lang="es-MX" dirty="0" smtClean="0"/>
              <a:t>los informes </a:t>
            </a:r>
            <a:r>
              <a:rPr lang="es-MX" dirty="0"/>
              <a:t>escritos o citar a los Secretarios de la de Alcaldía, Directores de </a:t>
            </a:r>
            <a:r>
              <a:rPr lang="es-MX" dirty="0" smtClean="0"/>
              <a:t>Departamentos administrativos </a:t>
            </a:r>
            <a:r>
              <a:rPr lang="es-MX" dirty="0"/>
              <a:t>o entidades distritales, al Contralor o al Personero, así como </a:t>
            </a:r>
            <a:r>
              <a:rPr lang="es-MX" dirty="0" smtClean="0"/>
              <a:t>cualquier funcionario </a:t>
            </a:r>
            <a:r>
              <a:rPr lang="es-MX" dirty="0"/>
              <a:t>distrital, excepto el Alcalde, para que en sesión ordinaria haga </a:t>
            </a:r>
            <a:r>
              <a:rPr lang="es-MX" dirty="0" smtClean="0"/>
              <a:t>declaraciones orales </a:t>
            </a:r>
            <a:r>
              <a:rPr lang="es-MX" dirty="0"/>
              <a:t>sobre asuntos relacionados con la marcha del Distrito.</a:t>
            </a:r>
            <a:endParaRPr lang="es-CO" dirty="0"/>
          </a:p>
        </p:txBody>
      </p:sp>
    </p:spTree>
    <p:extLst>
      <p:ext uri="{BB962C8B-B14F-4D97-AF65-F5344CB8AC3E}">
        <p14:creationId xmlns:p14="http://schemas.microsoft.com/office/powerpoint/2010/main" val="1781281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smtClean="0"/>
              <a:t>6. PROPOSICIÓN </a:t>
            </a:r>
            <a:r>
              <a:rPr lang="es-CO" dirty="0"/>
              <a:t>No. </a:t>
            </a:r>
            <a:r>
              <a:rPr lang="es-CO" dirty="0" smtClean="0"/>
              <a:t>029</a:t>
            </a:r>
            <a:br>
              <a:rPr lang="es-CO" dirty="0" smtClean="0"/>
            </a:br>
            <a:r>
              <a:rPr lang="es-MX" sz="2200" dirty="0"/>
              <a:t>presentado por: RODRIGO RAUL REYES PEREIRA</a:t>
            </a:r>
            <a:r>
              <a:rPr lang="es-CO" sz="2200" dirty="0"/>
              <a:t/>
            </a:r>
            <a:br>
              <a:rPr lang="es-CO" sz="2200" dirty="0"/>
            </a:br>
            <a:r>
              <a:rPr lang="es-CO" sz="2200" dirty="0"/>
              <a:t>07 de abril de 2019</a:t>
            </a:r>
          </a:p>
        </p:txBody>
      </p:sp>
      <p:sp>
        <p:nvSpPr>
          <p:cNvPr id="3" name="Marcador de contenido 2"/>
          <p:cNvSpPr>
            <a:spLocks noGrp="1"/>
          </p:cNvSpPr>
          <p:nvPr>
            <p:ph idx="1"/>
          </p:nvPr>
        </p:nvSpPr>
        <p:spPr/>
        <p:txBody>
          <a:bodyPr>
            <a:normAutofit/>
          </a:bodyPr>
          <a:lstStyle/>
          <a:p>
            <a:pPr marL="0" indent="0" algn="just">
              <a:buNone/>
            </a:pPr>
            <a:r>
              <a:rPr lang="es-MX" dirty="0"/>
              <a:t>De acuerdo al artículo 31, 32, y 54 del Reglamento del Concejo y </a:t>
            </a:r>
            <a:r>
              <a:rPr lang="es-MX" dirty="0" smtClean="0"/>
              <a:t>al artículo </a:t>
            </a:r>
            <a:r>
              <a:rPr lang="es-MX" dirty="0"/>
              <a:t>32 de la ley 136 del 94 que dice que son atribuciones legales </a:t>
            </a:r>
            <a:r>
              <a:rPr lang="es-MX" dirty="0" smtClean="0"/>
              <a:t>del concejo </a:t>
            </a:r>
            <a:r>
              <a:rPr lang="es-MX" dirty="0"/>
              <a:t>las siguientes: exigir los informes escritos o citar a </a:t>
            </a:r>
            <a:r>
              <a:rPr lang="es-MX" dirty="0" smtClean="0"/>
              <a:t>los secretarios </a:t>
            </a:r>
            <a:r>
              <a:rPr lang="es-MX" dirty="0"/>
              <a:t>de la de Alcaldía, Directores de </a:t>
            </a:r>
            <a:r>
              <a:rPr lang="es-MX" dirty="0" smtClean="0"/>
              <a:t>Departamentos Administrativos </a:t>
            </a:r>
            <a:r>
              <a:rPr lang="es-MX" dirty="0"/>
              <a:t>o entidades distritales, al Contralor o al Personero, </a:t>
            </a:r>
            <a:r>
              <a:rPr lang="es-MX" dirty="0" smtClean="0"/>
              <a:t>así como </a:t>
            </a:r>
            <a:r>
              <a:rPr lang="es-MX" dirty="0"/>
              <a:t>cualquier funcionario distrital, excepto el Alcalde, para que </a:t>
            </a:r>
            <a:r>
              <a:rPr lang="es-MX" dirty="0" smtClean="0"/>
              <a:t>en sesión </a:t>
            </a:r>
            <a:r>
              <a:rPr lang="es-MX" dirty="0"/>
              <a:t>ordinaria haga declaraciones orales sobre asuntos </a:t>
            </a:r>
            <a:r>
              <a:rPr lang="es-MX" dirty="0" smtClean="0"/>
              <a:t>relacionados con </a:t>
            </a:r>
            <a:r>
              <a:rPr lang="es-MX" dirty="0"/>
              <a:t>la marcha del distrito.</a:t>
            </a:r>
            <a:endParaRPr lang="es-CO" dirty="0"/>
          </a:p>
        </p:txBody>
      </p:sp>
    </p:spTree>
    <p:extLst>
      <p:ext uri="{BB962C8B-B14F-4D97-AF65-F5344CB8AC3E}">
        <p14:creationId xmlns:p14="http://schemas.microsoft.com/office/powerpoint/2010/main" val="224647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smtClean="0"/>
              <a:t>7. PROPOSICIÓN </a:t>
            </a:r>
            <a:r>
              <a:rPr lang="es-CO" dirty="0"/>
              <a:t>No. 030</a:t>
            </a:r>
            <a:br>
              <a:rPr lang="es-CO" dirty="0"/>
            </a:br>
            <a:r>
              <a:rPr lang="es-CO" sz="2200" dirty="0" smtClean="0"/>
              <a:t>PRESENTADO POR: DAVID </a:t>
            </a:r>
            <a:r>
              <a:rPr lang="es-CO" sz="2200" dirty="0"/>
              <a:t>CABALLERO RODRIGUEZ</a:t>
            </a:r>
            <a:br>
              <a:rPr lang="es-CO" sz="2200" dirty="0"/>
            </a:br>
            <a:r>
              <a:rPr lang="es-CO" sz="2200" dirty="0"/>
              <a:t>07 de abril de 2019</a:t>
            </a:r>
          </a:p>
        </p:txBody>
      </p:sp>
      <p:sp>
        <p:nvSpPr>
          <p:cNvPr id="3" name="Marcador de contenido 2"/>
          <p:cNvSpPr>
            <a:spLocks noGrp="1"/>
          </p:cNvSpPr>
          <p:nvPr>
            <p:ph idx="1"/>
          </p:nvPr>
        </p:nvSpPr>
        <p:spPr/>
        <p:txBody>
          <a:bodyPr/>
          <a:lstStyle/>
          <a:p>
            <a:pPr marL="0" indent="0" algn="just">
              <a:buNone/>
            </a:pPr>
            <a:r>
              <a:rPr lang="es-MX" dirty="0"/>
              <a:t>El Concejo Distrital de Cartagena de Indias en sesión de la </a:t>
            </a:r>
            <a:r>
              <a:rPr lang="es-MX" dirty="0" smtClean="0"/>
              <a:t>fecha Propone</a:t>
            </a:r>
            <a:r>
              <a:rPr lang="es-MX" dirty="0"/>
              <a:t>: Reprogramar el Debate de Control Político agendada para </a:t>
            </a:r>
            <a:r>
              <a:rPr lang="es-MX" dirty="0" smtClean="0"/>
              <a:t>el miércoles </a:t>
            </a:r>
            <a:r>
              <a:rPr lang="es-MX" dirty="0"/>
              <a:t>10 de abril de 2019 de la Proposición No. 018 (Cuestionario </a:t>
            </a:r>
            <a:r>
              <a:rPr lang="es-MX" dirty="0" smtClean="0"/>
              <a:t>de Espacio </a:t>
            </a:r>
            <a:r>
              <a:rPr lang="es-MX" dirty="0"/>
              <a:t>Público), para el jueves 11 de abril del año en curso.</a:t>
            </a:r>
            <a:endParaRPr lang="es-CO" dirty="0"/>
          </a:p>
        </p:txBody>
      </p:sp>
    </p:spTree>
    <p:extLst>
      <p:ext uri="{BB962C8B-B14F-4D97-AF65-F5344CB8AC3E}">
        <p14:creationId xmlns:p14="http://schemas.microsoft.com/office/powerpoint/2010/main" val="116238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8. </a:t>
            </a:r>
            <a:r>
              <a:rPr lang="es-CO" dirty="0"/>
              <a:t>PROPOSICIÓN No. </a:t>
            </a:r>
            <a:r>
              <a:rPr lang="es-CO" dirty="0" smtClean="0"/>
              <a:t>032</a:t>
            </a:r>
            <a:r>
              <a:rPr lang="es-CO" dirty="0"/>
              <a:t/>
            </a:r>
            <a:br>
              <a:rPr lang="es-CO" dirty="0"/>
            </a:br>
            <a:r>
              <a:rPr lang="es-MX" sz="2200" dirty="0"/>
              <a:t>presentado por: </a:t>
            </a:r>
            <a:r>
              <a:rPr lang="es-MX" sz="2200" dirty="0" smtClean="0"/>
              <a:t>EDGAR MENDOZA SALEME</a:t>
            </a:r>
            <a:r>
              <a:rPr lang="es-CO" sz="2200" dirty="0"/>
              <a:t/>
            </a:r>
            <a:br>
              <a:rPr lang="es-CO" sz="2200" dirty="0"/>
            </a:br>
            <a:r>
              <a:rPr lang="es-CO" sz="2200" dirty="0"/>
              <a:t>07 de abril de 2019</a:t>
            </a:r>
          </a:p>
        </p:txBody>
      </p:sp>
      <p:sp>
        <p:nvSpPr>
          <p:cNvPr id="3" name="Marcador de contenido 2"/>
          <p:cNvSpPr>
            <a:spLocks noGrp="1"/>
          </p:cNvSpPr>
          <p:nvPr>
            <p:ph idx="1"/>
          </p:nvPr>
        </p:nvSpPr>
        <p:spPr/>
        <p:txBody>
          <a:bodyPr>
            <a:normAutofit fontScale="40000" lnSpcReduction="20000"/>
          </a:bodyPr>
          <a:lstStyle/>
          <a:p>
            <a:pPr marL="0" indent="0">
              <a:buNone/>
            </a:pPr>
            <a:r>
              <a:rPr lang="es-MX" dirty="0"/>
              <a:t>El Concejo Distrital de Cartagena de Indias en sesión de la fecha, </a:t>
            </a:r>
            <a:r>
              <a:rPr lang="es-MX" dirty="0" smtClean="0"/>
              <a:t>Propone Solicitar </a:t>
            </a:r>
            <a:r>
              <a:rPr lang="es-MX" dirty="0"/>
              <a:t>lo siguiente:</a:t>
            </a:r>
          </a:p>
          <a:p>
            <a:pPr marL="0" indent="0">
              <a:buNone/>
            </a:pPr>
            <a:r>
              <a:rPr lang="es-MX" dirty="0" smtClean="0"/>
              <a:t>1. </a:t>
            </a:r>
            <a:r>
              <a:rPr lang="es-MX" dirty="0"/>
              <a:t>Certificar a esta Corporación, allegando los siguientes documentos </a:t>
            </a:r>
            <a:r>
              <a:rPr lang="es-MX" dirty="0" smtClean="0"/>
              <a:t>que sirven </a:t>
            </a:r>
            <a:r>
              <a:rPr lang="es-MX" dirty="0"/>
              <a:t>de soporte si los inmuebles objeto de cesión a título gratuito, </a:t>
            </a:r>
            <a:r>
              <a:rPr lang="es-MX" dirty="0" smtClean="0"/>
              <a:t>son de </a:t>
            </a:r>
            <a:r>
              <a:rPr lang="es-MX" dirty="0"/>
              <a:t>propiedad del Distrito Turístico de Cartagena de Indias, así como </a:t>
            </a:r>
            <a:r>
              <a:rPr lang="es-MX" dirty="0" smtClean="0"/>
              <a:t>la exclusión </a:t>
            </a:r>
            <a:r>
              <a:rPr lang="es-MX" dirty="0"/>
              <a:t>de gravámenes, limitación de dominio y afectaciones </a:t>
            </a:r>
            <a:r>
              <a:rPr lang="es-MX" dirty="0" smtClean="0"/>
              <a:t>sobre dichos </a:t>
            </a:r>
            <a:r>
              <a:rPr lang="es-MX" dirty="0"/>
              <a:t>inmuebles.</a:t>
            </a:r>
          </a:p>
          <a:p>
            <a:pPr marL="0" indent="0">
              <a:buNone/>
            </a:pPr>
            <a:r>
              <a:rPr lang="es-MX" dirty="0" smtClean="0"/>
              <a:t>2.Certificar </a:t>
            </a:r>
            <a:r>
              <a:rPr lang="es-MX" dirty="0"/>
              <a:t>que dichos inmuebles tienen la naturaleza de bienes fiscales.</a:t>
            </a:r>
          </a:p>
          <a:p>
            <a:pPr marL="0" indent="0">
              <a:buNone/>
            </a:pPr>
            <a:r>
              <a:rPr lang="es-MX" dirty="0" smtClean="0"/>
              <a:t>3. </a:t>
            </a:r>
            <a:r>
              <a:rPr lang="es-MX" dirty="0"/>
              <a:t>Certificar si tales bienes se encuentran o no destinados a un uso </a:t>
            </a:r>
            <a:r>
              <a:rPr lang="es-MX" dirty="0" smtClean="0"/>
              <a:t>o servicio </a:t>
            </a:r>
            <a:r>
              <a:rPr lang="es-MX" dirty="0"/>
              <a:t>público.</a:t>
            </a:r>
          </a:p>
          <a:p>
            <a:pPr marL="0" indent="0">
              <a:buNone/>
            </a:pPr>
            <a:r>
              <a:rPr lang="es-MX" dirty="0" smtClean="0"/>
              <a:t>4. </a:t>
            </a:r>
            <a:r>
              <a:rPr lang="es-MX" dirty="0"/>
              <a:t>Informar a esta Corporación, allegando los documentos </a:t>
            </a:r>
            <a:r>
              <a:rPr lang="es-MX" dirty="0" smtClean="0"/>
              <a:t>técnicos soportes</a:t>
            </a:r>
            <a:r>
              <a:rPr lang="es-MX" dirty="0"/>
              <a:t>, si los bienes que se pretenden ceder están o no ubicados </a:t>
            </a:r>
            <a:r>
              <a:rPr lang="es-MX" dirty="0" smtClean="0"/>
              <a:t>en zonas </a:t>
            </a:r>
            <a:r>
              <a:rPr lang="es-MX" dirty="0"/>
              <a:t>insulares, o que presenten peligros </a:t>
            </a:r>
            <a:r>
              <a:rPr lang="es-MX" dirty="0" smtClean="0"/>
              <a:t>para la </a:t>
            </a:r>
            <a:r>
              <a:rPr lang="es-MX" dirty="0"/>
              <a:t>población, o si son </a:t>
            </a:r>
            <a:r>
              <a:rPr lang="es-MX" dirty="0" smtClean="0"/>
              <a:t>de uso </a:t>
            </a:r>
            <a:r>
              <a:rPr lang="es-MX" dirty="0"/>
              <a:t>público, o si son bienes fiscales destinados a la protección </a:t>
            </a:r>
            <a:r>
              <a:rPr lang="es-MX" dirty="0" smtClean="0"/>
              <a:t>del servicio </a:t>
            </a:r>
            <a:r>
              <a:rPr lang="es-MX" dirty="0"/>
              <a:t>de salud o educación, junto con su respectiva ubicación, </a:t>
            </a:r>
            <a:r>
              <a:rPr lang="es-MX" dirty="0" smtClean="0"/>
              <a:t>estos son </a:t>
            </a:r>
            <a:r>
              <a:rPr lang="es-MX" dirty="0"/>
              <a:t>linderos y área total de los inmuebles objeto de cesión.</a:t>
            </a:r>
          </a:p>
          <a:p>
            <a:pPr marL="0" indent="0">
              <a:buNone/>
            </a:pPr>
            <a:r>
              <a:rPr lang="es-MX" dirty="0" smtClean="0"/>
              <a:t>5. </a:t>
            </a:r>
            <a:r>
              <a:rPr lang="es-MX" dirty="0"/>
              <a:t>Certificar si lo inmuebles objeto de cesión hacen o no parte de las </a:t>
            </a:r>
            <a:r>
              <a:rPr lang="es-MX" dirty="0" smtClean="0"/>
              <a:t>áreas relacionadas </a:t>
            </a:r>
            <a:r>
              <a:rPr lang="es-MX" dirty="0"/>
              <a:t>en los artículos 35 y 37 de la Ley 388 de 1997.</a:t>
            </a:r>
          </a:p>
          <a:p>
            <a:pPr marL="0" indent="0">
              <a:buNone/>
            </a:pPr>
            <a:r>
              <a:rPr lang="es-MX" dirty="0" smtClean="0"/>
              <a:t>6. </a:t>
            </a:r>
            <a:r>
              <a:rPr lang="es-MX" dirty="0"/>
              <a:t>Identificar fiscalmente de manera clara los inmuebles objeto de cesión</a:t>
            </a:r>
            <a:r>
              <a:rPr lang="es-MX" dirty="0" smtClean="0"/>
              <a:t>, es </a:t>
            </a:r>
            <a:r>
              <a:rPr lang="es-MX" dirty="0"/>
              <a:t>decir, se deben establecer sus linderos y áreas en el </a:t>
            </a:r>
            <a:r>
              <a:rPr lang="es-MX" dirty="0" smtClean="0"/>
              <a:t>respectivo Proyecto </a:t>
            </a:r>
            <a:r>
              <a:rPr lang="es-MX" dirty="0"/>
              <a:t>de Acuerdo.</a:t>
            </a:r>
          </a:p>
          <a:p>
            <a:pPr marL="0" indent="0">
              <a:buNone/>
            </a:pPr>
            <a:r>
              <a:rPr lang="es-MX" dirty="0" smtClean="0"/>
              <a:t>7. </a:t>
            </a:r>
            <a:r>
              <a:rPr lang="es-MX" dirty="0"/>
              <a:t>Certificar, allegando los documentos técnicos que sirven de soporte, </a:t>
            </a:r>
            <a:r>
              <a:rPr lang="es-MX" dirty="0" smtClean="0"/>
              <a:t>si dichos </a:t>
            </a:r>
            <a:r>
              <a:rPr lang="es-MX" dirty="0"/>
              <a:t>inmuebles fueron o no ocupados de manera ilegal antes del </a:t>
            </a:r>
            <a:r>
              <a:rPr lang="es-MX" dirty="0" smtClean="0"/>
              <a:t>30 de </a:t>
            </a:r>
            <a:r>
              <a:rPr lang="es-MX" dirty="0"/>
              <a:t>noviembre de 2001 con vivienda de interés social.</a:t>
            </a:r>
          </a:p>
          <a:p>
            <a:pPr marL="0" indent="0">
              <a:buNone/>
            </a:pPr>
            <a:r>
              <a:rPr lang="es-MX" dirty="0" smtClean="0"/>
              <a:t>8. </a:t>
            </a:r>
            <a:r>
              <a:rPr lang="es-MX" dirty="0"/>
              <a:t>Certificar que los inmuebles objeto de cesión gratuita no se </a:t>
            </a:r>
            <a:r>
              <a:rPr lang="es-MX" dirty="0" smtClean="0"/>
              <a:t>encuentren ubicados </a:t>
            </a:r>
            <a:r>
              <a:rPr lang="es-MX" dirty="0"/>
              <a:t>en zonas insulares o que presenten peligro para la población</a:t>
            </a:r>
            <a:r>
              <a:rPr lang="es-MX" dirty="0" smtClean="0"/>
              <a:t>, o </a:t>
            </a:r>
            <a:r>
              <a:rPr lang="es-MX" dirty="0"/>
              <a:t>si están en zonas de conservación o protección ambiental o si son </a:t>
            </a:r>
            <a:r>
              <a:rPr lang="es-MX" dirty="0" smtClean="0"/>
              <a:t>de uso </a:t>
            </a:r>
            <a:r>
              <a:rPr lang="es-MX" dirty="0"/>
              <a:t>público o si son bienes fiscales destinados a la protección </a:t>
            </a:r>
            <a:r>
              <a:rPr lang="es-MX" dirty="0" smtClean="0"/>
              <a:t>de servicios </a:t>
            </a:r>
            <a:r>
              <a:rPr lang="es-MX" dirty="0"/>
              <a:t>de salud o educación.</a:t>
            </a:r>
          </a:p>
          <a:p>
            <a:pPr marL="0" indent="0">
              <a:buNone/>
            </a:pPr>
            <a:r>
              <a:rPr lang="es-MX" dirty="0" smtClean="0"/>
              <a:t>9. </a:t>
            </a:r>
            <a:r>
              <a:rPr lang="es-MX" dirty="0"/>
              <a:t>Que se remita con destino a esta Corporación, copia del estudio </a:t>
            </a:r>
            <a:r>
              <a:rPr lang="es-MX" dirty="0" smtClean="0"/>
              <a:t>de mercado</a:t>
            </a:r>
            <a:r>
              <a:rPr lang="es-MX" dirty="0"/>
              <a:t>, previo o de precios adelantados por la autoridad </a:t>
            </a:r>
            <a:r>
              <a:rPr lang="es-MX" dirty="0" smtClean="0"/>
              <a:t>distrital competente</a:t>
            </a:r>
            <a:r>
              <a:rPr lang="es-MX" dirty="0"/>
              <a:t>, que determine el valor de los inmuebles construidos </a:t>
            </a:r>
            <a:r>
              <a:rPr lang="es-MX" dirty="0" smtClean="0"/>
              <a:t>en dichos </a:t>
            </a:r>
            <a:r>
              <a:rPr lang="es-MX" dirty="0"/>
              <a:t>lotes de terrero con tal de dar cumplimiento a lo establecido </a:t>
            </a:r>
            <a:r>
              <a:rPr lang="es-MX" dirty="0" smtClean="0"/>
              <a:t>en el numeral </a:t>
            </a:r>
            <a:r>
              <a:rPr lang="es-MX" dirty="0"/>
              <a:t>3 del Articulo 2.1.2.2.1.2 del Decreto 1077 de 2015.</a:t>
            </a:r>
            <a:endParaRPr lang="es-CO" dirty="0"/>
          </a:p>
        </p:txBody>
      </p:sp>
    </p:spTree>
    <p:extLst>
      <p:ext uri="{BB962C8B-B14F-4D97-AF65-F5344CB8AC3E}">
        <p14:creationId xmlns:p14="http://schemas.microsoft.com/office/powerpoint/2010/main" val="36792122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TotalTime>
  <Words>4405</Words>
  <Application>Microsoft Office PowerPoint</Application>
  <PresentationFormat>Presentación en pantalla (4:3)</PresentationFormat>
  <Paragraphs>174</Paragraphs>
  <Slides>47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47</vt:i4>
      </vt:variant>
    </vt:vector>
  </HeadingPairs>
  <TitlesOfParts>
    <vt:vector size="51" baseType="lpstr">
      <vt:lpstr>Arial</vt:lpstr>
      <vt:lpstr>Calibri</vt:lpstr>
      <vt:lpstr>Calibri Light</vt:lpstr>
      <vt:lpstr>Tema de Office</vt:lpstr>
      <vt:lpstr>RENDICIÓN DE CUENTAS BANCADA CONSERVADORA. </vt:lpstr>
      <vt:lpstr>1. PROPOSICION No. 007 Presentada por DAVID CABALLERO RODRIGUEZ, RAFAEL MEZA PEREZ, OSCAR MARIN 05 de Marzo de 2019 </vt:lpstr>
      <vt:lpstr>2. PROPOSICION No. 008 presentada por: OSCAR MARIN VILLALBA, DAVID CABALLERO RODRIGUEZ y RAFAEL MEZA PEREZ 05 de Marzo de 2019   </vt:lpstr>
      <vt:lpstr>3. PROPOSICIÓN No. 020 presentada por: RAFAEL MEZA PEREZ 27 de marzo de 2019 </vt:lpstr>
      <vt:lpstr>4. PROPOSICION No.021 presentada por : Edgar Mendoza  27 de marzo de 2019 </vt:lpstr>
      <vt:lpstr>5. PROPOSICIÓN No. 022 presentado por: RODRIGO RAUL REYES PEREIRA 28 de marzo de 2019  </vt:lpstr>
      <vt:lpstr>6. PROPOSICIÓN No. 029 presentado por: RODRIGO RAUL REYES PEREIRA 07 de abril de 2019</vt:lpstr>
      <vt:lpstr>7. PROPOSICIÓN No. 030 PRESENTADO POR: DAVID CABALLERO RODRIGUEZ 07 de abril de 2019</vt:lpstr>
      <vt:lpstr>8. PROPOSICIÓN No. 032 presentado por: EDGAR MENDOZA SALEME 07 de abril de 2019</vt:lpstr>
      <vt:lpstr>9. PROPOSICION No. 034 presentado por: RODRIGO RAUL REYES PEREIRA 09 de abril de 2019 </vt:lpstr>
      <vt:lpstr> 10. PROPOSICIÒN No. 036 presentada por: RAFAEL MEZA PEREZ 13 de abril de 2019 </vt:lpstr>
      <vt:lpstr>11. PROPOSICIÒN No. 037 presentada por: RAFAEL MEZA PEREZ, 13 de abril de 2019</vt:lpstr>
      <vt:lpstr>12. PROPOSICIÓN No. 032 presentado por: EDGAR MENDOZA SALEME 23 de abril de 2019</vt:lpstr>
      <vt:lpstr>13. PROPOSICIÒN No. 044 presentada por: RAFAEL MEZA PEREZ, 28 de abril de 2019</vt:lpstr>
      <vt:lpstr>14. PROPOSICIÒN No. 050 presentada por: OSCAR MARÍN VILLALBA  14 de junio de 2019</vt:lpstr>
      <vt:lpstr>15. PROPOSICION No. 054 presentada por: RODRIGO REYES PEREIRA, OSCAR MARIN VILLALBA, EDGAR MENDOZA SALEME 22 de junio de 2019</vt:lpstr>
      <vt:lpstr>16. PROPOSICIÓN No. 032 presentado por: EDGAR MENDOZA SALEME 07 de julio de 2019</vt:lpstr>
      <vt:lpstr>17. PROPOSICIÒN No. 062 presentada por: OSCAR MARÍN VILLALBA  10 de julio de 2019</vt:lpstr>
      <vt:lpstr>18. PROPOSICIÒN No. 063 presentada por: RAFAEL MEZA PEREZ, 15 de julio de 2019</vt:lpstr>
      <vt:lpstr>19. PROPOSICIÒN No. 063 presentada por: RAFAEL MEZA PEREZ, 05 de agosto de 2019</vt:lpstr>
      <vt:lpstr>20. PROPOSICIÒN No. 079 presentada por: Edgar Mendoza y Oscar Marín Villalba 17 de septiembre de 2019</vt:lpstr>
      <vt:lpstr>21. PROPOSICIÒN No. 083 presentada por: OSCAR MARÍN VILLALBA  01 de octubre de 2019</vt:lpstr>
      <vt:lpstr>22. PROPOSICIÒN No. 084 presentada por: RAFAEL MEZA PEREZ, 05 de octubre de 2019</vt:lpstr>
      <vt:lpstr>23. PROPOSICIÒN No. 085 presentada por: Edgar Mendoza y Oscar Marín Villalba </vt:lpstr>
      <vt:lpstr>24. PROPOSICIÒN No. 087 presentada por: OSCAR MARÍN VILLALBA  17 de octubre de 2019</vt:lpstr>
      <vt:lpstr>25. PROPOSICION No. 088 presentado por: DAVID CABALLERO. 22 de octubre de 2019</vt:lpstr>
      <vt:lpstr>26. PROPOSICIÒN No. 097 presentada por: OSCAR MARÍN VILLALBA  19 de noviembre de 2019 </vt:lpstr>
      <vt:lpstr>27. PROPOSICION No. 102 presentado por: Bancada Conservadora 5 de diciembre de 2019</vt:lpstr>
      <vt:lpstr>28. PROPOSICIÓN No. 106 presentado por: EDGAR MENDOZA SALEME 16 de diciembre de 2019</vt:lpstr>
      <vt:lpstr>RENDICIÓN DE CUENTAS BANCADA CAMBIO RADICAL</vt:lpstr>
      <vt:lpstr>1. PROPOSICIÓN No. 005 presentada por: Presentada por Dagoberto Macías Cabrera y Wilson Toncel Ochoa 01 de Marzo de 2019</vt:lpstr>
      <vt:lpstr>2. PROPOSICION No. 007 presentada por: WILSON TONCEL OCHOA 5 de marzo de 2019</vt:lpstr>
      <vt:lpstr>3. PROPOSICION No. 008 presentada por: Presentada por Dagoberto Macías Cabrera y Wilson Toncel Ochoa 05 de Marzo de 2019</vt:lpstr>
      <vt:lpstr>4. PROPOSICIÒN No. 010 presentada por: WILSON TONCEL OCHOA 7 de marzo de 2019 </vt:lpstr>
      <vt:lpstr>5. PROPOSICIÒN No. 016 presentada por: WILSON TONCEL OCHOA 14 de marzo de 2019</vt:lpstr>
      <vt:lpstr>6. PROPOSICION No. 050 presentado por: LUIS JAVIER CASSIANI VALIENTE 14 de junio de 2019</vt:lpstr>
      <vt:lpstr>7. PROPOSICION No. 051 presentado por: ANTONIO SALIM GUERRA TORRES 19 de junio de 2019</vt:lpstr>
      <vt:lpstr>8. PROPOSICION No. 054 presentada por: LUIS JAVIER CASSIANI 22 de junio de 2019  </vt:lpstr>
      <vt:lpstr>9. PROPOSICION No. 061 presentada por: CARLOS BARRIOS GOMEZ 10 de julio de 2019</vt:lpstr>
      <vt:lpstr>10. PROPOSICION No. 064 presentada por: CARLOS BARRIOS GOMEZ Y ANTONIO SALIM GUERA 13 de julio de 2019</vt:lpstr>
      <vt:lpstr>11. PROPOSICION No. 067 presentada por: CARLOS BARRIOS GOMEZ 16 de julio de 2019</vt:lpstr>
      <vt:lpstr>12. PROPOSICION No. 068 presentada por: CARLOS BARRIOS GOMEZ 17 de julio de 2019</vt:lpstr>
      <vt:lpstr>13. PROPOSICION No. 072 presentada por: CARLOS BARRIOS GOMEZ 29 de julio de 2019 </vt:lpstr>
      <vt:lpstr>14. PROPOSICIÒN No. 085 presentada por: CARLOS BARRIOS GÓMEZ</vt:lpstr>
      <vt:lpstr>15. PROPOSICION No. 094 presentado por: LUIS JAVIER CASSIANI VALIENTE 09 de noviembre de 2019 </vt:lpstr>
      <vt:lpstr>16. PROPOSICIÒN No. 096 presentada por: CARLOS BARRIOS GÓMEZ 20 de noviembre de 2019 </vt:lpstr>
      <vt:lpstr>17. PROPOSICIÒN No. 100 presentada por: CARLOS BARRIOS GÓMEZ 26 de noviembre de 2019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LORA</dc:creator>
  <cp:lastModifiedBy>NORA LUCILA NAVARRO ARIZA</cp:lastModifiedBy>
  <cp:revision>26</cp:revision>
  <cp:lastPrinted>2019-06-26T23:47:36Z</cp:lastPrinted>
  <dcterms:created xsi:type="dcterms:W3CDTF">2019-06-26T23:44:36Z</dcterms:created>
  <dcterms:modified xsi:type="dcterms:W3CDTF">2019-12-20T23:51:15Z</dcterms:modified>
</cp:coreProperties>
</file>