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32" r:id="rId6"/>
  </p:sldMasterIdLst>
  <p:sldIdLst>
    <p:sldId id="256" r:id="rId7"/>
    <p:sldId id="265" r:id="rId8"/>
    <p:sldId id="260" r:id="rId9"/>
    <p:sldId id="266" r:id="rId10"/>
    <p:sldId id="267" r:id="rId11"/>
    <p:sldId id="268" r:id="rId12"/>
    <p:sldId id="269" r:id="rId13"/>
    <p:sldId id="270" r:id="rId14"/>
    <p:sldId id="271" r:id="rId15"/>
    <p:sldId id="274" r:id="rId16"/>
    <p:sldId id="272" r:id="rId17"/>
    <p:sldId id="273" r:id="rId18"/>
    <p:sldId id="278" r:id="rId19"/>
    <p:sldId id="275" r:id="rId20"/>
    <p:sldId id="276" r:id="rId21"/>
    <p:sldId id="277" r:id="rId22"/>
    <p:sldId id="261" r:id="rId23"/>
    <p:sldId id="259" r:id="rId24"/>
    <p:sldId id="264" r:id="rId25"/>
    <p:sldId id="279" r:id="rId26"/>
    <p:sldId id="280" r:id="rId27"/>
    <p:sldId id="281" r:id="rId28"/>
    <p:sldId id="282" r:id="rId29"/>
    <p:sldId id="283" r:id="rId30"/>
    <p:sldId id="284" r:id="rId31"/>
    <p:sldId id="285" r:id="rId32"/>
    <p:sldId id="286" r:id="rId33"/>
    <p:sldId id="288" r:id="rId34"/>
    <p:sldId id="289" r:id="rId35"/>
    <p:sldId id="258" r:id="rId36"/>
    <p:sldId id="291" r:id="rId37"/>
    <p:sldId id="292" r:id="rId38"/>
    <p:sldId id="293" r:id="rId39"/>
    <p:sldId id="294" r:id="rId40"/>
    <p:sldId id="295" r:id="rId41"/>
    <p:sldId id="296" r:id="rId42"/>
    <p:sldId id="297" r:id="rId43"/>
    <p:sldId id="298" r:id="rId44"/>
    <p:sldId id="299" r:id="rId45"/>
    <p:sldId id="300" r:id="rId46"/>
    <p:sldId id="313" r:id="rId47"/>
    <p:sldId id="262" r:id="rId48"/>
    <p:sldId id="314" r:id="rId49"/>
    <p:sldId id="302" r:id="rId50"/>
    <p:sldId id="305" r:id="rId51"/>
    <p:sldId id="303" r:id="rId52"/>
    <p:sldId id="304" r:id="rId53"/>
    <p:sldId id="312" r:id="rId54"/>
    <p:sldId id="315" r:id="rId55"/>
    <p:sldId id="307" r:id="rId56"/>
    <p:sldId id="308" r:id="rId57"/>
    <p:sldId id="309" r:id="rId58"/>
    <p:sldId id="310" r:id="rId59"/>
    <p:sldId id="287" r:id="rId6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6" d="100"/>
          <a:sy n="86" d="100"/>
        </p:scale>
        <p:origin x="7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Hoja1!$D$55</c:f>
              <c:strCache>
                <c:ptCount val="1"/>
                <c:pt idx="0">
                  <c:v>PROPOSICIONES APROBADAS</c:v>
                </c:pt>
              </c:strCache>
            </c:strRef>
          </c:tx>
          <c:spPr>
            <a:solidFill>
              <a:schemeClr val="accent1">
                <a:shade val="76000"/>
              </a:schemeClr>
            </a:solidFill>
            <a:ln>
              <a:noFill/>
            </a:ln>
            <a:effectLst/>
          </c:spPr>
          <c:invertIfNegative val="0"/>
          <c:cat>
            <c:strRef>
              <c:f>Hoja1!$C$56:$C$66</c:f>
              <c:strCache>
                <c:ptCount val="11"/>
                <c:pt idx="0">
                  <c:v>PARTIDO DE LA U</c:v>
                </c:pt>
                <c:pt idx="1">
                  <c:v>CONSERVADOR </c:v>
                </c:pt>
                <c:pt idx="2">
                  <c:v>CAMBIO RADICAL</c:v>
                </c:pt>
                <c:pt idx="3">
                  <c:v>PARTIDO LIBERAL</c:v>
                </c:pt>
                <c:pt idx="4">
                  <c:v>ALIANZA VERDE</c:v>
                </c:pt>
                <c:pt idx="5">
                  <c:v>ASI</c:v>
                </c:pt>
                <c:pt idx="6">
                  <c:v>MIRA </c:v>
                </c:pt>
                <c:pt idx="7">
                  <c:v>COALICIÓN ALTERNATIVA</c:v>
                </c:pt>
                <c:pt idx="8">
                  <c:v>MESA DIRECTIVA</c:v>
                </c:pt>
                <c:pt idx="9">
                  <c:v>TODAS LAS BANCADAS</c:v>
                </c:pt>
                <c:pt idx="10">
                  <c:v>TOTAL</c:v>
                </c:pt>
              </c:strCache>
            </c:strRef>
          </c:cat>
          <c:val>
            <c:numRef>
              <c:f>Hoja1!$D$56:$D$66</c:f>
              <c:numCache>
                <c:formatCode>General</c:formatCode>
                <c:ptCount val="11"/>
                <c:pt idx="0">
                  <c:v>25</c:v>
                </c:pt>
                <c:pt idx="1">
                  <c:v>34</c:v>
                </c:pt>
                <c:pt idx="2">
                  <c:v>14</c:v>
                </c:pt>
                <c:pt idx="3">
                  <c:v>10</c:v>
                </c:pt>
                <c:pt idx="4">
                  <c:v>8</c:v>
                </c:pt>
                <c:pt idx="5">
                  <c:v>9</c:v>
                </c:pt>
                <c:pt idx="6">
                  <c:v>1</c:v>
                </c:pt>
                <c:pt idx="7">
                  <c:v>5</c:v>
                </c:pt>
                <c:pt idx="8">
                  <c:v>2</c:v>
                </c:pt>
                <c:pt idx="9">
                  <c:v>0</c:v>
                </c:pt>
                <c:pt idx="10">
                  <c:v>107</c:v>
                </c:pt>
              </c:numCache>
            </c:numRef>
          </c:val>
          <c:extLst>
            <c:ext xmlns:c16="http://schemas.microsoft.com/office/drawing/2014/chart" uri="{C3380CC4-5D6E-409C-BE32-E72D297353CC}">
              <c16:uniqueId val="{00000000-268E-4A6D-839A-3F076D5FAF56}"/>
            </c:ext>
          </c:extLst>
        </c:ser>
        <c:ser>
          <c:idx val="1"/>
          <c:order val="1"/>
          <c:tx>
            <c:strRef>
              <c:f>Hoja1!$E$55</c:f>
              <c:strCache>
                <c:ptCount val="1"/>
                <c:pt idx="0">
                  <c:v>PROPOSICIONES DEBATES REALIZADOS</c:v>
                </c:pt>
              </c:strCache>
            </c:strRef>
          </c:tx>
          <c:spPr>
            <a:solidFill>
              <a:schemeClr val="accent1">
                <a:tint val="77000"/>
              </a:schemeClr>
            </a:solidFill>
            <a:ln>
              <a:noFill/>
            </a:ln>
            <a:effectLst/>
          </c:spPr>
          <c:invertIfNegative val="0"/>
          <c:cat>
            <c:strRef>
              <c:f>Hoja1!$C$56:$C$66</c:f>
              <c:strCache>
                <c:ptCount val="11"/>
                <c:pt idx="0">
                  <c:v>PARTIDO DE LA U</c:v>
                </c:pt>
                <c:pt idx="1">
                  <c:v>CONSERVADOR </c:v>
                </c:pt>
                <c:pt idx="2">
                  <c:v>CAMBIO RADICAL</c:v>
                </c:pt>
                <c:pt idx="3">
                  <c:v>PARTIDO LIBERAL</c:v>
                </c:pt>
                <c:pt idx="4">
                  <c:v>ALIANZA VERDE</c:v>
                </c:pt>
                <c:pt idx="5">
                  <c:v>ASI</c:v>
                </c:pt>
                <c:pt idx="6">
                  <c:v>MIRA </c:v>
                </c:pt>
                <c:pt idx="7">
                  <c:v>COALICIÓN ALTERNATIVA</c:v>
                </c:pt>
                <c:pt idx="8">
                  <c:v>MESA DIRECTIVA</c:v>
                </c:pt>
                <c:pt idx="9">
                  <c:v>TODAS LAS BANCADAS</c:v>
                </c:pt>
                <c:pt idx="10">
                  <c:v>TOTAL</c:v>
                </c:pt>
              </c:strCache>
            </c:strRef>
          </c:cat>
          <c:val>
            <c:numRef>
              <c:f>Hoja1!$E$56:$E$66</c:f>
              <c:numCache>
                <c:formatCode>General</c:formatCode>
                <c:ptCount val="11"/>
                <c:pt idx="0">
                  <c:v>8</c:v>
                </c:pt>
                <c:pt idx="1">
                  <c:v>9</c:v>
                </c:pt>
                <c:pt idx="2">
                  <c:v>8</c:v>
                </c:pt>
                <c:pt idx="3">
                  <c:v>4</c:v>
                </c:pt>
                <c:pt idx="4">
                  <c:v>3</c:v>
                </c:pt>
                <c:pt idx="5">
                  <c:v>4</c:v>
                </c:pt>
                <c:pt idx="6">
                  <c:v>1</c:v>
                </c:pt>
                <c:pt idx="7">
                  <c:v>3</c:v>
                </c:pt>
                <c:pt idx="8">
                  <c:v>0</c:v>
                </c:pt>
                <c:pt idx="9">
                  <c:v>0</c:v>
                </c:pt>
                <c:pt idx="10">
                  <c:v>36</c:v>
                </c:pt>
              </c:numCache>
            </c:numRef>
          </c:val>
          <c:extLst>
            <c:ext xmlns:c16="http://schemas.microsoft.com/office/drawing/2014/chart" uri="{C3380CC4-5D6E-409C-BE32-E72D297353CC}">
              <c16:uniqueId val="{00000001-268E-4A6D-839A-3F076D5FAF56}"/>
            </c:ext>
          </c:extLst>
        </c:ser>
        <c:dLbls>
          <c:showLegendKey val="0"/>
          <c:showVal val="0"/>
          <c:showCatName val="0"/>
          <c:showSerName val="0"/>
          <c:showPercent val="0"/>
          <c:showBubbleSize val="0"/>
        </c:dLbls>
        <c:gapWidth val="219"/>
        <c:overlap val="-27"/>
        <c:axId val="1963897120"/>
        <c:axId val="1963898784"/>
      </c:barChart>
      <c:catAx>
        <c:axId val="196389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63898784"/>
        <c:crosses val="autoZero"/>
        <c:auto val="1"/>
        <c:lblAlgn val="ctr"/>
        <c:lblOffset val="100"/>
        <c:noMultiLvlLbl val="0"/>
      </c:catAx>
      <c:valAx>
        <c:axId val="1963898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63897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43B9FA7E-073A-488E-A84C-10C74943FBE8}"/>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5" name="Marcador de pie de página 4">
            <a:extLst>
              <a:ext uri="{FF2B5EF4-FFF2-40B4-BE49-F238E27FC236}">
                <a16:creationId xmlns:a16="http://schemas.microsoft.com/office/drawing/2014/main" id="{2993B12E-87B4-48FA-B3B1-D2F8E787B0B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3AB766F-CAFC-43D2-90D2-DD016672EFF9}"/>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341648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CBD15-C12E-46F4-9751-C6911EFA0D1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B4E927E-C5A5-4008-8FE1-BE4C3952D8EE}"/>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E8AFB79-2CF9-4AAA-936E-6FB20EAC5542}"/>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5" name="Marcador de pie de página 4">
            <a:extLst>
              <a:ext uri="{FF2B5EF4-FFF2-40B4-BE49-F238E27FC236}">
                <a16:creationId xmlns:a16="http://schemas.microsoft.com/office/drawing/2014/main" id="{276DABD5-1E33-4E5B-B164-9ED28450A2B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ED0C83E-4859-4D5B-90FF-5DDEA7350515}"/>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954472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E3F5FFF-98A1-42C3-AF7C-E4E05786550B}"/>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1CCE260-B65C-40EF-9FED-04371A390989}"/>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EA5E22F-03F6-434D-AEBA-2EA9721D9C12}"/>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5" name="Marcador de pie de página 4">
            <a:extLst>
              <a:ext uri="{FF2B5EF4-FFF2-40B4-BE49-F238E27FC236}">
                <a16:creationId xmlns:a16="http://schemas.microsoft.com/office/drawing/2014/main" id="{BAF13A48-FD73-4F8D-BFA8-A62FD97E1B8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8085AFC-ADAF-41E8-BC6E-E668ED1360AF}"/>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2148860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C934B-D2CE-47C6-B11C-CCD69D07467C}"/>
              </a:ext>
            </a:extLst>
          </p:cNvPr>
          <p:cNvSpPr>
            <a:spLocks noGrp="1"/>
          </p:cNvSpPr>
          <p:nvPr>
            <p:ph type="ctrTitle"/>
          </p:nvPr>
        </p:nvSpPr>
        <p:spPr>
          <a:xfrm>
            <a:off x="2587534" y="1894114"/>
            <a:ext cx="7016931" cy="1218157"/>
          </a:xfrm>
          <a:prstGeom prst="rect">
            <a:avLst/>
          </a:prstGeom>
        </p:spPr>
        <p:txBody>
          <a:bodyPr anchor="b">
            <a:normAutofit/>
          </a:bodyPr>
          <a:lstStyle>
            <a:lvl1pPr algn="ctr">
              <a:defRPr sz="3600"/>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2A042406-B617-4D6C-A38E-A9DBDB72CA1B}"/>
              </a:ext>
            </a:extLst>
          </p:cNvPr>
          <p:cNvSpPr>
            <a:spLocks noGrp="1"/>
          </p:cNvSpPr>
          <p:nvPr>
            <p:ph type="subTitle" idx="1"/>
          </p:nvPr>
        </p:nvSpPr>
        <p:spPr>
          <a:xfrm>
            <a:off x="1524000" y="3112271"/>
            <a:ext cx="9144000" cy="260926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4" name="Marcador de fecha 3">
            <a:extLst>
              <a:ext uri="{FF2B5EF4-FFF2-40B4-BE49-F238E27FC236}">
                <a16:creationId xmlns:a16="http://schemas.microsoft.com/office/drawing/2014/main" id="{7B9CB90D-01B4-4333-BCE4-5FBE31203BCE}"/>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Marcador de pie de página 4">
            <a:extLst>
              <a:ext uri="{FF2B5EF4-FFF2-40B4-BE49-F238E27FC236}">
                <a16:creationId xmlns:a16="http://schemas.microsoft.com/office/drawing/2014/main" id="{79EA6FB1-9D9E-471F-BBD1-67528AAE1EA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00444B6-789F-43F7-86B9-069FEF293571}"/>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2783177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FF87A-6C3A-472C-A7AD-A13B8D7AAE70}"/>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A791779-6FA5-4DED-8239-15C2E0E45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76783D6-E732-487A-AE58-B18B547EDE64}"/>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Marcador de pie de página 4">
            <a:extLst>
              <a:ext uri="{FF2B5EF4-FFF2-40B4-BE49-F238E27FC236}">
                <a16:creationId xmlns:a16="http://schemas.microsoft.com/office/drawing/2014/main" id="{374E55D0-6B67-4FD8-BCB3-5225C00354E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7B286E8-C42D-45D0-817C-8245EFD8849A}"/>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1425744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DE8BEE-516E-4853-AB0A-292550AF032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14F0029-321A-49B9-929F-E8D90B6646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742BAE4-A7FB-4D9E-AA65-0809DCDFF2BF}"/>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Marcador de pie de página 4">
            <a:extLst>
              <a:ext uri="{FF2B5EF4-FFF2-40B4-BE49-F238E27FC236}">
                <a16:creationId xmlns:a16="http://schemas.microsoft.com/office/drawing/2014/main" id="{BD3DC4D5-34F6-413B-BE3C-0A0FF39B4F4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FAAFD78-8D3E-42E3-A28A-0279FA0013FB}"/>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3212817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0424E6-E0F0-4261-A450-C9B0EDD1DDFE}"/>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79118BA-46F2-42FE-B5FC-CEFCC96A97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A0A0275-E2DC-40E6-845C-6F1026F5B21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AA655A5-0422-4A90-B072-7D2EAA5F9325}"/>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6" name="Marcador de pie de página 5">
            <a:extLst>
              <a:ext uri="{FF2B5EF4-FFF2-40B4-BE49-F238E27FC236}">
                <a16:creationId xmlns:a16="http://schemas.microsoft.com/office/drawing/2014/main" id="{A457E692-EEEF-4AD9-8BAD-A02E1FFD738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5620477-920C-44CF-88CA-07C8A7E61C9C}"/>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679611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CA4F8E-A44A-4CBD-8F4C-E413E3A49D15}"/>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27687C9-B3F4-45F2-9E7E-1768EA8DB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66503F-C8B7-42E3-9089-AD325B1AD48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FBA1781-E95F-4C06-A72C-6A1AB420B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F36FC9C-992A-4C45-BAA1-A93E4E52E59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BED0476B-8844-478E-BB63-E83E427819E5}"/>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8" name="Marcador de pie de página 7">
            <a:extLst>
              <a:ext uri="{FF2B5EF4-FFF2-40B4-BE49-F238E27FC236}">
                <a16:creationId xmlns:a16="http://schemas.microsoft.com/office/drawing/2014/main" id="{69A9BB9D-C293-413D-B859-68BAD8EB323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28A90410-31F2-49D1-92F7-C76AF471700C}"/>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1460084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AA4FAC-A955-4CA1-985C-9AA159A6742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2631718F-A8AD-4C59-93C5-D3BB00447941}"/>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4" name="Marcador de pie de página 3">
            <a:extLst>
              <a:ext uri="{FF2B5EF4-FFF2-40B4-BE49-F238E27FC236}">
                <a16:creationId xmlns:a16="http://schemas.microsoft.com/office/drawing/2014/main" id="{90CA2FF6-C591-43FC-B5FD-E2032FC22153}"/>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B27250B-3E5B-468C-9A3F-BA373C3D77CF}"/>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458874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B97C3D-CF00-4BF9-BAAD-2DD6341735F9}"/>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3" name="Marcador de pie de página 2">
            <a:extLst>
              <a:ext uri="{FF2B5EF4-FFF2-40B4-BE49-F238E27FC236}">
                <a16:creationId xmlns:a16="http://schemas.microsoft.com/office/drawing/2014/main" id="{39117570-6E39-4A5F-A7D7-264750DAB439}"/>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EAE1186-46A0-4732-9A32-C6BBB7673892}"/>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3520727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DCC89-25A5-4373-BDD5-CB9D97163D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00CE62A-9570-4397-AEC1-E616795462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6E79D5C-2955-4BFC-A1EC-644812293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ED90B4-F845-44D5-B9BF-6DCA441B251F}"/>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6" name="Marcador de pie de página 5">
            <a:extLst>
              <a:ext uri="{FF2B5EF4-FFF2-40B4-BE49-F238E27FC236}">
                <a16:creationId xmlns:a16="http://schemas.microsoft.com/office/drawing/2014/main" id="{C5DB9029-8E65-43E1-B413-27914F8C3E5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5548869-AF98-4A61-A6CB-9B2FE505D45C}"/>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2405565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C4F85F-2CB2-4B36-BA06-4C43C6EA0EF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0EE2423-1142-4757-85D3-5F96B32FA696}"/>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9820299-9AB8-43BF-8FEE-23E00F90B876}"/>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5" name="Marcador de pie de página 4">
            <a:extLst>
              <a:ext uri="{FF2B5EF4-FFF2-40B4-BE49-F238E27FC236}">
                <a16:creationId xmlns:a16="http://schemas.microsoft.com/office/drawing/2014/main" id="{916E6B67-562C-4243-B82A-DED5731FD9F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56DE7FE-A70A-4443-8E90-C843882B1B27}"/>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3998622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9DC54B-0CEA-43C8-B0A7-C403B1501B1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D376B5D8-F0C5-49BF-9D70-5EB2D151AB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2B83A97-256C-4317-A1B3-6B225FBC8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FF223E3-1B8D-45E7-8135-C1288826B53F}"/>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6" name="Marcador de pie de página 5">
            <a:extLst>
              <a:ext uri="{FF2B5EF4-FFF2-40B4-BE49-F238E27FC236}">
                <a16:creationId xmlns:a16="http://schemas.microsoft.com/office/drawing/2014/main" id="{4A600695-910E-4D2C-9D6B-5E7B3C5A465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E6CC05E-3B27-4A61-96F3-FE31E75E4260}"/>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1149980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B4CC4B-9094-40AC-841D-70E3B6D2D8AF}"/>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B83E667-BB0A-482A-B81D-2AE72E53E29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6AD5D26-29F9-484A-B9A7-630F572E5431}"/>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Marcador de pie de página 4">
            <a:extLst>
              <a:ext uri="{FF2B5EF4-FFF2-40B4-BE49-F238E27FC236}">
                <a16:creationId xmlns:a16="http://schemas.microsoft.com/office/drawing/2014/main" id="{C909DCF9-EC39-405B-B214-F0AD36179E9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3D3ECF2-03E7-4C48-84FA-D1CB6B2EF0D8}"/>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286582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9E9B6A-2445-4FA4-8565-9F2E2EE98FD2}"/>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8925231-2F77-4168-9431-D99D818895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6BCC5C5-09A1-4CA6-B3C6-5F7FA179F595}"/>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Marcador de pie de página 4">
            <a:extLst>
              <a:ext uri="{FF2B5EF4-FFF2-40B4-BE49-F238E27FC236}">
                <a16:creationId xmlns:a16="http://schemas.microsoft.com/office/drawing/2014/main" id="{21108485-ADB9-440E-AA89-63E3AEF4EBD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A0FA0E0-A702-47AE-BB63-14C0B4198AF6}"/>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262855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297312-FAB9-4879-B3BE-D42BCE575AC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BAE5FB84-6DD3-480C-824E-C920F9E0C8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DDC364E-C658-4283-876B-0505D4A9648F}"/>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5" name="Marcador de pie de página 4">
            <a:extLst>
              <a:ext uri="{FF2B5EF4-FFF2-40B4-BE49-F238E27FC236}">
                <a16:creationId xmlns:a16="http://schemas.microsoft.com/office/drawing/2014/main" id="{409B804B-57EE-4E22-AC7D-4FFE0198E39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BBB3E45-EF14-4180-8955-7629B5DDA1EA}"/>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4291760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2B197-9BD6-49E7-B045-8CE82A90183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E56C969-B65A-4B6A-ACF3-248E3731569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6DDAE68-A967-489F-BA24-EEBA2724398A}"/>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5" name="Marcador de pie de página 4">
            <a:extLst>
              <a:ext uri="{FF2B5EF4-FFF2-40B4-BE49-F238E27FC236}">
                <a16:creationId xmlns:a16="http://schemas.microsoft.com/office/drawing/2014/main" id="{8CD59D3B-07E7-4F9E-9114-CA25F9CA293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F234C18-C665-4F80-AA6A-54BCABEB7EAB}"/>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1392718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610E21-6D83-4DEF-8DD0-E321E11C722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FB2C6A1-1450-414C-BC75-DE8471F7BE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F821A0-987C-475D-94B5-44E19857F248}"/>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5" name="Marcador de pie de página 4">
            <a:extLst>
              <a:ext uri="{FF2B5EF4-FFF2-40B4-BE49-F238E27FC236}">
                <a16:creationId xmlns:a16="http://schemas.microsoft.com/office/drawing/2014/main" id="{E39D1991-A2F7-40D1-8767-5713662B016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344B1A-726D-4C7A-8C92-C6E516AFB1AC}"/>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514022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D85434-347C-47A2-977A-E11405FA958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0B325F8-A272-4E1D-8018-E413ED0485C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AF7E676-5E55-4C53-B8BF-7975422CFC7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DDECA762-649D-4C11-A874-6167AF9413D5}"/>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6" name="Marcador de pie de página 5">
            <a:extLst>
              <a:ext uri="{FF2B5EF4-FFF2-40B4-BE49-F238E27FC236}">
                <a16:creationId xmlns:a16="http://schemas.microsoft.com/office/drawing/2014/main" id="{CFEC7C04-823F-452B-B03E-D3A97628649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8DFF1DB-97B3-4607-815D-4785DCE0632F}"/>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1837290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358F8-BBD6-4D06-9A8A-298A9A81FBF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DFC0981-E0C9-47AE-AFE5-07CB2CE277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CA1E44A-E9EA-4726-A244-5A45571243F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CC60353-12E5-4E82-8AFE-9927227A29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7AB8DF-B968-4C20-8DEC-B42BB4BADF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05D01D26-E372-4EF6-A5F6-C141D6270E41}"/>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8" name="Marcador de pie de página 7">
            <a:extLst>
              <a:ext uri="{FF2B5EF4-FFF2-40B4-BE49-F238E27FC236}">
                <a16:creationId xmlns:a16="http://schemas.microsoft.com/office/drawing/2014/main" id="{7D8A6F16-9BE9-4D29-B43F-0C0B663D191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A31B2A8C-062E-4C83-831A-ABDA4FC9A9D5}"/>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1531276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36A8C-0DDD-4797-81E4-71E18E07DF5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9EF3E4E-95FB-4A6A-B8FD-AAA6E73B5910}"/>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4" name="Marcador de pie de página 3">
            <a:extLst>
              <a:ext uri="{FF2B5EF4-FFF2-40B4-BE49-F238E27FC236}">
                <a16:creationId xmlns:a16="http://schemas.microsoft.com/office/drawing/2014/main" id="{A26758A6-6F63-49A3-BC18-0E2F606B7AAE}"/>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E35981B-E66F-4805-954F-A45D8D22FA8A}"/>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3846860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9313B0-A021-46B3-8654-EBBA872D47C7}"/>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3" name="Marcador de pie de página 2">
            <a:extLst>
              <a:ext uri="{FF2B5EF4-FFF2-40B4-BE49-F238E27FC236}">
                <a16:creationId xmlns:a16="http://schemas.microsoft.com/office/drawing/2014/main" id="{1CE6DD25-2F1B-4A9F-B979-10EAA37B528C}"/>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468F07BD-4638-4FCF-BEE1-E77860B6ED2E}"/>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256054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317FB6-9A96-4A62-89AE-119E57AB80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2274445-E705-4120-89E6-E9B5B6422FD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D341445-E2BF-4E4B-9E10-0CA6CF51A8BD}"/>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5" name="Marcador de pie de página 4">
            <a:extLst>
              <a:ext uri="{FF2B5EF4-FFF2-40B4-BE49-F238E27FC236}">
                <a16:creationId xmlns:a16="http://schemas.microsoft.com/office/drawing/2014/main" id="{96667D97-7D32-4507-B571-28387929CB2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8561BEB-01D1-442D-A732-9B5B9EAD4F2F}"/>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2404842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776D2D-F140-4390-AC9B-12AB80D43CD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CA3D7DD-12C9-4C62-97FB-BA580EA79C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A1425E3-20D1-42A1-AA6B-5C1FAD79A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41570A-C45D-470D-A924-7665C855E0AA}"/>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6" name="Marcador de pie de página 5">
            <a:extLst>
              <a:ext uri="{FF2B5EF4-FFF2-40B4-BE49-F238E27FC236}">
                <a16:creationId xmlns:a16="http://schemas.microsoft.com/office/drawing/2014/main" id="{9F33F628-40C9-499A-ACC6-69826B5A322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E64D9AD-607C-4902-9C48-9F7F4AB1010B}"/>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3546831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0728A2-69B3-465D-BEFA-3023D798FAD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0373F6C-8B32-41CD-AB53-40006FF220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7035300-5149-4E98-B21A-72E3A9CF2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F01CAD-BB8D-4B50-9000-9CA927EEC6D9}"/>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6" name="Marcador de pie de página 5">
            <a:extLst>
              <a:ext uri="{FF2B5EF4-FFF2-40B4-BE49-F238E27FC236}">
                <a16:creationId xmlns:a16="http://schemas.microsoft.com/office/drawing/2014/main" id="{C780EF1F-E031-413F-820B-150C230A19B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B3FE8B5-C7CC-47F8-AA8B-1212465CD260}"/>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3289793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FF860-400F-421E-A174-5C5B0B9471C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6B3B6A7-8EAB-4AA7-A1C5-E926964FAE8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A4D6FE2-7A06-4A82-A7C2-2C961A5A6B01}"/>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5" name="Marcador de pie de página 4">
            <a:extLst>
              <a:ext uri="{FF2B5EF4-FFF2-40B4-BE49-F238E27FC236}">
                <a16:creationId xmlns:a16="http://schemas.microsoft.com/office/drawing/2014/main" id="{A7296B72-B39C-4442-BA97-CC8B2BA83A2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8CEDB0C-1AF5-43A8-BD3F-A149164D615D}"/>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1358577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33155F5-AFA4-4D23-88BB-074058973B3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60F575C-E8D8-4236-AED6-43330C2EE25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F204731-360B-47EA-A0B0-D02D87266A89}"/>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5" name="Marcador de pie de página 4">
            <a:extLst>
              <a:ext uri="{FF2B5EF4-FFF2-40B4-BE49-F238E27FC236}">
                <a16:creationId xmlns:a16="http://schemas.microsoft.com/office/drawing/2014/main" id="{BDD661B8-AF2D-40DE-9A3C-5831A1EDA76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3EF1517-AB47-46B4-BCD9-3DE056E8A234}"/>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3210638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2E72F4-200C-4D66-8B67-62991C333F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F8548B6-5A09-4DE7-B868-0FB022EFE4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3056A29-B8FB-4EB5-9564-83CBF58DECBB}"/>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5" name="Marcador de pie de página 4">
            <a:extLst>
              <a:ext uri="{FF2B5EF4-FFF2-40B4-BE49-F238E27FC236}">
                <a16:creationId xmlns:a16="http://schemas.microsoft.com/office/drawing/2014/main" id="{C1CA05D0-2D2F-45A3-9D77-5D6B0210107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4B2EB56-25C5-4DDA-9722-C5250F1AED95}"/>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387486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63D78F-E31D-43DF-96EA-85EF88FE665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129C1BE-158C-4374-BA53-BC6C77BA278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534AEE7-C103-4FE8-B59E-C702B6E16332}"/>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5" name="Marcador de pie de página 4">
            <a:extLst>
              <a:ext uri="{FF2B5EF4-FFF2-40B4-BE49-F238E27FC236}">
                <a16:creationId xmlns:a16="http://schemas.microsoft.com/office/drawing/2014/main" id="{3D8CD0FE-73F0-4067-B792-FE0FFD4FE2D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1D49B12-5DC1-4DD4-A28A-47087F822727}"/>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2872241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6911B9-9469-4E37-BFB9-C21E68FD3AD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A270107-3860-4532-9CF1-9A58447C2A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E7825CA-DE50-4D56-8647-C0E55125F1E2}"/>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5" name="Marcador de pie de página 4">
            <a:extLst>
              <a:ext uri="{FF2B5EF4-FFF2-40B4-BE49-F238E27FC236}">
                <a16:creationId xmlns:a16="http://schemas.microsoft.com/office/drawing/2014/main" id="{823AF0DA-6757-436F-98AB-87BB9EBC18C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B98167F-0DAD-4BE6-89F7-C79B42B3B92E}"/>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1672562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045EFF-9F56-4A78-87A9-59F9667619E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E962BD4-1B78-42A0-95D9-C349EC5131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937A2456-8C54-4EE6-9B89-6160E54786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22C5A89-0F90-4298-B014-01EE3A5ED17F}"/>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6" name="Marcador de pie de página 5">
            <a:extLst>
              <a:ext uri="{FF2B5EF4-FFF2-40B4-BE49-F238E27FC236}">
                <a16:creationId xmlns:a16="http://schemas.microsoft.com/office/drawing/2014/main" id="{13B43D34-21BF-4DBD-858A-005A49209E0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A03E1FB-649D-40CD-8C9B-509C4579CA66}"/>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393499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4B8D78-ACAC-4EC1-9D45-73BA7806BFC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DC27EAC-74EE-4AF5-A061-806325FC7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1B5FA79-7443-4A85-A6FA-35C495C3B4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470D1B6-E9BA-4DC8-BA87-A68E626430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A15DEE-28F0-4FC2-9061-14A06404CB5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47EE812-ABF5-4A71-AADC-EC7D136EDB9B}"/>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8" name="Marcador de pie de página 7">
            <a:extLst>
              <a:ext uri="{FF2B5EF4-FFF2-40B4-BE49-F238E27FC236}">
                <a16:creationId xmlns:a16="http://schemas.microsoft.com/office/drawing/2014/main" id="{232700F5-1A7C-4B03-B20F-CCB56C5E587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74CBE692-DE69-4A01-ACF9-35EFF1916087}"/>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485327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F4EBC2-78CA-4BF4-AA93-859846ADBF9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9653878-496C-4794-A088-610C0712AA40}"/>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4" name="Marcador de pie de página 3">
            <a:extLst>
              <a:ext uri="{FF2B5EF4-FFF2-40B4-BE49-F238E27FC236}">
                <a16:creationId xmlns:a16="http://schemas.microsoft.com/office/drawing/2014/main" id="{D8FF805A-F262-4394-9DFE-E298DE3B2CAB}"/>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0374FF1A-7824-4264-93C7-197F95A799E0}"/>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141146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A4417C-BBE6-46BC-BD7F-C54A40D6BD5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5BA018F-4ABE-4F2F-9EF0-E3C2BB42622B}"/>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D8399FE-4999-4367-BD53-9AB1F5D97386}"/>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3B53146-67FD-44CD-B99C-FCAFC872BA56}"/>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6" name="Marcador de pie de página 5">
            <a:extLst>
              <a:ext uri="{FF2B5EF4-FFF2-40B4-BE49-F238E27FC236}">
                <a16:creationId xmlns:a16="http://schemas.microsoft.com/office/drawing/2014/main" id="{93D05593-70D1-4F7E-A2B9-DA87CF220CC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BB19B85-6F3A-41A3-9E4A-E242C498F883}"/>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40733621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17E03FF-09F0-4CCD-97CF-F1E6E655412E}"/>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3" name="Marcador de pie de página 2">
            <a:extLst>
              <a:ext uri="{FF2B5EF4-FFF2-40B4-BE49-F238E27FC236}">
                <a16:creationId xmlns:a16="http://schemas.microsoft.com/office/drawing/2014/main" id="{644FD98F-96D9-407B-ADB0-9DA3FF20521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6FE2A4E-E09E-473B-8DD7-425824244CBA}"/>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1706172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7FEAA-93B3-4FE9-BE38-11DB846CE3B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77F359E-99AA-4391-8C59-6D20162755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316DF4D5-48C8-46FE-8014-FDEE3AF95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584DC2-B1FB-4CA3-960E-2FCAC5305AFD}"/>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6" name="Marcador de pie de página 5">
            <a:extLst>
              <a:ext uri="{FF2B5EF4-FFF2-40B4-BE49-F238E27FC236}">
                <a16:creationId xmlns:a16="http://schemas.microsoft.com/office/drawing/2014/main" id="{0CDE46B3-82CE-4EC5-B0F0-5BC6AB38395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33DBF3A-53FF-487F-9D57-7DB056F11730}"/>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1306162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61CC6-6419-455E-82D9-C276620A23F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A756392E-BBFC-463D-8D4D-29E6725A18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D6B4A246-5567-4AF0-9C47-63532CAE9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EA07C78-9D11-4FA2-ABB0-685A24AB2247}"/>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6" name="Marcador de pie de página 5">
            <a:extLst>
              <a:ext uri="{FF2B5EF4-FFF2-40B4-BE49-F238E27FC236}">
                <a16:creationId xmlns:a16="http://schemas.microsoft.com/office/drawing/2014/main" id="{7D752954-9E74-4365-B6B8-2988B7BF151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7C961EB-EB82-402C-A7EB-CE3FD87C00D5}"/>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3338047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DEECD-A521-43DB-9B1F-0589D441D0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4F9A2B7-4CF8-43A2-A8C3-7F8A28A0CF0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7559A8C-7228-4C6A-8071-1E878F001D51}"/>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5" name="Marcador de pie de página 4">
            <a:extLst>
              <a:ext uri="{FF2B5EF4-FFF2-40B4-BE49-F238E27FC236}">
                <a16:creationId xmlns:a16="http://schemas.microsoft.com/office/drawing/2014/main" id="{BD5EDEA8-2840-44AB-91CF-078B5E68BB9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11D2157-76DB-4CC2-B684-D37E4FAE2C22}"/>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3794646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62A6FB4-E023-4433-9360-D22AF7C46A3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09D2770-DAA2-4A91-BFFC-865FF2B4DF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5BF75E8-160C-40DB-ADB0-28B2E3088B25}"/>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5" name="Marcador de pie de página 4">
            <a:extLst>
              <a:ext uri="{FF2B5EF4-FFF2-40B4-BE49-F238E27FC236}">
                <a16:creationId xmlns:a16="http://schemas.microsoft.com/office/drawing/2014/main" id="{43E3E0F2-1BCF-47C2-836A-9DA94E3FDF0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0709E96-0933-4E15-9502-C297F7218614}"/>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1184208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88E003-B137-4BAB-AF84-6D533C9D9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DFDFFFD-884F-4095-9C6A-2F91011466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1557EB2-8D6A-4318-AB8B-6A579809A6FC}"/>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5" name="Marcador de pie de página 4">
            <a:extLst>
              <a:ext uri="{FF2B5EF4-FFF2-40B4-BE49-F238E27FC236}">
                <a16:creationId xmlns:a16="http://schemas.microsoft.com/office/drawing/2014/main" id="{14B386A3-0A0A-41AF-90CC-787219AA1AF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169FC2C-B181-4396-89F8-70F11D14E8BF}"/>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12102700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40A3D7-0A7C-4901-9CC8-30F194A6B2E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C458243-3202-482E-826D-34488BD6489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B3E94D-07B2-4E75-9F99-2B478F006DD5}"/>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5" name="Marcador de pie de página 4">
            <a:extLst>
              <a:ext uri="{FF2B5EF4-FFF2-40B4-BE49-F238E27FC236}">
                <a16:creationId xmlns:a16="http://schemas.microsoft.com/office/drawing/2014/main" id="{B6ACAA9A-96C9-47C2-9270-C4EE7D846E4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4DD45F3-B7F4-4F07-9196-7A686A397A6A}"/>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28891907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376391-4F17-4C83-94AA-B0F9D8838FA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9AEE2DE-2269-47A4-BAC1-B95D024929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B1F37EE-FBB3-423E-955A-2D040908294B}"/>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5" name="Marcador de pie de página 4">
            <a:extLst>
              <a:ext uri="{FF2B5EF4-FFF2-40B4-BE49-F238E27FC236}">
                <a16:creationId xmlns:a16="http://schemas.microsoft.com/office/drawing/2014/main" id="{8BADD84B-FB0D-4E7E-A47E-473E8FFD464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F7C13BE-C9C7-4CFE-8A88-7BAD4A80407C}"/>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21643556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FC93B-5FE1-48D4-BDB5-47C589EDC84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E687F43-5149-4E51-AABF-7FDFBE1818D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3F5EF2B-F505-480C-BB3D-FFE239CF730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E4F92B93-D2AD-4FEC-ABBA-078F766F7724}"/>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6" name="Marcador de pie de página 5">
            <a:extLst>
              <a:ext uri="{FF2B5EF4-FFF2-40B4-BE49-F238E27FC236}">
                <a16:creationId xmlns:a16="http://schemas.microsoft.com/office/drawing/2014/main" id="{3138590E-1CA7-4B7B-812F-92361B0BF04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D88D6B1-4769-4455-8D09-FC4F053313AE}"/>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2348098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14431B-6AAA-45ED-B19C-A107CB7498D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17F5E85-E53A-4935-A9B7-C60B7513DE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3CE8369-0F28-4853-B0D3-2FACA389438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5D2DA39-E17B-49F8-89AE-C298255EE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9CB6F89-358D-49BD-8B6B-1CE2AE9A8A1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642A160-DFFB-4CD1-A295-B0696C055CE8}"/>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8" name="Marcador de pie de página 7">
            <a:extLst>
              <a:ext uri="{FF2B5EF4-FFF2-40B4-BE49-F238E27FC236}">
                <a16:creationId xmlns:a16="http://schemas.microsoft.com/office/drawing/2014/main" id="{9552814E-78DC-47D5-A55E-444C1FC8967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0A56E94-3124-4494-9FAA-0CCE4708FD9A}"/>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302934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392CAD-FD28-4FCA-BE92-7316963CB6B6}"/>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0629DCF-5F63-4FA4-AABA-14D9A23DCB1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B3459F9-DFF6-4163-BED9-6979B2971D32}"/>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F54BF28-AEE5-4B07-B150-771D62DF6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EBC669-087C-4FBA-BD43-463391FFB74B}"/>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6ED3E10C-25A8-421E-9046-6CAF9124F76F}"/>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8" name="Marcador de pie de página 7">
            <a:extLst>
              <a:ext uri="{FF2B5EF4-FFF2-40B4-BE49-F238E27FC236}">
                <a16:creationId xmlns:a16="http://schemas.microsoft.com/office/drawing/2014/main" id="{4F17BB29-E245-4DA9-A475-7E17AAF244EE}"/>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FE9F572-9E7A-420B-9765-DB1465679516}"/>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1575806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940153-E16D-4F49-A13F-E2729ACDD13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0545345D-8BCF-4668-89D9-9C6AAED4FEB5}"/>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4" name="Marcador de pie de página 3">
            <a:extLst>
              <a:ext uri="{FF2B5EF4-FFF2-40B4-BE49-F238E27FC236}">
                <a16:creationId xmlns:a16="http://schemas.microsoft.com/office/drawing/2014/main" id="{4D947CA1-B73B-4DEC-9652-84BB4412F508}"/>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CF1FCEAA-03B7-4D4D-B405-E6CCADE89D58}"/>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35594715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540127A-D340-4A19-86AE-06BCFA3F288A}"/>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3" name="Marcador de pie de página 2">
            <a:extLst>
              <a:ext uri="{FF2B5EF4-FFF2-40B4-BE49-F238E27FC236}">
                <a16:creationId xmlns:a16="http://schemas.microsoft.com/office/drawing/2014/main" id="{D787685A-6D8A-4528-8AA1-F85A0F89EB96}"/>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17863847-EA5A-48E1-BA48-B78AAED44B57}"/>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4231623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AC120F-1B14-41B5-BFCD-B8A3DA363A8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011407F-07E5-49BF-838B-A67D04F2CA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0EB991C-942B-4F89-99C3-0965634EA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AAB7E89-95B2-4789-B1CD-CB20A53DA5C7}"/>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6" name="Marcador de pie de página 5">
            <a:extLst>
              <a:ext uri="{FF2B5EF4-FFF2-40B4-BE49-F238E27FC236}">
                <a16:creationId xmlns:a16="http://schemas.microsoft.com/office/drawing/2014/main" id="{B28C6058-4FAE-448B-9FE1-7A2EB41C22B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12F879D-0DEF-47BE-87E4-2CB5D1E1FBD1}"/>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19742371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EC59A2-D643-4438-B335-44C36CC7A3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15D55E9-83DF-4E21-9375-23B36C7F8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5D8E294-31A3-44C6-8DE3-EFE8157E6C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C9AFE2B-9781-46ED-A9E6-B56D039489CD}"/>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6" name="Marcador de pie de página 5">
            <a:extLst>
              <a:ext uri="{FF2B5EF4-FFF2-40B4-BE49-F238E27FC236}">
                <a16:creationId xmlns:a16="http://schemas.microsoft.com/office/drawing/2014/main" id="{9B81B56E-E5E1-4A6B-899E-76F9310A4E9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852A9A5-FE68-41FA-8D07-1694B0C48F18}"/>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2269332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C487A1-4CDE-4161-8B97-77E90CCF7C0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3DAD739-1271-4CE9-85F4-0B386854B5B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8C18273-C672-464E-826F-87688A463B48}"/>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5" name="Marcador de pie de página 4">
            <a:extLst>
              <a:ext uri="{FF2B5EF4-FFF2-40B4-BE49-F238E27FC236}">
                <a16:creationId xmlns:a16="http://schemas.microsoft.com/office/drawing/2014/main" id="{AA8D61B8-D852-4994-8DCC-9C27BEC968C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50FC4B4-5DDE-402F-B6CA-86135BEE5771}"/>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10445140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F81F4D-740A-48A5-A4CE-A629E365DA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67789E6-A322-45DB-94D2-2FA4FAF474C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9AE449C-98AB-4A78-B246-D0AF328459D9}"/>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5" name="Marcador de pie de página 4">
            <a:extLst>
              <a:ext uri="{FF2B5EF4-FFF2-40B4-BE49-F238E27FC236}">
                <a16:creationId xmlns:a16="http://schemas.microsoft.com/office/drawing/2014/main" id="{246E5AED-8DB7-4993-87F4-A5A496A074B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355F65E-8B8A-41EA-80CC-5BFD94F38F3B}"/>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27914384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27425334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17221370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33603292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5089381-53EF-4658-89A9-55A931B71BA8}" type="datetimeFigureOut">
              <a:rPr lang="es-CO" smtClean="0"/>
              <a:t>23/07/2021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4252876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D21073-07C8-469F-84A3-F03EA1E083B8}"/>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A7E89EE-0F84-409F-875F-6BE284D6573B}"/>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4" name="Marcador de pie de página 3">
            <a:extLst>
              <a:ext uri="{FF2B5EF4-FFF2-40B4-BE49-F238E27FC236}">
                <a16:creationId xmlns:a16="http://schemas.microsoft.com/office/drawing/2014/main" id="{61035CD0-0749-4969-9813-EB77681E88AB}"/>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0282BA9-E049-4620-BD70-05B38B6EF2E9}"/>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22345788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5089381-53EF-4658-89A9-55A931B71BA8}" type="datetimeFigureOut">
              <a:rPr lang="es-CO" smtClean="0"/>
              <a:t>23/07/2021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19489151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5089381-53EF-4658-89A9-55A931B71BA8}" type="datetimeFigureOut">
              <a:rPr lang="es-CO" smtClean="0"/>
              <a:t>23/07/2021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26494430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89381-53EF-4658-89A9-55A931B71BA8}" type="datetimeFigureOut">
              <a:rPr lang="es-CO" smtClean="0"/>
              <a:t>23/07/2021</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31934164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35089381-53EF-4658-89A9-55A931B71BA8}" type="datetimeFigureOut">
              <a:rPr lang="es-CO" smtClean="0"/>
              <a:t>23/07/2021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12652576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35089381-53EF-4658-89A9-55A931B71BA8}" type="datetimeFigureOut">
              <a:rPr lang="es-CO" smtClean="0"/>
              <a:t>23/07/2021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7970220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41192124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169701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E3ACC65-A791-4619-85F6-4E86416260BD}"/>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3" name="Marcador de pie de página 2">
            <a:extLst>
              <a:ext uri="{FF2B5EF4-FFF2-40B4-BE49-F238E27FC236}">
                <a16:creationId xmlns:a16="http://schemas.microsoft.com/office/drawing/2014/main" id="{84A65713-2F58-48A0-B540-98D8D810CB8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186AA25-44F0-476C-B651-66F701C12FE8}"/>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418718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AAA3F5-ABC4-4FEC-911F-7F0BAA7988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66AD39B-822B-4540-A6F5-73330EF1D45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75DDCAD-C871-4A4A-A19A-B30416F2911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9688D69-AB11-4259-9BA5-C828DCB06ACA}"/>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6" name="Marcador de pie de página 5">
            <a:extLst>
              <a:ext uri="{FF2B5EF4-FFF2-40B4-BE49-F238E27FC236}">
                <a16:creationId xmlns:a16="http://schemas.microsoft.com/office/drawing/2014/main" id="{3D631A9B-9D53-4FA5-9D5D-2B320F89D5B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CA65BC6-72A0-4CA3-B245-72EBF78AD27E}"/>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86603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49C23-170E-4F20-A66C-17A936FF619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F43CAE7-41F0-49E6-9FCC-23F19EDC9E1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726A48C-39A5-4C56-9079-36AF435959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F58486C-331C-4850-B7FB-E11218FF7803}"/>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6" name="Marcador de pie de página 5">
            <a:extLst>
              <a:ext uri="{FF2B5EF4-FFF2-40B4-BE49-F238E27FC236}">
                <a16:creationId xmlns:a16="http://schemas.microsoft.com/office/drawing/2014/main" id="{645E7257-CF13-4661-B1A6-30708188FFB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B8A8D6C-F0F4-4811-8818-AE00E2B77B59}"/>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267792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alpha val="54000"/>
          </a:srgbClr>
        </a:solidFill>
        <a:effectLst/>
      </p:bgPr>
    </p:bg>
    <p:spTree>
      <p:nvGrpSpPr>
        <p:cNvPr id="1" name=""/>
        <p:cNvGrpSpPr/>
        <p:nvPr/>
      </p:nvGrpSpPr>
      <p:grpSpPr>
        <a:xfrm>
          <a:off x="0" y="0"/>
          <a:ext cx="0" cy="0"/>
          <a:chOff x="0" y="0"/>
          <a:chExt cx="0" cy="0"/>
        </a:xfrm>
      </p:grpSpPr>
      <p:pic>
        <p:nvPicPr>
          <p:cNvPr id="8" name="Imagen 7" descr="Imagen que contiene Texto&#10;&#10;Descripción generada automáticamente">
            <a:extLst>
              <a:ext uri="{FF2B5EF4-FFF2-40B4-BE49-F238E27FC236}">
                <a16:creationId xmlns:a16="http://schemas.microsoft.com/office/drawing/2014/main" id="{F3D5152C-E9CD-4EDD-B6A0-C5FC0BFC748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arcador de fecha 3">
            <a:extLst>
              <a:ext uri="{FF2B5EF4-FFF2-40B4-BE49-F238E27FC236}">
                <a16:creationId xmlns:a16="http://schemas.microsoft.com/office/drawing/2014/main" id="{91324FCD-2ABB-4BF9-9946-2B2218AE4C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A30DF-E748-40C1-9B2B-4F25F75A62D5}" type="datetimeFigureOut">
              <a:rPr lang="es-CO" smtClean="0"/>
              <a:t>23/07/2021</a:t>
            </a:fld>
            <a:endParaRPr lang="es-CO"/>
          </a:p>
        </p:txBody>
      </p:sp>
      <p:sp>
        <p:nvSpPr>
          <p:cNvPr id="5" name="Marcador de pie de página 4">
            <a:extLst>
              <a:ext uri="{FF2B5EF4-FFF2-40B4-BE49-F238E27FC236}">
                <a16:creationId xmlns:a16="http://schemas.microsoft.com/office/drawing/2014/main" id="{C2FD49CF-003F-41B1-BD18-E847C8197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E115FB66-D7DA-4CD7-9117-72276C637C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572B7-8B25-4A3E-AC2B-AE6692FE38BB}" type="slidenum">
              <a:rPr lang="es-CO" smtClean="0"/>
              <a:t>‹Nº›</a:t>
            </a:fld>
            <a:endParaRPr lang="es-CO"/>
          </a:p>
        </p:txBody>
      </p:sp>
    </p:spTree>
    <p:extLst>
      <p:ext uri="{BB962C8B-B14F-4D97-AF65-F5344CB8AC3E}">
        <p14:creationId xmlns:p14="http://schemas.microsoft.com/office/powerpoint/2010/main" val="1901188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0000">
            <a:alpha val="54000"/>
          </a:srgbClr>
        </a:solidFill>
        <a:effectLst/>
      </p:bgPr>
    </p:bg>
    <p:spTree>
      <p:nvGrpSpPr>
        <p:cNvPr id="1" name=""/>
        <p:cNvGrpSpPr/>
        <p:nvPr/>
      </p:nvGrpSpPr>
      <p:grpSpPr>
        <a:xfrm>
          <a:off x="0" y="0"/>
          <a:ext cx="0" cy="0"/>
          <a:chOff x="0" y="0"/>
          <a:chExt cx="0" cy="0"/>
        </a:xfrm>
      </p:grpSpPr>
      <p:pic>
        <p:nvPicPr>
          <p:cNvPr id="8" name="Imagen 7" descr="Imagen que contiene Gráfico&#10;&#10;Descripción generada automáticamente">
            <a:extLst>
              <a:ext uri="{FF2B5EF4-FFF2-40B4-BE49-F238E27FC236}">
                <a16:creationId xmlns:a16="http://schemas.microsoft.com/office/drawing/2014/main" id="{06381895-6B8A-4AAC-8496-B4E138252D3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a:extLst>
              <a:ext uri="{FF2B5EF4-FFF2-40B4-BE49-F238E27FC236}">
                <a16:creationId xmlns:a16="http://schemas.microsoft.com/office/drawing/2014/main" id="{9C2A8622-456E-4EBA-A079-1E675C00731D}"/>
              </a:ext>
            </a:extLst>
          </p:cNvPr>
          <p:cNvSpPr>
            <a:spLocks noGrp="1"/>
          </p:cNvSpPr>
          <p:nvPr>
            <p:ph type="title"/>
          </p:nvPr>
        </p:nvSpPr>
        <p:spPr>
          <a:xfrm>
            <a:off x="838200" y="191960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0FD6D39-FAF7-4447-B626-4B4A4DF353F2}"/>
              </a:ext>
            </a:extLst>
          </p:cNvPr>
          <p:cNvSpPr>
            <a:spLocks noGrp="1"/>
          </p:cNvSpPr>
          <p:nvPr>
            <p:ph type="body" idx="1"/>
          </p:nvPr>
        </p:nvSpPr>
        <p:spPr>
          <a:xfrm>
            <a:off x="838200" y="3428999"/>
            <a:ext cx="10515600" cy="2790826"/>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E5572AA-4F57-4B8E-9824-2877C1B39D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89381-53EF-4658-89A9-55A931B71BA8}" type="datetimeFigureOut">
              <a:rPr lang="es-CO" smtClean="0"/>
              <a:t>23/07/2021</a:t>
            </a:fld>
            <a:endParaRPr lang="es-CO"/>
          </a:p>
        </p:txBody>
      </p:sp>
      <p:sp>
        <p:nvSpPr>
          <p:cNvPr id="5" name="Marcador de pie de página 4">
            <a:extLst>
              <a:ext uri="{FF2B5EF4-FFF2-40B4-BE49-F238E27FC236}">
                <a16:creationId xmlns:a16="http://schemas.microsoft.com/office/drawing/2014/main" id="{352F6952-5C89-4901-A5A6-98E4F3FED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D74C864D-4E7A-4BE1-AA97-250C664C5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0A60B-3B3E-43D9-8AC9-D7CF532472DC}" type="slidenum">
              <a:rPr lang="es-CO" smtClean="0"/>
              <a:t>‹Nº›</a:t>
            </a:fld>
            <a:endParaRPr lang="es-CO"/>
          </a:p>
        </p:txBody>
      </p:sp>
    </p:spTree>
    <p:extLst>
      <p:ext uri="{BB962C8B-B14F-4D97-AF65-F5344CB8AC3E}">
        <p14:creationId xmlns:p14="http://schemas.microsoft.com/office/powerpoint/2010/main" val="3639687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0000">
            <a:alpha val="54000"/>
          </a:srgbClr>
        </a:solidFill>
        <a:effectLst/>
      </p:bgPr>
    </p:bg>
    <p:spTree>
      <p:nvGrpSpPr>
        <p:cNvPr id="1" name=""/>
        <p:cNvGrpSpPr/>
        <p:nvPr/>
      </p:nvGrpSpPr>
      <p:grpSpPr>
        <a:xfrm>
          <a:off x="0" y="0"/>
          <a:ext cx="0" cy="0"/>
          <a:chOff x="0" y="0"/>
          <a:chExt cx="0" cy="0"/>
        </a:xfrm>
      </p:grpSpPr>
      <p:pic>
        <p:nvPicPr>
          <p:cNvPr id="8" name="Imagen 7" descr="Imagen que contiene Forma&#10;&#10;Descripción generada automáticamente">
            <a:extLst>
              <a:ext uri="{FF2B5EF4-FFF2-40B4-BE49-F238E27FC236}">
                <a16:creationId xmlns:a16="http://schemas.microsoft.com/office/drawing/2014/main" id="{4FADC321-0F1A-4BA5-A7B2-56CCE54387C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a:extLst>
              <a:ext uri="{FF2B5EF4-FFF2-40B4-BE49-F238E27FC236}">
                <a16:creationId xmlns:a16="http://schemas.microsoft.com/office/drawing/2014/main" id="{BB0B7991-E799-4F78-928F-829B37073A0A}"/>
              </a:ext>
            </a:extLst>
          </p:cNvPr>
          <p:cNvSpPr>
            <a:spLocks noGrp="1"/>
          </p:cNvSpPr>
          <p:nvPr>
            <p:ph type="title"/>
          </p:nvPr>
        </p:nvSpPr>
        <p:spPr>
          <a:xfrm>
            <a:off x="3581400" y="365125"/>
            <a:ext cx="6176554"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7036612-7DCA-4FF8-82A1-2152B9812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9A7B241-3654-4CB4-99FF-63C16E9739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0295C-F203-4A4F-B264-3CA14C308292}" type="datetimeFigureOut">
              <a:rPr lang="es-CO" smtClean="0"/>
              <a:t>23/07/2021</a:t>
            </a:fld>
            <a:endParaRPr lang="es-CO"/>
          </a:p>
        </p:txBody>
      </p:sp>
      <p:sp>
        <p:nvSpPr>
          <p:cNvPr id="5" name="Marcador de pie de página 4">
            <a:extLst>
              <a:ext uri="{FF2B5EF4-FFF2-40B4-BE49-F238E27FC236}">
                <a16:creationId xmlns:a16="http://schemas.microsoft.com/office/drawing/2014/main" id="{46C0E9C9-6406-4FD3-AB07-A61EB466AF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1384BA6-FCDA-4FDA-AACF-9A0AF154D2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BCE27-D7C3-4222-B1D8-E1B2A24012A3}" type="slidenum">
              <a:rPr lang="es-CO" smtClean="0"/>
              <a:t>‹Nº›</a:t>
            </a:fld>
            <a:endParaRPr lang="es-CO"/>
          </a:p>
        </p:txBody>
      </p:sp>
    </p:spTree>
    <p:extLst>
      <p:ext uri="{BB962C8B-B14F-4D97-AF65-F5344CB8AC3E}">
        <p14:creationId xmlns:p14="http://schemas.microsoft.com/office/powerpoint/2010/main" val="631985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0000">
            <a:alpha val="54000"/>
          </a:srgbClr>
        </a:solidFill>
        <a:effectLst/>
      </p:bgPr>
    </p:bg>
    <p:spTree>
      <p:nvGrpSpPr>
        <p:cNvPr id="1" name=""/>
        <p:cNvGrpSpPr/>
        <p:nvPr/>
      </p:nvGrpSpPr>
      <p:grpSpPr>
        <a:xfrm>
          <a:off x="0" y="0"/>
          <a:ext cx="0" cy="0"/>
          <a:chOff x="0" y="0"/>
          <a:chExt cx="0" cy="0"/>
        </a:xfrm>
      </p:grpSpPr>
      <p:pic>
        <p:nvPicPr>
          <p:cNvPr id="8" name="Imagen 7" descr="Forma&#10;&#10;Descripción generada automáticamente">
            <a:extLst>
              <a:ext uri="{FF2B5EF4-FFF2-40B4-BE49-F238E27FC236}">
                <a16:creationId xmlns:a16="http://schemas.microsoft.com/office/drawing/2014/main" id="{C94E7FBA-B933-4D1B-B74E-550564BDF93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a:extLst>
              <a:ext uri="{FF2B5EF4-FFF2-40B4-BE49-F238E27FC236}">
                <a16:creationId xmlns:a16="http://schemas.microsoft.com/office/drawing/2014/main" id="{783FAD7C-D91C-498B-A14C-81440B6FE7C9}"/>
              </a:ext>
            </a:extLst>
          </p:cNvPr>
          <p:cNvSpPr>
            <a:spLocks noGrp="1"/>
          </p:cNvSpPr>
          <p:nvPr>
            <p:ph type="title"/>
          </p:nvPr>
        </p:nvSpPr>
        <p:spPr>
          <a:xfrm>
            <a:off x="3581401" y="365125"/>
            <a:ext cx="611124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24DFF6EC-4A5A-4512-A2A8-B7A460C720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53CD214-0DA5-4106-8CEF-7F2EFE4AB9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3AFCE-33A9-40BB-8B29-89ED9B279F55}" type="datetimeFigureOut">
              <a:rPr lang="es-CO" smtClean="0"/>
              <a:t>23/07/2021</a:t>
            </a:fld>
            <a:endParaRPr lang="es-CO"/>
          </a:p>
        </p:txBody>
      </p:sp>
      <p:sp>
        <p:nvSpPr>
          <p:cNvPr id="5" name="Marcador de pie de página 4">
            <a:extLst>
              <a:ext uri="{FF2B5EF4-FFF2-40B4-BE49-F238E27FC236}">
                <a16:creationId xmlns:a16="http://schemas.microsoft.com/office/drawing/2014/main" id="{7BC1C269-9620-4931-9D36-F6F11B716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8E2E249E-8F5C-4564-9EC5-19B1583DD4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E3223-0816-4360-9024-8E7324ABDE7F}" type="slidenum">
              <a:rPr lang="es-CO" smtClean="0"/>
              <a:t>‹Nº›</a:t>
            </a:fld>
            <a:endParaRPr lang="es-CO"/>
          </a:p>
        </p:txBody>
      </p:sp>
    </p:spTree>
    <p:extLst>
      <p:ext uri="{BB962C8B-B14F-4D97-AF65-F5344CB8AC3E}">
        <p14:creationId xmlns:p14="http://schemas.microsoft.com/office/powerpoint/2010/main" val="20315610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0000">
            <a:alpha val="54000"/>
          </a:srgbClr>
        </a:solidFill>
        <a:effectLst/>
      </p:bgPr>
    </p:bg>
    <p:spTree>
      <p:nvGrpSpPr>
        <p:cNvPr id="1" name=""/>
        <p:cNvGrpSpPr/>
        <p:nvPr/>
      </p:nvGrpSpPr>
      <p:grpSpPr>
        <a:xfrm>
          <a:off x="0" y="0"/>
          <a:ext cx="0" cy="0"/>
          <a:chOff x="0" y="0"/>
          <a:chExt cx="0" cy="0"/>
        </a:xfrm>
      </p:grpSpPr>
      <p:pic>
        <p:nvPicPr>
          <p:cNvPr id="8" name="Imagen 7" descr="Forma&#10;&#10;Descripción generada automáticamente con confianza baja">
            <a:extLst>
              <a:ext uri="{FF2B5EF4-FFF2-40B4-BE49-F238E27FC236}">
                <a16:creationId xmlns:a16="http://schemas.microsoft.com/office/drawing/2014/main" id="{948A63FC-F6A4-4480-9189-02EB4636C3D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a:extLst>
              <a:ext uri="{FF2B5EF4-FFF2-40B4-BE49-F238E27FC236}">
                <a16:creationId xmlns:a16="http://schemas.microsoft.com/office/drawing/2014/main" id="{41105DDE-0624-4B7A-AB62-0485CBD6D015}"/>
              </a:ext>
            </a:extLst>
          </p:cNvPr>
          <p:cNvSpPr>
            <a:spLocks noGrp="1"/>
          </p:cNvSpPr>
          <p:nvPr>
            <p:ph type="title"/>
          </p:nvPr>
        </p:nvSpPr>
        <p:spPr>
          <a:xfrm>
            <a:off x="3581399" y="365125"/>
            <a:ext cx="6098177"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34E2B29A-02C3-491C-BFF4-29E2A3196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314C69C-D24C-4C51-9D47-9F16390D31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2D54D-FB35-44CF-9655-EED9C7268FFD}" type="datetimeFigureOut">
              <a:rPr lang="es-CO" smtClean="0"/>
              <a:t>23/07/2021</a:t>
            </a:fld>
            <a:endParaRPr lang="es-CO"/>
          </a:p>
        </p:txBody>
      </p:sp>
      <p:sp>
        <p:nvSpPr>
          <p:cNvPr id="5" name="Marcador de pie de página 4">
            <a:extLst>
              <a:ext uri="{FF2B5EF4-FFF2-40B4-BE49-F238E27FC236}">
                <a16:creationId xmlns:a16="http://schemas.microsoft.com/office/drawing/2014/main" id="{215D9F56-B5A2-4116-8624-D8907F63F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19CB015-926E-496F-AE9B-71074E5856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C089C2-C0B0-4C3C-B315-B8459B59268A}" type="slidenum">
              <a:rPr lang="es-CO" smtClean="0"/>
              <a:t>‹Nº›</a:t>
            </a:fld>
            <a:endParaRPr lang="es-CO"/>
          </a:p>
        </p:txBody>
      </p:sp>
    </p:spTree>
    <p:extLst>
      <p:ext uri="{BB962C8B-B14F-4D97-AF65-F5344CB8AC3E}">
        <p14:creationId xmlns:p14="http://schemas.microsoft.com/office/powerpoint/2010/main" val="5599131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0000">
            <a:alpha val="54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A30DF-E748-40C1-9B2B-4F25F75A62D5}" type="datetimeFigureOut">
              <a:rPr lang="es-CO" smtClean="0"/>
              <a:t>23/07/2021</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572B7-8B25-4A3E-AC2B-AE6692FE38BB}" type="slidenum">
              <a:rPr lang="es-CO" smtClean="0"/>
              <a:t>‹Nº›</a:t>
            </a:fld>
            <a:endParaRPr lang="es-CO"/>
          </a:p>
        </p:txBody>
      </p:sp>
      <p:pic>
        <p:nvPicPr>
          <p:cNvPr id="7" name="Imagen 6" descr="Imagen que contiene Gráfico&#10;&#10;Descripción generada automáticamente">
            <a:extLst>
              <a:ext uri="{FF2B5EF4-FFF2-40B4-BE49-F238E27FC236}">
                <a16:creationId xmlns:a16="http://schemas.microsoft.com/office/drawing/2014/main" id="{006BE691-304E-4640-8DEC-CB5E480B24B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319582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6.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6.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6.xml"/><Relationship Id="rId5" Type="http://schemas.openxmlformats.org/officeDocument/2006/relationships/image" Target="../media/image17.jp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6.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6.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6.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6.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529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0DAAA71-EB72-4962-9391-6DDFB00B1901}"/>
              </a:ext>
            </a:extLst>
          </p:cNvPr>
          <p:cNvSpPr>
            <a:spLocks noGrp="1"/>
          </p:cNvSpPr>
          <p:nvPr>
            <p:ph type="title"/>
          </p:nvPr>
        </p:nvSpPr>
        <p:spPr>
          <a:xfrm>
            <a:off x="1579722" y="1633944"/>
            <a:ext cx="9032555" cy="1293553"/>
          </a:xfrm>
        </p:spPr>
        <p:txBody>
          <a:bodyPr>
            <a:normAutofit/>
          </a:bodyPr>
          <a:lstStyle/>
          <a:p>
            <a:pPr algn="ctr"/>
            <a:r>
              <a:rPr lang="es-CO" sz="4800" dirty="0">
                <a:solidFill>
                  <a:schemeClr val="bg1"/>
                </a:solidFill>
                <a:latin typeface="Modern Love Caps" panose="04070805081001020A01" pitchFamily="82" charset="0"/>
              </a:rPr>
              <a:t>MESA DIRECTIVA AÑO 2021</a:t>
            </a:r>
            <a:endParaRPr lang="en-US" sz="4800" dirty="0">
              <a:solidFill>
                <a:schemeClr val="bg1"/>
              </a:solidFill>
              <a:latin typeface="Modern Love Caps" panose="04070805081001020A01" pitchFamily="82" charset="0"/>
            </a:endParaRPr>
          </a:p>
        </p:txBody>
      </p:sp>
      <p:sp>
        <p:nvSpPr>
          <p:cNvPr id="5" name="Título 1">
            <a:extLst>
              <a:ext uri="{FF2B5EF4-FFF2-40B4-BE49-F238E27FC236}">
                <a16:creationId xmlns:a16="http://schemas.microsoft.com/office/drawing/2014/main" id="{BB906F16-8386-440D-BB5F-00A243327414}"/>
              </a:ext>
            </a:extLst>
          </p:cNvPr>
          <p:cNvSpPr txBox="1">
            <a:spLocks/>
          </p:cNvSpPr>
          <p:nvPr/>
        </p:nvSpPr>
        <p:spPr>
          <a:xfrm>
            <a:off x="3497294" y="3053353"/>
            <a:ext cx="5668138" cy="1056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60000"/>
              </a:lnSpc>
            </a:pPr>
            <a:r>
              <a:rPr lang="es-CO" sz="3200" dirty="0">
                <a:solidFill>
                  <a:schemeClr val="bg1"/>
                </a:solidFill>
                <a:latin typeface="Modern Love Caps" panose="04070805081001020A01" pitchFamily="82" charset="0"/>
              </a:rPr>
              <a:t>WILSON TONCEL OCHOA </a:t>
            </a:r>
          </a:p>
          <a:p>
            <a:pPr algn="ctr">
              <a:lnSpc>
                <a:spcPct val="60000"/>
              </a:lnSpc>
            </a:pPr>
            <a:r>
              <a:rPr lang="es-CO" sz="2800" dirty="0">
                <a:solidFill>
                  <a:schemeClr val="bg1"/>
                </a:solidFill>
                <a:latin typeface="Candara Light" panose="020E0502030303020204" pitchFamily="34" charset="0"/>
              </a:rPr>
              <a:t>PRESIDENTE</a:t>
            </a:r>
            <a:r>
              <a:rPr lang="es-CO" dirty="0">
                <a:solidFill>
                  <a:schemeClr val="bg1"/>
                </a:solidFill>
                <a:latin typeface="Modern Love Caps" panose="04070805081001020A01" pitchFamily="82" charset="0"/>
              </a:rPr>
              <a:t> </a:t>
            </a:r>
            <a:endParaRPr lang="en-US" dirty="0">
              <a:solidFill>
                <a:schemeClr val="bg1"/>
              </a:solidFill>
              <a:latin typeface="Modern Love Caps" panose="04070805081001020A01" pitchFamily="82" charset="0"/>
            </a:endParaRPr>
          </a:p>
        </p:txBody>
      </p:sp>
      <p:sp>
        <p:nvSpPr>
          <p:cNvPr id="6" name="Título 1">
            <a:extLst>
              <a:ext uri="{FF2B5EF4-FFF2-40B4-BE49-F238E27FC236}">
                <a16:creationId xmlns:a16="http://schemas.microsoft.com/office/drawing/2014/main" id="{526F02F7-FDB0-42F6-8E73-82CC500F6B65}"/>
              </a:ext>
            </a:extLst>
          </p:cNvPr>
          <p:cNvSpPr txBox="1">
            <a:spLocks/>
          </p:cNvSpPr>
          <p:nvPr/>
        </p:nvSpPr>
        <p:spPr>
          <a:xfrm>
            <a:off x="3597348" y="4310846"/>
            <a:ext cx="5668138" cy="1056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60000"/>
              </a:lnSpc>
            </a:pPr>
            <a:r>
              <a:rPr lang="es-CO" sz="3200" dirty="0">
                <a:solidFill>
                  <a:schemeClr val="bg1"/>
                </a:solidFill>
                <a:latin typeface="Modern Love Caps" panose="04070805081001020A01" pitchFamily="82" charset="0"/>
              </a:rPr>
              <a:t>LILIANA SUÁREZ BETANCOURT </a:t>
            </a:r>
          </a:p>
          <a:p>
            <a:pPr algn="ctr">
              <a:lnSpc>
                <a:spcPct val="60000"/>
              </a:lnSpc>
            </a:pPr>
            <a:r>
              <a:rPr lang="es-CO" sz="2800" dirty="0">
                <a:solidFill>
                  <a:schemeClr val="bg1"/>
                </a:solidFill>
                <a:latin typeface="Candara Light" panose="020E0502030303020204" pitchFamily="34" charset="0"/>
              </a:rPr>
              <a:t>1ER VICEPRESIDENTE</a:t>
            </a:r>
            <a:r>
              <a:rPr lang="es-CO" dirty="0">
                <a:solidFill>
                  <a:schemeClr val="bg1"/>
                </a:solidFill>
                <a:latin typeface="Modern Love Caps" panose="04070805081001020A01" pitchFamily="82" charset="0"/>
              </a:rPr>
              <a:t> </a:t>
            </a:r>
            <a:endParaRPr lang="en-US" dirty="0">
              <a:solidFill>
                <a:schemeClr val="bg1"/>
              </a:solidFill>
              <a:latin typeface="Modern Love Caps" panose="04070805081001020A01" pitchFamily="82" charset="0"/>
            </a:endParaRPr>
          </a:p>
        </p:txBody>
      </p:sp>
      <p:sp>
        <p:nvSpPr>
          <p:cNvPr id="7" name="Título 1">
            <a:extLst>
              <a:ext uri="{FF2B5EF4-FFF2-40B4-BE49-F238E27FC236}">
                <a16:creationId xmlns:a16="http://schemas.microsoft.com/office/drawing/2014/main" id="{2BD9F6FF-8FC6-4FEF-A09F-2DE160CABB62}"/>
              </a:ext>
            </a:extLst>
          </p:cNvPr>
          <p:cNvSpPr txBox="1">
            <a:spLocks/>
          </p:cNvSpPr>
          <p:nvPr/>
        </p:nvSpPr>
        <p:spPr>
          <a:xfrm>
            <a:off x="3597348" y="5618651"/>
            <a:ext cx="5668138" cy="1056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60000"/>
              </a:lnSpc>
            </a:pPr>
            <a:r>
              <a:rPr lang="es-CO" sz="3200" dirty="0">
                <a:solidFill>
                  <a:schemeClr val="bg1"/>
                </a:solidFill>
                <a:latin typeface="Modern Love Caps" panose="04070805081001020A01" pitchFamily="82" charset="0"/>
              </a:rPr>
              <a:t>HERNANDO PIÑA ELLES </a:t>
            </a:r>
          </a:p>
          <a:p>
            <a:pPr algn="ctr">
              <a:lnSpc>
                <a:spcPct val="60000"/>
              </a:lnSpc>
            </a:pPr>
            <a:r>
              <a:rPr lang="es-CO" sz="2800" dirty="0">
                <a:solidFill>
                  <a:schemeClr val="bg1"/>
                </a:solidFill>
                <a:latin typeface="Candara Light" panose="020E0502030303020204" pitchFamily="34" charset="0"/>
              </a:rPr>
              <a:t>2DO VICEPRESIDENTE</a:t>
            </a:r>
            <a:r>
              <a:rPr lang="es-CO" dirty="0">
                <a:solidFill>
                  <a:schemeClr val="bg1"/>
                </a:solidFill>
                <a:latin typeface="Modern Love Caps" panose="04070805081001020A01" pitchFamily="82" charset="0"/>
              </a:rPr>
              <a:t> </a:t>
            </a:r>
            <a:endParaRPr lang="en-US" dirty="0">
              <a:solidFill>
                <a:schemeClr val="bg1"/>
              </a:solidFill>
              <a:latin typeface="Modern Love Caps" panose="04070805081001020A01" pitchFamily="82" charset="0"/>
            </a:endParaRPr>
          </a:p>
        </p:txBody>
      </p:sp>
    </p:spTree>
    <p:extLst>
      <p:ext uri="{BB962C8B-B14F-4D97-AF65-F5344CB8AC3E}">
        <p14:creationId xmlns:p14="http://schemas.microsoft.com/office/powerpoint/2010/main" val="627806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CE6D7F-F3EA-4185-86D7-3095C5FC6114}"/>
              </a:ext>
            </a:extLst>
          </p:cNvPr>
          <p:cNvSpPr>
            <a:spLocks noGrp="1"/>
          </p:cNvSpPr>
          <p:nvPr>
            <p:ph type="title"/>
          </p:nvPr>
        </p:nvSpPr>
        <p:spPr>
          <a:xfrm>
            <a:off x="6337005" y="1396289"/>
            <a:ext cx="5303465" cy="1410706"/>
          </a:xfrm>
        </p:spPr>
        <p:txBody>
          <a:bodyPr vert="horz" lIns="91440" tIns="45720" rIns="91440" bIns="45720" rtlCol="0" anchor="ctr">
            <a:normAutofit/>
          </a:bodyPr>
          <a:lstStyle/>
          <a:p>
            <a:pPr algn="ctr"/>
            <a:r>
              <a:rPr lang="en-US" sz="3600" dirty="0">
                <a:latin typeface="Modern Love Caps" panose="04070805081001020A01" pitchFamily="82" charset="0"/>
              </a:rPr>
              <a:t>FUNCIONARIOS ADSCRITOS A LA SECRETARÍA GENERAL</a:t>
            </a:r>
          </a:p>
        </p:txBody>
      </p:sp>
      <p:sp>
        <p:nvSpPr>
          <p:cNvPr id="20" name="Freeform: Shape 1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n 9">
            <a:extLst>
              <a:ext uri="{FF2B5EF4-FFF2-40B4-BE49-F238E27FC236}">
                <a16:creationId xmlns:a16="http://schemas.microsoft.com/office/drawing/2014/main" id="{50D5C44D-CF11-4411-91EA-2F946D0473C6}"/>
              </a:ext>
            </a:extLst>
          </p:cNvPr>
          <p:cNvPicPr>
            <a:picLocks noChangeAspect="1"/>
          </p:cNvPicPr>
          <p:nvPr/>
        </p:nvPicPr>
        <p:blipFill rotWithShape="1">
          <a:blip r:embed="rId2">
            <a:extLst>
              <a:ext uri="{28A0092B-C50C-407E-A947-70E740481C1C}">
                <a14:useLocalDpi xmlns:a14="http://schemas.microsoft.com/office/drawing/2010/main" val="0"/>
              </a:ext>
            </a:extLst>
          </a:blip>
          <a:srcRect r="-1" b="10633"/>
          <a:stretch/>
        </p:blipFill>
        <p:spPr>
          <a:xfrm>
            <a:off x="10656" y="42542"/>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CuadroTexto 3">
            <a:extLst>
              <a:ext uri="{FF2B5EF4-FFF2-40B4-BE49-F238E27FC236}">
                <a16:creationId xmlns:a16="http://schemas.microsoft.com/office/drawing/2014/main" id="{DC2C4E17-424A-4CBC-B969-2918BEF5A3E9}"/>
              </a:ext>
            </a:extLst>
          </p:cNvPr>
          <p:cNvSpPr txBox="1"/>
          <p:nvPr/>
        </p:nvSpPr>
        <p:spPr>
          <a:xfrm>
            <a:off x="8048848" y="2545307"/>
            <a:ext cx="5422604" cy="38767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dirty="0"/>
          </a:p>
          <a:p>
            <a:pPr marL="57150" indent="-285750">
              <a:lnSpc>
                <a:spcPct val="90000"/>
              </a:lnSpc>
              <a:spcAft>
                <a:spcPts val="600"/>
              </a:spcAft>
              <a:buFont typeface="Wingdings" panose="05000000000000000000" pitchFamily="2" charset="2"/>
              <a:buChar char="ü"/>
            </a:pPr>
            <a:r>
              <a:rPr lang="en-US" b="1" dirty="0">
                <a:latin typeface="Modern Love Caps" panose="04070805081001020A01" pitchFamily="82" charset="0"/>
              </a:rPr>
              <a:t>ENITH ORDOÑEZ CARDALES  </a:t>
            </a:r>
            <a:endParaRPr lang="en-US" dirty="0">
              <a:latin typeface="Modern Love Caps" panose="04070805081001020A01" pitchFamily="82" charset="0"/>
            </a:endParaRPr>
          </a:p>
          <a:p>
            <a:pPr marL="57150" indent="-285750">
              <a:lnSpc>
                <a:spcPct val="90000"/>
              </a:lnSpc>
              <a:spcAft>
                <a:spcPts val="600"/>
              </a:spcAft>
              <a:buFont typeface="Wingdings" panose="05000000000000000000" pitchFamily="2" charset="2"/>
              <a:buChar char="ü"/>
            </a:pPr>
            <a:r>
              <a:rPr lang="en-US" b="1" dirty="0">
                <a:latin typeface="Modern Love Caps" panose="04070805081001020A01" pitchFamily="82" charset="0"/>
              </a:rPr>
              <a:t>JOSÉ DOMINGO CARABALLO</a:t>
            </a:r>
            <a:endParaRPr lang="en-US" dirty="0">
              <a:latin typeface="Modern Love Caps" panose="04070805081001020A01" pitchFamily="82" charset="0"/>
            </a:endParaRPr>
          </a:p>
          <a:p>
            <a:pPr marL="57150" indent="-285750">
              <a:lnSpc>
                <a:spcPct val="90000"/>
              </a:lnSpc>
              <a:spcAft>
                <a:spcPts val="600"/>
              </a:spcAft>
              <a:buFont typeface="Wingdings" panose="05000000000000000000" pitchFamily="2" charset="2"/>
              <a:buChar char="ü"/>
            </a:pPr>
            <a:r>
              <a:rPr lang="en-US" b="1" dirty="0">
                <a:latin typeface="Modern Love Caps" panose="04070805081001020A01" pitchFamily="82" charset="0"/>
              </a:rPr>
              <a:t>ADRIANA HERNÁNDEZ ALEAN</a:t>
            </a:r>
            <a:endParaRPr lang="en-US" dirty="0">
              <a:latin typeface="Modern Love Caps" panose="04070805081001020A01" pitchFamily="82" charset="0"/>
            </a:endParaRPr>
          </a:p>
          <a:p>
            <a:pPr marL="57150" indent="-285750">
              <a:lnSpc>
                <a:spcPct val="90000"/>
              </a:lnSpc>
              <a:spcAft>
                <a:spcPts val="600"/>
              </a:spcAft>
              <a:buFont typeface="Wingdings" panose="05000000000000000000" pitchFamily="2" charset="2"/>
              <a:buChar char="ü"/>
            </a:pPr>
            <a:r>
              <a:rPr lang="en-US" b="1" dirty="0">
                <a:latin typeface="Modern Love Caps" panose="04070805081001020A01" pitchFamily="82" charset="0"/>
              </a:rPr>
              <a:t>SANDRA MILENA HERRERA CASTAÑEDA</a:t>
            </a:r>
            <a:endParaRPr lang="en-US" dirty="0">
              <a:latin typeface="Modern Love Caps" panose="04070805081001020A01" pitchFamily="82" charset="0"/>
            </a:endParaRPr>
          </a:p>
          <a:p>
            <a:pPr marL="57150" indent="-285750">
              <a:lnSpc>
                <a:spcPct val="90000"/>
              </a:lnSpc>
              <a:spcAft>
                <a:spcPts val="600"/>
              </a:spcAft>
              <a:buFont typeface="Wingdings" panose="05000000000000000000" pitchFamily="2" charset="2"/>
              <a:buChar char="ü"/>
            </a:pPr>
            <a:r>
              <a:rPr lang="en-US" b="1" dirty="0">
                <a:latin typeface="Modern Love Caps" panose="04070805081001020A01" pitchFamily="82" charset="0"/>
              </a:rPr>
              <a:t>ISABEL GONZÁLEZ ARROYO</a:t>
            </a:r>
            <a:endParaRPr lang="en-US" dirty="0">
              <a:latin typeface="Modern Love Caps" panose="04070805081001020A01" pitchFamily="82" charset="0"/>
            </a:endParaRPr>
          </a:p>
          <a:p>
            <a:pPr marL="57150" indent="-285750">
              <a:lnSpc>
                <a:spcPct val="90000"/>
              </a:lnSpc>
              <a:spcAft>
                <a:spcPts val="600"/>
              </a:spcAft>
              <a:buFont typeface="Wingdings" panose="05000000000000000000" pitchFamily="2" charset="2"/>
              <a:buChar char="ü"/>
            </a:pPr>
            <a:r>
              <a:rPr lang="en-US" b="1" dirty="0">
                <a:latin typeface="Modern Love Caps" panose="04070805081001020A01" pitchFamily="82" charset="0"/>
              </a:rPr>
              <a:t>JUAN RAMOS RAMIREZ</a:t>
            </a:r>
            <a:endParaRPr lang="en-US" dirty="0">
              <a:latin typeface="Modern Love Caps" panose="04070805081001020A01" pitchFamily="82" charset="0"/>
            </a:endParaRPr>
          </a:p>
          <a:p>
            <a:pPr marL="57150" indent="-285750">
              <a:lnSpc>
                <a:spcPct val="90000"/>
              </a:lnSpc>
              <a:spcAft>
                <a:spcPts val="600"/>
              </a:spcAft>
              <a:buFont typeface="Wingdings" panose="05000000000000000000" pitchFamily="2" charset="2"/>
              <a:buChar char="ü"/>
            </a:pPr>
            <a:r>
              <a:rPr lang="en-US" b="1" dirty="0">
                <a:latin typeface="Modern Love Caps" panose="04070805081001020A01" pitchFamily="82" charset="0"/>
              </a:rPr>
              <a:t>NÉSTOR CASSIANI SARA</a:t>
            </a:r>
            <a:endParaRPr lang="en-US" dirty="0">
              <a:latin typeface="Modern Love Caps" panose="04070805081001020A01" pitchFamily="82" charset="0"/>
            </a:endParaRPr>
          </a:p>
          <a:p>
            <a:pPr marL="57150" indent="-285750">
              <a:lnSpc>
                <a:spcPct val="90000"/>
              </a:lnSpc>
              <a:spcAft>
                <a:spcPts val="600"/>
              </a:spcAft>
              <a:buFont typeface="Wingdings" panose="05000000000000000000" pitchFamily="2" charset="2"/>
              <a:buChar char="ü"/>
            </a:pPr>
            <a:r>
              <a:rPr lang="en-US" b="1" dirty="0">
                <a:latin typeface="Modern Love Caps" panose="04070805081001020A01" pitchFamily="82" charset="0"/>
              </a:rPr>
              <a:t>IDELSO PUELLO PEREZ</a:t>
            </a:r>
            <a:endParaRPr lang="en-US" dirty="0">
              <a:latin typeface="Modern Love Caps" panose="04070805081001020A01" pitchFamily="82" charset="0"/>
            </a:endParaRPr>
          </a:p>
          <a:p>
            <a:pPr marL="57150" indent="-285750">
              <a:lnSpc>
                <a:spcPct val="90000"/>
              </a:lnSpc>
              <a:spcAft>
                <a:spcPts val="600"/>
              </a:spcAft>
              <a:buFont typeface="Wingdings" panose="05000000000000000000" pitchFamily="2" charset="2"/>
              <a:buChar char="ü"/>
            </a:pPr>
            <a:r>
              <a:rPr lang="en-US" b="1" dirty="0">
                <a:latin typeface="Modern Love Caps" panose="04070805081001020A01" pitchFamily="82" charset="0"/>
              </a:rPr>
              <a:t>KAREN MONTALVO BALSEIRO </a:t>
            </a:r>
            <a:endParaRPr lang="en-US" dirty="0">
              <a:latin typeface="Modern Love Caps" panose="04070805081001020A01" pitchFamily="82" charset="0"/>
            </a:endParaRPr>
          </a:p>
          <a:p>
            <a:pPr marL="57150" indent="-285750">
              <a:lnSpc>
                <a:spcPct val="90000"/>
              </a:lnSpc>
              <a:spcAft>
                <a:spcPts val="600"/>
              </a:spcAft>
              <a:buFont typeface="Wingdings" panose="05000000000000000000" pitchFamily="2" charset="2"/>
              <a:buChar char="ü"/>
            </a:pPr>
            <a:r>
              <a:rPr lang="en-US" b="1" dirty="0">
                <a:latin typeface="Modern Love Caps" panose="04070805081001020A01" pitchFamily="82" charset="0"/>
              </a:rPr>
              <a:t>YURAINE CORREA MORALES </a:t>
            </a:r>
            <a:endParaRPr lang="en-US" dirty="0">
              <a:latin typeface="Modern Love Caps" panose="04070805081001020A01" pitchFamily="82" charset="0"/>
            </a:endParaRPr>
          </a:p>
          <a:p>
            <a:pPr indent="-228600">
              <a:lnSpc>
                <a:spcPct val="90000"/>
              </a:lnSpc>
              <a:spcAft>
                <a:spcPts val="600"/>
              </a:spcAft>
              <a:buFont typeface="Arial" panose="020B0604020202020204" pitchFamily="34" charset="0"/>
              <a:buChar char="•"/>
            </a:pPr>
            <a:endParaRPr lang="en-US" sz="1400" dirty="0"/>
          </a:p>
        </p:txBody>
      </p:sp>
      <p:sp>
        <p:nvSpPr>
          <p:cNvPr id="17" name="Título 1">
            <a:extLst>
              <a:ext uri="{FF2B5EF4-FFF2-40B4-BE49-F238E27FC236}">
                <a16:creationId xmlns:a16="http://schemas.microsoft.com/office/drawing/2014/main" id="{2F4D06C0-2C4A-41FA-B447-2CA1E0ACB9E7}"/>
              </a:ext>
            </a:extLst>
          </p:cNvPr>
          <p:cNvSpPr txBox="1">
            <a:spLocks/>
          </p:cNvSpPr>
          <p:nvPr/>
        </p:nvSpPr>
        <p:spPr>
          <a:xfrm>
            <a:off x="2964826" y="5886980"/>
            <a:ext cx="5668138" cy="1056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60000"/>
              </a:lnSpc>
            </a:pPr>
            <a:r>
              <a:rPr lang="es-CO" sz="3200" dirty="0">
                <a:latin typeface="Modern Love Caps" panose="04070805081001020A01" pitchFamily="82" charset="0"/>
              </a:rPr>
              <a:t>JULIO MORELOS NASSI</a:t>
            </a:r>
          </a:p>
          <a:p>
            <a:pPr algn="ctr">
              <a:lnSpc>
                <a:spcPct val="60000"/>
              </a:lnSpc>
            </a:pPr>
            <a:r>
              <a:rPr lang="es-CO" sz="2000" dirty="0">
                <a:latin typeface="Candara Light" panose="020E0502030303020204" pitchFamily="34" charset="0"/>
              </a:rPr>
              <a:t>SECRETARIO GENERAL</a:t>
            </a:r>
            <a:r>
              <a:rPr lang="es-CO" sz="2000" dirty="0">
                <a:latin typeface="Modern Love Caps" panose="04070805081001020A01" pitchFamily="82" charset="0"/>
              </a:rPr>
              <a:t> </a:t>
            </a:r>
            <a:endParaRPr lang="en-US" sz="2000" dirty="0">
              <a:latin typeface="Modern Love Caps" panose="04070805081001020A01" pitchFamily="82" charset="0"/>
            </a:endParaRPr>
          </a:p>
        </p:txBody>
      </p:sp>
    </p:spTree>
    <p:extLst>
      <p:ext uri="{BB962C8B-B14F-4D97-AF65-F5344CB8AC3E}">
        <p14:creationId xmlns:p14="http://schemas.microsoft.com/office/powerpoint/2010/main" val="286531320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63083E6-5A15-4038-AC5F-B6CF6023B6E8}"/>
              </a:ext>
            </a:extLst>
          </p:cNvPr>
          <p:cNvSpPr/>
          <p:nvPr/>
        </p:nvSpPr>
        <p:spPr>
          <a:xfrm>
            <a:off x="2367515" y="3115339"/>
            <a:ext cx="10646736" cy="2554545"/>
          </a:xfrm>
          <a:prstGeom prst="rect">
            <a:avLst/>
          </a:prstGeom>
        </p:spPr>
        <p:txBody>
          <a:bodyPr wrap="square">
            <a:spAutoFit/>
          </a:bodyPr>
          <a:lstStyle/>
          <a:p>
            <a:r>
              <a:rPr lang="es-ES_tradnl" sz="2000" b="1" dirty="0">
                <a:solidFill>
                  <a:schemeClr val="bg1"/>
                </a:solidFill>
                <a:latin typeface="Modern Love Caps" panose="04070805081001020A01" pitchFamily="82" charset="0"/>
              </a:rPr>
              <a:t>PARTIDO CONSERVADOR 	                 : FERNANDO DAVID NIÑO MENDOZA</a:t>
            </a:r>
          </a:p>
          <a:p>
            <a:r>
              <a:rPr lang="es-ES_tradnl" sz="2000" b="1" dirty="0">
                <a:solidFill>
                  <a:schemeClr val="bg1"/>
                </a:solidFill>
                <a:latin typeface="Modern Love Caps" panose="04070805081001020A01" pitchFamily="82" charset="0"/>
              </a:rPr>
              <a:t>PARTIDO LIBERAL		                 : HERNANDO PIÑA ELLES</a:t>
            </a:r>
          </a:p>
          <a:p>
            <a:r>
              <a:rPr lang="es-ES_tradnl" sz="2000" b="1" dirty="0">
                <a:solidFill>
                  <a:schemeClr val="bg1"/>
                </a:solidFill>
                <a:latin typeface="Modern Love Caps" panose="04070805081001020A01" pitchFamily="82" charset="0"/>
              </a:rPr>
              <a:t>PARTIDO CAMBIO RADICAL	                 : CARLOS ALBERTO BARRIOS GOMEZ</a:t>
            </a:r>
          </a:p>
          <a:p>
            <a:r>
              <a:rPr lang="es-ES_tradnl" sz="2000" b="1" dirty="0">
                <a:solidFill>
                  <a:schemeClr val="bg1"/>
                </a:solidFill>
                <a:latin typeface="Modern Love Caps" panose="04070805081001020A01" pitchFamily="82" charset="0"/>
              </a:rPr>
              <a:t>PARTIDO DE LA U		                 : CESAR AUGUSTO PION GONZALEZ</a:t>
            </a:r>
          </a:p>
          <a:p>
            <a:r>
              <a:rPr lang="es-ES_tradnl" sz="2000" b="1" dirty="0">
                <a:solidFill>
                  <a:schemeClr val="bg1"/>
                </a:solidFill>
                <a:latin typeface="Modern Love Caps" panose="04070805081001020A01" pitchFamily="82" charset="0"/>
              </a:rPr>
              <a:t>PARTIDO ASI		                 : CAROLINA LOZANO BENITOREVOLLO</a:t>
            </a:r>
          </a:p>
          <a:p>
            <a:r>
              <a:rPr lang="es-ES_tradnl" sz="2000" b="1" dirty="0">
                <a:solidFill>
                  <a:schemeClr val="bg1"/>
                </a:solidFill>
                <a:latin typeface="Modern Love Caps" panose="04070805081001020A01" pitchFamily="82" charset="0"/>
              </a:rPr>
              <a:t>PARTIDO VERDE		                 : SERGIO MENDOZA CASTRO</a:t>
            </a:r>
          </a:p>
          <a:p>
            <a:r>
              <a:rPr lang="es-ES_tradnl" sz="2000" b="1" dirty="0">
                <a:solidFill>
                  <a:schemeClr val="bg1"/>
                </a:solidFill>
                <a:latin typeface="Modern Love Caps" panose="04070805081001020A01" pitchFamily="82" charset="0"/>
              </a:rPr>
              <a:t>PARTIDO MIRA		                 : CLAUDIA ARBOLEDA TORRES</a:t>
            </a:r>
          </a:p>
          <a:p>
            <a:r>
              <a:rPr lang="es-ES_tradnl" sz="2000" b="1" dirty="0">
                <a:solidFill>
                  <a:schemeClr val="bg1"/>
                </a:solidFill>
                <a:latin typeface="Modern Love Caps" panose="04070805081001020A01" pitchFamily="82" charset="0"/>
              </a:rPr>
              <a:t>COALICION ALTERNATIVA	                 : JAVIER JULIO BAJARANO</a:t>
            </a:r>
            <a:endParaRPr lang="es-CO" sz="2000" dirty="0">
              <a:solidFill>
                <a:schemeClr val="bg1"/>
              </a:solidFill>
              <a:latin typeface="Modern Love Caps" panose="04070805081001020A01" pitchFamily="82" charset="0"/>
            </a:endParaRPr>
          </a:p>
        </p:txBody>
      </p:sp>
      <p:sp>
        <p:nvSpPr>
          <p:cNvPr id="5" name="Título 1">
            <a:extLst>
              <a:ext uri="{FF2B5EF4-FFF2-40B4-BE49-F238E27FC236}">
                <a16:creationId xmlns:a16="http://schemas.microsoft.com/office/drawing/2014/main" id="{1FFB6CED-1296-4923-ADA0-421A6375D8BE}"/>
              </a:ext>
            </a:extLst>
          </p:cNvPr>
          <p:cNvSpPr>
            <a:spLocks noGrp="1"/>
          </p:cNvSpPr>
          <p:nvPr>
            <p:ph type="title"/>
          </p:nvPr>
        </p:nvSpPr>
        <p:spPr>
          <a:xfrm>
            <a:off x="2078468" y="2130635"/>
            <a:ext cx="7636935" cy="984704"/>
          </a:xfrm>
        </p:spPr>
        <p:txBody>
          <a:bodyPr>
            <a:normAutofit fontScale="90000"/>
          </a:bodyPr>
          <a:lstStyle/>
          <a:p>
            <a:pPr algn="ctr"/>
            <a:r>
              <a:rPr lang="es-ES_tradnl" sz="6000" b="1" dirty="0">
                <a:solidFill>
                  <a:schemeClr val="bg1"/>
                </a:solidFill>
                <a:latin typeface="Modern Love Caps" panose="04070805081001020A01" pitchFamily="82" charset="0"/>
              </a:rPr>
              <a:t>VOCEROS POR BANCADAS</a:t>
            </a:r>
            <a:br>
              <a:rPr lang="es-CO" dirty="0"/>
            </a:br>
            <a:endParaRPr lang="en-US" dirty="0"/>
          </a:p>
        </p:txBody>
      </p:sp>
    </p:spTree>
    <p:extLst>
      <p:ext uri="{BB962C8B-B14F-4D97-AF65-F5344CB8AC3E}">
        <p14:creationId xmlns:p14="http://schemas.microsoft.com/office/powerpoint/2010/main" val="672351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C5A3DFA-51BF-468A-AD83-473C49A2B91D}"/>
              </a:ext>
            </a:extLst>
          </p:cNvPr>
          <p:cNvSpPr/>
          <p:nvPr/>
        </p:nvSpPr>
        <p:spPr>
          <a:xfrm>
            <a:off x="724784" y="2668772"/>
            <a:ext cx="11290005" cy="2215991"/>
          </a:xfrm>
          <a:prstGeom prst="rect">
            <a:avLst/>
          </a:prstGeom>
        </p:spPr>
        <p:txBody>
          <a:bodyPr wrap="square">
            <a:spAutoFit/>
          </a:bodyPr>
          <a:lstStyle/>
          <a:p>
            <a:pPr algn="ctr"/>
            <a:endParaRPr lang="es-CO" b="1" dirty="0">
              <a:solidFill>
                <a:schemeClr val="bg1"/>
              </a:solidFill>
            </a:endParaRPr>
          </a:p>
          <a:p>
            <a:pPr algn="ctr"/>
            <a:r>
              <a:rPr lang="es-CO" sz="6000" b="1" dirty="0">
                <a:solidFill>
                  <a:schemeClr val="bg1"/>
                </a:solidFill>
                <a:latin typeface="Modern Love Caps" panose="04070805081001020A01" pitchFamily="82" charset="0"/>
              </a:rPr>
              <a:t>INTEGRACIÓN DE COMISIONES PERMANENTES</a:t>
            </a:r>
          </a:p>
        </p:txBody>
      </p:sp>
    </p:spTree>
    <p:extLst>
      <p:ext uri="{BB962C8B-B14F-4D97-AF65-F5344CB8AC3E}">
        <p14:creationId xmlns:p14="http://schemas.microsoft.com/office/powerpoint/2010/main" val="675768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6836576-DDB3-42EC-A726-B9906ACB1BFF}"/>
              </a:ext>
            </a:extLst>
          </p:cNvPr>
          <p:cNvSpPr/>
          <p:nvPr/>
        </p:nvSpPr>
        <p:spPr>
          <a:xfrm>
            <a:off x="1077432" y="2094615"/>
            <a:ext cx="10037135" cy="3724096"/>
          </a:xfrm>
          <a:prstGeom prst="rect">
            <a:avLst/>
          </a:prstGeom>
        </p:spPr>
        <p:txBody>
          <a:bodyPr wrap="square">
            <a:spAutoFit/>
          </a:bodyPr>
          <a:lstStyle/>
          <a:p>
            <a:pPr algn="ctr"/>
            <a:r>
              <a:rPr lang="es-CO" sz="4400" b="1" dirty="0">
                <a:solidFill>
                  <a:schemeClr val="bg1"/>
                </a:solidFill>
                <a:latin typeface="Modern Love Caps" panose="04070805081001020A01" pitchFamily="82" charset="0"/>
              </a:rPr>
              <a:t>COMISION PRIMERA O DEL PLAN Y BIENES</a:t>
            </a:r>
          </a:p>
          <a:p>
            <a:pPr marL="342900" indent="-342900" algn="ctr">
              <a:buFont typeface="Wingdings" panose="05000000000000000000" pitchFamily="2" charset="2"/>
              <a:buChar char="ü"/>
            </a:pPr>
            <a:endParaRPr lang="es-CO" sz="2400" b="1" dirty="0">
              <a:solidFill>
                <a:schemeClr val="bg1"/>
              </a:solidFill>
              <a:latin typeface="Modern Love Caps" panose="04070805081001020A01" pitchFamily="82" charset="0"/>
            </a:endParaRPr>
          </a:p>
          <a:p>
            <a:pPr marL="457200" indent="-457200">
              <a:buFont typeface="Wingdings" panose="05000000000000000000" pitchFamily="2" charset="2"/>
              <a:buChar char="ü"/>
            </a:pPr>
            <a:r>
              <a:rPr lang="es-CO" sz="2800" dirty="0">
                <a:solidFill>
                  <a:schemeClr val="bg1"/>
                </a:solidFill>
                <a:latin typeface="Modern Love Caps" panose="04070805081001020A01" pitchFamily="82" charset="0"/>
              </a:rPr>
              <a:t>CESAR AUGUSTO PION GONZALEZ 	-PRESIDENTE</a:t>
            </a:r>
          </a:p>
          <a:p>
            <a:pPr marL="457200" lvl="0" indent="-457200">
              <a:buFont typeface="Wingdings" panose="05000000000000000000" pitchFamily="2" charset="2"/>
              <a:buChar char="ü"/>
            </a:pPr>
            <a:r>
              <a:rPr lang="es-CO" sz="2800" dirty="0">
                <a:solidFill>
                  <a:schemeClr val="bg1"/>
                </a:solidFill>
                <a:latin typeface="Modern Love Caps" panose="04070805081001020A01" pitchFamily="82" charset="0"/>
              </a:rPr>
              <a:t>SERGIO ANDRES MENDOZA CASTRO	-VICEPRESIDENTE</a:t>
            </a:r>
          </a:p>
          <a:p>
            <a:pPr marL="457200" lvl="0" indent="-457200">
              <a:buFont typeface="Wingdings" panose="05000000000000000000" pitchFamily="2" charset="2"/>
              <a:buChar char="ü"/>
            </a:pPr>
            <a:r>
              <a:rPr lang="es-CO" sz="2800" dirty="0">
                <a:solidFill>
                  <a:schemeClr val="bg1"/>
                </a:solidFill>
                <a:latin typeface="Modern Love Caps" panose="04070805081001020A01" pitchFamily="82" charset="0"/>
              </a:rPr>
              <a:t>HERNANDO PIÑA ELLES 		-SECRETARIO</a:t>
            </a:r>
          </a:p>
          <a:p>
            <a:pPr marL="457200" lvl="0" indent="-457200">
              <a:buFont typeface="Wingdings" panose="05000000000000000000" pitchFamily="2" charset="2"/>
              <a:buChar char="ü"/>
            </a:pPr>
            <a:r>
              <a:rPr lang="es-CO" sz="2800" dirty="0">
                <a:solidFill>
                  <a:schemeClr val="bg1"/>
                </a:solidFill>
                <a:latin typeface="Modern Love Caps" panose="04070805081001020A01" pitchFamily="82" charset="0"/>
              </a:rPr>
              <a:t>RODRIGO RAUL REYES PEREIRA </a:t>
            </a:r>
          </a:p>
          <a:p>
            <a:pPr marL="457200" lvl="0" indent="-457200">
              <a:buFont typeface="Wingdings" panose="05000000000000000000" pitchFamily="2" charset="2"/>
              <a:buChar char="ü"/>
            </a:pPr>
            <a:r>
              <a:rPr lang="es-CO" sz="2800" dirty="0">
                <a:solidFill>
                  <a:schemeClr val="bg1"/>
                </a:solidFill>
                <a:latin typeface="Modern Love Caps" panose="04070805081001020A01" pitchFamily="82" charset="0"/>
              </a:rPr>
              <a:t>LEWIS MONTERO POLO</a:t>
            </a:r>
          </a:p>
          <a:p>
            <a:pPr marL="457200" lvl="0" indent="-457200">
              <a:buFont typeface="Wingdings" panose="05000000000000000000" pitchFamily="2" charset="2"/>
              <a:buChar char="ü"/>
            </a:pPr>
            <a:r>
              <a:rPr lang="es-CO" sz="2800" dirty="0">
                <a:solidFill>
                  <a:schemeClr val="bg1"/>
                </a:solidFill>
                <a:latin typeface="Modern Love Caps" panose="04070805081001020A01" pitchFamily="82" charset="0"/>
              </a:rPr>
              <a:t>CLAUDIA ARBOLEDA TORRES</a:t>
            </a:r>
          </a:p>
        </p:txBody>
      </p:sp>
    </p:spTree>
    <p:extLst>
      <p:ext uri="{BB962C8B-B14F-4D97-AF65-F5344CB8AC3E}">
        <p14:creationId xmlns:p14="http://schemas.microsoft.com/office/powerpoint/2010/main" val="684935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47EB546-E76D-452F-BBAB-7FC5C984AE88}"/>
              </a:ext>
            </a:extLst>
          </p:cNvPr>
          <p:cNvSpPr/>
          <p:nvPr/>
        </p:nvSpPr>
        <p:spPr>
          <a:xfrm>
            <a:off x="1112278" y="1844098"/>
            <a:ext cx="10218058" cy="4647426"/>
          </a:xfrm>
          <a:prstGeom prst="rect">
            <a:avLst/>
          </a:prstGeom>
        </p:spPr>
        <p:txBody>
          <a:bodyPr wrap="square">
            <a:spAutoFit/>
          </a:bodyPr>
          <a:lstStyle/>
          <a:p>
            <a:pPr algn="ctr"/>
            <a:r>
              <a:rPr lang="es-CO" sz="4000" dirty="0">
                <a:solidFill>
                  <a:schemeClr val="bg1"/>
                </a:solidFill>
                <a:latin typeface="Modern Love Caps" panose="04070805081001020A01" pitchFamily="82" charset="0"/>
              </a:rPr>
              <a:t>COMISION SEGUNDA O DE PRESUPUESTO</a:t>
            </a:r>
          </a:p>
          <a:p>
            <a:pPr marL="457200" indent="-457200" algn="ctr">
              <a:buFont typeface="Wingdings" panose="05000000000000000000" pitchFamily="2" charset="2"/>
              <a:buChar char="ü"/>
            </a:pPr>
            <a:endParaRPr lang="es-CO" sz="3200" b="1" dirty="0">
              <a:solidFill>
                <a:schemeClr val="bg1"/>
              </a:solidFill>
              <a:latin typeface="Modern Love Caps" panose="04070805081001020A01" pitchFamily="82" charset="0"/>
            </a:endParaRPr>
          </a:p>
          <a:p>
            <a:pPr marL="457200" indent="-457200">
              <a:buFont typeface="Wingdings" panose="05000000000000000000" pitchFamily="2" charset="2"/>
              <a:buChar char="ü"/>
            </a:pPr>
            <a:r>
              <a:rPr lang="es-CO" sz="2800" dirty="0">
                <a:solidFill>
                  <a:schemeClr val="bg1"/>
                </a:solidFill>
                <a:latin typeface="Modern Love Caps" panose="04070805081001020A01" pitchFamily="82" charset="0"/>
              </a:rPr>
              <a:t>FERNANDO NIÑO MENDOZA		 - PRESIDENTE</a:t>
            </a:r>
          </a:p>
          <a:p>
            <a:pPr marL="457200" indent="-457200">
              <a:buFont typeface="Wingdings" panose="05000000000000000000" pitchFamily="2" charset="2"/>
              <a:buChar char="ü"/>
            </a:pPr>
            <a:r>
              <a:rPr lang="es-CO" sz="2800" dirty="0">
                <a:solidFill>
                  <a:schemeClr val="bg1"/>
                </a:solidFill>
                <a:latin typeface="Modern Love Caps" panose="04070805081001020A01" pitchFamily="82" charset="0"/>
              </a:rPr>
              <a:t>LUDER MIGUEL ARIZA SANMARTIN	 - VICEPRESIDENTE</a:t>
            </a:r>
          </a:p>
          <a:p>
            <a:pPr marL="457200" indent="-457200">
              <a:buFont typeface="Wingdings" panose="05000000000000000000" pitchFamily="2" charset="2"/>
              <a:buChar char="ü"/>
            </a:pPr>
            <a:r>
              <a:rPr lang="es-CO" sz="2800" dirty="0">
                <a:solidFill>
                  <a:schemeClr val="bg1"/>
                </a:solidFill>
                <a:latin typeface="Modern Love Caps" panose="04070805081001020A01" pitchFamily="82" charset="0"/>
              </a:rPr>
              <a:t>WILSON ERNESTO TONCEL OCHOA	 - SECRETARIO</a:t>
            </a:r>
          </a:p>
          <a:p>
            <a:pPr marL="457200" indent="-457200">
              <a:buFont typeface="Wingdings" panose="05000000000000000000" pitchFamily="2" charset="2"/>
              <a:buChar char="ü"/>
            </a:pPr>
            <a:r>
              <a:rPr lang="es-CO" sz="2800" dirty="0">
                <a:solidFill>
                  <a:schemeClr val="bg1"/>
                </a:solidFill>
                <a:latin typeface="Modern Love Caps" panose="04070805081001020A01" pitchFamily="82" charset="0"/>
              </a:rPr>
              <a:t>DAVID BERNARDO CABALLERO RODRIGUEZ </a:t>
            </a:r>
          </a:p>
          <a:p>
            <a:pPr marL="457200" indent="-457200">
              <a:buFont typeface="Wingdings" panose="05000000000000000000" pitchFamily="2" charset="2"/>
              <a:buChar char="ü"/>
            </a:pPr>
            <a:r>
              <a:rPr lang="es-CO" sz="2800" dirty="0">
                <a:solidFill>
                  <a:schemeClr val="bg1"/>
                </a:solidFill>
                <a:latin typeface="Modern Love Caps" panose="04070805081001020A01" pitchFamily="82" charset="0"/>
              </a:rPr>
              <a:t>LILIANA MARGARITA SUAREZ BETANCOURT	 </a:t>
            </a:r>
          </a:p>
          <a:p>
            <a:pPr marL="457200" indent="-457200">
              <a:buFont typeface="Wingdings" panose="05000000000000000000" pitchFamily="2" charset="2"/>
              <a:buChar char="ü"/>
            </a:pPr>
            <a:r>
              <a:rPr lang="es-CO" sz="2800" dirty="0">
                <a:solidFill>
                  <a:schemeClr val="bg1"/>
                </a:solidFill>
                <a:latin typeface="Modern Love Caps" panose="04070805081001020A01" pitchFamily="82" charset="0"/>
              </a:rPr>
              <a:t>CARLOS ALBERTO BARRIOS GOMEZ  </a:t>
            </a:r>
          </a:p>
          <a:p>
            <a:pPr marL="457200" indent="-457200">
              <a:buFont typeface="Wingdings" panose="05000000000000000000" pitchFamily="2" charset="2"/>
              <a:buChar char="ü"/>
            </a:pPr>
            <a:r>
              <a:rPr lang="es-CO" sz="2800" dirty="0">
                <a:solidFill>
                  <a:schemeClr val="bg1"/>
                </a:solidFill>
                <a:latin typeface="Modern Love Caps" panose="04070805081001020A01" pitchFamily="82" charset="0"/>
              </a:rPr>
              <a:t>CAROLINA LOZANO BENITOREVOLLO </a:t>
            </a:r>
          </a:p>
          <a:p>
            <a:pPr lvl="0"/>
            <a:r>
              <a:rPr lang="es-CO" sz="2800" dirty="0">
                <a:solidFill>
                  <a:schemeClr val="bg1"/>
                </a:solidFill>
                <a:latin typeface="Modern Love Caps" panose="04070805081001020A01" pitchFamily="82" charset="0"/>
              </a:rPr>
              <a:t>	</a:t>
            </a:r>
            <a:r>
              <a:rPr lang="es-CO" sz="2800" dirty="0">
                <a:latin typeface="Modern Love Caps" panose="04070805081001020A01" pitchFamily="82" charset="0"/>
              </a:rPr>
              <a:t>	</a:t>
            </a:r>
          </a:p>
        </p:txBody>
      </p:sp>
    </p:spTree>
    <p:extLst>
      <p:ext uri="{BB962C8B-B14F-4D97-AF65-F5344CB8AC3E}">
        <p14:creationId xmlns:p14="http://schemas.microsoft.com/office/powerpoint/2010/main" val="718565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13930D0-B6F1-431B-A8E5-5A83155AEF56}"/>
              </a:ext>
            </a:extLst>
          </p:cNvPr>
          <p:cNvSpPr/>
          <p:nvPr/>
        </p:nvSpPr>
        <p:spPr>
          <a:xfrm>
            <a:off x="1112278" y="1844098"/>
            <a:ext cx="10743024" cy="4216539"/>
          </a:xfrm>
          <a:prstGeom prst="rect">
            <a:avLst/>
          </a:prstGeom>
        </p:spPr>
        <p:txBody>
          <a:bodyPr wrap="square">
            <a:spAutoFit/>
          </a:bodyPr>
          <a:lstStyle/>
          <a:p>
            <a:pPr algn="ctr"/>
            <a:r>
              <a:rPr lang="es-CO" sz="4000" b="1" dirty="0">
                <a:solidFill>
                  <a:schemeClr val="bg1"/>
                </a:solidFill>
                <a:latin typeface="Modern Love Caps" panose="04070805081001020A01" pitchFamily="82" charset="0"/>
              </a:rPr>
              <a:t>COMISION TERCERA O DE ASUNTOS GENERALES</a:t>
            </a:r>
            <a:endParaRPr lang="es-CO" sz="4000" dirty="0">
              <a:solidFill>
                <a:schemeClr val="bg1"/>
              </a:solidFill>
              <a:latin typeface="Modern Love Caps" panose="04070805081001020A01" pitchFamily="82" charset="0"/>
            </a:endParaRPr>
          </a:p>
          <a:p>
            <a:pPr algn="ctr"/>
            <a:endParaRPr lang="es-CO" sz="3200" b="1" dirty="0">
              <a:solidFill>
                <a:schemeClr val="bg1"/>
              </a:solidFill>
              <a:latin typeface="Modern Love Caps" panose="04070805081001020A01" pitchFamily="82" charset="0"/>
            </a:endParaRPr>
          </a:p>
          <a:p>
            <a:pPr marL="457200" indent="-457200">
              <a:buFont typeface="Wingdings" panose="05000000000000000000" pitchFamily="2" charset="2"/>
              <a:buChar char="ü"/>
            </a:pPr>
            <a:r>
              <a:rPr lang="es-CO" sz="2800" dirty="0">
                <a:solidFill>
                  <a:schemeClr val="bg1"/>
                </a:solidFill>
                <a:latin typeface="Modern Love Caps" panose="04070805081001020A01" pitchFamily="82" charset="0"/>
              </a:rPr>
              <a:t>LUIS JAVIER CASSIANI VALIENTE 	      - PRESIDENTE</a:t>
            </a:r>
          </a:p>
          <a:p>
            <a:pPr marL="457200" indent="-457200">
              <a:buFont typeface="Wingdings" panose="05000000000000000000" pitchFamily="2" charset="2"/>
              <a:buChar char="ü"/>
            </a:pPr>
            <a:r>
              <a:rPr lang="es-CO" sz="2800" dirty="0">
                <a:solidFill>
                  <a:schemeClr val="bg1"/>
                </a:solidFill>
                <a:latin typeface="Modern Love Caps" panose="04070805081001020A01" pitchFamily="82" charset="0"/>
              </a:rPr>
              <a:t>OSCAR ALFONSO MARIN VILLALBA          - VICEPRESIDENTE</a:t>
            </a:r>
          </a:p>
          <a:p>
            <a:pPr marL="457200" indent="-457200">
              <a:buFont typeface="Wingdings" panose="05000000000000000000" pitchFamily="2" charset="2"/>
              <a:buChar char="ü"/>
            </a:pPr>
            <a:r>
              <a:rPr lang="es-CO" sz="2800" dirty="0">
                <a:solidFill>
                  <a:schemeClr val="bg1"/>
                </a:solidFill>
                <a:latin typeface="Modern Love Caps" panose="04070805081001020A01" pitchFamily="82" charset="0"/>
              </a:rPr>
              <a:t>JAVIER JULIO BEJARANO 		       - SECRETARIO</a:t>
            </a:r>
          </a:p>
          <a:p>
            <a:pPr marL="457200" indent="-457200">
              <a:buFont typeface="Wingdings" panose="05000000000000000000" pitchFamily="2" charset="2"/>
              <a:buChar char="ü"/>
            </a:pPr>
            <a:r>
              <a:rPr lang="es-CO" sz="2800" dirty="0">
                <a:solidFill>
                  <a:schemeClr val="bg1"/>
                </a:solidFill>
                <a:latin typeface="Modern Love Caps" panose="04070805081001020A01" pitchFamily="82" charset="0"/>
              </a:rPr>
              <a:t>KATTYA MARIA MENDOZA SALEME</a:t>
            </a:r>
          </a:p>
          <a:p>
            <a:pPr marL="457200" indent="-457200">
              <a:buFont typeface="Wingdings" panose="05000000000000000000" pitchFamily="2" charset="2"/>
              <a:buChar char="ü"/>
            </a:pPr>
            <a:r>
              <a:rPr lang="es-CO" sz="2800" dirty="0">
                <a:solidFill>
                  <a:schemeClr val="bg1"/>
                </a:solidFill>
                <a:latin typeface="Modern Love Caps" panose="04070805081001020A01" pitchFamily="82" charset="0"/>
              </a:rPr>
              <a:t>GLORIA ISABEL ESTRADA BENAVIDES</a:t>
            </a:r>
          </a:p>
          <a:p>
            <a:pPr marL="457200" indent="-457200">
              <a:buFont typeface="Wingdings" panose="05000000000000000000" pitchFamily="2" charset="2"/>
              <a:buChar char="ü"/>
            </a:pPr>
            <a:r>
              <a:rPr lang="es-CO" sz="2800" dirty="0">
                <a:solidFill>
                  <a:schemeClr val="bg1"/>
                </a:solidFill>
                <a:latin typeface="Modern Love Caps" panose="04070805081001020A01" pitchFamily="82" charset="0"/>
              </a:rPr>
              <a:t>LAUREANO MIGUEL CURI ZAPATA</a:t>
            </a:r>
          </a:p>
          <a:p>
            <a:pPr lvl="0"/>
            <a:r>
              <a:rPr lang="es-CO" sz="2800" dirty="0">
                <a:solidFill>
                  <a:schemeClr val="bg1"/>
                </a:solidFill>
              </a:rPr>
              <a:t>	</a:t>
            </a:r>
            <a:r>
              <a:rPr lang="es-CO" sz="2800" dirty="0"/>
              <a:t>	</a:t>
            </a:r>
          </a:p>
        </p:txBody>
      </p:sp>
    </p:spTree>
    <p:extLst>
      <p:ext uri="{BB962C8B-B14F-4D97-AF65-F5344CB8AC3E}">
        <p14:creationId xmlns:p14="http://schemas.microsoft.com/office/powerpoint/2010/main" val="228475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739DA8-F170-4EC8-BB29-30AEE9104625}"/>
              </a:ext>
            </a:extLst>
          </p:cNvPr>
          <p:cNvSpPr>
            <a:spLocks noGrp="1"/>
          </p:cNvSpPr>
          <p:nvPr>
            <p:ph type="ctrTitle"/>
          </p:nvPr>
        </p:nvSpPr>
        <p:spPr>
          <a:xfrm>
            <a:off x="1185530" y="2334474"/>
            <a:ext cx="9820940" cy="2387600"/>
          </a:xfrm>
        </p:spPr>
        <p:txBody>
          <a:bodyPr>
            <a:noAutofit/>
          </a:bodyPr>
          <a:lstStyle/>
          <a:p>
            <a:r>
              <a:rPr lang="es-CO" sz="6600" b="1" dirty="0">
                <a:solidFill>
                  <a:srgbClr val="002060"/>
                </a:solidFill>
                <a:latin typeface="Modern Love Caps" panose="04070805081001020A01" pitchFamily="82" charset="0"/>
              </a:rPr>
              <a:t>SESIONES REALIZADAS EN EL 1ER SEMESTRE DEL AÑO 2021</a:t>
            </a:r>
          </a:p>
        </p:txBody>
      </p:sp>
    </p:spTree>
    <p:extLst>
      <p:ext uri="{BB962C8B-B14F-4D97-AF65-F5344CB8AC3E}">
        <p14:creationId xmlns:p14="http://schemas.microsoft.com/office/powerpoint/2010/main" val="92014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8D8FA-2EC5-413E-B51D-697D383C96D9}"/>
              </a:ext>
            </a:extLst>
          </p:cNvPr>
          <p:cNvSpPr>
            <a:spLocks noGrp="1"/>
          </p:cNvSpPr>
          <p:nvPr>
            <p:ph type="title"/>
          </p:nvPr>
        </p:nvSpPr>
        <p:spPr>
          <a:xfrm>
            <a:off x="758455" y="3429000"/>
            <a:ext cx="10675089" cy="1306052"/>
          </a:xfrm>
        </p:spPr>
        <p:txBody>
          <a:bodyPr>
            <a:normAutofit fontScale="90000"/>
          </a:bodyPr>
          <a:lstStyle/>
          <a:p>
            <a:pPr marL="685800" lvl="0" indent="-685800" algn="ctr">
              <a:buFont typeface="Wingdings" panose="05000000000000000000" pitchFamily="2" charset="2"/>
              <a:buChar char="ü"/>
            </a:pPr>
            <a:r>
              <a:rPr lang="es-ES_tradnl" sz="5300" b="1" dirty="0">
                <a:solidFill>
                  <a:schemeClr val="bg1"/>
                </a:solidFill>
                <a:latin typeface="Modern Love Caps" panose="04070805081001020A01" pitchFamily="82" charset="0"/>
              </a:rPr>
              <a:t>GESTIÓN MISIONAL </a:t>
            </a:r>
            <a:br>
              <a:rPr lang="es-CO" sz="5300" b="1" dirty="0">
                <a:solidFill>
                  <a:schemeClr val="bg1"/>
                </a:solidFill>
                <a:latin typeface="Modern Love Caps" panose="04070805081001020A01" pitchFamily="82" charset="0"/>
              </a:rPr>
            </a:br>
            <a:r>
              <a:rPr lang="es-ES_tradnl" sz="5300" b="1" dirty="0">
                <a:solidFill>
                  <a:schemeClr val="bg1"/>
                </a:solidFill>
                <a:latin typeface="Modern Love Caps" panose="04070805081001020A01" pitchFamily="82" charset="0"/>
              </a:rPr>
              <a:t> </a:t>
            </a:r>
            <a:br>
              <a:rPr lang="es-CO" sz="5300" b="1" dirty="0">
                <a:solidFill>
                  <a:schemeClr val="bg1"/>
                </a:solidFill>
                <a:latin typeface="Modern Love Caps" panose="04070805081001020A01" pitchFamily="82" charset="0"/>
              </a:rPr>
            </a:br>
            <a:r>
              <a:rPr lang="es-ES_tradnl" sz="5300" b="1" dirty="0">
                <a:solidFill>
                  <a:schemeClr val="bg1"/>
                </a:solidFill>
                <a:latin typeface="Modern Love Caps" panose="04070805081001020A01" pitchFamily="82" charset="0"/>
              </a:rPr>
              <a:t>SESIONES REALIZADAS DEL </a:t>
            </a:r>
            <a:br>
              <a:rPr lang="es-ES_tradnl" sz="5300" b="1" dirty="0">
                <a:solidFill>
                  <a:schemeClr val="bg1"/>
                </a:solidFill>
                <a:latin typeface="Modern Love Caps" panose="04070805081001020A01" pitchFamily="82" charset="0"/>
              </a:rPr>
            </a:br>
            <a:r>
              <a:rPr lang="es-ES_tradnl" sz="5300" b="1" dirty="0">
                <a:solidFill>
                  <a:schemeClr val="bg1"/>
                </a:solidFill>
                <a:latin typeface="Modern Love Caps" panose="04070805081001020A01" pitchFamily="82" charset="0"/>
              </a:rPr>
              <a:t>01 DE MARZO AL 30 DE JUNIO DE 2021</a:t>
            </a:r>
            <a:br>
              <a:rPr lang="es-CO" dirty="0"/>
            </a:br>
            <a:endParaRPr lang="es-CO" dirty="0"/>
          </a:p>
        </p:txBody>
      </p:sp>
    </p:spTree>
    <p:extLst>
      <p:ext uri="{BB962C8B-B14F-4D97-AF65-F5344CB8AC3E}">
        <p14:creationId xmlns:p14="http://schemas.microsoft.com/office/powerpoint/2010/main" val="3941324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36BF5-8C0E-4F1D-83FA-588C2222231A}"/>
              </a:ext>
            </a:extLst>
          </p:cNvPr>
          <p:cNvSpPr>
            <a:spLocks noGrp="1"/>
          </p:cNvSpPr>
          <p:nvPr>
            <p:ph type="title"/>
          </p:nvPr>
        </p:nvSpPr>
        <p:spPr>
          <a:xfrm>
            <a:off x="5686647" y="1045608"/>
            <a:ext cx="6111240" cy="1325563"/>
          </a:xfrm>
        </p:spPr>
        <p:txBody>
          <a:bodyPr>
            <a:normAutofit fontScale="90000"/>
          </a:bodyPr>
          <a:lstStyle/>
          <a:p>
            <a:r>
              <a:rPr lang="es-ES_tradnl" sz="4800" b="1" dirty="0">
                <a:solidFill>
                  <a:schemeClr val="bg1"/>
                </a:solidFill>
                <a:latin typeface="Modern Love Caps" panose="04070805081001020A01" pitchFamily="82" charset="0"/>
              </a:rPr>
              <a:t>1. SESIONES ORDINARIAS</a:t>
            </a:r>
            <a:br>
              <a:rPr lang="es-CO" dirty="0"/>
            </a:br>
            <a:endParaRPr lang="es-CO" dirty="0"/>
          </a:p>
        </p:txBody>
      </p:sp>
      <p:graphicFrame>
        <p:nvGraphicFramePr>
          <p:cNvPr id="4" name="Tabla 3">
            <a:extLst>
              <a:ext uri="{FF2B5EF4-FFF2-40B4-BE49-F238E27FC236}">
                <a16:creationId xmlns:a16="http://schemas.microsoft.com/office/drawing/2014/main" id="{6414CFE2-0749-4C8E-A141-C51184185C1B}"/>
              </a:ext>
            </a:extLst>
          </p:cNvPr>
          <p:cNvGraphicFramePr>
            <a:graphicFrameLocks noGrp="1"/>
          </p:cNvGraphicFramePr>
          <p:nvPr>
            <p:extLst>
              <p:ext uri="{D42A27DB-BD31-4B8C-83A1-F6EECF244321}">
                <p14:modId xmlns:p14="http://schemas.microsoft.com/office/powerpoint/2010/main" val="2051153138"/>
              </p:ext>
            </p:extLst>
          </p:nvPr>
        </p:nvGraphicFramePr>
        <p:xfrm>
          <a:off x="949842" y="1708389"/>
          <a:ext cx="9920177" cy="5225582"/>
        </p:xfrm>
        <a:graphic>
          <a:graphicData uri="http://schemas.openxmlformats.org/drawingml/2006/table">
            <a:tbl>
              <a:tblPr firstRow="1" firstCol="1" bandRow="1">
                <a:tableStyleId>{16D9F66E-5EB9-4882-86FB-DCBF35E3C3E4}</a:tableStyleId>
              </a:tblPr>
              <a:tblGrid>
                <a:gridCol w="2523368">
                  <a:extLst>
                    <a:ext uri="{9D8B030D-6E8A-4147-A177-3AD203B41FA5}">
                      <a16:colId xmlns:a16="http://schemas.microsoft.com/office/drawing/2014/main" val="3358882045"/>
                    </a:ext>
                  </a:extLst>
                </a:gridCol>
                <a:gridCol w="2361947">
                  <a:extLst>
                    <a:ext uri="{9D8B030D-6E8A-4147-A177-3AD203B41FA5}">
                      <a16:colId xmlns:a16="http://schemas.microsoft.com/office/drawing/2014/main" val="285819286"/>
                    </a:ext>
                  </a:extLst>
                </a:gridCol>
                <a:gridCol w="2517431">
                  <a:extLst>
                    <a:ext uri="{9D8B030D-6E8A-4147-A177-3AD203B41FA5}">
                      <a16:colId xmlns:a16="http://schemas.microsoft.com/office/drawing/2014/main" val="3510044424"/>
                    </a:ext>
                  </a:extLst>
                </a:gridCol>
                <a:gridCol w="2517431">
                  <a:extLst>
                    <a:ext uri="{9D8B030D-6E8A-4147-A177-3AD203B41FA5}">
                      <a16:colId xmlns:a16="http://schemas.microsoft.com/office/drawing/2014/main" val="2034074870"/>
                    </a:ext>
                  </a:extLst>
                </a:gridCol>
              </a:tblGrid>
              <a:tr h="593755">
                <a:tc>
                  <a:txBody>
                    <a:bodyPr/>
                    <a:lstStyle/>
                    <a:p>
                      <a:pPr algn="ctr">
                        <a:spcAft>
                          <a:spcPts val="0"/>
                        </a:spcAft>
                      </a:pPr>
                      <a:endParaRPr lang="es-ES_tradnl" sz="2000" dirty="0">
                        <a:effectLst/>
                        <a:latin typeface="Modern Love Caps" panose="04070805081001020A01" pitchFamily="82" charset="0"/>
                      </a:endParaRPr>
                    </a:p>
                    <a:p>
                      <a:pPr algn="ctr">
                        <a:spcAft>
                          <a:spcPts val="0"/>
                        </a:spcAft>
                      </a:pPr>
                      <a:r>
                        <a:rPr lang="es-ES_tradnl" sz="2000" dirty="0">
                          <a:effectLst/>
                          <a:latin typeface="Modern Love Caps" panose="04070805081001020A01" pitchFamily="82" charset="0"/>
                        </a:rPr>
                        <a:t>PERIODO</a:t>
                      </a:r>
                      <a:endParaRPr lang="es-CO" sz="2000" dirty="0">
                        <a:effectLst/>
                        <a:latin typeface="Modern Love Caps" panose="04070805081001020A01" pitchFamily="82" charset="0"/>
                        <a:ea typeface="Times New Roman" panose="02020603050405020304" pitchFamily="18" charset="0"/>
                      </a:endParaRPr>
                    </a:p>
                  </a:txBody>
                  <a:tcPr marL="59336" marR="59336" marT="0" marB="0"/>
                </a:tc>
                <a:tc>
                  <a:txBody>
                    <a:bodyPr/>
                    <a:lstStyle/>
                    <a:p>
                      <a:pPr algn="ctr">
                        <a:spcAft>
                          <a:spcPts val="0"/>
                        </a:spcAft>
                      </a:pPr>
                      <a:endParaRPr lang="es-ES_tradnl" sz="2000" dirty="0">
                        <a:effectLst/>
                        <a:latin typeface="Modern Love Caps" panose="04070805081001020A01" pitchFamily="82" charset="0"/>
                      </a:endParaRPr>
                    </a:p>
                    <a:p>
                      <a:pPr algn="ctr">
                        <a:spcAft>
                          <a:spcPts val="0"/>
                        </a:spcAft>
                      </a:pPr>
                      <a:r>
                        <a:rPr lang="es-ES_tradnl" sz="2000" dirty="0">
                          <a:effectLst/>
                          <a:latin typeface="Modern Love Caps" panose="04070805081001020A01" pitchFamily="82" charset="0"/>
                        </a:rPr>
                        <a:t>MES</a:t>
                      </a:r>
                      <a:endParaRPr lang="es-CO" sz="2000" dirty="0">
                        <a:effectLst/>
                        <a:latin typeface="Modern Love Caps" panose="04070805081001020A01" pitchFamily="82" charset="0"/>
                        <a:ea typeface="Times New Roman" panose="02020603050405020304" pitchFamily="18" charset="0"/>
                      </a:endParaRPr>
                    </a:p>
                  </a:txBody>
                  <a:tcPr marL="59336" marR="59336" marT="0" marB="0" anchor="ctr"/>
                </a:tc>
                <a:tc>
                  <a:txBody>
                    <a:bodyPr/>
                    <a:lstStyle/>
                    <a:p>
                      <a:pPr algn="ctr">
                        <a:spcAft>
                          <a:spcPts val="0"/>
                        </a:spcAft>
                      </a:pPr>
                      <a:endParaRPr lang="es-ES_tradnl" sz="2000" dirty="0">
                        <a:effectLst/>
                        <a:latin typeface="Modern Love Caps" panose="04070805081001020A01" pitchFamily="82" charset="0"/>
                      </a:endParaRPr>
                    </a:p>
                    <a:p>
                      <a:pPr algn="ctr">
                        <a:spcAft>
                          <a:spcPts val="0"/>
                        </a:spcAft>
                      </a:pPr>
                      <a:r>
                        <a:rPr lang="es-ES_tradnl" sz="2000" dirty="0">
                          <a:effectLst/>
                          <a:latin typeface="Modern Love Caps" panose="04070805081001020A01" pitchFamily="82" charset="0"/>
                        </a:rPr>
                        <a:t>FECHAS</a:t>
                      </a:r>
                      <a:endParaRPr lang="es-CO" sz="2000" dirty="0">
                        <a:effectLst/>
                        <a:latin typeface="Modern Love Caps" panose="04070805081001020A01" pitchFamily="82" charset="0"/>
                        <a:ea typeface="Times New Roman" panose="02020603050405020304" pitchFamily="18" charset="0"/>
                      </a:endParaRPr>
                    </a:p>
                  </a:txBody>
                  <a:tcPr marL="59336" marR="59336" marT="0" marB="0" anchor="ctr"/>
                </a:tc>
                <a:tc>
                  <a:txBody>
                    <a:bodyPr/>
                    <a:lstStyle/>
                    <a:p>
                      <a:pPr algn="ctr">
                        <a:spcAft>
                          <a:spcPts val="0"/>
                        </a:spcAft>
                      </a:pPr>
                      <a:endParaRPr lang="es-ES_tradnl" sz="2000" dirty="0">
                        <a:effectLst/>
                        <a:latin typeface="Modern Love Caps" panose="04070805081001020A01" pitchFamily="82" charset="0"/>
                      </a:endParaRPr>
                    </a:p>
                    <a:p>
                      <a:pPr algn="ctr">
                        <a:spcAft>
                          <a:spcPts val="0"/>
                        </a:spcAft>
                      </a:pPr>
                      <a:r>
                        <a:rPr lang="es-ES_tradnl" sz="2000" dirty="0">
                          <a:effectLst/>
                          <a:latin typeface="Modern Love Caps" panose="04070805081001020A01" pitchFamily="82" charset="0"/>
                        </a:rPr>
                        <a:t>TOTAL DIAS DE SESIÓN</a:t>
                      </a:r>
                      <a:endParaRPr lang="es-CO" sz="2000" dirty="0">
                        <a:effectLst/>
                        <a:latin typeface="Modern Love Caps" panose="04070805081001020A01" pitchFamily="82" charset="0"/>
                        <a:ea typeface="Times New Roman" panose="02020603050405020304" pitchFamily="18" charset="0"/>
                      </a:endParaRPr>
                    </a:p>
                  </a:txBody>
                  <a:tcPr marL="59336" marR="59336" marT="0" marB="0" anchor="ctr"/>
                </a:tc>
                <a:extLst>
                  <a:ext uri="{0D108BD9-81ED-4DB2-BD59-A6C34878D82A}">
                    <a16:rowId xmlns:a16="http://schemas.microsoft.com/office/drawing/2014/main" val="298556340"/>
                  </a:ext>
                </a:extLst>
              </a:tr>
              <a:tr h="1510969">
                <a:tc rowSpan="2">
                  <a:txBody>
                    <a:bodyPr/>
                    <a:lstStyle/>
                    <a:p>
                      <a:pPr algn="ctr">
                        <a:spcAft>
                          <a:spcPts val="0"/>
                        </a:spcAft>
                      </a:pPr>
                      <a:r>
                        <a:rPr lang="es-ES_tradnl" sz="2000" dirty="0">
                          <a:effectLst/>
                          <a:latin typeface="Modern Love Caps" panose="04070805081001020A01" pitchFamily="82" charset="0"/>
                        </a:rPr>
                        <a:t> </a:t>
                      </a:r>
                      <a:endParaRPr lang="es-CO" sz="2000" dirty="0">
                        <a:effectLst/>
                        <a:latin typeface="Modern Love Caps" panose="04070805081001020A01" pitchFamily="82" charset="0"/>
                      </a:endParaRPr>
                    </a:p>
                    <a:p>
                      <a:pPr algn="ctr">
                        <a:spcAft>
                          <a:spcPts val="0"/>
                        </a:spcAft>
                      </a:pPr>
                      <a:r>
                        <a:rPr lang="es-ES_tradnl" sz="2000" dirty="0">
                          <a:effectLst/>
                          <a:latin typeface="Modern Love Caps" panose="04070805081001020A01" pitchFamily="82" charset="0"/>
                        </a:rPr>
                        <a:t>1ER PERIODO DE SESIONES ORDINARIAS </a:t>
                      </a:r>
                      <a:endParaRPr lang="es-CO" sz="2000" dirty="0">
                        <a:effectLst/>
                        <a:latin typeface="Modern Love Caps" panose="04070805081001020A01" pitchFamily="82" charset="0"/>
                        <a:ea typeface="Times New Roman" panose="02020603050405020304" pitchFamily="18" charset="0"/>
                      </a:endParaRPr>
                    </a:p>
                  </a:txBody>
                  <a:tcPr marL="59336" marR="59336" marT="0" marB="0"/>
                </a:tc>
                <a:tc>
                  <a:txBody>
                    <a:bodyPr/>
                    <a:lstStyle/>
                    <a:p>
                      <a:pPr algn="ctr">
                        <a:spcAft>
                          <a:spcPts val="0"/>
                        </a:spcAft>
                      </a:pPr>
                      <a:r>
                        <a:rPr lang="es-ES_tradnl" sz="2000" dirty="0">
                          <a:effectLst/>
                          <a:latin typeface="Modern Love Caps" panose="04070805081001020A01" pitchFamily="82" charset="0"/>
                        </a:rPr>
                        <a:t> </a:t>
                      </a:r>
                      <a:endParaRPr lang="es-CO" sz="2000" dirty="0">
                        <a:effectLst/>
                        <a:latin typeface="Modern Love Caps" panose="04070805081001020A01" pitchFamily="82" charset="0"/>
                      </a:endParaRPr>
                    </a:p>
                    <a:p>
                      <a:pPr algn="ctr">
                        <a:spcAft>
                          <a:spcPts val="0"/>
                        </a:spcAft>
                      </a:pPr>
                      <a:r>
                        <a:rPr lang="es-ES_tradnl" sz="2000" dirty="0">
                          <a:effectLst/>
                          <a:latin typeface="Modern Love Caps" panose="04070805081001020A01" pitchFamily="82" charset="0"/>
                        </a:rPr>
                        <a:t>MARZO</a:t>
                      </a:r>
                      <a:endParaRPr lang="es-CO" sz="2000" dirty="0">
                        <a:effectLst/>
                        <a:latin typeface="Modern Love Caps" panose="04070805081001020A01" pitchFamily="82" charset="0"/>
                      </a:endParaRPr>
                    </a:p>
                    <a:p>
                      <a:pPr algn="ctr">
                        <a:spcAft>
                          <a:spcPts val="0"/>
                        </a:spcAft>
                      </a:pPr>
                      <a:r>
                        <a:rPr lang="es-ES_tradnl" sz="2000" dirty="0">
                          <a:effectLst/>
                          <a:latin typeface="Modern Love Caps" panose="04070805081001020A01" pitchFamily="82" charset="0"/>
                        </a:rPr>
                        <a:t> </a:t>
                      </a:r>
                      <a:endParaRPr lang="es-CO" sz="2000" dirty="0">
                        <a:effectLst/>
                        <a:latin typeface="Modern Love Caps" panose="04070805081001020A01" pitchFamily="82" charset="0"/>
                        <a:ea typeface="Times New Roman" panose="02020603050405020304" pitchFamily="18" charset="0"/>
                      </a:endParaRPr>
                    </a:p>
                  </a:txBody>
                  <a:tcPr marL="59336" marR="59336" marT="0" marB="0" anchor="ctr"/>
                </a:tc>
                <a:tc>
                  <a:txBody>
                    <a:bodyPr/>
                    <a:lstStyle/>
                    <a:p>
                      <a:pPr algn="ctr">
                        <a:spcAft>
                          <a:spcPts val="0"/>
                        </a:spcAft>
                      </a:pPr>
                      <a:r>
                        <a:rPr lang="es-ES_tradnl" sz="2000">
                          <a:effectLst/>
                          <a:latin typeface="Modern Love Caps" panose="04070805081001020A01" pitchFamily="82" charset="0"/>
                        </a:rPr>
                        <a:t>1, 2, 3, 4, 5, 6, 7, 8, 9, 10, 11, 12, 13, 14, 15, 16, 17, 18, 19, 20, 21, 22, 23, 24, 25, 26, 27, 28, 29, 30 Y 31</a:t>
                      </a:r>
                      <a:endParaRPr lang="es-CO" sz="2000">
                        <a:effectLst/>
                        <a:latin typeface="Modern Love Caps" panose="04070805081001020A01" pitchFamily="82" charset="0"/>
                        <a:ea typeface="Times New Roman" panose="02020603050405020304" pitchFamily="18" charset="0"/>
                      </a:endParaRPr>
                    </a:p>
                  </a:txBody>
                  <a:tcPr marL="59336" marR="59336" marT="0" marB="0" anchor="ctr"/>
                </a:tc>
                <a:tc>
                  <a:txBody>
                    <a:bodyPr/>
                    <a:lstStyle/>
                    <a:p>
                      <a:pPr algn="ctr">
                        <a:spcAft>
                          <a:spcPts val="0"/>
                        </a:spcAft>
                      </a:pPr>
                      <a:r>
                        <a:rPr lang="es-ES_tradnl" sz="2000" dirty="0">
                          <a:effectLst/>
                          <a:latin typeface="Modern Love Caps" panose="04070805081001020A01" pitchFamily="82" charset="0"/>
                        </a:rPr>
                        <a:t>31</a:t>
                      </a:r>
                      <a:endParaRPr lang="es-CO" sz="2000" dirty="0">
                        <a:effectLst/>
                        <a:latin typeface="Modern Love Caps" panose="04070805081001020A01" pitchFamily="82" charset="0"/>
                        <a:ea typeface="Times New Roman" panose="02020603050405020304" pitchFamily="18" charset="0"/>
                      </a:endParaRPr>
                    </a:p>
                  </a:txBody>
                  <a:tcPr marL="59336" marR="59336" marT="0" marB="0" anchor="ctr"/>
                </a:tc>
                <a:extLst>
                  <a:ext uri="{0D108BD9-81ED-4DB2-BD59-A6C34878D82A}">
                    <a16:rowId xmlns:a16="http://schemas.microsoft.com/office/drawing/2014/main" val="1753319695"/>
                  </a:ext>
                </a:extLst>
              </a:tr>
              <a:tr h="1208775">
                <a:tc vMerge="1">
                  <a:txBody>
                    <a:bodyPr/>
                    <a:lstStyle/>
                    <a:p>
                      <a:endParaRPr lang="es-CO"/>
                    </a:p>
                  </a:txBody>
                  <a:tcPr/>
                </a:tc>
                <a:tc>
                  <a:txBody>
                    <a:bodyPr/>
                    <a:lstStyle/>
                    <a:p>
                      <a:pPr algn="ctr">
                        <a:spcAft>
                          <a:spcPts val="0"/>
                        </a:spcAft>
                      </a:pPr>
                      <a:r>
                        <a:rPr lang="es-ES_tradnl" sz="2000" dirty="0">
                          <a:effectLst/>
                          <a:latin typeface="Modern Love Caps" panose="04070805081001020A01" pitchFamily="82" charset="0"/>
                        </a:rPr>
                        <a:t> </a:t>
                      </a:r>
                      <a:endParaRPr lang="es-CO" sz="2000" dirty="0">
                        <a:effectLst/>
                        <a:latin typeface="Modern Love Caps" panose="04070805081001020A01" pitchFamily="82" charset="0"/>
                      </a:endParaRPr>
                    </a:p>
                    <a:p>
                      <a:pPr algn="ctr">
                        <a:spcAft>
                          <a:spcPts val="0"/>
                        </a:spcAft>
                      </a:pPr>
                      <a:r>
                        <a:rPr lang="es-ES_tradnl" sz="2000" dirty="0">
                          <a:effectLst/>
                          <a:latin typeface="Modern Love Caps" panose="04070805081001020A01" pitchFamily="82" charset="0"/>
                        </a:rPr>
                        <a:t>ABRIL</a:t>
                      </a:r>
                      <a:endParaRPr lang="es-CO" sz="2000" dirty="0">
                        <a:effectLst/>
                        <a:latin typeface="Modern Love Caps" panose="04070805081001020A01" pitchFamily="82" charset="0"/>
                      </a:endParaRPr>
                    </a:p>
                    <a:p>
                      <a:pPr algn="ctr">
                        <a:spcAft>
                          <a:spcPts val="0"/>
                        </a:spcAft>
                      </a:pPr>
                      <a:r>
                        <a:rPr lang="es-ES_tradnl" sz="2000" dirty="0">
                          <a:effectLst/>
                          <a:latin typeface="Modern Love Caps" panose="04070805081001020A01" pitchFamily="82" charset="0"/>
                        </a:rPr>
                        <a:t> </a:t>
                      </a:r>
                      <a:endParaRPr lang="es-CO" sz="2000" dirty="0">
                        <a:effectLst/>
                        <a:latin typeface="Modern Love Caps" panose="04070805081001020A01" pitchFamily="82" charset="0"/>
                        <a:ea typeface="Times New Roman" panose="02020603050405020304" pitchFamily="18" charset="0"/>
                      </a:endParaRPr>
                    </a:p>
                  </a:txBody>
                  <a:tcPr marL="59336" marR="59336" marT="0" marB="0" anchor="ctr"/>
                </a:tc>
                <a:tc>
                  <a:txBody>
                    <a:bodyPr/>
                    <a:lstStyle/>
                    <a:p>
                      <a:pPr algn="ctr">
                        <a:spcAft>
                          <a:spcPts val="0"/>
                        </a:spcAft>
                      </a:pPr>
                      <a:r>
                        <a:rPr lang="es-ES_tradnl" sz="2000" dirty="0">
                          <a:effectLst/>
                          <a:latin typeface="Modern Love Caps" panose="04070805081001020A01" pitchFamily="82" charset="0"/>
                        </a:rPr>
                        <a:t>5, 6, 7, 8, 9, 10, 11, 12, 13, 14, 15, 16, 17, 14, 19, 20, 21, 22, 23, 24, 25, 26, 27, 28, 29 Y 30</a:t>
                      </a:r>
                      <a:endParaRPr lang="es-CO" sz="2000" dirty="0">
                        <a:effectLst/>
                        <a:latin typeface="Modern Love Caps" panose="04070805081001020A01" pitchFamily="82" charset="0"/>
                        <a:ea typeface="Times New Roman" panose="02020603050405020304" pitchFamily="18" charset="0"/>
                      </a:endParaRPr>
                    </a:p>
                  </a:txBody>
                  <a:tcPr marL="59336" marR="59336" marT="0" marB="0" anchor="ctr"/>
                </a:tc>
                <a:tc>
                  <a:txBody>
                    <a:bodyPr/>
                    <a:lstStyle/>
                    <a:p>
                      <a:pPr algn="ctr">
                        <a:spcAft>
                          <a:spcPts val="0"/>
                        </a:spcAft>
                      </a:pPr>
                      <a:r>
                        <a:rPr lang="es-ES_tradnl" sz="2000" dirty="0">
                          <a:effectLst/>
                          <a:latin typeface="Modern Love Caps" panose="04070805081001020A01" pitchFamily="82" charset="0"/>
                        </a:rPr>
                        <a:t>26</a:t>
                      </a:r>
                      <a:endParaRPr lang="es-CO" sz="2000" dirty="0">
                        <a:effectLst/>
                        <a:latin typeface="Modern Love Caps" panose="04070805081001020A01" pitchFamily="82" charset="0"/>
                        <a:ea typeface="Times New Roman" panose="02020603050405020304" pitchFamily="18" charset="0"/>
                      </a:endParaRPr>
                    </a:p>
                  </a:txBody>
                  <a:tcPr marL="59336" marR="59336" marT="0" marB="0" anchor="ctr"/>
                </a:tc>
                <a:extLst>
                  <a:ext uri="{0D108BD9-81ED-4DB2-BD59-A6C34878D82A}">
                    <a16:rowId xmlns:a16="http://schemas.microsoft.com/office/drawing/2014/main" val="266248967"/>
                  </a:ext>
                </a:extLst>
              </a:tr>
              <a:tr h="1208775">
                <a:tc>
                  <a:txBody>
                    <a:bodyPr/>
                    <a:lstStyle/>
                    <a:p>
                      <a:pPr algn="ctr">
                        <a:spcAft>
                          <a:spcPts val="0"/>
                        </a:spcAft>
                      </a:pPr>
                      <a:r>
                        <a:rPr lang="es-ES_tradnl" sz="2000" dirty="0">
                          <a:effectLst/>
                          <a:latin typeface="Modern Love Caps" panose="04070805081001020A01" pitchFamily="82" charset="0"/>
                        </a:rPr>
                        <a:t>2DO PERIODO DE SESIONES ORDINARIAS</a:t>
                      </a:r>
                      <a:endParaRPr lang="es-CO" sz="2000" dirty="0">
                        <a:effectLst/>
                        <a:latin typeface="Modern Love Caps" panose="04070805081001020A01" pitchFamily="82" charset="0"/>
                        <a:ea typeface="Times New Roman" panose="02020603050405020304" pitchFamily="18" charset="0"/>
                      </a:endParaRPr>
                    </a:p>
                  </a:txBody>
                  <a:tcPr marL="59336" marR="59336" marT="0" marB="0" anchor="ctr"/>
                </a:tc>
                <a:tc>
                  <a:txBody>
                    <a:bodyPr/>
                    <a:lstStyle/>
                    <a:p>
                      <a:pPr algn="ctr">
                        <a:spcAft>
                          <a:spcPts val="0"/>
                        </a:spcAft>
                      </a:pPr>
                      <a:r>
                        <a:rPr lang="es-ES_tradnl" sz="2000" dirty="0">
                          <a:effectLst/>
                          <a:latin typeface="Modern Love Caps" panose="04070805081001020A01" pitchFamily="82" charset="0"/>
                        </a:rPr>
                        <a:t>JUNIO</a:t>
                      </a:r>
                      <a:endParaRPr lang="es-CO" sz="2000" dirty="0">
                        <a:effectLst/>
                        <a:latin typeface="Modern Love Caps" panose="04070805081001020A01" pitchFamily="82" charset="0"/>
                        <a:ea typeface="Times New Roman" panose="02020603050405020304" pitchFamily="18" charset="0"/>
                      </a:endParaRPr>
                    </a:p>
                  </a:txBody>
                  <a:tcPr marL="59336" marR="59336" marT="0" marB="0" anchor="ctr"/>
                </a:tc>
                <a:tc>
                  <a:txBody>
                    <a:bodyPr/>
                    <a:lstStyle/>
                    <a:p>
                      <a:pPr algn="ctr">
                        <a:spcAft>
                          <a:spcPts val="0"/>
                        </a:spcAft>
                      </a:pPr>
                      <a:r>
                        <a:rPr lang="es-ES_tradnl" sz="2000" dirty="0">
                          <a:effectLst/>
                          <a:latin typeface="Modern Love Caps" panose="04070805081001020A01" pitchFamily="82" charset="0"/>
                        </a:rPr>
                        <a:t>1, 2, 3, 4, 5, 6, 8, 9, 10, 11, 12, 13, 14, 15, 16, 17, 18, 19, 20, 21, 22, 23, 24, 25, 26, 28, 29, 30</a:t>
                      </a:r>
                      <a:endParaRPr lang="es-CO" sz="2000" dirty="0">
                        <a:effectLst/>
                        <a:latin typeface="Modern Love Caps" panose="04070805081001020A01" pitchFamily="82" charset="0"/>
                        <a:ea typeface="Times New Roman" panose="02020603050405020304" pitchFamily="18" charset="0"/>
                      </a:endParaRPr>
                    </a:p>
                  </a:txBody>
                  <a:tcPr marL="59336" marR="59336" marT="0" marB="0" anchor="ctr"/>
                </a:tc>
                <a:tc>
                  <a:txBody>
                    <a:bodyPr/>
                    <a:lstStyle/>
                    <a:p>
                      <a:pPr algn="ctr">
                        <a:spcAft>
                          <a:spcPts val="0"/>
                        </a:spcAft>
                      </a:pPr>
                      <a:r>
                        <a:rPr lang="es-ES_tradnl" sz="2000" dirty="0">
                          <a:effectLst/>
                          <a:latin typeface="Modern Love Caps" panose="04070805081001020A01" pitchFamily="82" charset="0"/>
                        </a:rPr>
                        <a:t>28</a:t>
                      </a:r>
                      <a:endParaRPr lang="es-CO" sz="2000" dirty="0">
                        <a:effectLst/>
                        <a:latin typeface="Modern Love Caps" panose="04070805081001020A01" pitchFamily="82" charset="0"/>
                        <a:ea typeface="Times New Roman" panose="02020603050405020304" pitchFamily="18" charset="0"/>
                      </a:endParaRPr>
                    </a:p>
                  </a:txBody>
                  <a:tcPr marL="59336" marR="59336" marT="0" marB="0" anchor="ctr"/>
                </a:tc>
                <a:extLst>
                  <a:ext uri="{0D108BD9-81ED-4DB2-BD59-A6C34878D82A}">
                    <a16:rowId xmlns:a16="http://schemas.microsoft.com/office/drawing/2014/main" val="3333712684"/>
                  </a:ext>
                </a:extLst>
              </a:tr>
              <a:tr h="653582">
                <a:tc gridSpan="3">
                  <a:txBody>
                    <a:bodyPr/>
                    <a:lstStyle/>
                    <a:p>
                      <a:pPr algn="ctr">
                        <a:spcAft>
                          <a:spcPts val="0"/>
                        </a:spcAft>
                      </a:pPr>
                      <a:endParaRPr lang="es-ES_tradnl" sz="2000" dirty="0">
                        <a:effectLst/>
                        <a:latin typeface="Modern Love Caps" panose="04070805081001020A01" pitchFamily="82" charset="0"/>
                      </a:endParaRPr>
                    </a:p>
                    <a:p>
                      <a:pPr algn="ctr">
                        <a:spcAft>
                          <a:spcPts val="0"/>
                        </a:spcAft>
                      </a:pPr>
                      <a:r>
                        <a:rPr lang="es-ES_tradnl" sz="2000" dirty="0">
                          <a:effectLst/>
                          <a:latin typeface="Modern Love Caps" panose="04070805081001020A01" pitchFamily="82" charset="0"/>
                        </a:rPr>
                        <a:t>TOTAL SESIONES ORDINARIAS REALIZADAS</a:t>
                      </a:r>
                      <a:endParaRPr lang="es-CO" sz="2000" dirty="0">
                        <a:effectLst/>
                        <a:latin typeface="Modern Love Caps" panose="04070805081001020A01" pitchFamily="82" charset="0"/>
                        <a:ea typeface="Times New Roman" panose="02020603050405020304" pitchFamily="18" charset="0"/>
                      </a:endParaRPr>
                    </a:p>
                  </a:txBody>
                  <a:tcPr marL="59336" marR="59336" marT="0" marB="0"/>
                </a:tc>
                <a:tc hMerge="1">
                  <a:txBody>
                    <a:bodyPr/>
                    <a:lstStyle/>
                    <a:p>
                      <a:endParaRPr lang="es-CO"/>
                    </a:p>
                  </a:txBody>
                  <a:tcPr/>
                </a:tc>
                <a:tc hMerge="1">
                  <a:txBody>
                    <a:bodyPr/>
                    <a:lstStyle/>
                    <a:p>
                      <a:endParaRPr lang="es-CO"/>
                    </a:p>
                  </a:txBody>
                  <a:tcPr/>
                </a:tc>
                <a:tc>
                  <a:txBody>
                    <a:bodyPr/>
                    <a:lstStyle/>
                    <a:p>
                      <a:pPr algn="ctr">
                        <a:spcAft>
                          <a:spcPts val="0"/>
                        </a:spcAft>
                      </a:pPr>
                      <a:r>
                        <a:rPr lang="es-ES_tradnl" sz="2000" dirty="0">
                          <a:effectLst/>
                          <a:latin typeface="Modern Love Caps" panose="04070805081001020A01" pitchFamily="82" charset="0"/>
                        </a:rPr>
                        <a:t>85</a:t>
                      </a:r>
                      <a:endParaRPr lang="es-CO" sz="2000" dirty="0">
                        <a:effectLst/>
                        <a:latin typeface="Modern Love Caps" panose="04070805081001020A01" pitchFamily="82" charset="0"/>
                        <a:ea typeface="Times New Roman" panose="02020603050405020304" pitchFamily="18" charset="0"/>
                      </a:endParaRPr>
                    </a:p>
                  </a:txBody>
                  <a:tcPr marL="59336" marR="59336" marT="0" marB="0" anchor="ctr"/>
                </a:tc>
                <a:extLst>
                  <a:ext uri="{0D108BD9-81ED-4DB2-BD59-A6C34878D82A}">
                    <a16:rowId xmlns:a16="http://schemas.microsoft.com/office/drawing/2014/main" val="1605924936"/>
                  </a:ext>
                </a:extLst>
              </a:tr>
            </a:tbl>
          </a:graphicData>
        </a:graphic>
      </p:graphicFrame>
    </p:spTree>
    <p:extLst>
      <p:ext uri="{BB962C8B-B14F-4D97-AF65-F5344CB8AC3E}">
        <p14:creationId xmlns:p14="http://schemas.microsoft.com/office/powerpoint/2010/main" val="242571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5EC4964-2533-4332-94C6-B09F058D7E9D}"/>
              </a:ext>
            </a:extLst>
          </p:cNvPr>
          <p:cNvSpPr>
            <a:spLocks noGrp="1"/>
          </p:cNvSpPr>
          <p:nvPr>
            <p:ph type="title"/>
          </p:nvPr>
        </p:nvSpPr>
        <p:spPr>
          <a:xfrm>
            <a:off x="1102043" y="2055702"/>
            <a:ext cx="9987913" cy="3558289"/>
          </a:xfrm>
        </p:spPr>
        <p:txBody>
          <a:bodyPr>
            <a:noAutofit/>
          </a:bodyPr>
          <a:lstStyle/>
          <a:p>
            <a:pPr algn="ctr"/>
            <a:r>
              <a:rPr lang="en-US" sz="8000" dirty="0">
                <a:solidFill>
                  <a:schemeClr val="bg1"/>
                </a:solidFill>
                <a:latin typeface="Modern Love Caps" panose="04070805081001020A01" pitchFamily="82" charset="0"/>
              </a:rPr>
              <a:t>CONCEJALES </a:t>
            </a:r>
            <a:br>
              <a:rPr lang="en-US" sz="8000" dirty="0">
                <a:solidFill>
                  <a:schemeClr val="bg1"/>
                </a:solidFill>
                <a:latin typeface="Modern Love Caps" panose="04070805081001020A01" pitchFamily="82" charset="0"/>
              </a:rPr>
            </a:br>
            <a:r>
              <a:rPr lang="en-US" sz="8000" dirty="0">
                <a:solidFill>
                  <a:schemeClr val="bg1"/>
                </a:solidFill>
                <a:latin typeface="Modern Love Caps" panose="04070805081001020A01" pitchFamily="82" charset="0"/>
              </a:rPr>
              <a:t>2020-2023</a:t>
            </a:r>
          </a:p>
        </p:txBody>
      </p:sp>
    </p:spTree>
    <p:extLst>
      <p:ext uri="{BB962C8B-B14F-4D97-AF65-F5344CB8AC3E}">
        <p14:creationId xmlns:p14="http://schemas.microsoft.com/office/powerpoint/2010/main" val="1216032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1EBCD9-6F31-4A90-B442-DDCD2BECFC00}"/>
              </a:ext>
            </a:extLst>
          </p:cNvPr>
          <p:cNvSpPr>
            <a:spLocks noGrp="1"/>
          </p:cNvSpPr>
          <p:nvPr>
            <p:ph type="title"/>
          </p:nvPr>
        </p:nvSpPr>
        <p:spPr>
          <a:xfrm>
            <a:off x="3421912" y="949916"/>
            <a:ext cx="7221278" cy="1325563"/>
          </a:xfrm>
        </p:spPr>
        <p:txBody>
          <a:bodyPr>
            <a:normAutofit/>
          </a:bodyPr>
          <a:lstStyle/>
          <a:p>
            <a:pPr algn="ctr"/>
            <a:r>
              <a:rPr lang="es-ES_tradnl" b="1" dirty="0">
                <a:solidFill>
                  <a:schemeClr val="bg1"/>
                </a:solidFill>
                <a:latin typeface="Modern Love Caps" panose="04070805081001020A01" pitchFamily="82" charset="0"/>
              </a:rPr>
              <a:t>2. SESIONES PRÓRROGAS ORDINARIAS</a:t>
            </a:r>
            <a:br>
              <a:rPr lang="es-CO" dirty="0"/>
            </a:br>
            <a:endParaRPr lang="es-CO" dirty="0"/>
          </a:p>
        </p:txBody>
      </p:sp>
      <p:graphicFrame>
        <p:nvGraphicFramePr>
          <p:cNvPr id="4" name="Tabla 3">
            <a:extLst>
              <a:ext uri="{FF2B5EF4-FFF2-40B4-BE49-F238E27FC236}">
                <a16:creationId xmlns:a16="http://schemas.microsoft.com/office/drawing/2014/main" id="{84FD0744-0867-4942-BBF1-2559CEFB72E6}"/>
              </a:ext>
            </a:extLst>
          </p:cNvPr>
          <p:cNvGraphicFramePr>
            <a:graphicFrameLocks noGrp="1"/>
          </p:cNvGraphicFramePr>
          <p:nvPr>
            <p:extLst>
              <p:ext uri="{D42A27DB-BD31-4B8C-83A1-F6EECF244321}">
                <p14:modId xmlns:p14="http://schemas.microsoft.com/office/powerpoint/2010/main" val="2166123339"/>
              </p:ext>
            </p:extLst>
          </p:nvPr>
        </p:nvGraphicFramePr>
        <p:xfrm>
          <a:off x="1754592" y="2275479"/>
          <a:ext cx="8888598" cy="2296521"/>
        </p:xfrm>
        <a:graphic>
          <a:graphicData uri="http://schemas.openxmlformats.org/drawingml/2006/table">
            <a:tbl>
              <a:tblPr firstRow="1" firstCol="1" bandRow="1">
                <a:tableStyleId>{16D9F66E-5EB9-4882-86FB-DCBF35E3C3E4}</a:tableStyleId>
              </a:tblPr>
              <a:tblGrid>
                <a:gridCol w="2439287">
                  <a:extLst>
                    <a:ext uri="{9D8B030D-6E8A-4147-A177-3AD203B41FA5}">
                      <a16:colId xmlns:a16="http://schemas.microsoft.com/office/drawing/2014/main" val="2323562541"/>
                    </a:ext>
                  </a:extLst>
                </a:gridCol>
                <a:gridCol w="2283247">
                  <a:extLst>
                    <a:ext uri="{9D8B030D-6E8A-4147-A177-3AD203B41FA5}">
                      <a16:colId xmlns:a16="http://schemas.microsoft.com/office/drawing/2014/main" val="3409841087"/>
                    </a:ext>
                  </a:extLst>
                </a:gridCol>
                <a:gridCol w="1732515">
                  <a:extLst>
                    <a:ext uri="{9D8B030D-6E8A-4147-A177-3AD203B41FA5}">
                      <a16:colId xmlns:a16="http://schemas.microsoft.com/office/drawing/2014/main" val="3622510985"/>
                    </a:ext>
                  </a:extLst>
                </a:gridCol>
                <a:gridCol w="2433549">
                  <a:extLst>
                    <a:ext uri="{9D8B030D-6E8A-4147-A177-3AD203B41FA5}">
                      <a16:colId xmlns:a16="http://schemas.microsoft.com/office/drawing/2014/main" val="790793132"/>
                    </a:ext>
                  </a:extLst>
                </a:gridCol>
              </a:tblGrid>
              <a:tr h="772521">
                <a:tc>
                  <a:txBody>
                    <a:bodyPr/>
                    <a:lstStyle/>
                    <a:p>
                      <a:pPr algn="ctr">
                        <a:spcAft>
                          <a:spcPts val="0"/>
                        </a:spcAft>
                      </a:pPr>
                      <a:endParaRPr lang="es-ES_tradnl" sz="2000" dirty="0">
                        <a:effectLst/>
                        <a:latin typeface="Modern Love Caps" panose="04070805081001020A01" pitchFamily="82" charset="0"/>
                      </a:endParaRPr>
                    </a:p>
                    <a:p>
                      <a:pPr algn="ctr">
                        <a:spcAft>
                          <a:spcPts val="0"/>
                        </a:spcAft>
                      </a:pPr>
                      <a:r>
                        <a:rPr lang="es-ES_tradnl" sz="2000" dirty="0">
                          <a:effectLst/>
                          <a:latin typeface="Modern Love Caps" panose="04070805081001020A01" pitchFamily="82" charset="0"/>
                        </a:rPr>
                        <a:t>PERIODO</a:t>
                      </a:r>
                      <a:endParaRPr lang="es-CO" sz="2000" dirty="0">
                        <a:effectLst/>
                        <a:latin typeface="Modern Love Caps" panose="04070805081001020A01" pitchFamily="82" charset="0"/>
                        <a:ea typeface="Times New Roman" panose="02020603050405020304" pitchFamily="18" charset="0"/>
                      </a:endParaRPr>
                    </a:p>
                  </a:txBody>
                  <a:tcPr marL="68580" marR="68580" marT="0" marB="0"/>
                </a:tc>
                <a:tc>
                  <a:txBody>
                    <a:bodyPr/>
                    <a:lstStyle/>
                    <a:p>
                      <a:pPr algn="ctr">
                        <a:spcAft>
                          <a:spcPts val="0"/>
                        </a:spcAft>
                      </a:pPr>
                      <a:r>
                        <a:rPr lang="es-ES_tradnl" sz="2000" dirty="0">
                          <a:effectLst/>
                          <a:latin typeface="Modern Love Caps" panose="04070805081001020A01" pitchFamily="82" charset="0"/>
                        </a:rPr>
                        <a:t>MES</a:t>
                      </a:r>
                      <a:endParaRPr lang="es-CO" sz="2000" dirty="0">
                        <a:effectLst/>
                        <a:latin typeface="Modern Love Caps" panose="04070805081001020A01" pitchFamily="82" charset="0"/>
                        <a:ea typeface="Times New Roman" panose="02020603050405020304" pitchFamily="18" charset="0"/>
                      </a:endParaRPr>
                    </a:p>
                  </a:txBody>
                  <a:tcPr marL="68580" marR="68580" marT="0" marB="0" anchor="ctr"/>
                </a:tc>
                <a:tc>
                  <a:txBody>
                    <a:bodyPr/>
                    <a:lstStyle/>
                    <a:p>
                      <a:pPr algn="ctr">
                        <a:spcAft>
                          <a:spcPts val="0"/>
                        </a:spcAft>
                      </a:pPr>
                      <a:r>
                        <a:rPr lang="es-ES_tradnl" sz="2000" dirty="0">
                          <a:effectLst/>
                          <a:latin typeface="Modern Love Caps" panose="04070805081001020A01" pitchFamily="82" charset="0"/>
                        </a:rPr>
                        <a:t>FECHAS</a:t>
                      </a:r>
                      <a:endParaRPr lang="es-CO" sz="2000" dirty="0">
                        <a:effectLst/>
                        <a:latin typeface="Modern Love Caps" panose="04070805081001020A01" pitchFamily="82" charset="0"/>
                        <a:ea typeface="Times New Roman" panose="02020603050405020304" pitchFamily="18" charset="0"/>
                      </a:endParaRPr>
                    </a:p>
                  </a:txBody>
                  <a:tcPr marL="68580" marR="68580" marT="0" marB="0" anchor="ctr"/>
                </a:tc>
                <a:tc>
                  <a:txBody>
                    <a:bodyPr/>
                    <a:lstStyle/>
                    <a:p>
                      <a:pPr algn="ctr">
                        <a:spcAft>
                          <a:spcPts val="0"/>
                        </a:spcAft>
                      </a:pPr>
                      <a:r>
                        <a:rPr lang="es-ES_tradnl" sz="2000" dirty="0">
                          <a:effectLst/>
                          <a:latin typeface="Modern Love Caps" panose="04070805081001020A01" pitchFamily="82" charset="0"/>
                        </a:rPr>
                        <a:t>TOTAL DIAS DE SESIÓN</a:t>
                      </a:r>
                      <a:endParaRPr lang="es-CO" sz="2000" dirty="0">
                        <a:effectLst/>
                        <a:latin typeface="Modern Love Caps" panose="04070805081001020A01" pitchFamily="82" charset="0"/>
                        <a:ea typeface="Times New Roman" panose="02020603050405020304" pitchFamily="18" charset="0"/>
                      </a:endParaRPr>
                    </a:p>
                  </a:txBody>
                  <a:tcPr marL="68580" marR="68580" marT="0" marB="0" anchor="ctr"/>
                </a:tc>
                <a:extLst>
                  <a:ext uri="{0D108BD9-81ED-4DB2-BD59-A6C34878D82A}">
                    <a16:rowId xmlns:a16="http://schemas.microsoft.com/office/drawing/2014/main" val="3367260514"/>
                  </a:ext>
                </a:extLst>
              </a:tr>
              <a:tr h="861848">
                <a:tc>
                  <a:txBody>
                    <a:bodyPr/>
                    <a:lstStyle/>
                    <a:p>
                      <a:pPr algn="just">
                        <a:spcAft>
                          <a:spcPts val="0"/>
                        </a:spcAft>
                      </a:pPr>
                      <a:endParaRPr lang="es-ES_tradnl" sz="2000" dirty="0">
                        <a:effectLst/>
                        <a:latin typeface="Modern Love Caps" panose="04070805081001020A01" pitchFamily="82" charset="0"/>
                      </a:endParaRPr>
                    </a:p>
                    <a:p>
                      <a:pPr algn="just">
                        <a:spcAft>
                          <a:spcPts val="0"/>
                        </a:spcAft>
                      </a:pPr>
                      <a:r>
                        <a:rPr lang="es-ES_tradnl" sz="2000" dirty="0">
                          <a:effectLst/>
                          <a:latin typeface="Modern Love Caps" panose="04070805081001020A01" pitchFamily="82" charset="0"/>
                        </a:rPr>
                        <a:t>1ER PERIODO DE SESIONES ORDINARIAS </a:t>
                      </a:r>
                      <a:endParaRPr lang="es-CO" sz="2000" dirty="0">
                        <a:effectLst/>
                        <a:latin typeface="Modern Love Caps" panose="04070805081001020A01" pitchFamily="82" charset="0"/>
                        <a:ea typeface="Times New Roman" panose="02020603050405020304" pitchFamily="18" charset="0"/>
                      </a:endParaRPr>
                    </a:p>
                  </a:txBody>
                  <a:tcPr marL="68580" marR="68580" marT="0" marB="0"/>
                </a:tc>
                <a:tc>
                  <a:txBody>
                    <a:bodyPr/>
                    <a:lstStyle/>
                    <a:p>
                      <a:pPr algn="ctr">
                        <a:spcAft>
                          <a:spcPts val="0"/>
                        </a:spcAft>
                      </a:pPr>
                      <a:r>
                        <a:rPr lang="es-ES_tradnl" sz="2000" dirty="0">
                          <a:effectLst/>
                          <a:latin typeface="Modern Love Caps" panose="04070805081001020A01" pitchFamily="82" charset="0"/>
                        </a:rPr>
                        <a:t>MAYO</a:t>
                      </a:r>
                      <a:endParaRPr lang="es-CO" sz="2000" dirty="0">
                        <a:effectLst/>
                        <a:latin typeface="Modern Love Caps" panose="04070805081001020A01" pitchFamily="82" charset="0"/>
                        <a:ea typeface="Times New Roman" panose="02020603050405020304" pitchFamily="18" charset="0"/>
                      </a:endParaRPr>
                    </a:p>
                  </a:txBody>
                  <a:tcPr marL="68580" marR="68580" marT="0" marB="0" anchor="ctr"/>
                </a:tc>
                <a:tc>
                  <a:txBody>
                    <a:bodyPr/>
                    <a:lstStyle/>
                    <a:p>
                      <a:pPr algn="ctr">
                        <a:spcAft>
                          <a:spcPts val="0"/>
                        </a:spcAft>
                      </a:pPr>
                      <a:r>
                        <a:rPr lang="es-ES_tradnl" sz="2000" dirty="0">
                          <a:effectLst/>
                          <a:latin typeface="Modern Love Caps" panose="04070805081001020A01" pitchFamily="82" charset="0"/>
                        </a:rPr>
                        <a:t>3, 4, 5, 7 y 10</a:t>
                      </a:r>
                      <a:endParaRPr lang="es-CO" sz="2000" dirty="0">
                        <a:effectLst/>
                        <a:latin typeface="Modern Love Caps" panose="04070805081001020A01" pitchFamily="82" charset="0"/>
                        <a:ea typeface="Times New Roman" panose="02020603050405020304" pitchFamily="18" charset="0"/>
                      </a:endParaRPr>
                    </a:p>
                  </a:txBody>
                  <a:tcPr marL="68580" marR="68580" marT="0" marB="0" anchor="ctr"/>
                </a:tc>
                <a:tc>
                  <a:txBody>
                    <a:bodyPr/>
                    <a:lstStyle/>
                    <a:p>
                      <a:pPr algn="ctr">
                        <a:spcAft>
                          <a:spcPts val="0"/>
                        </a:spcAft>
                      </a:pPr>
                      <a:r>
                        <a:rPr lang="es-ES_tradnl" sz="2000" dirty="0">
                          <a:effectLst/>
                          <a:latin typeface="Modern Love Caps" panose="04070805081001020A01" pitchFamily="82" charset="0"/>
                        </a:rPr>
                        <a:t>5</a:t>
                      </a:r>
                      <a:endParaRPr lang="es-CO" sz="2000" dirty="0">
                        <a:effectLst/>
                        <a:latin typeface="Modern Love Caps" panose="04070805081001020A01" pitchFamily="82" charset="0"/>
                        <a:ea typeface="Times New Roman" panose="02020603050405020304" pitchFamily="18" charset="0"/>
                      </a:endParaRPr>
                    </a:p>
                  </a:txBody>
                  <a:tcPr marL="68580" marR="68580" marT="0" marB="0" anchor="ctr"/>
                </a:tc>
                <a:extLst>
                  <a:ext uri="{0D108BD9-81ED-4DB2-BD59-A6C34878D82A}">
                    <a16:rowId xmlns:a16="http://schemas.microsoft.com/office/drawing/2014/main" val="3347121269"/>
                  </a:ext>
                </a:extLst>
              </a:tr>
              <a:tr h="532198">
                <a:tc gridSpan="3">
                  <a:txBody>
                    <a:bodyPr/>
                    <a:lstStyle/>
                    <a:p>
                      <a:pPr algn="ctr">
                        <a:spcAft>
                          <a:spcPts val="0"/>
                        </a:spcAft>
                      </a:pPr>
                      <a:endParaRPr lang="es-ES_tradnl" sz="2000" dirty="0">
                        <a:effectLst/>
                        <a:latin typeface="Modern Love Caps" panose="04070805081001020A01" pitchFamily="82" charset="0"/>
                      </a:endParaRPr>
                    </a:p>
                    <a:p>
                      <a:pPr algn="ctr">
                        <a:spcAft>
                          <a:spcPts val="0"/>
                        </a:spcAft>
                      </a:pPr>
                      <a:r>
                        <a:rPr lang="es-ES_tradnl" sz="2000" dirty="0">
                          <a:effectLst/>
                          <a:latin typeface="Modern Love Caps" panose="04070805081001020A01" pitchFamily="82" charset="0"/>
                        </a:rPr>
                        <a:t>TOTAL SESIONES DE PRÓRROGA</a:t>
                      </a:r>
                      <a:endParaRPr lang="es-CO" sz="2000" dirty="0">
                        <a:effectLst/>
                        <a:latin typeface="Modern Love Caps" panose="04070805081001020A01" pitchFamily="82" charset="0"/>
                        <a:ea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a:txBody>
                    <a:bodyPr/>
                    <a:lstStyle/>
                    <a:p>
                      <a:pPr algn="ctr">
                        <a:spcAft>
                          <a:spcPts val="0"/>
                        </a:spcAft>
                      </a:pPr>
                      <a:r>
                        <a:rPr lang="es-ES_tradnl" sz="2000" dirty="0">
                          <a:effectLst/>
                          <a:latin typeface="Modern Love Caps" panose="04070805081001020A01" pitchFamily="82" charset="0"/>
                        </a:rPr>
                        <a:t>5</a:t>
                      </a:r>
                      <a:endParaRPr lang="es-CO" sz="2000" dirty="0">
                        <a:effectLst/>
                        <a:latin typeface="Modern Love Caps" panose="04070805081001020A01" pitchFamily="82" charset="0"/>
                        <a:ea typeface="Times New Roman" panose="02020603050405020304" pitchFamily="18" charset="0"/>
                      </a:endParaRPr>
                    </a:p>
                  </a:txBody>
                  <a:tcPr marL="68580" marR="68580" marT="0" marB="0" anchor="ctr"/>
                </a:tc>
                <a:extLst>
                  <a:ext uri="{0D108BD9-81ED-4DB2-BD59-A6C34878D82A}">
                    <a16:rowId xmlns:a16="http://schemas.microsoft.com/office/drawing/2014/main" val="2554397876"/>
                  </a:ext>
                </a:extLst>
              </a:tr>
            </a:tbl>
          </a:graphicData>
        </a:graphic>
      </p:graphicFrame>
    </p:spTree>
    <p:extLst>
      <p:ext uri="{BB962C8B-B14F-4D97-AF65-F5344CB8AC3E}">
        <p14:creationId xmlns:p14="http://schemas.microsoft.com/office/powerpoint/2010/main" val="1280728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7D12A0-B360-438A-82C5-B4A490E62978}"/>
              </a:ext>
            </a:extLst>
          </p:cNvPr>
          <p:cNvSpPr>
            <a:spLocks noGrp="1"/>
          </p:cNvSpPr>
          <p:nvPr>
            <p:ph type="title"/>
          </p:nvPr>
        </p:nvSpPr>
        <p:spPr>
          <a:xfrm>
            <a:off x="4043978" y="834180"/>
            <a:ext cx="7306340" cy="1325563"/>
          </a:xfrm>
        </p:spPr>
        <p:txBody>
          <a:bodyPr>
            <a:normAutofit fontScale="90000"/>
          </a:bodyPr>
          <a:lstStyle/>
          <a:p>
            <a:r>
              <a:rPr lang="es-ES_tradnl" sz="5300" b="1" dirty="0">
                <a:solidFill>
                  <a:schemeClr val="bg1"/>
                </a:solidFill>
                <a:latin typeface="Modern Love Caps" panose="04070805081001020A01" pitchFamily="82" charset="0"/>
              </a:rPr>
              <a:t>3. SESIONES EXTRAORDINARIAS</a:t>
            </a:r>
            <a:br>
              <a:rPr lang="es-CO" dirty="0"/>
            </a:br>
            <a:endParaRPr lang="es-CO" dirty="0"/>
          </a:p>
        </p:txBody>
      </p:sp>
      <p:graphicFrame>
        <p:nvGraphicFramePr>
          <p:cNvPr id="4" name="Marcador de contenido 3">
            <a:extLst>
              <a:ext uri="{FF2B5EF4-FFF2-40B4-BE49-F238E27FC236}">
                <a16:creationId xmlns:a16="http://schemas.microsoft.com/office/drawing/2014/main" id="{844E33F2-0668-4AB9-870F-BD32B12F46CC}"/>
              </a:ext>
            </a:extLst>
          </p:cNvPr>
          <p:cNvGraphicFramePr>
            <a:graphicFrameLocks noGrp="1"/>
          </p:cNvGraphicFramePr>
          <p:nvPr>
            <p:ph idx="1"/>
            <p:extLst>
              <p:ext uri="{D42A27DB-BD31-4B8C-83A1-F6EECF244321}">
                <p14:modId xmlns:p14="http://schemas.microsoft.com/office/powerpoint/2010/main" val="2942415581"/>
              </p:ext>
            </p:extLst>
          </p:nvPr>
        </p:nvGraphicFramePr>
        <p:xfrm>
          <a:off x="1858926" y="2371060"/>
          <a:ext cx="8474148" cy="2926154"/>
        </p:xfrm>
        <a:graphic>
          <a:graphicData uri="http://schemas.openxmlformats.org/drawingml/2006/table">
            <a:tbl>
              <a:tblPr firstRow="1" firstCol="1" bandRow="1">
                <a:tableStyleId>{16D9F66E-5EB9-4882-86FB-DCBF35E3C3E4}</a:tableStyleId>
              </a:tblPr>
              <a:tblGrid>
                <a:gridCol w="2325550">
                  <a:extLst>
                    <a:ext uri="{9D8B030D-6E8A-4147-A177-3AD203B41FA5}">
                      <a16:colId xmlns:a16="http://schemas.microsoft.com/office/drawing/2014/main" val="2374829905"/>
                    </a:ext>
                  </a:extLst>
                </a:gridCol>
                <a:gridCol w="2176786">
                  <a:extLst>
                    <a:ext uri="{9D8B030D-6E8A-4147-A177-3AD203B41FA5}">
                      <a16:colId xmlns:a16="http://schemas.microsoft.com/office/drawing/2014/main" val="3441362094"/>
                    </a:ext>
                  </a:extLst>
                </a:gridCol>
                <a:gridCol w="1651732">
                  <a:extLst>
                    <a:ext uri="{9D8B030D-6E8A-4147-A177-3AD203B41FA5}">
                      <a16:colId xmlns:a16="http://schemas.microsoft.com/office/drawing/2014/main" val="4078416235"/>
                    </a:ext>
                  </a:extLst>
                </a:gridCol>
                <a:gridCol w="2320080">
                  <a:extLst>
                    <a:ext uri="{9D8B030D-6E8A-4147-A177-3AD203B41FA5}">
                      <a16:colId xmlns:a16="http://schemas.microsoft.com/office/drawing/2014/main" val="1175752779"/>
                    </a:ext>
                  </a:extLst>
                </a:gridCol>
              </a:tblGrid>
              <a:tr h="414181">
                <a:tc>
                  <a:txBody>
                    <a:bodyPr/>
                    <a:lstStyle/>
                    <a:p>
                      <a:pPr algn="ctr">
                        <a:spcAft>
                          <a:spcPts val="0"/>
                        </a:spcAft>
                      </a:pPr>
                      <a:endParaRPr lang="es-ES_tradnl" sz="2000" dirty="0">
                        <a:effectLst/>
                        <a:latin typeface="Modern Love Caps" panose="04070805081001020A01" pitchFamily="82" charset="0"/>
                      </a:endParaRPr>
                    </a:p>
                    <a:p>
                      <a:pPr algn="ctr">
                        <a:spcAft>
                          <a:spcPts val="0"/>
                        </a:spcAft>
                      </a:pPr>
                      <a:r>
                        <a:rPr lang="es-ES_tradnl" sz="2000" dirty="0">
                          <a:effectLst/>
                          <a:latin typeface="Modern Love Caps" panose="04070805081001020A01" pitchFamily="82" charset="0"/>
                        </a:rPr>
                        <a:t>PERIODO</a:t>
                      </a:r>
                      <a:endParaRPr lang="es-CO" sz="2000" dirty="0">
                        <a:effectLst/>
                        <a:latin typeface="Modern Love Caps" panose="04070805081001020A01" pitchFamily="82" charset="0"/>
                        <a:ea typeface="Times New Roman" panose="02020603050405020304" pitchFamily="18" charset="0"/>
                      </a:endParaRPr>
                    </a:p>
                  </a:txBody>
                  <a:tcPr marL="68580" marR="68580" marT="0" marB="0"/>
                </a:tc>
                <a:tc>
                  <a:txBody>
                    <a:bodyPr/>
                    <a:lstStyle/>
                    <a:p>
                      <a:pPr algn="ctr">
                        <a:spcAft>
                          <a:spcPts val="0"/>
                        </a:spcAft>
                      </a:pPr>
                      <a:r>
                        <a:rPr lang="es-ES_tradnl" sz="2000" dirty="0">
                          <a:effectLst/>
                          <a:latin typeface="Modern Love Caps" panose="04070805081001020A01" pitchFamily="82" charset="0"/>
                        </a:rPr>
                        <a:t>MES</a:t>
                      </a:r>
                      <a:endParaRPr lang="es-CO" sz="2000" dirty="0">
                        <a:effectLst/>
                        <a:latin typeface="Modern Love Caps" panose="04070805081001020A01" pitchFamily="82" charset="0"/>
                        <a:ea typeface="Times New Roman" panose="02020603050405020304" pitchFamily="18" charset="0"/>
                      </a:endParaRPr>
                    </a:p>
                  </a:txBody>
                  <a:tcPr marL="68580" marR="68580" marT="0" marB="0" anchor="ctr"/>
                </a:tc>
                <a:tc>
                  <a:txBody>
                    <a:bodyPr/>
                    <a:lstStyle/>
                    <a:p>
                      <a:pPr algn="ctr">
                        <a:spcAft>
                          <a:spcPts val="0"/>
                        </a:spcAft>
                      </a:pPr>
                      <a:r>
                        <a:rPr lang="es-ES_tradnl" sz="2000" dirty="0">
                          <a:effectLst/>
                          <a:latin typeface="Modern Love Caps" panose="04070805081001020A01" pitchFamily="82" charset="0"/>
                        </a:rPr>
                        <a:t>FECHAS</a:t>
                      </a:r>
                      <a:endParaRPr lang="es-CO" sz="2000" dirty="0">
                        <a:effectLst/>
                        <a:latin typeface="Modern Love Caps" panose="04070805081001020A01" pitchFamily="82" charset="0"/>
                        <a:ea typeface="Times New Roman" panose="02020603050405020304" pitchFamily="18" charset="0"/>
                      </a:endParaRPr>
                    </a:p>
                  </a:txBody>
                  <a:tcPr marL="68580" marR="68580" marT="0" marB="0" anchor="ctr"/>
                </a:tc>
                <a:tc>
                  <a:txBody>
                    <a:bodyPr/>
                    <a:lstStyle/>
                    <a:p>
                      <a:pPr algn="ctr">
                        <a:spcAft>
                          <a:spcPts val="0"/>
                        </a:spcAft>
                      </a:pPr>
                      <a:r>
                        <a:rPr lang="es-ES_tradnl" sz="2000" dirty="0">
                          <a:effectLst/>
                          <a:latin typeface="Modern Love Caps" panose="04070805081001020A01" pitchFamily="82" charset="0"/>
                        </a:rPr>
                        <a:t>TOTAL DIAS DE SESIÓN</a:t>
                      </a:r>
                      <a:endParaRPr lang="es-CO" sz="2000" dirty="0">
                        <a:effectLst/>
                        <a:latin typeface="Modern Love Caps" panose="04070805081001020A01" pitchFamily="82" charset="0"/>
                        <a:ea typeface="Times New Roman" panose="02020603050405020304" pitchFamily="18" charset="0"/>
                      </a:endParaRPr>
                    </a:p>
                  </a:txBody>
                  <a:tcPr marL="68580" marR="68580" marT="0" marB="0" anchor="ctr"/>
                </a:tc>
                <a:extLst>
                  <a:ext uri="{0D108BD9-81ED-4DB2-BD59-A6C34878D82A}">
                    <a16:rowId xmlns:a16="http://schemas.microsoft.com/office/drawing/2014/main" val="3598860753"/>
                  </a:ext>
                </a:extLst>
              </a:tr>
              <a:tr h="1706954">
                <a:tc>
                  <a:txBody>
                    <a:bodyPr/>
                    <a:lstStyle/>
                    <a:p>
                      <a:pPr algn="just">
                        <a:spcAft>
                          <a:spcPts val="0"/>
                        </a:spcAft>
                      </a:pPr>
                      <a:r>
                        <a:rPr lang="es-ES_tradnl" sz="2000" dirty="0">
                          <a:effectLst/>
                          <a:latin typeface="Modern Love Caps" panose="04070805081001020A01" pitchFamily="82" charset="0"/>
                        </a:rPr>
                        <a:t> </a:t>
                      </a:r>
                      <a:endParaRPr lang="es-CO" sz="2000" dirty="0">
                        <a:effectLst/>
                        <a:latin typeface="Modern Love Caps" panose="04070805081001020A01" pitchFamily="82" charset="0"/>
                      </a:endParaRPr>
                    </a:p>
                    <a:p>
                      <a:pPr algn="just">
                        <a:spcAft>
                          <a:spcPts val="0"/>
                        </a:spcAft>
                      </a:pPr>
                      <a:r>
                        <a:rPr lang="es-ES_tradnl" sz="2000" dirty="0">
                          <a:effectLst/>
                          <a:latin typeface="Modern Love Caps" panose="04070805081001020A01" pitchFamily="82" charset="0"/>
                        </a:rPr>
                        <a:t>1RA CONVOCATORIA </a:t>
                      </a:r>
                      <a:endParaRPr lang="es-CO" sz="2000" dirty="0">
                        <a:effectLst/>
                        <a:latin typeface="Modern Love Caps" panose="04070805081001020A01" pitchFamily="82" charset="0"/>
                      </a:endParaRPr>
                    </a:p>
                    <a:p>
                      <a:pPr marL="342900" lvl="0" indent="-342900" algn="just">
                        <a:spcAft>
                          <a:spcPts val="0"/>
                        </a:spcAft>
                        <a:buFont typeface="Symbol" panose="05050102010706020507" pitchFamily="18" charset="2"/>
                        <a:buChar char=""/>
                      </a:pPr>
                      <a:r>
                        <a:rPr lang="es-ES_tradnl" sz="2000" dirty="0">
                          <a:effectLst/>
                          <a:latin typeface="Modern Love Caps" panose="04070805081001020A01" pitchFamily="82" charset="0"/>
                        </a:rPr>
                        <a:t>DECRETO 0565 DEL 21 DE MAYO DE 2021</a:t>
                      </a:r>
                      <a:endParaRPr lang="es-CO" sz="2000" dirty="0">
                        <a:effectLst/>
                        <a:latin typeface="Modern Love Caps" panose="04070805081001020A01" pitchFamily="82" charset="0"/>
                        <a:ea typeface="Times New Roman" panose="02020603050405020304" pitchFamily="18" charset="0"/>
                      </a:endParaRPr>
                    </a:p>
                  </a:txBody>
                  <a:tcPr marL="68580" marR="68580" marT="0" marB="0"/>
                </a:tc>
                <a:tc>
                  <a:txBody>
                    <a:bodyPr/>
                    <a:lstStyle/>
                    <a:p>
                      <a:pPr algn="ctr">
                        <a:spcAft>
                          <a:spcPts val="0"/>
                        </a:spcAft>
                      </a:pPr>
                      <a:r>
                        <a:rPr lang="es-ES_tradnl" sz="2000" dirty="0">
                          <a:effectLst/>
                          <a:latin typeface="Modern Love Caps" panose="04070805081001020A01" pitchFamily="82" charset="0"/>
                        </a:rPr>
                        <a:t> </a:t>
                      </a:r>
                      <a:endParaRPr lang="es-CO" sz="2000" dirty="0">
                        <a:effectLst/>
                        <a:latin typeface="Modern Love Caps" panose="04070805081001020A01" pitchFamily="82" charset="0"/>
                      </a:endParaRPr>
                    </a:p>
                    <a:p>
                      <a:pPr algn="ctr">
                        <a:spcAft>
                          <a:spcPts val="0"/>
                        </a:spcAft>
                      </a:pPr>
                      <a:r>
                        <a:rPr lang="es-ES_tradnl" sz="2000" dirty="0">
                          <a:effectLst/>
                          <a:latin typeface="Modern Love Caps" panose="04070805081001020A01" pitchFamily="82" charset="0"/>
                        </a:rPr>
                        <a:t>MAYO</a:t>
                      </a:r>
                      <a:endParaRPr lang="es-CO" sz="2000" dirty="0">
                        <a:effectLst/>
                        <a:latin typeface="Modern Love Caps" panose="04070805081001020A01" pitchFamily="82" charset="0"/>
                      </a:endParaRPr>
                    </a:p>
                    <a:p>
                      <a:pPr algn="ctr">
                        <a:spcAft>
                          <a:spcPts val="0"/>
                        </a:spcAft>
                      </a:pPr>
                      <a:r>
                        <a:rPr lang="es-ES_tradnl" sz="2000" dirty="0">
                          <a:effectLst/>
                          <a:latin typeface="Modern Love Caps" panose="04070805081001020A01" pitchFamily="82" charset="0"/>
                        </a:rPr>
                        <a:t> </a:t>
                      </a:r>
                      <a:endParaRPr lang="es-CO" sz="2000" dirty="0">
                        <a:effectLst/>
                        <a:latin typeface="Modern Love Caps" panose="04070805081001020A01" pitchFamily="82" charset="0"/>
                      </a:endParaRPr>
                    </a:p>
                    <a:p>
                      <a:pPr algn="ctr">
                        <a:spcAft>
                          <a:spcPts val="0"/>
                        </a:spcAft>
                      </a:pPr>
                      <a:r>
                        <a:rPr lang="es-ES_tradnl" sz="2000" dirty="0">
                          <a:effectLst/>
                          <a:latin typeface="Modern Love Caps" panose="04070805081001020A01" pitchFamily="82" charset="0"/>
                        </a:rPr>
                        <a:t> </a:t>
                      </a:r>
                      <a:endParaRPr lang="es-CO" sz="2000" dirty="0">
                        <a:effectLst/>
                        <a:latin typeface="Modern Love Caps" panose="04070805081001020A01" pitchFamily="82" charset="0"/>
                        <a:ea typeface="Times New Roman" panose="02020603050405020304" pitchFamily="18" charset="0"/>
                      </a:endParaRPr>
                    </a:p>
                  </a:txBody>
                  <a:tcPr marL="68580" marR="68580" marT="0" marB="0" anchor="ctr"/>
                </a:tc>
                <a:tc>
                  <a:txBody>
                    <a:bodyPr/>
                    <a:lstStyle/>
                    <a:p>
                      <a:pPr algn="just">
                        <a:spcAft>
                          <a:spcPts val="0"/>
                        </a:spcAft>
                      </a:pPr>
                      <a:r>
                        <a:rPr lang="es-ES_tradnl" sz="2000" dirty="0">
                          <a:effectLst/>
                          <a:latin typeface="Modern Love Caps" panose="04070805081001020A01" pitchFamily="82" charset="0"/>
                        </a:rPr>
                        <a:t>23, 24, 25, 26, 27, 28, 29, 30 Y 31</a:t>
                      </a:r>
                      <a:endParaRPr lang="es-CO" sz="2000" dirty="0">
                        <a:effectLst/>
                        <a:latin typeface="Modern Love Caps" panose="04070805081001020A01" pitchFamily="82" charset="0"/>
                      </a:endParaRPr>
                    </a:p>
                    <a:p>
                      <a:pPr algn="ctr">
                        <a:spcAft>
                          <a:spcPts val="0"/>
                        </a:spcAft>
                      </a:pPr>
                      <a:r>
                        <a:rPr lang="es-ES_tradnl" sz="2000" dirty="0">
                          <a:effectLst/>
                          <a:latin typeface="Modern Love Caps" panose="04070805081001020A01" pitchFamily="82" charset="0"/>
                        </a:rPr>
                        <a:t> </a:t>
                      </a:r>
                      <a:endParaRPr lang="es-CO" sz="2000" dirty="0">
                        <a:effectLst/>
                        <a:latin typeface="Modern Love Caps" panose="04070805081001020A01" pitchFamily="82" charset="0"/>
                        <a:ea typeface="Times New Roman" panose="02020603050405020304" pitchFamily="18" charset="0"/>
                      </a:endParaRPr>
                    </a:p>
                  </a:txBody>
                  <a:tcPr marL="68580" marR="68580" marT="0" marB="0" anchor="ctr"/>
                </a:tc>
                <a:tc>
                  <a:txBody>
                    <a:bodyPr/>
                    <a:lstStyle/>
                    <a:p>
                      <a:pPr algn="ctr">
                        <a:spcAft>
                          <a:spcPts val="0"/>
                        </a:spcAft>
                      </a:pPr>
                      <a:r>
                        <a:rPr lang="es-ES_tradnl" sz="2000" b="1" dirty="0">
                          <a:effectLst/>
                          <a:latin typeface="Modern Love Caps" panose="04070805081001020A01" pitchFamily="82" charset="0"/>
                        </a:rPr>
                        <a:t>9</a:t>
                      </a:r>
                      <a:endParaRPr lang="es-CO" sz="2000" b="1" dirty="0">
                        <a:effectLst/>
                        <a:latin typeface="Modern Love Caps" panose="04070805081001020A01" pitchFamily="82" charset="0"/>
                        <a:ea typeface="Times New Roman" panose="02020603050405020304" pitchFamily="18" charset="0"/>
                      </a:endParaRPr>
                    </a:p>
                  </a:txBody>
                  <a:tcPr marL="68580" marR="68580" marT="0" marB="0" anchor="ctr"/>
                </a:tc>
                <a:extLst>
                  <a:ext uri="{0D108BD9-81ED-4DB2-BD59-A6C34878D82A}">
                    <a16:rowId xmlns:a16="http://schemas.microsoft.com/office/drawing/2014/main" val="149381709"/>
                  </a:ext>
                </a:extLst>
              </a:tr>
              <a:tr h="598756">
                <a:tc gridSpan="3">
                  <a:txBody>
                    <a:bodyPr/>
                    <a:lstStyle/>
                    <a:p>
                      <a:pPr algn="ctr">
                        <a:spcAft>
                          <a:spcPts val="0"/>
                        </a:spcAft>
                      </a:pPr>
                      <a:endParaRPr lang="es-ES_tradnl" sz="2000" dirty="0">
                        <a:effectLst/>
                        <a:latin typeface="Modern Love Caps" panose="04070805081001020A01" pitchFamily="82" charset="0"/>
                      </a:endParaRPr>
                    </a:p>
                    <a:p>
                      <a:pPr algn="ctr">
                        <a:spcAft>
                          <a:spcPts val="0"/>
                        </a:spcAft>
                      </a:pPr>
                      <a:r>
                        <a:rPr lang="es-ES_tradnl" sz="2000" dirty="0">
                          <a:effectLst/>
                          <a:latin typeface="Modern Love Caps" panose="04070805081001020A01" pitchFamily="82" charset="0"/>
                        </a:rPr>
                        <a:t>TOTAL SESIONES EXTRAORDINARIAS REALIZADAS</a:t>
                      </a:r>
                      <a:endParaRPr lang="es-CO" sz="2000" dirty="0">
                        <a:effectLst/>
                        <a:latin typeface="Modern Love Caps" panose="04070805081001020A01" pitchFamily="82" charset="0"/>
                        <a:ea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a:txBody>
                    <a:bodyPr/>
                    <a:lstStyle/>
                    <a:p>
                      <a:pPr algn="ctr">
                        <a:spcAft>
                          <a:spcPts val="0"/>
                        </a:spcAft>
                      </a:pPr>
                      <a:r>
                        <a:rPr lang="es-ES_tradnl" sz="2000" b="1" dirty="0">
                          <a:effectLst/>
                          <a:latin typeface="Modern Love Caps" panose="04070805081001020A01" pitchFamily="82" charset="0"/>
                        </a:rPr>
                        <a:t>9</a:t>
                      </a:r>
                      <a:endParaRPr lang="es-CO" sz="2000" b="1" dirty="0">
                        <a:effectLst/>
                        <a:latin typeface="Modern Love Caps" panose="04070805081001020A01" pitchFamily="82" charset="0"/>
                        <a:ea typeface="Times New Roman" panose="02020603050405020304" pitchFamily="18" charset="0"/>
                      </a:endParaRPr>
                    </a:p>
                  </a:txBody>
                  <a:tcPr marL="68580" marR="68580" marT="0" marB="0" anchor="ctr"/>
                </a:tc>
                <a:extLst>
                  <a:ext uri="{0D108BD9-81ED-4DB2-BD59-A6C34878D82A}">
                    <a16:rowId xmlns:a16="http://schemas.microsoft.com/office/drawing/2014/main" val="2693241027"/>
                  </a:ext>
                </a:extLst>
              </a:tr>
            </a:tbl>
          </a:graphicData>
        </a:graphic>
      </p:graphicFrame>
    </p:spTree>
    <p:extLst>
      <p:ext uri="{BB962C8B-B14F-4D97-AF65-F5344CB8AC3E}">
        <p14:creationId xmlns:p14="http://schemas.microsoft.com/office/powerpoint/2010/main" val="3161302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8B2CC2-C8EA-474C-A27C-719686804693}"/>
              </a:ext>
            </a:extLst>
          </p:cNvPr>
          <p:cNvSpPr>
            <a:spLocks noGrp="1"/>
          </p:cNvSpPr>
          <p:nvPr>
            <p:ph type="title"/>
          </p:nvPr>
        </p:nvSpPr>
        <p:spPr>
          <a:xfrm>
            <a:off x="5718545" y="758530"/>
            <a:ext cx="6111240" cy="1325563"/>
          </a:xfrm>
        </p:spPr>
        <p:txBody>
          <a:bodyPr>
            <a:normAutofit/>
          </a:bodyPr>
          <a:lstStyle/>
          <a:p>
            <a:r>
              <a:rPr lang="es-ES" sz="4800" b="1" dirty="0">
                <a:solidFill>
                  <a:schemeClr val="bg1"/>
                </a:solidFill>
                <a:latin typeface="Modern Love Caps" panose="04070805081001020A01" pitchFamily="82" charset="0"/>
              </a:rPr>
              <a:t>TOTAL DE SESIONES</a:t>
            </a:r>
            <a:endParaRPr lang="es-CO" sz="4800" dirty="0">
              <a:solidFill>
                <a:schemeClr val="bg1"/>
              </a:solidFill>
              <a:latin typeface="Modern Love Caps" panose="04070805081001020A01" pitchFamily="82" charset="0"/>
            </a:endParaRPr>
          </a:p>
        </p:txBody>
      </p:sp>
      <p:graphicFrame>
        <p:nvGraphicFramePr>
          <p:cNvPr id="4" name="Marcador de contenido 3">
            <a:extLst>
              <a:ext uri="{FF2B5EF4-FFF2-40B4-BE49-F238E27FC236}">
                <a16:creationId xmlns:a16="http://schemas.microsoft.com/office/drawing/2014/main" id="{B70251C4-C97B-41A2-9FB1-0A3777A96F92}"/>
              </a:ext>
            </a:extLst>
          </p:cNvPr>
          <p:cNvGraphicFramePr>
            <a:graphicFrameLocks noGrp="1"/>
          </p:cNvGraphicFramePr>
          <p:nvPr>
            <p:ph idx="1"/>
            <p:extLst>
              <p:ext uri="{D42A27DB-BD31-4B8C-83A1-F6EECF244321}">
                <p14:modId xmlns:p14="http://schemas.microsoft.com/office/powerpoint/2010/main" val="1613140284"/>
              </p:ext>
            </p:extLst>
          </p:nvPr>
        </p:nvGraphicFramePr>
        <p:xfrm>
          <a:off x="1442712" y="2535798"/>
          <a:ext cx="9264274" cy="2804311"/>
        </p:xfrm>
        <a:graphic>
          <a:graphicData uri="http://schemas.openxmlformats.org/drawingml/2006/table">
            <a:tbl>
              <a:tblPr>
                <a:tableStyleId>{16D9F66E-5EB9-4882-86FB-DCBF35E3C3E4}</a:tableStyleId>
              </a:tblPr>
              <a:tblGrid>
                <a:gridCol w="4695329">
                  <a:extLst>
                    <a:ext uri="{9D8B030D-6E8A-4147-A177-3AD203B41FA5}">
                      <a16:colId xmlns:a16="http://schemas.microsoft.com/office/drawing/2014/main" val="1155016063"/>
                    </a:ext>
                  </a:extLst>
                </a:gridCol>
                <a:gridCol w="4568945">
                  <a:extLst>
                    <a:ext uri="{9D8B030D-6E8A-4147-A177-3AD203B41FA5}">
                      <a16:colId xmlns:a16="http://schemas.microsoft.com/office/drawing/2014/main" val="592746456"/>
                    </a:ext>
                  </a:extLst>
                </a:gridCol>
              </a:tblGrid>
              <a:tr h="459157">
                <a:tc>
                  <a:txBody>
                    <a:bodyPr/>
                    <a:lstStyle/>
                    <a:p>
                      <a:pPr algn="ctr">
                        <a:spcAft>
                          <a:spcPts val="0"/>
                        </a:spcAft>
                        <a:tabLst>
                          <a:tab pos="2700020" algn="ctr"/>
                          <a:tab pos="5400040" algn="r"/>
                        </a:tabLst>
                      </a:pPr>
                      <a:r>
                        <a:rPr lang="es-ES_tradnl" sz="2000" b="1" dirty="0">
                          <a:effectLst/>
                          <a:latin typeface="Modern Love Caps" panose="04070805081001020A01" pitchFamily="82" charset="0"/>
                        </a:rPr>
                        <a:t>SESIONES</a:t>
                      </a:r>
                      <a:endParaRPr lang="es-CO" sz="2000" b="1" dirty="0">
                        <a:effectLst/>
                        <a:latin typeface="Modern Love Caps" panose="04070805081001020A01" pitchFamily="82" charset="0"/>
                        <a:ea typeface="Times New Roman" panose="02020603050405020304" pitchFamily="18" charset="0"/>
                      </a:endParaRPr>
                    </a:p>
                  </a:txBody>
                  <a:tcPr marL="0" marR="0" marT="0" marB="0" anchor="ctr"/>
                </a:tc>
                <a:tc>
                  <a:txBody>
                    <a:bodyPr/>
                    <a:lstStyle/>
                    <a:p>
                      <a:pPr algn="ctr">
                        <a:spcAft>
                          <a:spcPts val="0"/>
                        </a:spcAft>
                        <a:tabLst>
                          <a:tab pos="2700020" algn="ctr"/>
                          <a:tab pos="5400040" algn="r"/>
                        </a:tabLst>
                      </a:pPr>
                      <a:r>
                        <a:rPr lang="es-ES_tradnl" sz="2000" b="1">
                          <a:effectLst/>
                          <a:latin typeface="Modern Love Caps" panose="04070805081001020A01" pitchFamily="82" charset="0"/>
                        </a:rPr>
                        <a:t>CANTIDAD</a:t>
                      </a:r>
                      <a:endParaRPr lang="es-CO" sz="2000" b="1">
                        <a:effectLst/>
                        <a:latin typeface="Modern Love Caps" panose="04070805081001020A01" pitchFamily="82" charset="0"/>
                        <a:ea typeface="Times New Roman" panose="02020603050405020304" pitchFamily="18" charset="0"/>
                      </a:endParaRPr>
                    </a:p>
                  </a:txBody>
                  <a:tcPr marL="0" marR="0" marT="0" marB="0" anchor="ctr"/>
                </a:tc>
                <a:extLst>
                  <a:ext uri="{0D108BD9-81ED-4DB2-BD59-A6C34878D82A}">
                    <a16:rowId xmlns:a16="http://schemas.microsoft.com/office/drawing/2014/main" val="474291285"/>
                  </a:ext>
                </a:extLst>
              </a:tr>
              <a:tr h="459157">
                <a:tc>
                  <a:txBody>
                    <a:bodyPr/>
                    <a:lstStyle/>
                    <a:p>
                      <a:pPr>
                        <a:spcAft>
                          <a:spcPts val="0"/>
                        </a:spcAft>
                        <a:tabLst>
                          <a:tab pos="2700020" algn="ctr"/>
                          <a:tab pos="5400040" algn="r"/>
                        </a:tabLst>
                      </a:pPr>
                      <a:r>
                        <a:rPr lang="es-ES" sz="2000" b="1" dirty="0">
                          <a:effectLst/>
                          <a:latin typeface="Modern Love Caps" panose="04070805081001020A01" pitchFamily="82" charset="0"/>
                        </a:rPr>
                        <a:t>  Total Sesiones Ordinarias realizadas </a:t>
                      </a:r>
                      <a:endParaRPr lang="es-CO" sz="2000" b="1" dirty="0">
                        <a:effectLst/>
                        <a:latin typeface="Modern Love Caps" panose="04070805081001020A01" pitchFamily="82" charset="0"/>
                        <a:ea typeface="Times New Roman" panose="02020603050405020304" pitchFamily="18" charset="0"/>
                      </a:endParaRPr>
                    </a:p>
                  </a:txBody>
                  <a:tcPr marL="0" marR="0" marT="0" marB="0" anchor="ctr"/>
                </a:tc>
                <a:tc>
                  <a:txBody>
                    <a:bodyPr/>
                    <a:lstStyle/>
                    <a:p>
                      <a:pPr algn="ctr">
                        <a:spcAft>
                          <a:spcPts val="0"/>
                        </a:spcAft>
                        <a:tabLst>
                          <a:tab pos="2700020" algn="ctr"/>
                          <a:tab pos="5400040" algn="r"/>
                        </a:tabLst>
                      </a:pPr>
                      <a:r>
                        <a:rPr lang="es-ES_tradnl" sz="2000" b="1">
                          <a:effectLst/>
                          <a:latin typeface="Modern Love Caps" panose="04070805081001020A01" pitchFamily="82" charset="0"/>
                        </a:rPr>
                        <a:t>85</a:t>
                      </a:r>
                      <a:endParaRPr lang="es-CO" sz="2000" b="1">
                        <a:effectLst/>
                        <a:latin typeface="Modern Love Caps" panose="04070805081001020A01" pitchFamily="82" charset="0"/>
                        <a:ea typeface="Times New Roman" panose="02020603050405020304" pitchFamily="18" charset="0"/>
                      </a:endParaRPr>
                    </a:p>
                  </a:txBody>
                  <a:tcPr marL="0" marR="0" marT="0" marB="0" anchor="ctr"/>
                </a:tc>
                <a:extLst>
                  <a:ext uri="{0D108BD9-81ED-4DB2-BD59-A6C34878D82A}">
                    <a16:rowId xmlns:a16="http://schemas.microsoft.com/office/drawing/2014/main" val="3257431721"/>
                  </a:ext>
                </a:extLst>
              </a:tr>
              <a:tr h="686964">
                <a:tc>
                  <a:txBody>
                    <a:bodyPr/>
                    <a:lstStyle/>
                    <a:p>
                      <a:pPr>
                        <a:spcAft>
                          <a:spcPts val="0"/>
                        </a:spcAft>
                        <a:tabLst>
                          <a:tab pos="2700020" algn="ctr"/>
                          <a:tab pos="5400040" algn="r"/>
                        </a:tabLst>
                      </a:pPr>
                      <a:r>
                        <a:rPr lang="es-ES_tradnl" sz="2000" b="1" dirty="0">
                          <a:effectLst/>
                          <a:latin typeface="Modern Love Caps" panose="04070805081001020A01" pitchFamily="82" charset="0"/>
                        </a:rPr>
                        <a:t>  Total sesiones realizadas en </a:t>
                      </a:r>
                      <a:r>
                        <a:rPr lang="es-ES" sz="2000" b="1">
                          <a:effectLst/>
                          <a:latin typeface="Modern Love Caps" panose="04070805081001020A01" pitchFamily="82" charset="0"/>
                        </a:rPr>
                        <a:t>Prorrogas de        Ordinarias</a:t>
                      </a:r>
                      <a:endParaRPr lang="es-CO" sz="2000" b="1" dirty="0">
                        <a:effectLst/>
                        <a:latin typeface="Modern Love Caps" panose="04070805081001020A01" pitchFamily="82" charset="0"/>
                        <a:ea typeface="Times New Roman" panose="02020603050405020304" pitchFamily="18" charset="0"/>
                      </a:endParaRPr>
                    </a:p>
                  </a:txBody>
                  <a:tcPr marL="0" marR="0" marT="0" marB="0" anchor="ctr"/>
                </a:tc>
                <a:tc>
                  <a:txBody>
                    <a:bodyPr/>
                    <a:lstStyle/>
                    <a:p>
                      <a:pPr algn="ctr">
                        <a:spcAft>
                          <a:spcPts val="0"/>
                        </a:spcAft>
                        <a:tabLst>
                          <a:tab pos="2700020" algn="ctr"/>
                          <a:tab pos="5400040" algn="r"/>
                        </a:tabLst>
                      </a:pPr>
                      <a:r>
                        <a:rPr lang="es-ES_tradnl" sz="2000" b="1">
                          <a:effectLst/>
                          <a:latin typeface="Modern Love Caps" panose="04070805081001020A01" pitchFamily="82" charset="0"/>
                        </a:rPr>
                        <a:t>5</a:t>
                      </a:r>
                      <a:endParaRPr lang="es-CO" sz="2000" b="1">
                        <a:effectLst/>
                        <a:latin typeface="Modern Love Caps" panose="04070805081001020A01" pitchFamily="82" charset="0"/>
                        <a:ea typeface="Times New Roman" panose="02020603050405020304" pitchFamily="18" charset="0"/>
                      </a:endParaRPr>
                    </a:p>
                  </a:txBody>
                  <a:tcPr marL="0" marR="0" marT="0" marB="0" anchor="ctr"/>
                </a:tc>
                <a:extLst>
                  <a:ext uri="{0D108BD9-81ED-4DB2-BD59-A6C34878D82A}">
                    <a16:rowId xmlns:a16="http://schemas.microsoft.com/office/drawing/2014/main" val="166460872"/>
                  </a:ext>
                </a:extLst>
              </a:tr>
              <a:tr h="459157">
                <a:tc>
                  <a:txBody>
                    <a:bodyPr/>
                    <a:lstStyle/>
                    <a:p>
                      <a:pPr>
                        <a:spcAft>
                          <a:spcPts val="0"/>
                        </a:spcAft>
                        <a:tabLst>
                          <a:tab pos="2700020" algn="ctr"/>
                          <a:tab pos="5400040" algn="r"/>
                        </a:tabLst>
                      </a:pPr>
                      <a:r>
                        <a:rPr lang="es-ES" sz="2000" b="1" dirty="0">
                          <a:effectLst/>
                          <a:latin typeface="Modern Love Caps" panose="04070805081001020A01" pitchFamily="82" charset="0"/>
                        </a:rPr>
                        <a:t>  Total sesiones Extraordinarias</a:t>
                      </a:r>
                      <a:endParaRPr lang="es-CO" sz="2000" b="1" dirty="0">
                        <a:effectLst/>
                        <a:latin typeface="Modern Love Caps" panose="04070805081001020A01" pitchFamily="82" charset="0"/>
                        <a:ea typeface="Times New Roman" panose="02020603050405020304" pitchFamily="18" charset="0"/>
                      </a:endParaRPr>
                    </a:p>
                  </a:txBody>
                  <a:tcPr marL="0" marR="0" marT="0" marB="0" anchor="ctr"/>
                </a:tc>
                <a:tc>
                  <a:txBody>
                    <a:bodyPr/>
                    <a:lstStyle/>
                    <a:p>
                      <a:pPr algn="ctr">
                        <a:spcAft>
                          <a:spcPts val="0"/>
                        </a:spcAft>
                        <a:tabLst>
                          <a:tab pos="2700020" algn="ctr"/>
                          <a:tab pos="5400040" algn="r"/>
                        </a:tabLst>
                      </a:pPr>
                      <a:r>
                        <a:rPr lang="es-ES_tradnl" sz="2000" b="1" dirty="0">
                          <a:effectLst/>
                          <a:latin typeface="Modern Love Caps" panose="04070805081001020A01" pitchFamily="82" charset="0"/>
                        </a:rPr>
                        <a:t>9</a:t>
                      </a:r>
                      <a:endParaRPr lang="es-CO" sz="2000" b="1" dirty="0">
                        <a:effectLst/>
                        <a:latin typeface="Modern Love Caps" panose="04070805081001020A01" pitchFamily="82" charset="0"/>
                        <a:ea typeface="Times New Roman" panose="02020603050405020304" pitchFamily="18" charset="0"/>
                      </a:endParaRPr>
                    </a:p>
                  </a:txBody>
                  <a:tcPr marL="0" marR="0" marT="0" marB="0" anchor="ctr"/>
                </a:tc>
                <a:extLst>
                  <a:ext uri="{0D108BD9-81ED-4DB2-BD59-A6C34878D82A}">
                    <a16:rowId xmlns:a16="http://schemas.microsoft.com/office/drawing/2014/main" val="2789798536"/>
                  </a:ext>
                </a:extLst>
              </a:tr>
              <a:tr h="483070">
                <a:tc>
                  <a:txBody>
                    <a:bodyPr/>
                    <a:lstStyle/>
                    <a:p>
                      <a:pPr>
                        <a:spcAft>
                          <a:spcPts val="0"/>
                        </a:spcAft>
                        <a:tabLst>
                          <a:tab pos="2700020" algn="ctr"/>
                          <a:tab pos="5400040" algn="r"/>
                        </a:tabLst>
                      </a:pPr>
                      <a:r>
                        <a:rPr lang="es-ES_tradnl" sz="2000" b="1" dirty="0">
                          <a:effectLst/>
                          <a:latin typeface="Modern Love Caps" panose="04070805081001020A01" pitchFamily="82" charset="0"/>
                        </a:rPr>
                        <a:t>  TOTAL SESIONES AÑO 2020</a:t>
                      </a:r>
                      <a:endParaRPr lang="es-CO" sz="2000" b="1" dirty="0">
                        <a:effectLst/>
                        <a:latin typeface="Modern Love Caps" panose="04070805081001020A01" pitchFamily="82" charset="0"/>
                        <a:ea typeface="Times New Roman" panose="02020603050405020304" pitchFamily="18" charset="0"/>
                      </a:endParaRPr>
                    </a:p>
                  </a:txBody>
                  <a:tcPr marL="0" marR="0" marT="0" marB="0" anchor="ctr"/>
                </a:tc>
                <a:tc>
                  <a:txBody>
                    <a:bodyPr/>
                    <a:lstStyle/>
                    <a:p>
                      <a:pPr algn="ctr">
                        <a:spcAft>
                          <a:spcPts val="0"/>
                        </a:spcAft>
                        <a:tabLst>
                          <a:tab pos="2700020" algn="ctr"/>
                          <a:tab pos="5400040" algn="r"/>
                        </a:tabLst>
                      </a:pPr>
                      <a:r>
                        <a:rPr lang="es-ES" sz="2000" b="1" dirty="0">
                          <a:effectLst/>
                          <a:latin typeface="Modern Love Caps" panose="04070805081001020A01" pitchFamily="82" charset="0"/>
                        </a:rPr>
                        <a:t>99</a:t>
                      </a:r>
                      <a:endParaRPr lang="es-CO" sz="2000" b="1" dirty="0">
                        <a:effectLst/>
                        <a:latin typeface="Modern Love Caps" panose="04070805081001020A01" pitchFamily="82" charset="0"/>
                        <a:ea typeface="Times New Roman" panose="02020603050405020304" pitchFamily="18" charset="0"/>
                      </a:endParaRPr>
                    </a:p>
                  </a:txBody>
                  <a:tcPr marL="0" marR="0" marT="0" marB="0" anchor="ctr"/>
                </a:tc>
                <a:extLst>
                  <a:ext uri="{0D108BD9-81ED-4DB2-BD59-A6C34878D82A}">
                    <a16:rowId xmlns:a16="http://schemas.microsoft.com/office/drawing/2014/main" val="440095556"/>
                  </a:ext>
                </a:extLst>
              </a:tr>
              <a:tr h="256806">
                <a:tc>
                  <a:txBody>
                    <a:bodyPr/>
                    <a:lstStyle/>
                    <a:p>
                      <a:pPr>
                        <a:spcAft>
                          <a:spcPts val="0"/>
                        </a:spcAft>
                        <a:tabLst>
                          <a:tab pos="2700020" algn="ctr"/>
                          <a:tab pos="5400040" algn="r"/>
                        </a:tabLst>
                      </a:pPr>
                      <a:endParaRPr lang="es-CO" sz="1600" dirty="0">
                        <a:effectLst/>
                        <a:latin typeface="Modern Love Caps" panose="04070805081001020A01" pitchFamily="82" charset="0"/>
                      </a:endParaRPr>
                    </a:p>
                  </a:txBody>
                  <a:tcPr marL="0" marR="0" marT="0" marB="0" anchor="ctr"/>
                </a:tc>
                <a:tc>
                  <a:txBody>
                    <a:bodyPr/>
                    <a:lstStyle/>
                    <a:p>
                      <a:pPr algn="ctr">
                        <a:spcAft>
                          <a:spcPts val="0"/>
                        </a:spcAft>
                        <a:tabLst>
                          <a:tab pos="2700020" algn="ctr"/>
                          <a:tab pos="5400040" algn="r"/>
                        </a:tabLst>
                      </a:pPr>
                      <a:r>
                        <a:rPr lang="es-ES" sz="1600" dirty="0">
                          <a:effectLst/>
                          <a:latin typeface="Modern Love Caps" panose="04070805081001020A01" pitchFamily="82" charset="0"/>
                        </a:rPr>
                        <a:t> </a:t>
                      </a:r>
                      <a:endParaRPr lang="es-CO" sz="1600" dirty="0">
                        <a:effectLst/>
                        <a:latin typeface="Modern Love Caps" panose="04070805081001020A01" pitchFamily="82" charset="0"/>
                        <a:ea typeface="Times New Roman" panose="02020603050405020304" pitchFamily="18" charset="0"/>
                      </a:endParaRPr>
                    </a:p>
                  </a:txBody>
                  <a:tcPr marL="0" marR="0" marT="0" marB="0" anchor="ctr"/>
                </a:tc>
                <a:extLst>
                  <a:ext uri="{0D108BD9-81ED-4DB2-BD59-A6C34878D82A}">
                    <a16:rowId xmlns:a16="http://schemas.microsoft.com/office/drawing/2014/main" val="3290713122"/>
                  </a:ext>
                </a:extLst>
              </a:tr>
            </a:tbl>
          </a:graphicData>
        </a:graphic>
      </p:graphicFrame>
    </p:spTree>
    <p:extLst>
      <p:ext uri="{BB962C8B-B14F-4D97-AF65-F5344CB8AC3E}">
        <p14:creationId xmlns:p14="http://schemas.microsoft.com/office/powerpoint/2010/main" val="567984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1F8B59-9A90-4FAE-82DC-F64F4FDB6D26}"/>
              </a:ext>
            </a:extLst>
          </p:cNvPr>
          <p:cNvSpPr>
            <a:spLocks noGrp="1"/>
          </p:cNvSpPr>
          <p:nvPr>
            <p:ph type="title"/>
          </p:nvPr>
        </p:nvSpPr>
        <p:spPr>
          <a:xfrm>
            <a:off x="3686504" y="922173"/>
            <a:ext cx="7044558" cy="1325563"/>
          </a:xfrm>
        </p:spPr>
        <p:txBody>
          <a:bodyPr>
            <a:normAutofit fontScale="90000"/>
          </a:bodyPr>
          <a:lstStyle/>
          <a:p>
            <a:pPr lvl="0" algn="ctr"/>
            <a:r>
              <a:rPr lang="es-ES_tradnl" sz="5300" b="1" dirty="0">
                <a:solidFill>
                  <a:schemeClr val="bg1"/>
                </a:solidFill>
                <a:latin typeface="Modern Love Caps" panose="04070805081001020A01"/>
              </a:rPr>
              <a:t>4. SESIONES DE CONTROL POLÍTICO  </a:t>
            </a:r>
            <a:br>
              <a:rPr lang="es-CO" dirty="0"/>
            </a:br>
            <a:endParaRPr lang="es-CO" dirty="0"/>
          </a:p>
        </p:txBody>
      </p:sp>
      <p:graphicFrame>
        <p:nvGraphicFramePr>
          <p:cNvPr id="4" name="Tabla 3"/>
          <p:cNvGraphicFramePr>
            <a:graphicFrameLocks noGrp="1"/>
          </p:cNvGraphicFramePr>
          <p:nvPr>
            <p:extLst>
              <p:ext uri="{D42A27DB-BD31-4B8C-83A1-F6EECF244321}">
                <p14:modId xmlns:p14="http://schemas.microsoft.com/office/powerpoint/2010/main" val="2324089902"/>
              </p:ext>
            </p:extLst>
          </p:nvPr>
        </p:nvGraphicFramePr>
        <p:xfrm>
          <a:off x="882868" y="2372601"/>
          <a:ext cx="9963808" cy="2987040"/>
        </p:xfrm>
        <a:graphic>
          <a:graphicData uri="http://schemas.openxmlformats.org/drawingml/2006/table">
            <a:tbl>
              <a:tblPr firstRow="1" firstCol="1" bandRow="1">
                <a:tableStyleId>{16D9F66E-5EB9-4882-86FB-DCBF35E3C3E4}</a:tableStyleId>
              </a:tblPr>
              <a:tblGrid>
                <a:gridCol w="1509668">
                  <a:extLst>
                    <a:ext uri="{9D8B030D-6E8A-4147-A177-3AD203B41FA5}">
                      <a16:colId xmlns:a16="http://schemas.microsoft.com/office/drawing/2014/main" val="2846323387"/>
                    </a:ext>
                  </a:extLst>
                </a:gridCol>
                <a:gridCol w="1632679">
                  <a:extLst>
                    <a:ext uri="{9D8B030D-6E8A-4147-A177-3AD203B41FA5}">
                      <a16:colId xmlns:a16="http://schemas.microsoft.com/office/drawing/2014/main" val="3714772555"/>
                    </a:ext>
                  </a:extLst>
                </a:gridCol>
                <a:gridCol w="3051549">
                  <a:extLst>
                    <a:ext uri="{9D8B030D-6E8A-4147-A177-3AD203B41FA5}">
                      <a16:colId xmlns:a16="http://schemas.microsoft.com/office/drawing/2014/main" val="3530660970"/>
                    </a:ext>
                  </a:extLst>
                </a:gridCol>
                <a:gridCol w="3769912">
                  <a:extLst>
                    <a:ext uri="{9D8B030D-6E8A-4147-A177-3AD203B41FA5}">
                      <a16:colId xmlns:a16="http://schemas.microsoft.com/office/drawing/2014/main" val="4090938075"/>
                    </a:ext>
                  </a:extLst>
                </a:gridCol>
              </a:tblGrid>
              <a:tr h="159498">
                <a:tc>
                  <a:txBody>
                    <a:bodyPr/>
                    <a:lstStyle/>
                    <a:p>
                      <a:pPr algn="ctr">
                        <a:spcAft>
                          <a:spcPts val="0"/>
                        </a:spcAft>
                      </a:pPr>
                      <a:r>
                        <a:rPr lang="es-ES_tradnl" sz="1600" dirty="0">
                          <a:effectLst/>
                          <a:latin typeface="Modern Love Caps" panose="04070805081001020A01"/>
                        </a:rPr>
                        <a:t>No. Proposición</a:t>
                      </a:r>
                      <a:endParaRPr lang="es-CO" sz="1600" dirty="0">
                        <a:effectLst/>
                        <a:latin typeface="Modern Love Caps" panose="04070805081001020A01"/>
                        <a:ea typeface="Times New Roman" panose="02020603050405020304" pitchFamily="18" charset="0"/>
                      </a:endParaRPr>
                    </a:p>
                  </a:txBody>
                  <a:tcPr marL="25364" marR="25364" marT="0" marB="0" anchor="ctr"/>
                </a:tc>
                <a:tc>
                  <a:txBody>
                    <a:bodyPr/>
                    <a:lstStyle/>
                    <a:p>
                      <a:pPr algn="ctr">
                        <a:spcAft>
                          <a:spcPts val="0"/>
                        </a:spcAft>
                      </a:pPr>
                      <a:r>
                        <a:rPr lang="es-ES_tradnl" sz="1600" dirty="0">
                          <a:effectLst/>
                          <a:latin typeface="Modern Love Caps" panose="04070805081001020A01"/>
                        </a:rPr>
                        <a:t>Fecha de Debate</a:t>
                      </a:r>
                      <a:endParaRPr lang="es-CO" sz="1600" dirty="0">
                        <a:effectLst/>
                        <a:latin typeface="Modern Love Caps" panose="04070805081001020A01"/>
                        <a:ea typeface="Times New Roman" panose="02020603050405020304" pitchFamily="18" charset="0"/>
                      </a:endParaRPr>
                    </a:p>
                  </a:txBody>
                  <a:tcPr marL="25364" marR="25364" marT="0" marB="0" anchor="ctr"/>
                </a:tc>
                <a:tc>
                  <a:txBody>
                    <a:bodyPr/>
                    <a:lstStyle/>
                    <a:p>
                      <a:pPr algn="ctr">
                        <a:spcAft>
                          <a:spcPts val="0"/>
                        </a:spcAft>
                      </a:pPr>
                      <a:r>
                        <a:rPr lang="es-ES_tradnl" sz="1600" dirty="0">
                          <a:effectLst/>
                          <a:latin typeface="Modern Love Caps" panose="04070805081001020A01"/>
                        </a:rPr>
                        <a:t>TEMA</a:t>
                      </a:r>
                      <a:endParaRPr lang="es-CO" sz="1600" dirty="0">
                        <a:effectLst/>
                        <a:latin typeface="Modern Love Caps" panose="04070805081001020A01"/>
                        <a:ea typeface="Times New Roman" panose="02020603050405020304" pitchFamily="18" charset="0"/>
                      </a:endParaRPr>
                    </a:p>
                  </a:txBody>
                  <a:tcPr marL="25364" marR="25364" marT="0" marB="0" anchor="ctr"/>
                </a:tc>
                <a:tc>
                  <a:txBody>
                    <a:bodyPr/>
                    <a:lstStyle/>
                    <a:p>
                      <a:pPr algn="ctr">
                        <a:spcAft>
                          <a:spcPts val="0"/>
                        </a:spcAft>
                      </a:pPr>
                      <a:r>
                        <a:rPr lang="es-ES_tradnl" sz="1600" dirty="0">
                          <a:effectLst/>
                          <a:latin typeface="Modern Love Caps" panose="04070805081001020A01"/>
                        </a:rPr>
                        <a:t>Funcionarios Citados e invitados </a:t>
                      </a:r>
                      <a:endParaRPr lang="es-CO" sz="1600" dirty="0">
                        <a:effectLst/>
                        <a:latin typeface="Modern Love Caps" panose="04070805081001020A01"/>
                        <a:ea typeface="Times New Roman" panose="02020603050405020304" pitchFamily="18" charset="0"/>
                      </a:endParaRPr>
                    </a:p>
                  </a:txBody>
                  <a:tcPr marL="25364" marR="25364" marT="0" marB="0" anchor="ctr"/>
                </a:tc>
                <a:extLst>
                  <a:ext uri="{0D108BD9-81ED-4DB2-BD59-A6C34878D82A}">
                    <a16:rowId xmlns:a16="http://schemas.microsoft.com/office/drawing/2014/main" val="2887219477"/>
                  </a:ext>
                </a:extLst>
              </a:tr>
              <a:tr h="318996">
                <a:tc>
                  <a:txBody>
                    <a:bodyPr/>
                    <a:lstStyle/>
                    <a:p>
                      <a:pPr algn="ctr">
                        <a:spcAft>
                          <a:spcPts val="0"/>
                        </a:spcAft>
                      </a:pPr>
                      <a:r>
                        <a:rPr lang="es-ES_tradnl" sz="1600" dirty="0">
                          <a:effectLst/>
                          <a:latin typeface="Modern Love Caps" panose="04070805081001020A01"/>
                        </a:rPr>
                        <a:t>002</a:t>
                      </a:r>
                      <a:endParaRPr lang="es-CO" sz="1600" dirty="0">
                        <a:effectLst/>
                        <a:latin typeface="Modern Love Caps" panose="04070805081001020A01"/>
                        <a:ea typeface="Times New Roman" panose="02020603050405020304" pitchFamily="18" charset="0"/>
                      </a:endParaRPr>
                    </a:p>
                  </a:txBody>
                  <a:tcPr marL="25364" marR="25364" marT="0" marB="0" anchor="ctr"/>
                </a:tc>
                <a:tc>
                  <a:txBody>
                    <a:bodyPr/>
                    <a:lstStyle/>
                    <a:p>
                      <a:pPr algn="ctr">
                        <a:spcAft>
                          <a:spcPts val="0"/>
                        </a:spcAft>
                      </a:pPr>
                      <a:r>
                        <a:rPr lang="es-ES_tradnl" sz="1200">
                          <a:effectLst/>
                          <a:latin typeface="Modern Love Caps" panose="04070805081001020A01"/>
                        </a:rPr>
                        <a:t>Marzo 10</a:t>
                      </a:r>
                      <a:endParaRPr lang="es-CO" sz="1200">
                        <a:effectLst/>
                        <a:latin typeface="Modern Love Caps" panose="04070805081001020A01"/>
                        <a:ea typeface="Times New Roman" panose="02020603050405020304" pitchFamily="18" charset="0"/>
                      </a:endParaRPr>
                    </a:p>
                  </a:txBody>
                  <a:tcPr marL="25364" marR="25364" marT="0" marB="0" anchor="ctr"/>
                </a:tc>
                <a:tc>
                  <a:txBody>
                    <a:bodyPr/>
                    <a:lstStyle/>
                    <a:p>
                      <a:pPr algn="just">
                        <a:spcAft>
                          <a:spcPts val="0"/>
                        </a:spcAft>
                      </a:pPr>
                      <a:r>
                        <a:rPr lang="es-ES" sz="1200">
                          <a:effectLst/>
                          <a:latin typeface="Modern Love Caps" panose="04070805081001020A01"/>
                        </a:rPr>
                        <a:t>CONCESIÓN VIAL Y PEAJES</a:t>
                      </a:r>
                      <a:endParaRPr lang="es-CO" sz="1200">
                        <a:effectLst/>
                        <a:latin typeface="Modern Love Caps" panose="04070805081001020A01"/>
                        <a:ea typeface="Times New Roman" panose="02020603050405020304" pitchFamily="18" charset="0"/>
                      </a:endParaRPr>
                    </a:p>
                  </a:txBody>
                  <a:tcPr marL="25364" marR="25364" marT="0" marB="0"/>
                </a:tc>
                <a:tc>
                  <a:txBody>
                    <a:bodyPr/>
                    <a:lstStyle/>
                    <a:p>
                      <a:pPr algn="just">
                        <a:spcAft>
                          <a:spcPts val="0"/>
                        </a:spcAft>
                      </a:pPr>
                      <a:r>
                        <a:rPr lang="es-ES_tradnl" sz="1200" dirty="0">
                          <a:effectLst/>
                          <a:latin typeface="Modern Love Caps" panose="04070805081001020A01"/>
                        </a:rPr>
                        <a:t>Contraloría Distrital De Cartagena- Concesión Administradora Corredor Vial, EDURBE, Valorización</a:t>
                      </a:r>
                      <a:endParaRPr lang="es-CO" sz="1200" dirty="0">
                        <a:effectLst/>
                        <a:latin typeface="Modern Love Caps" panose="04070805081001020A01"/>
                        <a:ea typeface="Times New Roman" panose="02020603050405020304" pitchFamily="18" charset="0"/>
                      </a:endParaRPr>
                    </a:p>
                  </a:txBody>
                  <a:tcPr marL="25364" marR="25364" marT="0" marB="0"/>
                </a:tc>
                <a:extLst>
                  <a:ext uri="{0D108BD9-81ED-4DB2-BD59-A6C34878D82A}">
                    <a16:rowId xmlns:a16="http://schemas.microsoft.com/office/drawing/2014/main" val="596172149"/>
                  </a:ext>
                </a:extLst>
              </a:tr>
              <a:tr h="159498">
                <a:tc>
                  <a:txBody>
                    <a:bodyPr/>
                    <a:lstStyle/>
                    <a:p>
                      <a:pPr algn="ctr">
                        <a:spcAft>
                          <a:spcPts val="0"/>
                        </a:spcAft>
                      </a:pPr>
                      <a:r>
                        <a:rPr lang="es-ES_tradnl" sz="1600" dirty="0">
                          <a:effectLst/>
                          <a:latin typeface="Modern Love Caps" panose="04070805081001020A01"/>
                        </a:rPr>
                        <a:t>004</a:t>
                      </a:r>
                      <a:endParaRPr lang="es-CO" sz="1600" dirty="0">
                        <a:effectLst/>
                        <a:latin typeface="Modern Love Caps" panose="04070805081001020A01"/>
                        <a:ea typeface="Times New Roman" panose="02020603050405020304" pitchFamily="18" charset="0"/>
                      </a:endParaRPr>
                    </a:p>
                  </a:txBody>
                  <a:tcPr marL="25364" marR="25364" marT="0" marB="0" anchor="ctr"/>
                </a:tc>
                <a:tc>
                  <a:txBody>
                    <a:bodyPr/>
                    <a:lstStyle/>
                    <a:p>
                      <a:pPr algn="ctr">
                        <a:spcAft>
                          <a:spcPts val="0"/>
                        </a:spcAft>
                      </a:pPr>
                      <a:r>
                        <a:rPr lang="es-ES_tradnl" sz="1200">
                          <a:effectLst/>
                          <a:latin typeface="Modern Love Caps" panose="04070805081001020A01"/>
                        </a:rPr>
                        <a:t>Marzo 12</a:t>
                      </a:r>
                      <a:endParaRPr lang="es-CO" sz="1200">
                        <a:effectLst/>
                        <a:latin typeface="Modern Love Caps" panose="04070805081001020A01"/>
                        <a:ea typeface="Times New Roman" panose="02020603050405020304" pitchFamily="18" charset="0"/>
                      </a:endParaRPr>
                    </a:p>
                  </a:txBody>
                  <a:tcPr marL="25364" marR="25364" marT="0" marB="0" anchor="ctr"/>
                </a:tc>
                <a:tc>
                  <a:txBody>
                    <a:bodyPr/>
                    <a:lstStyle/>
                    <a:p>
                      <a:pPr algn="just">
                        <a:spcAft>
                          <a:spcPts val="0"/>
                        </a:spcAft>
                      </a:pPr>
                      <a:r>
                        <a:rPr lang="es-ES_tradnl" sz="1200">
                          <a:effectLst/>
                          <a:latin typeface="Modern Love Caps" panose="04070805081001020A01"/>
                        </a:rPr>
                        <a:t>TRANSCARIBE</a:t>
                      </a:r>
                      <a:endParaRPr lang="es-CO" sz="1200">
                        <a:effectLst/>
                        <a:latin typeface="Modern Love Caps" panose="04070805081001020A01"/>
                        <a:ea typeface="Times New Roman" panose="02020603050405020304" pitchFamily="18" charset="0"/>
                      </a:endParaRPr>
                    </a:p>
                  </a:txBody>
                  <a:tcPr marL="25364" marR="25364" marT="0" marB="0"/>
                </a:tc>
                <a:tc>
                  <a:txBody>
                    <a:bodyPr/>
                    <a:lstStyle/>
                    <a:p>
                      <a:pPr algn="just">
                        <a:spcAft>
                          <a:spcPts val="0"/>
                        </a:spcAft>
                      </a:pPr>
                      <a:r>
                        <a:rPr lang="es-ES_tradnl" sz="1200" dirty="0">
                          <a:effectLst/>
                          <a:latin typeface="Modern Love Caps" panose="04070805081001020A01"/>
                        </a:rPr>
                        <a:t>Gerente </a:t>
                      </a:r>
                      <a:r>
                        <a:rPr lang="es-ES_tradnl" sz="1200" dirty="0" err="1">
                          <a:effectLst/>
                          <a:latin typeface="Modern Love Caps" panose="04070805081001020A01"/>
                        </a:rPr>
                        <a:t>Transcaribe</a:t>
                      </a:r>
                      <a:r>
                        <a:rPr lang="es-ES_tradnl" sz="1200" dirty="0">
                          <a:effectLst/>
                          <a:latin typeface="Modern Love Caps" panose="04070805081001020A01"/>
                        </a:rPr>
                        <a:t>, Secretaría de Hacienda</a:t>
                      </a:r>
                      <a:endParaRPr lang="es-CO" sz="1200" dirty="0">
                        <a:effectLst/>
                        <a:latin typeface="Modern Love Caps" panose="04070805081001020A01"/>
                        <a:ea typeface="Times New Roman" panose="02020603050405020304" pitchFamily="18" charset="0"/>
                      </a:endParaRPr>
                    </a:p>
                  </a:txBody>
                  <a:tcPr marL="25364" marR="25364" marT="0" marB="0"/>
                </a:tc>
                <a:extLst>
                  <a:ext uri="{0D108BD9-81ED-4DB2-BD59-A6C34878D82A}">
                    <a16:rowId xmlns:a16="http://schemas.microsoft.com/office/drawing/2014/main" val="4169120939"/>
                  </a:ext>
                </a:extLst>
              </a:tr>
              <a:tr h="478494">
                <a:tc>
                  <a:txBody>
                    <a:bodyPr/>
                    <a:lstStyle/>
                    <a:p>
                      <a:pPr algn="ctr">
                        <a:spcAft>
                          <a:spcPts val="0"/>
                        </a:spcAft>
                      </a:pPr>
                      <a:r>
                        <a:rPr lang="es-ES_tradnl" sz="1600" dirty="0">
                          <a:effectLst/>
                          <a:latin typeface="Modern Love Caps" panose="04070805081001020A01"/>
                        </a:rPr>
                        <a:t>007</a:t>
                      </a:r>
                      <a:endParaRPr lang="es-CO" sz="1600" dirty="0">
                        <a:effectLst/>
                        <a:latin typeface="Modern Love Caps" panose="04070805081001020A01"/>
                      </a:endParaRPr>
                    </a:p>
                    <a:p>
                      <a:pPr algn="ctr">
                        <a:spcAft>
                          <a:spcPts val="0"/>
                        </a:spcAft>
                      </a:pPr>
                      <a:r>
                        <a:rPr lang="es-ES_tradnl" sz="1600" dirty="0">
                          <a:effectLst/>
                          <a:latin typeface="Modern Love Caps" panose="04070805081001020A01"/>
                        </a:rPr>
                        <a:t>012</a:t>
                      </a:r>
                      <a:endParaRPr lang="es-CO" sz="1600" dirty="0">
                        <a:effectLst/>
                        <a:latin typeface="Modern Love Caps" panose="04070805081001020A01"/>
                        <a:ea typeface="Times New Roman" panose="02020603050405020304" pitchFamily="18" charset="0"/>
                      </a:endParaRPr>
                    </a:p>
                  </a:txBody>
                  <a:tcPr marL="25364" marR="25364" marT="0" marB="0" anchor="ctr"/>
                </a:tc>
                <a:tc>
                  <a:txBody>
                    <a:bodyPr/>
                    <a:lstStyle/>
                    <a:p>
                      <a:pPr algn="ctr">
                        <a:spcAft>
                          <a:spcPts val="0"/>
                        </a:spcAft>
                      </a:pPr>
                      <a:r>
                        <a:rPr lang="es-ES_tradnl" sz="1200">
                          <a:effectLst/>
                          <a:latin typeface="Modern Love Caps" panose="04070805081001020A01"/>
                        </a:rPr>
                        <a:t>Marzo 25</a:t>
                      </a:r>
                      <a:endParaRPr lang="es-CO" sz="1200">
                        <a:effectLst/>
                        <a:latin typeface="Modern Love Caps" panose="04070805081001020A01"/>
                        <a:ea typeface="Times New Roman" panose="02020603050405020304" pitchFamily="18" charset="0"/>
                      </a:endParaRPr>
                    </a:p>
                  </a:txBody>
                  <a:tcPr marL="25364" marR="25364" marT="0" marB="0" anchor="ctr"/>
                </a:tc>
                <a:tc>
                  <a:txBody>
                    <a:bodyPr/>
                    <a:lstStyle/>
                    <a:p>
                      <a:pPr algn="just">
                        <a:spcAft>
                          <a:spcPts val="0"/>
                        </a:spcAft>
                      </a:pPr>
                      <a:r>
                        <a:rPr lang="es-ES" sz="1200">
                          <a:effectLst/>
                          <a:latin typeface="Modern Love Caps" panose="04070805081001020A01"/>
                        </a:rPr>
                        <a:t>PLAN DE VACUNACIÓN, COVID-19</a:t>
                      </a:r>
                      <a:endParaRPr lang="es-CO" sz="1200">
                        <a:effectLst/>
                        <a:latin typeface="Modern Love Caps" panose="04070805081001020A01"/>
                        <a:ea typeface="Times New Roman" panose="02020603050405020304" pitchFamily="18" charset="0"/>
                      </a:endParaRPr>
                    </a:p>
                  </a:txBody>
                  <a:tcPr marL="25364" marR="25364" marT="0" marB="0" anchor="ctr"/>
                </a:tc>
                <a:tc>
                  <a:txBody>
                    <a:bodyPr/>
                    <a:lstStyle/>
                    <a:p>
                      <a:pPr algn="just">
                        <a:spcAft>
                          <a:spcPts val="0"/>
                        </a:spcAft>
                      </a:pPr>
                      <a:r>
                        <a:rPr lang="es-ES_tradnl" sz="1200" dirty="0">
                          <a:effectLst/>
                          <a:latin typeface="Modern Love Caps" panose="04070805081001020A01"/>
                        </a:rPr>
                        <a:t>DADIS, Funcionario encargado de Plan Ampliado de Inmunización – PAI</a:t>
                      </a:r>
                      <a:endParaRPr lang="es-CO" sz="1200" dirty="0">
                        <a:effectLst/>
                        <a:latin typeface="Modern Love Caps" panose="04070805081001020A01"/>
                      </a:endParaRPr>
                    </a:p>
                    <a:p>
                      <a:pPr algn="just">
                        <a:spcAft>
                          <a:spcPts val="0"/>
                        </a:spcAft>
                      </a:pPr>
                      <a:r>
                        <a:rPr lang="es-ES_tradnl" sz="1200" dirty="0">
                          <a:effectLst/>
                          <a:latin typeface="Modern Love Caps" panose="04070805081001020A01"/>
                        </a:rPr>
                        <a:t>Gerente de la ESE</a:t>
                      </a:r>
                      <a:endParaRPr lang="es-CO" sz="1200" dirty="0">
                        <a:effectLst/>
                        <a:latin typeface="Modern Love Caps" panose="04070805081001020A01"/>
                        <a:ea typeface="Times New Roman" panose="02020603050405020304" pitchFamily="18" charset="0"/>
                      </a:endParaRPr>
                    </a:p>
                  </a:txBody>
                  <a:tcPr marL="25364" marR="25364" marT="0" marB="0"/>
                </a:tc>
                <a:extLst>
                  <a:ext uri="{0D108BD9-81ED-4DB2-BD59-A6C34878D82A}">
                    <a16:rowId xmlns:a16="http://schemas.microsoft.com/office/drawing/2014/main" val="2333964178"/>
                  </a:ext>
                </a:extLst>
              </a:tr>
              <a:tr h="1275985">
                <a:tc>
                  <a:txBody>
                    <a:bodyPr/>
                    <a:lstStyle/>
                    <a:p>
                      <a:pPr algn="ctr">
                        <a:spcAft>
                          <a:spcPts val="0"/>
                        </a:spcAft>
                      </a:pPr>
                      <a:r>
                        <a:rPr lang="es-ES_tradnl" sz="1600" dirty="0">
                          <a:effectLst/>
                          <a:latin typeface="Modern Love Caps" panose="04070805081001020A01"/>
                        </a:rPr>
                        <a:t>011</a:t>
                      </a:r>
                      <a:endParaRPr lang="es-CO" sz="1600" dirty="0">
                        <a:effectLst/>
                        <a:latin typeface="Modern Love Caps" panose="04070805081001020A01"/>
                        <a:ea typeface="Times New Roman" panose="02020603050405020304" pitchFamily="18" charset="0"/>
                      </a:endParaRPr>
                    </a:p>
                  </a:txBody>
                  <a:tcPr marL="25364" marR="25364" marT="0" marB="0" anchor="ctr"/>
                </a:tc>
                <a:tc>
                  <a:txBody>
                    <a:bodyPr/>
                    <a:lstStyle/>
                    <a:p>
                      <a:pPr algn="ctr">
                        <a:spcAft>
                          <a:spcPts val="0"/>
                        </a:spcAft>
                      </a:pPr>
                      <a:r>
                        <a:rPr lang="es-ES_tradnl" sz="1200" dirty="0">
                          <a:effectLst/>
                          <a:latin typeface="Modern Love Caps" panose="04070805081001020A01"/>
                        </a:rPr>
                        <a:t>Marzo 29 </a:t>
                      </a:r>
                      <a:endParaRPr lang="es-CO" sz="1200" dirty="0">
                        <a:effectLst/>
                        <a:latin typeface="Modern Love Caps" panose="04070805081001020A01"/>
                      </a:endParaRPr>
                    </a:p>
                    <a:p>
                      <a:pPr algn="ctr">
                        <a:spcAft>
                          <a:spcPts val="0"/>
                        </a:spcAft>
                      </a:pPr>
                      <a:r>
                        <a:rPr lang="es-ES_tradnl" sz="1200" dirty="0">
                          <a:effectLst/>
                          <a:latin typeface="Modern Love Caps" panose="04070805081001020A01"/>
                        </a:rPr>
                        <a:t>30</a:t>
                      </a:r>
                      <a:endParaRPr lang="es-CO" sz="1200" dirty="0">
                        <a:effectLst/>
                        <a:latin typeface="Modern Love Caps" panose="04070805081001020A01"/>
                        <a:ea typeface="Times New Roman" panose="02020603050405020304" pitchFamily="18" charset="0"/>
                      </a:endParaRPr>
                    </a:p>
                  </a:txBody>
                  <a:tcPr marL="25364" marR="25364" marT="0" marB="0" anchor="ctr"/>
                </a:tc>
                <a:tc>
                  <a:txBody>
                    <a:bodyPr/>
                    <a:lstStyle/>
                    <a:p>
                      <a:pPr algn="just">
                        <a:spcAft>
                          <a:spcPts val="0"/>
                        </a:spcAft>
                      </a:pPr>
                      <a:r>
                        <a:rPr lang="es-ES" sz="1200" dirty="0">
                          <a:effectLst/>
                          <a:latin typeface="Modern Love Caps" panose="04070805081001020A01"/>
                        </a:rPr>
                        <a:t>ESTADO DE LOS CUERPOS DE AGUA DE CARTAGENA Y SITUACION ACTUAL DE LOS CANALES PLUVIALES EN EL PLAN DE ACCION</a:t>
                      </a:r>
                      <a:endParaRPr lang="es-CO" sz="1200" dirty="0">
                        <a:effectLst/>
                        <a:latin typeface="Modern Love Caps" panose="04070805081001020A01"/>
                        <a:ea typeface="Times New Roman" panose="02020603050405020304" pitchFamily="18" charset="0"/>
                      </a:endParaRPr>
                    </a:p>
                  </a:txBody>
                  <a:tcPr marL="25364" marR="25364" marT="0" marB="0" anchor="ctr"/>
                </a:tc>
                <a:tc>
                  <a:txBody>
                    <a:bodyPr/>
                    <a:lstStyle/>
                    <a:p>
                      <a:pPr algn="just">
                        <a:spcAft>
                          <a:spcPts val="0"/>
                        </a:spcAft>
                      </a:pPr>
                      <a:r>
                        <a:rPr lang="es-ES_tradnl" sz="1200" dirty="0">
                          <a:effectLst/>
                          <a:latin typeface="Modern Love Caps" panose="04070805081001020A01"/>
                        </a:rPr>
                        <a:t>Ministerio de Medio Ambiente y Desarrollo Sostenible, EPA, CARDIQUE, Infraestructura, Planeación, Secretaría General, Secretaría de Interior, Alcalde Local 1, 2 y 3, Oficina Asesora Jurídica del Distrito, Oficina Asesora Gestión de Riesgo y Desastres, Policía Ambiental, Procuraduría Ambiental, Contraloría, Personería, Fiscalía, ECOBLOQUE, Capitanía de Puerto, DIMAR, Institutos de investigaciones y estudios biológicos, Alexander Von Humboldt y Ambientalistas de la ciudad.</a:t>
                      </a:r>
                      <a:endParaRPr lang="es-CO" sz="1200" dirty="0">
                        <a:effectLst/>
                        <a:latin typeface="Modern Love Caps" panose="04070805081001020A01"/>
                        <a:ea typeface="Times New Roman" panose="02020603050405020304" pitchFamily="18" charset="0"/>
                      </a:endParaRPr>
                    </a:p>
                  </a:txBody>
                  <a:tcPr marL="25364" marR="25364" marT="0" marB="0"/>
                </a:tc>
                <a:extLst>
                  <a:ext uri="{0D108BD9-81ED-4DB2-BD59-A6C34878D82A}">
                    <a16:rowId xmlns:a16="http://schemas.microsoft.com/office/drawing/2014/main" val="2710658488"/>
                  </a:ext>
                </a:extLst>
              </a:tr>
              <a:tr h="318996">
                <a:tc>
                  <a:txBody>
                    <a:bodyPr/>
                    <a:lstStyle/>
                    <a:p>
                      <a:pPr algn="ctr">
                        <a:spcAft>
                          <a:spcPts val="0"/>
                        </a:spcAft>
                      </a:pPr>
                      <a:r>
                        <a:rPr lang="es-ES_tradnl" sz="1600" dirty="0">
                          <a:effectLst/>
                          <a:latin typeface="Modern Love Caps" panose="04070805081001020A01"/>
                        </a:rPr>
                        <a:t>003</a:t>
                      </a:r>
                      <a:endParaRPr lang="es-CO" sz="1600" dirty="0">
                        <a:effectLst/>
                        <a:latin typeface="Modern Love Caps" panose="04070805081001020A01"/>
                        <a:ea typeface="Times New Roman" panose="02020603050405020304" pitchFamily="18" charset="0"/>
                      </a:endParaRPr>
                    </a:p>
                  </a:txBody>
                  <a:tcPr marL="25364" marR="25364" marT="0" marB="0" anchor="ctr"/>
                </a:tc>
                <a:tc>
                  <a:txBody>
                    <a:bodyPr/>
                    <a:lstStyle/>
                    <a:p>
                      <a:pPr algn="ctr">
                        <a:spcAft>
                          <a:spcPts val="0"/>
                        </a:spcAft>
                      </a:pPr>
                      <a:r>
                        <a:rPr lang="es-ES_tradnl" sz="1200">
                          <a:effectLst/>
                          <a:latin typeface="Modern Love Caps" panose="04070805081001020A01"/>
                        </a:rPr>
                        <a:t>Marzo 31</a:t>
                      </a:r>
                      <a:endParaRPr lang="es-CO" sz="1200">
                        <a:effectLst/>
                        <a:latin typeface="Modern Love Caps" panose="04070805081001020A01"/>
                        <a:ea typeface="Times New Roman" panose="02020603050405020304" pitchFamily="18" charset="0"/>
                      </a:endParaRPr>
                    </a:p>
                  </a:txBody>
                  <a:tcPr marL="25364" marR="25364" marT="0" marB="0" anchor="ctr"/>
                </a:tc>
                <a:tc>
                  <a:txBody>
                    <a:bodyPr/>
                    <a:lstStyle/>
                    <a:p>
                      <a:pPr algn="just">
                        <a:spcAft>
                          <a:spcPts val="0"/>
                        </a:spcAft>
                      </a:pPr>
                      <a:r>
                        <a:rPr lang="es-ES" sz="1200">
                          <a:effectLst/>
                          <a:latin typeface="Modern Love Caps" panose="04070805081001020A01"/>
                        </a:rPr>
                        <a:t>PROTECCION COSTERA</a:t>
                      </a:r>
                      <a:endParaRPr lang="es-CO" sz="1200">
                        <a:effectLst/>
                        <a:latin typeface="Modern Love Caps" panose="04070805081001020A01"/>
                        <a:ea typeface="Times New Roman" panose="02020603050405020304" pitchFamily="18" charset="0"/>
                      </a:endParaRPr>
                    </a:p>
                  </a:txBody>
                  <a:tcPr marL="25364" marR="25364" marT="0" marB="0" anchor="ctr"/>
                </a:tc>
                <a:tc>
                  <a:txBody>
                    <a:bodyPr/>
                    <a:lstStyle/>
                    <a:p>
                      <a:pPr algn="just">
                        <a:spcAft>
                          <a:spcPts val="0"/>
                        </a:spcAft>
                      </a:pPr>
                      <a:r>
                        <a:rPr lang="es-ES_tradnl" sz="1200" dirty="0">
                          <a:effectLst/>
                          <a:latin typeface="Modern Love Caps" panose="04070805081001020A01"/>
                        </a:rPr>
                        <a:t>Funcionarios de LA   UNGR – FNGR – DIMAR -ANLA- Valorización – Planeación - UNGR Distrital  </a:t>
                      </a:r>
                      <a:endParaRPr lang="es-CO" sz="1200" dirty="0">
                        <a:effectLst/>
                        <a:latin typeface="Modern Love Caps" panose="04070805081001020A01"/>
                        <a:ea typeface="Times New Roman" panose="02020603050405020304" pitchFamily="18" charset="0"/>
                      </a:endParaRPr>
                    </a:p>
                  </a:txBody>
                  <a:tcPr marL="25364" marR="25364" marT="0" marB="0"/>
                </a:tc>
                <a:extLst>
                  <a:ext uri="{0D108BD9-81ED-4DB2-BD59-A6C34878D82A}">
                    <a16:rowId xmlns:a16="http://schemas.microsoft.com/office/drawing/2014/main" val="1504500262"/>
                  </a:ext>
                </a:extLst>
              </a:tr>
            </a:tbl>
          </a:graphicData>
        </a:graphic>
      </p:graphicFrame>
    </p:spTree>
    <p:extLst>
      <p:ext uri="{BB962C8B-B14F-4D97-AF65-F5344CB8AC3E}">
        <p14:creationId xmlns:p14="http://schemas.microsoft.com/office/powerpoint/2010/main" val="990864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4231A-6722-4947-BA4D-762BCAE3B932}"/>
              </a:ext>
            </a:extLst>
          </p:cNvPr>
          <p:cNvSpPr>
            <a:spLocks noGrp="1"/>
          </p:cNvSpPr>
          <p:nvPr>
            <p:ph type="title"/>
          </p:nvPr>
        </p:nvSpPr>
        <p:spPr/>
        <p:txBody>
          <a:bodyPr/>
          <a:lstStyle/>
          <a:p>
            <a:endParaRPr lang="es-CO"/>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16735829"/>
              </p:ext>
            </p:extLst>
          </p:nvPr>
        </p:nvGraphicFramePr>
        <p:xfrm>
          <a:off x="420412" y="1334816"/>
          <a:ext cx="10899229" cy="5334000"/>
        </p:xfrm>
        <a:graphic>
          <a:graphicData uri="http://schemas.openxmlformats.org/drawingml/2006/table">
            <a:tbl>
              <a:tblPr firstRow="1" firstCol="1" bandRow="1">
                <a:tableStyleId>{16D9F66E-5EB9-4882-86FB-DCBF35E3C3E4}</a:tableStyleId>
              </a:tblPr>
              <a:tblGrid>
                <a:gridCol w="2143250">
                  <a:extLst>
                    <a:ext uri="{9D8B030D-6E8A-4147-A177-3AD203B41FA5}">
                      <a16:colId xmlns:a16="http://schemas.microsoft.com/office/drawing/2014/main" val="3278734620"/>
                    </a:ext>
                  </a:extLst>
                </a:gridCol>
                <a:gridCol w="1872949">
                  <a:extLst>
                    <a:ext uri="{9D8B030D-6E8A-4147-A177-3AD203B41FA5}">
                      <a16:colId xmlns:a16="http://schemas.microsoft.com/office/drawing/2014/main" val="232359502"/>
                    </a:ext>
                  </a:extLst>
                </a:gridCol>
                <a:gridCol w="2759190">
                  <a:extLst>
                    <a:ext uri="{9D8B030D-6E8A-4147-A177-3AD203B41FA5}">
                      <a16:colId xmlns:a16="http://schemas.microsoft.com/office/drawing/2014/main" val="2305937674"/>
                    </a:ext>
                  </a:extLst>
                </a:gridCol>
                <a:gridCol w="4123840">
                  <a:extLst>
                    <a:ext uri="{9D8B030D-6E8A-4147-A177-3AD203B41FA5}">
                      <a16:colId xmlns:a16="http://schemas.microsoft.com/office/drawing/2014/main" val="213914734"/>
                    </a:ext>
                  </a:extLst>
                </a:gridCol>
              </a:tblGrid>
              <a:tr h="2039006">
                <a:tc>
                  <a:txBody>
                    <a:bodyPr/>
                    <a:lstStyle/>
                    <a:p>
                      <a:pPr algn="ctr">
                        <a:spcAft>
                          <a:spcPts val="0"/>
                        </a:spcAft>
                      </a:pPr>
                      <a:r>
                        <a:rPr lang="es-ES_tradnl" sz="1400" dirty="0">
                          <a:effectLst/>
                        </a:rPr>
                        <a:t>010</a:t>
                      </a:r>
                      <a:endParaRPr lang="es-CO" sz="1400" dirty="0">
                        <a:effectLst/>
                        <a:latin typeface="Modern Love Caps" panose="04070805081001020A01"/>
                        <a:ea typeface="Times New Roman" panose="02020603050405020304" pitchFamily="18" charset="0"/>
                      </a:endParaRPr>
                    </a:p>
                  </a:txBody>
                  <a:tcPr marL="39880" marR="39880" marT="0" marB="0" anchor="ctr"/>
                </a:tc>
                <a:tc>
                  <a:txBody>
                    <a:bodyPr/>
                    <a:lstStyle/>
                    <a:p>
                      <a:pPr algn="ctr">
                        <a:spcAft>
                          <a:spcPts val="0"/>
                        </a:spcAft>
                      </a:pPr>
                      <a:r>
                        <a:rPr lang="es-ES_tradnl" sz="1400" dirty="0">
                          <a:effectLst/>
                        </a:rPr>
                        <a:t>Abril 7</a:t>
                      </a:r>
                      <a:endParaRPr lang="es-CO" sz="1400" dirty="0">
                        <a:effectLst/>
                        <a:latin typeface="Modern Love Caps" panose="04070805081001020A01"/>
                        <a:ea typeface="Times New Roman" panose="02020603050405020304" pitchFamily="18" charset="0"/>
                      </a:endParaRPr>
                    </a:p>
                  </a:txBody>
                  <a:tcPr marL="39880" marR="39880" marT="0" marB="0" anchor="ctr"/>
                </a:tc>
                <a:tc>
                  <a:txBody>
                    <a:bodyPr/>
                    <a:lstStyle/>
                    <a:p>
                      <a:pPr algn="just">
                        <a:spcAft>
                          <a:spcPts val="0"/>
                        </a:spcAft>
                      </a:pPr>
                      <a:r>
                        <a:rPr lang="es-ES" sz="1400" dirty="0">
                          <a:effectLst/>
                        </a:rPr>
                        <a:t>AUDIENCIA PUBLICA VIRTUAL – CUMPLIMIENTO PLAN DE DESARROLLO (TIERRA BOMBA E ISLAS)</a:t>
                      </a:r>
                      <a:endParaRPr lang="es-CO" sz="1400" dirty="0">
                        <a:effectLst/>
                        <a:latin typeface="Modern Love Caps" panose="04070805081001020A01"/>
                        <a:ea typeface="Times New Roman" panose="02020603050405020304" pitchFamily="18" charset="0"/>
                      </a:endParaRPr>
                    </a:p>
                  </a:txBody>
                  <a:tcPr marL="39880" marR="39880" marT="0" marB="0" anchor="ctr"/>
                </a:tc>
                <a:tc>
                  <a:txBody>
                    <a:bodyPr/>
                    <a:lstStyle/>
                    <a:p>
                      <a:pPr>
                        <a:spcAft>
                          <a:spcPts val="0"/>
                        </a:spcAft>
                      </a:pPr>
                      <a:r>
                        <a:rPr lang="es-ES_tradnl" sz="1400">
                          <a:effectLst/>
                        </a:rPr>
                        <a:t>Armada Nacional Comandante Base Naval de Bolívar -INCODER</a:t>
                      </a:r>
                      <a:endParaRPr lang="es-CO" sz="1400">
                        <a:effectLst/>
                      </a:endParaRPr>
                    </a:p>
                    <a:p>
                      <a:pPr>
                        <a:spcAft>
                          <a:spcPts val="0"/>
                        </a:spcAft>
                      </a:pPr>
                      <a:r>
                        <a:rPr lang="es-ES_tradnl" sz="1400">
                          <a:effectLst/>
                        </a:rPr>
                        <a:t>Representantes de la comunidad de los sectores de Tierra Bomba, Barú, Islas del Rosario, Islote e Isla Fuerte, Planeación, S. del Interior, Oficina Jurídica del Distrito</a:t>
                      </a:r>
                      <a:endParaRPr lang="es-CO" sz="1400">
                        <a:effectLst/>
                      </a:endParaRPr>
                    </a:p>
                    <a:p>
                      <a:pPr>
                        <a:spcAft>
                          <a:spcPts val="0"/>
                        </a:spcAft>
                      </a:pPr>
                      <a:r>
                        <a:rPr lang="es-ES_tradnl" sz="1400">
                          <a:effectLst/>
                        </a:rPr>
                        <a:t>Hacienda, Secretario General</a:t>
                      </a:r>
                      <a:endParaRPr lang="es-CO" sz="1400">
                        <a:effectLst/>
                      </a:endParaRPr>
                    </a:p>
                    <a:p>
                      <a:pPr>
                        <a:spcAft>
                          <a:spcPts val="0"/>
                        </a:spcAft>
                      </a:pPr>
                      <a:r>
                        <a:rPr lang="es-ES_tradnl" sz="1400">
                          <a:effectLst/>
                        </a:rPr>
                        <a:t>EDURBE</a:t>
                      </a:r>
                      <a:endParaRPr lang="es-CO" sz="1400">
                        <a:effectLst/>
                      </a:endParaRPr>
                    </a:p>
                    <a:p>
                      <a:pPr>
                        <a:spcAft>
                          <a:spcPts val="0"/>
                        </a:spcAft>
                      </a:pPr>
                      <a:r>
                        <a:rPr lang="es-ES_tradnl" sz="1400">
                          <a:effectLst/>
                        </a:rPr>
                        <a:t>EPA-CARTAGENA</a:t>
                      </a:r>
                      <a:endParaRPr lang="es-CO" sz="1400">
                        <a:effectLst/>
                      </a:endParaRPr>
                    </a:p>
                    <a:p>
                      <a:pPr>
                        <a:spcAft>
                          <a:spcPts val="0"/>
                        </a:spcAft>
                      </a:pPr>
                      <a:r>
                        <a:rPr lang="es-ES_tradnl" sz="1400">
                          <a:effectLst/>
                        </a:rPr>
                        <a:t>Inspector o inspectores de las zonas de Tierra Bomba</a:t>
                      </a:r>
                      <a:endParaRPr lang="es-CO" sz="1400">
                        <a:effectLst/>
                      </a:endParaRPr>
                    </a:p>
                    <a:p>
                      <a:pPr>
                        <a:spcAft>
                          <a:spcPts val="0"/>
                        </a:spcAft>
                      </a:pPr>
                      <a:r>
                        <a:rPr lang="es-ES_tradnl" sz="1400">
                          <a:effectLst/>
                        </a:rPr>
                        <a:t>Representantes de los tenedores de islas, Corpoturismo Dimar-Capitán de puerto de Cartagena.</a:t>
                      </a:r>
                      <a:endParaRPr lang="es-CO" sz="1400">
                        <a:effectLst/>
                      </a:endParaRPr>
                    </a:p>
                    <a:p>
                      <a:pPr algn="just">
                        <a:spcAft>
                          <a:spcPts val="0"/>
                        </a:spcAft>
                      </a:pPr>
                      <a:r>
                        <a:rPr lang="es-ES_tradnl" sz="1400">
                          <a:effectLst/>
                        </a:rPr>
                        <a:t>15- Ministerio de. Ambiente y Desarrollo Sostenible Dirección de Parques Nacionales y Corales del Rosario, Cámara de Comercio de Cartagena de Indias, Oficina Asesora de Control Interno</a:t>
                      </a:r>
                      <a:endParaRPr lang="es-CO" sz="1400">
                        <a:effectLst/>
                        <a:latin typeface="Modern Love Caps" panose="04070805081001020A01"/>
                        <a:ea typeface="Times New Roman" panose="02020603050405020304" pitchFamily="18" charset="0"/>
                      </a:endParaRPr>
                    </a:p>
                  </a:txBody>
                  <a:tcPr marL="39880" marR="39880" marT="0" marB="0"/>
                </a:tc>
                <a:extLst>
                  <a:ext uri="{0D108BD9-81ED-4DB2-BD59-A6C34878D82A}">
                    <a16:rowId xmlns:a16="http://schemas.microsoft.com/office/drawing/2014/main" val="2105297603"/>
                  </a:ext>
                </a:extLst>
              </a:tr>
              <a:tr h="346502">
                <a:tc>
                  <a:txBody>
                    <a:bodyPr/>
                    <a:lstStyle/>
                    <a:p>
                      <a:pPr algn="ctr">
                        <a:spcAft>
                          <a:spcPts val="0"/>
                        </a:spcAft>
                      </a:pPr>
                      <a:r>
                        <a:rPr lang="es-ES_tradnl" sz="1400">
                          <a:effectLst/>
                        </a:rPr>
                        <a:t>009</a:t>
                      </a:r>
                      <a:endParaRPr lang="es-CO" sz="1400">
                        <a:effectLst/>
                        <a:latin typeface="Modern Love Caps" panose="04070805081001020A01"/>
                        <a:ea typeface="Times New Roman" panose="02020603050405020304" pitchFamily="18" charset="0"/>
                      </a:endParaRPr>
                    </a:p>
                  </a:txBody>
                  <a:tcPr marL="39880" marR="39880" marT="0" marB="0" anchor="ctr"/>
                </a:tc>
                <a:tc>
                  <a:txBody>
                    <a:bodyPr/>
                    <a:lstStyle/>
                    <a:p>
                      <a:pPr algn="ctr">
                        <a:spcAft>
                          <a:spcPts val="0"/>
                        </a:spcAft>
                      </a:pPr>
                      <a:r>
                        <a:rPr lang="es-ES_tradnl" sz="1400">
                          <a:effectLst/>
                        </a:rPr>
                        <a:t>Abril 12</a:t>
                      </a:r>
                      <a:endParaRPr lang="es-CO" sz="1400">
                        <a:effectLst/>
                        <a:latin typeface="Modern Love Caps" panose="04070805081001020A01"/>
                        <a:ea typeface="Times New Roman" panose="02020603050405020304" pitchFamily="18" charset="0"/>
                      </a:endParaRPr>
                    </a:p>
                  </a:txBody>
                  <a:tcPr marL="39880" marR="39880" marT="0" marB="0" anchor="ctr"/>
                </a:tc>
                <a:tc>
                  <a:txBody>
                    <a:bodyPr/>
                    <a:lstStyle/>
                    <a:p>
                      <a:pPr algn="just">
                        <a:spcAft>
                          <a:spcPts val="0"/>
                        </a:spcAft>
                      </a:pPr>
                      <a:r>
                        <a:rPr lang="es-ES" sz="1400" dirty="0">
                          <a:effectLst/>
                        </a:rPr>
                        <a:t>SUBSIDIOS SERVICIOS PUBLICOS</a:t>
                      </a:r>
                      <a:endParaRPr lang="es-CO" sz="1400" dirty="0">
                        <a:effectLst/>
                        <a:latin typeface="Modern Love Caps" panose="04070805081001020A01"/>
                        <a:ea typeface="Times New Roman" panose="02020603050405020304" pitchFamily="18" charset="0"/>
                      </a:endParaRPr>
                    </a:p>
                  </a:txBody>
                  <a:tcPr marL="39880" marR="39880" marT="0" marB="0" anchor="ctr"/>
                </a:tc>
                <a:tc>
                  <a:txBody>
                    <a:bodyPr/>
                    <a:lstStyle/>
                    <a:p>
                      <a:pPr algn="just">
                        <a:spcAft>
                          <a:spcPts val="0"/>
                        </a:spcAft>
                      </a:pPr>
                      <a:r>
                        <a:rPr lang="es-ES_tradnl" sz="1400">
                          <a:effectLst/>
                        </a:rPr>
                        <a:t>Secretaria General, Subsidios Servicios Públicos.</a:t>
                      </a:r>
                      <a:endParaRPr lang="es-CO" sz="1400">
                        <a:effectLst/>
                      </a:endParaRPr>
                    </a:p>
                    <a:p>
                      <a:pPr algn="just">
                        <a:spcAft>
                          <a:spcPts val="0"/>
                        </a:spcAft>
                      </a:pPr>
                      <a:r>
                        <a:rPr lang="es-ES_tradnl" sz="1400">
                          <a:effectLst/>
                        </a:rPr>
                        <a:t> </a:t>
                      </a:r>
                      <a:endParaRPr lang="es-CO" sz="1400">
                        <a:effectLst/>
                        <a:latin typeface="Modern Love Caps" panose="04070805081001020A01"/>
                        <a:ea typeface="Times New Roman" panose="02020603050405020304" pitchFamily="18" charset="0"/>
                      </a:endParaRPr>
                    </a:p>
                  </a:txBody>
                  <a:tcPr marL="39880" marR="39880" marT="0" marB="0" anchor="ctr"/>
                </a:tc>
                <a:extLst>
                  <a:ext uri="{0D108BD9-81ED-4DB2-BD59-A6C34878D82A}">
                    <a16:rowId xmlns:a16="http://schemas.microsoft.com/office/drawing/2014/main" val="3813811162"/>
                  </a:ext>
                </a:extLst>
              </a:tr>
              <a:tr h="173251">
                <a:tc>
                  <a:txBody>
                    <a:bodyPr/>
                    <a:lstStyle/>
                    <a:p>
                      <a:pPr algn="ctr">
                        <a:spcAft>
                          <a:spcPts val="0"/>
                        </a:spcAft>
                      </a:pPr>
                      <a:r>
                        <a:rPr lang="es-ES_tradnl" sz="1400">
                          <a:effectLst/>
                        </a:rPr>
                        <a:t>013</a:t>
                      </a:r>
                      <a:endParaRPr lang="es-CO" sz="1400">
                        <a:effectLst/>
                        <a:latin typeface="Modern Love Caps" panose="04070805081001020A01"/>
                        <a:ea typeface="Times New Roman" panose="02020603050405020304" pitchFamily="18" charset="0"/>
                      </a:endParaRPr>
                    </a:p>
                  </a:txBody>
                  <a:tcPr marL="39880" marR="39880" marT="0" marB="0" anchor="ctr"/>
                </a:tc>
                <a:tc>
                  <a:txBody>
                    <a:bodyPr/>
                    <a:lstStyle/>
                    <a:p>
                      <a:pPr algn="ctr">
                        <a:spcAft>
                          <a:spcPts val="0"/>
                        </a:spcAft>
                      </a:pPr>
                      <a:r>
                        <a:rPr lang="es-ES_tradnl" sz="1400">
                          <a:effectLst/>
                        </a:rPr>
                        <a:t>Abril 20</a:t>
                      </a:r>
                      <a:endParaRPr lang="es-CO" sz="1400">
                        <a:effectLst/>
                        <a:latin typeface="Modern Love Caps" panose="04070805081001020A01"/>
                        <a:ea typeface="Times New Roman" panose="02020603050405020304" pitchFamily="18" charset="0"/>
                      </a:endParaRPr>
                    </a:p>
                  </a:txBody>
                  <a:tcPr marL="39880" marR="39880" marT="0" marB="0" anchor="ctr"/>
                </a:tc>
                <a:tc>
                  <a:txBody>
                    <a:bodyPr/>
                    <a:lstStyle/>
                    <a:p>
                      <a:pPr algn="just">
                        <a:spcAft>
                          <a:spcPts val="0"/>
                        </a:spcAft>
                      </a:pPr>
                      <a:r>
                        <a:rPr lang="es-ES" sz="1400" dirty="0">
                          <a:effectLst/>
                        </a:rPr>
                        <a:t>PES</a:t>
                      </a:r>
                      <a:endParaRPr lang="es-CO" sz="1400" dirty="0">
                        <a:effectLst/>
                        <a:latin typeface="Modern Love Caps" panose="04070805081001020A01"/>
                        <a:ea typeface="Times New Roman" panose="02020603050405020304" pitchFamily="18" charset="0"/>
                      </a:endParaRPr>
                    </a:p>
                  </a:txBody>
                  <a:tcPr marL="39880" marR="39880" marT="0" marB="0" anchor="ctr"/>
                </a:tc>
                <a:tc>
                  <a:txBody>
                    <a:bodyPr/>
                    <a:lstStyle/>
                    <a:p>
                      <a:pPr algn="just">
                        <a:spcAft>
                          <a:spcPts val="0"/>
                        </a:spcAft>
                      </a:pPr>
                      <a:r>
                        <a:rPr lang="es-ES_tradnl" sz="1400">
                          <a:effectLst/>
                        </a:rPr>
                        <a:t>Directora del Plan de Emergencia cial Pedro Romero – PES,</a:t>
                      </a:r>
                      <a:endParaRPr lang="es-CO" sz="1400">
                        <a:effectLst/>
                        <a:latin typeface="Modern Love Caps" panose="04070805081001020A01"/>
                        <a:ea typeface="Times New Roman" panose="02020603050405020304" pitchFamily="18" charset="0"/>
                      </a:endParaRPr>
                    </a:p>
                  </a:txBody>
                  <a:tcPr marL="39880" marR="39880" marT="0" marB="0" anchor="ctr"/>
                </a:tc>
                <a:extLst>
                  <a:ext uri="{0D108BD9-81ED-4DB2-BD59-A6C34878D82A}">
                    <a16:rowId xmlns:a16="http://schemas.microsoft.com/office/drawing/2014/main" val="997240397"/>
                  </a:ext>
                </a:extLst>
              </a:tr>
              <a:tr h="346502">
                <a:tc>
                  <a:txBody>
                    <a:bodyPr/>
                    <a:lstStyle/>
                    <a:p>
                      <a:pPr algn="ctr">
                        <a:spcAft>
                          <a:spcPts val="0"/>
                        </a:spcAft>
                      </a:pPr>
                      <a:r>
                        <a:rPr lang="es-ES_tradnl" sz="1400">
                          <a:effectLst/>
                        </a:rPr>
                        <a:t>021</a:t>
                      </a:r>
                      <a:endParaRPr lang="es-CO" sz="1400">
                        <a:effectLst/>
                        <a:latin typeface="Modern Love Caps" panose="04070805081001020A01"/>
                        <a:ea typeface="Times New Roman" panose="02020603050405020304" pitchFamily="18" charset="0"/>
                      </a:endParaRPr>
                    </a:p>
                  </a:txBody>
                  <a:tcPr marL="39880" marR="39880" marT="0" marB="0" anchor="ctr"/>
                </a:tc>
                <a:tc>
                  <a:txBody>
                    <a:bodyPr/>
                    <a:lstStyle/>
                    <a:p>
                      <a:pPr algn="ctr">
                        <a:spcAft>
                          <a:spcPts val="0"/>
                        </a:spcAft>
                      </a:pPr>
                      <a:r>
                        <a:rPr lang="es-ES" sz="1400">
                          <a:effectLst/>
                        </a:rPr>
                        <a:t>Abril 27</a:t>
                      </a:r>
                      <a:endParaRPr lang="es-CO" sz="1400">
                        <a:effectLst/>
                        <a:latin typeface="Modern Love Caps" panose="04070805081001020A01"/>
                        <a:ea typeface="Times New Roman" panose="02020603050405020304" pitchFamily="18" charset="0"/>
                      </a:endParaRPr>
                    </a:p>
                  </a:txBody>
                  <a:tcPr marL="39880" marR="39880" marT="0" marB="0" anchor="ctr"/>
                </a:tc>
                <a:tc>
                  <a:txBody>
                    <a:bodyPr/>
                    <a:lstStyle/>
                    <a:p>
                      <a:pPr algn="just">
                        <a:spcAft>
                          <a:spcPts val="0"/>
                        </a:spcAft>
                      </a:pPr>
                      <a:r>
                        <a:rPr lang="es-ES" sz="1400" dirty="0">
                          <a:effectLst/>
                        </a:rPr>
                        <a:t>OCUPACIÓN CAMAS EN UCI</a:t>
                      </a:r>
                      <a:endParaRPr lang="es-CO" sz="1400" dirty="0">
                        <a:effectLst/>
                        <a:latin typeface="Modern Love Caps" panose="04070805081001020A01"/>
                        <a:ea typeface="Times New Roman" panose="02020603050405020304" pitchFamily="18" charset="0"/>
                      </a:endParaRPr>
                    </a:p>
                  </a:txBody>
                  <a:tcPr marL="39880" marR="39880" marT="0" marB="0" anchor="ctr"/>
                </a:tc>
                <a:tc>
                  <a:txBody>
                    <a:bodyPr/>
                    <a:lstStyle/>
                    <a:p>
                      <a:pPr algn="just">
                        <a:spcAft>
                          <a:spcPts val="0"/>
                        </a:spcAft>
                      </a:pPr>
                      <a:r>
                        <a:rPr lang="es-ES_tradnl" sz="1400" dirty="0">
                          <a:effectLst/>
                        </a:rPr>
                        <a:t>Directora del DADIS, Director del Centro Regulador de Urgencias - CRUE</a:t>
                      </a:r>
                      <a:endParaRPr lang="es-CO" sz="1400" dirty="0">
                        <a:effectLst/>
                        <a:latin typeface="Modern Love Caps" panose="04070805081001020A01"/>
                        <a:ea typeface="Times New Roman" panose="02020603050405020304" pitchFamily="18" charset="0"/>
                      </a:endParaRPr>
                    </a:p>
                  </a:txBody>
                  <a:tcPr marL="39880" marR="39880" marT="0" marB="0" anchor="ctr"/>
                </a:tc>
                <a:extLst>
                  <a:ext uri="{0D108BD9-81ED-4DB2-BD59-A6C34878D82A}">
                    <a16:rowId xmlns:a16="http://schemas.microsoft.com/office/drawing/2014/main" val="3701478198"/>
                  </a:ext>
                </a:extLst>
              </a:tr>
              <a:tr h="519753">
                <a:tc>
                  <a:txBody>
                    <a:bodyPr/>
                    <a:lstStyle/>
                    <a:p>
                      <a:pPr algn="ctr">
                        <a:spcAft>
                          <a:spcPts val="0"/>
                        </a:spcAft>
                      </a:pPr>
                      <a:r>
                        <a:rPr lang="es-ES_tradnl" sz="1400">
                          <a:effectLst/>
                        </a:rPr>
                        <a:t>001</a:t>
                      </a:r>
                      <a:endParaRPr lang="es-CO" sz="1400">
                        <a:effectLst/>
                        <a:latin typeface="Modern Love Caps" panose="04070805081001020A01"/>
                        <a:ea typeface="Times New Roman" panose="02020603050405020304" pitchFamily="18" charset="0"/>
                      </a:endParaRPr>
                    </a:p>
                  </a:txBody>
                  <a:tcPr marL="39880" marR="39880" marT="0" marB="0" anchor="ctr"/>
                </a:tc>
                <a:tc>
                  <a:txBody>
                    <a:bodyPr/>
                    <a:lstStyle/>
                    <a:p>
                      <a:pPr algn="ctr">
                        <a:spcAft>
                          <a:spcPts val="0"/>
                        </a:spcAft>
                      </a:pPr>
                      <a:r>
                        <a:rPr lang="es-ES_tradnl" sz="1400">
                          <a:effectLst/>
                        </a:rPr>
                        <a:t>Mayo 4</a:t>
                      </a:r>
                      <a:endParaRPr lang="es-CO" sz="1400">
                        <a:effectLst/>
                        <a:latin typeface="Modern Love Caps" panose="04070805081001020A01"/>
                        <a:ea typeface="Times New Roman" panose="02020603050405020304" pitchFamily="18" charset="0"/>
                      </a:endParaRPr>
                    </a:p>
                  </a:txBody>
                  <a:tcPr marL="39880" marR="39880" marT="0" marB="0" anchor="ctr"/>
                </a:tc>
                <a:tc>
                  <a:txBody>
                    <a:bodyPr/>
                    <a:lstStyle/>
                    <a:p>
                      <a:pPr algn="just">
                        <a:spcAft>
                          <a:spcPts val="0"/>
                        </a:spcAft>
                      </a:pPr>
                      <a:r>
                        <a:rPr lang="es-ES_tradnl" sz="1400">
                          <a:effectLst/>
                        </a:rPr>
                        <a:t>EDIFICIO MAGNO TOWER </a:t>
                      </a:r>
                      <a:endParaRPr lang="es-CO" sz="1400">
                        <a:effectLst/>
                        <a:latin typeface="Modern Love Caps" panose="04070805081001020A01"/>
                        <a:ea typeface="Times New Roman" panose="02020603050405020304" pitchFamily="18" charset="0"/>
                      </a:endParaRPr>
                    </a:p>
                  </a:txBody>
                  <a:tcPr marL="39880" marR="39880" marT="0" marB="0" anchor="ctr"/>
                </a:tc>
                <a:tc>
                  <a:txBody>
                    <a:bodyPr/>
                    <a:lstStyle/>
                    <a:p>
                      <a:pPr algn="just">
                        <a:spcAft>
                          <a:spcPts val="0"/>
                        </a:spcAft>
                      </a:pPr>
                      <a:r>
                        <a:rPr lang="es-ES_tradnl" sz="1400" dirty="0">
                          <a:effectLst/>
                        </a:rPr>
                        <a:t>Alcaldía de Cartagena, Secretaria de Planeación, Control Urbano y a la Escuela Taller, IPCC, Inspector de Policía 1 y 2, y Curaduría Urbana, Ministerio de Cultura</a:t>
                      </a:r>
                      <a:endParaRPr lang="es-CO" sz="1400" dirty="0">
                        <a:effectLst/>
                        <a:latin typeface="Modern Love Caps" panose="04070805081001020A01"/>
                        <a:ea typeface="Times New Roman" panose="02020603050405020304" pitchFamily="18" charset="0"/>
                      </a:endParaRPr>
                    </a:p>
                  </a:txBody>
                  <a:tcPr marL="39880" marR="39880" marT="0" marB="0" anchor="ctr"/>
                </a:tc>
                <a:extLst>
                  <a:ext uri="{0D108BD9-81ED-4DB2-BD59-A6C34878D82A}">
                    <a16:rowId xmlns:a16="http://schemas.microsoft.com/office/drawing/2014/main" val="2375199456"/>
                  </a:ext>
                </a:extLst>
              </a:tr>
            </a:tbl>
          </a:graphicData>
        </a:graphic>
      </p:graphicFrame>
    </p:spTree>
    <p:extLst>
      <p:ext uri="{BB962C8B-B14F-4D97-AF65-F5344CB8AC3E}">
        <p14:creationId xmlns:p14="http://schemas.microsoft.com/office/powerpoint/2010/main" val="1556546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7B177-B5E9-4F7E-959B-B78F2EEF428C}"/>
              </a:ext>
            </a:extLst>
          </p:cNvPr>
          <p:cNvSpPr>
            <a:spLocks noGrp="1"/>
          </p:cNvSpPr>
          <p:nvPr>
            <p:ph type="title"/>
          </p:nvPr>
        </p:nvSpPr>
        <p:spPr/>
        <p:txBody>
          <a:bodyPr/>
          <a:lstStyle/>
          <a:p>
            <a:endParaRPr lang="es-CO"/>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55303131"/>
              </p:ext>
            </p:extLst>
          </p:nvPr>
        </p:nvGraphicFramePr>
        <p:xfrm>
          <a:off x="1051034" y="1690689"/>
          <a:ext cx="9690538" cy="4510414"/>
        </p:xfrm>
        <a:graphic>
          <a:graphicData uri="http://schemas.openxmlformats.org/drawingml/2006/table">
            <a:tbl>
              <a:tblPr firstRow="1" firstCol="1" bandRow="1">
                <a:tableStyleId>{16D9F66E-5EB9-4882-86FB-DCBF35E3C3E4}</a:tableStyleId>
              </a:tblPr>
              <a:tblGrid>
                <a:gridCol w="1905568">
                  <a:extLst>
                    <a:ext uri="{9D8B030D-6E8A-4147-A177-3AD203B41FA5}">
                      <a16:colId xmlns:a16="http://schemas.microsoft.com/office/drawing/2014/main" val="1045368767"/>
                    </a:ext>
                  </a:extLst>
                </a:gridCol>
                <a:gridCol w="1665245">
                  <a:extLst>
                    <a:ext uri="{9D8B030D-6E8A-4147-A177-3AD203B41FA5}">
                      <a16:colId xmlns:a16="http://schemas.microsoft.com/office/drawing/2014/main" val="536083486"/>
                    </a:ext>
                  </a:extLst>
                </a:gridCol>
                <a:gridCol w="2453207">
                  <a:extLst>
                    <a:ext uri="{9D8B030D-6E8A-4147-A177-3AD203B41FA5}">
                      <a16:colId xmlns:a16="http://schemas.microsoft.com/office/drawing/2014/main" val="980833904"/>
                    </a:ext>
                  </a:extLst>
                </a:gridCol>
                <a:gridCol w="3666518">
                  <a:extLst>
                    <a:ext uri="{9D8B030D-6E8A-4147-A177-3AD203B41FA5}">
                      <a16:colId xmlns:a16="http://schemas.microsoft.com/office/drawing/2014/main" val="3640249821"/>
                    </a:ext>
                  </a:extLst>
                </a:gridCol>
              </a:tblGrid>
              <a:tr h="2068470">
                <a:tc>
                  <a:txBody>
                    <a:bodyPr/>
                    <a:lstStyle/>
                    <a:p>
                      <a:pPr algn="ctr">
                        <a:spcAft>
                          <a:spcPts val="0"/>
                        </a:spcAft>
                      </a:pPr>
                      <a:r>
                        <a:rPr lang="es-ES_tradnl" sz="1600" dirty="0">
                          <a:effectLst/>
                          <a:latin typeface="Modern Love Caps" panose="04070805081001020A01"/>
                        </a:rPr>
                        <a:t>024</a:t>
                      </a:r>
                      <a:endParaRPr lang="es-CO" sz="16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_tradnl" sz="1600" dirty="0">
                          <a:effectLst/>
                          <a:latin typeface="Modern Love Caps" panose="04070805081001020A01"/>
                        </a:rPr>
                        <a:t>Mayo 5</a:t>
                      </a:r>
                      <a:endParaRPr lang="es-CO" sz="1600" dirty="0">
                        <a:effectLst/>
                        <a:latin typeface="Modern Love Caps" panose="04070805081001020A01"/>
                        <a:ea typeface="Times New Roman" panose="02020603050405020304" pitchFamily="18" charset="0"/>
                      </a:endParaRPr>
                    </a:p>
                  </a:txBody>
                  <a:tcPr marL="68580" marR="68580" marT="0" marB="0" anchor="ctr"/>
                </a:tc>
                <a:tc>
                  <a:txBody>
                    <a:bodyPr/>
                    <a:lstStyle/>
                    <a:p>
                      <a:pPr algn="just">
                        <a:spcAft>
                          <a:spcPts val="0"/>
                        </a:spcAft>
                      </a:pPr>
                      <a:r>
                        <a:rPr lang="es-ES_tradnl" sz="1600" dirty="0">
                          <a:effectLst/>
                          <a:latin typeface="Modern Love Caps" panose="04070805081001020A01"/>
                        </a:rPr>
                        <a:t>DRENAJES PLUVIALES</a:t>
                      </a:r>
                      <a:endParaRPr lang="es-CO" sz="1600" dirty="0">
                        <a:effectLst/>
                        <a:latin typeface="Modern Love Caps" panose="04070805081001020A01"/>
                        <a:ea typeface="Times New Roman" panose="02020603050405020304" pitchFamily="18" charset="0"/>
                      </a:endParaRPr>
                    </a:p>
                  </a:txBody>
                  <a:tcPr marL="68580" marR="68580" marT="0" marB="0" anchor="ctr"/>
                </a:tc>
                <a:tc>
                  <a:txBody>
                    <a:bodyPr/>
                    <a:lstStyle/>
                    <a:p>
                      <a:pPr algn="just">
                        <a:spcAft>
                          <a:spcPts val="0"/>
                        </a:spcAft>
                      </a:pPr>
                      <a:r>
                        <a:rPr lang="es-ES_tradnl" sz="1600">
                          <a:effectLst/>
                          <a:latin typeface="Modern Love Caps" panose="04070805081001020A01"/>
                        </a:rPr>
                        <a:t>Infraestructura, Valorización, EDURBE, EPA, Secretario de Participación Social, Bomberos, Procuradora Ambiental, Director de CARDIQUE, Empresas de Recolección Residuos Sólidos, Universidad de Cartagena, IDEAM, Representantes de las Juntas Comunales de las zonas afectadas a través de las inundaciones.</a:t>
                      </a:r>
                      <a:endParaRPr lang="es-CO" sz="1600">
                        <a:effectLst/>
                        <a:latin typeface="Modern Love Caps" panose="04070805081001020A01"/>
                        <a:ea typeface="Times New Roman" panose="02020603050405020304" pitchFamily="18" charset="0"/>
                      </a:endParaRPr>
                    </a:p>
                  </a:txBody>
                  <a:tcPr marL="68580" marR="68580" marT="0" marB="0" anchor="ctr"/>
                </a:tc>
                <a:extLst>
                  <a:ext uri="{0D108BD9-81ED-4DB2-BD59-A6C34878D82A}">
                    <a16:rowId xmlns:a16="http://schemas.microsoft.com/office/drawing/2014/main" val="3330859016"/>
                  </a:ext>
                </a:extLst>
              </a:tr>
              <a:tr h="1292794">
                <a:tc>
                  <a:txBody>
                    <a:bodyPr/>
                    <a:lstStyle/>
                    <a:p>
                      <a:pPr algn="ctr">
                        <a:spcAft>
                          <a:spcPts val="0"/>
                        </a:spcAft>
                      </a:pPr>
                      <a:r>
                        <a:rPr lang="es-ES_tradnl" sz="1600">
                          <a:effectLst/>
                          <a:latin typeface="Modern Love Caps" panose="04070805081001020A01"/>
                        </a:rPr>
                        <a:t>042</a:t>
                      </a:r>
                      <a:endParaRPr lang="es-CO" sz="160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_tradnl" sz="1600">
                          <a:effectLst/>
                          <a:latin typeface="Modern Love Caps" panose="04070805081001020A01"/>
                        </a:rPr>
                        <a:t>Mayo 8</a:t>
                      </a:r>
                      <a:endParaRPr lang="es-CO" sz="1600">
                        <a:effectLst/>
                        <a:latin typeface="Modern Love Caps" panose="04070805081001020A01"/>
                        <a:ea typeface="Times New Roman" panose="02020603050405020304" pitchFamily="18" charset="0"/>
                      </a:endParaRPr>
                    </a:p>
                  </a:txBody>
                  <a:tcPr marL="68580" marR="68580" marT="0" marB="0" anchor="ctr"/>
                </a:tc>
                <a:tc>
                  <a:txBody>
                    <a:bodyPr/>
                    <a:lstStyle/>
                    <a:p>
                      <a:pPr algn="just">
                        <a:spcAft>
                          <a:spcPts val="0"/>
                        </a:spcAft>
                      </a:pPr>
                      <a:r>
                        <a:rPr lang="es-ES" sz="1600" dirty="0">
                          <a:effectLst/>
                          <a:latin typeface="Modern Love Caps" panose="04070805081001020A01"/>
                        </a:rPr>
                        <a:t>ESCUCHAR A LOS ORGANIZADOS DE LAS MARCHAS Y REPRESENTANTES DEL PARO NACIONAL</a:t>
                      </a:r>
                      <a:endParaRPr lang="es-CO" sz="1600" dirty="0">
                        <a:effectLst/>
                        <a:latin typeface="Modern Love Caps" panose="04070805081001020A01"/>
                        <a:ea typeface="Times New Roman" panose="02020603050405020304" pitchFamily="18" charset="0"/>
                      </a:endParaRPr>
                    </a:p>
                  </a:txBody>
                  <a:tcPr marL="68580" marR="68580" marT="0" marB="0" anchor="ctr"/>
                </a:tc>
                <a:tc>
                  <a:txBody>
                    <a:bodyPr/>
                    <a:lstStyle/>
                    <a:p>
                      <a:pPr algn="just">
                        <a:spcAft>
                          <a:spcPts val="0"/>
                        </a:spcAft>
                      </a:pPr>
                      <a:r>
                        <a:rPr lang="es-ES_tradnl" sz="1600" dirty="0">
                          <a:effectLst/>
                          <a:latin typeface="Modern Love Caps" panose="04070805081001020A01"/>
                        </a:rPr>
                        <a:t>Organizadores de las marchas y representantes del paro nacional</a:t>
                      </a:r>
                      <a:endParaRPr lang="es-CO" sz="1600" dirty="0">
                        <a:effectLst/>
                        <a:latin typeface="Modern Love Caps" panose="04070805081001020A01"/>
                        <a:ea typeface="Times New Roman" panose="02020603050405020304" pitchFamily="18" charset="0"/>
                      </a:endParaRPr>
                    </a:p>
                  </a:txBody>
                  <a:tcPr marL="68580" marR="68580" marT="0" marB="0" anchor="ctr"/>
                </a:tc>
                <a:extLst>
                  <a:ext uri="{0D108BD9-81ED-4DB2-BD59-A6C34878D82A}">
                    <a16:rowId xmlns:a16="http://schemas.microsoft.com/office/drawing/2014/main" val="2432874240"/>
                  </a:ext>
                </a:extLst>
              </a:tr>
              <a:tr h="574575">
                <a:tc>
                  <a:txBody>
                    <a:bodyPr/>
                    <a:lstStyle/>
                    <a:p>
                      <a:pPr algn="ctr">
                        <a:spcAft>
                          <a:spcPts val="0"/>
                        </a:spcAft>
                      </a:pPr>
                      <a:r>
                        <a:rPr lang="es-ES_tradnl" sz="1600">
                          <a:effectLst/>
                          <a:latin typeface="Modern Love Caps" panose="04070805081001020A01"/>
                        </a:rPr>
                        <a:t>047</a:t>
                      </a:r>
                      <a:endParaRPr lang="es-CO" sz="160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_tradnl" sz="1600">
                          <a:effectLst/>
                          <a:latin typeface="Modern Love Caps" panose="04070805081001020A01"/>
                        </a:rPr>
                        <a:t>Junio 8</a:t>
                      </a:r>
                      <a:endParaRPr lang="es-CO" sz="1600">
                        <a:effectLst/>
                        <a:latin typeface="Modern Love Caps" panose="04070805081001020A01"/>
                        <a:ea typeface="Times New Roman" panose="02020603050405020304" pitchFamily="18" charset="0"/>
                      </a:endParaRPr>
                    </a:p>
                  </a:txBody>
                  <a:tcPr marL="68580" marR="68580" marT="0" marB="0" anchor="ctr"/>
                </a:tc>
                <a:tc>
                  <a:txBody>
                    <a:bodyPr/>
                    <a:lstStyle/>
                    <a:p>
                      <a:pPr algn="just">
                        <a:spcAft>
                          <a:spcPts val="0"/>
                        </a:spcAft>
                      </a:pPr>
                      <a:r>
                        <a:rPr lang="es-ES" sz="1600">
                          <a:effectLst/>
                          <a:latin typeface="Modern Love Caps" panose="04070805081001020A01"/>
                        </a:rPr>
                        <a:t>CUESTIONARIO – ADULTO MAYOR</a:t>
                      </a:r>
                      <a:endParaRPr lang="es-CO" sz="1600">
                        <a:effectLst/>
                        <a:latin typeface="Modern Love Caps" panose="04070805081001020A01"/>
                        <a:ea typeface="Times New Roman" panose="02020603050405020304" pitchFamily="18" charset="0"/>
                      </a:endParaRPr>
                    </a:p>
                  </a:txBody>
                  <a:tcPr marL="68580" marR="68580" marT="0" marB="0" anchor="ctr"/>
                </a:tc>
                <a:tc>
                  <a:txBody>
                    <a:bodyPr/>
                    <a:lstStyle/>
                    <a:p>
                      <a:pPr algn="just">
                        <a:spcAft>
                          <a:spcPts val="0"/>
                        </a:spcAft>
                      </a:pPr>
                      <a:r>
                        <a:rPr lang="es-ES_tradnl" sz="1600" dirty="0">
                          <a:effectLst/>
                          <a:latin typeface="Modern Love Caps" panose="04070805081001020A01"/>
                        </a:rPr>
                        <a:t>Secretario de Participación y Desarrollo Social</a:t>
                      </a:r>
                      <a:endParaRPr lang="es-CO" sz="1600" dirty="0">
                        <a:effectLst/>
                        <a:latin typeface="Modern Love Caps" panose="04070805081001020A01"/>
                        <a:ea typeface="Times New Roman" panose="02020603050405020304" pitchFamily="18" charset="0"/>
                      </a:endParaRPr>
                    </a:p>
                  </a:txBody>
                  <a:tcPr marL="68580" marR="68580" marT="0" marB="0" anchor="ctr"/>
                </a:tc>
                <a:extLst>
                  <a:ext uri="{0D108BD9-81ED-4DB2-BD59-A6C34878D82A}">
                    <a16:rowId xmlns:a16="http://schemas.microsoft.com/office/drawing/2014/main" val="2243345221"/>
                  </a:ext>
                </a:extLst>
              </a:tr>
              <a:tr h="574575">
                <a:tc>
                  <a:txBody>
                    <a:bodyPr/>
                    <a:lstStyle/>
                    <a:p>
                      <a:pPr algn="ctr">
                        <a:spcAft>
                          <a:spcPts val="0"/>
                        </a:spcAft>
                      </a:pPr>
                      <a:r>
                        <a:rPr lang="es-ES_tradnl" sz="1600">
                          <a:effectLst/>
                          <a:latin typeface="Modern Love Caps" panose="04070805081001020A01"/>
                        </a:rPr>
                        <a:t>056</a:t>
                      </a:r>
                      <a:endParaRPr lang="es-CO" sz="160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_tradnl" sz="1600">
                          <a:effectLst/>
                          <a:latin typeface="Modern Love Caps" panose="04070805081001020A01"/>
                        </a:rPr>
                        <a:t>Junio 16</a:t>
                      </a:r>
                      <a:endParaRPr lang="es-CO" sz="1600">
                        <a:effectLst/>
                        <a:latin typeface="Modern Love Caps" panose="04070805081001020A01"/>
                        <a:ea typeface="Times New Roman" panose="02020603050405020304" pitchFamily="18" charset="0"/>
                      </a:endParaRPr>
                    </a:p>
                  </a:txBody>
                  <a:tcPr marL="68580" marR="68580" marT="0" marB="0" anchor="ctr"/>
                </a:tc>
                <a:tc>
                  <a:txBody>
                    <a:bodyPr/>
                    <a:lstStyle/>
                    <a:p>
                      <a:pPr algn="just">
                        <a:spcAft>
                          <a:spcPts val="0"/>
                        </a:spcAft>
                      </a:pPr>
                      <a:r>
                        <a:rPr lang="es-ES" sz="1600">
                          <a:effectLst/>
                          <a:latin typeface="Modern Love Caps" panose="04070805081001020A01"/>
                        </a:rPr>
                        <a:t>MOCIÓN DE CENSURA</a:t>
                      </a:r>
                      <a:endParaRPr lang="es-CO" sz="1600">
                        <a:effectLst/>
                        <a:latin typeface="Modern Love Caps" panose="04070805081001020A01"/>
                        <a:ea typeface="Times New Roman" panose="02020603050405020304" pitchFamily="18" charset="0"/>
                      </a:endParaRPr>
                    </a:p>
                  </a:txBody>
                  <a:tcPr marL="68580" marR="68580" marT="0" marB="0" anchor="ctr"/>
                </a:tc>
                <a:tc>
                  <a:txBody>
                    <a:bodyPr/>
                    <a:lstStyle/>
                    <a:p>
                      <a:pPr algn="just">
                        <a:spcAft>
                          <a:spcPts val="0"/>
                        </a:spcAft>
                      </a:pPr>
                      <a:r>
                        <a:rPr lang="es-ES_tradnl" sz="1600" dirty="0">
                          <a:effectLst/>
                          <a:latin typeface="Modern Love Caps" panose="04070805081001020A01"/>
                        </a:rPr>
                        <a:t>Secretario de Participación y Desarrollo Social</a:t>
                      </a:r>
                      <a:endParaRPr lang="es-CO" sz="1600" dirty="0">
                        <a:effectLst/>
                        <a:latin typeface="Modern Love Caps" panose="04070805081001020A01"/>
                        <a:ea typeface="Times New Roman" panose="02020603050405020304" pitchFamily="18" charset="0"/>
                      </a:endParaRPr>
                    </a:p>
                  </a:txBody>
                  <a:tcPr marL="68580" marR="68580" marT="0" marB="0" anchor="ctr"/>
                </a:tc>
                <a:extLst>
                  <a:ext uri="{0D108BD9-81ED-4DB2-BD59-A6C34878D82A}">
                    <a16:rowId xmlns:a16="http://schemas.microsoft.com/office/drawing/2014/main" val="695033877"/>
                  </a:ext>
                </a:extLst>
              </a:tr>
            </a:tbl>
          </a:graphicData>
        </a:graphic>
      </p:graphicFrame>
    </p:spTree>
    <p:extLst>
      <p:ext uri="{BB962C8B-B14F-4D97-AF65-F5344CB8AC3E}">
        <p14:creationId xmlns:p14="http://schemas.microsoft.com/office/powerpoint/2010/main" val="2161962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B5C398-77CA-4848-BF54-C2F0AC829999}"/>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ED7F42D5-D554-49CA-A04E-C3784CD2D9AF}"/>
              </a:ext>
            </a:extLst>
          </p:cNvPr>
          <p:cNvSpPr>
            <a:spLocks noGrp="1"/>
          </p:cNvSpPr>
          <p:nvPr>
            <p:ph idx="1"/>
          </p:nvPr>
        </p:nvSpPr>
        <p:spPr>
          <a:xfrm>
            <a:off x="785649" y="2151446"/>
            <a:ext cx="10515600" cy="4351338"/>
          </a:xfrm>
        </p:spPr>
        <p:txBody>
          <a:bodyPr/>
          <a:lstStyle/>
          <a:p>
            <a:pPr marL="0" indent="0" algn="just">
              <a:buNone/>
            </a:pPr>
            <a:r>
              <a:rPr lang="es-ES_tradnl" sz="4800" dirty="0">
                <a:solidFill>
                  <a:schemeClr val="bg1"/>
                </a:solidFill>
                <a:latin typeface="Modern Love Caps" panose="04070805081001020A01"/>
              </a:rPr>
              <a:t>Así mismo, de conformidad a lo establecido en los Artículos 38 y 39 del Acuerdo 014 de 2018, se realizaron sesiones en las cuales las dependencias debían rendir informe de la Gestión de enero a Mayo de 2020, relacionadas así:</a:t>
            </a:r>
            <a:endParaRPr lang="es-CO" sz="4800" dirty="0">
              <a:solidFill>
                <a:schemeClr val="bg1"/>
              </a:solidFill>
              <a:latin typeface="Modern Love Caps" panose="04070805081001020A01"/>
            </a:endParaRPr>
          </a:p>
          <a:p>
            <a:pPr marL="0" indent="0">
              <a:buNone/>
            </a:pPr>
            <a:r>
              <a:rPr lang="es-ES_tradnl" dirty="0"/>
              <a:t> </a:t>
            </a:r>
            <a:endParaRPr lang="es-CO" dirty="0"/>
          </a:p>
          <a:p>
            <a:pPr marL="0" indent="0">
              <a:buNone/>
            </a:pPr>
            <a:endParaRPr lang="es-CO" dirty="0"/>
          </a:p>
        </p:txBody>
      </p:sp>
    </p:spTree>
    <p:extLst>
      <p:ext uri="{BB962C8B-B14F-4D97-AF65-F5344CB8AC3E}">
        <p14:creationId xmlns:p14="http://schemas.microsoft.com/office/powerpoint/2010/main" val="1643596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1D510-378A-4085-B298-11FB7409B030}"/>
              </a:ext>
            </a:extLst>
          </p:cNvPr>
          <p:cNvSpPr>
            <a:spLocks noGrp="1"/>
          </p:cNvSpPr>
          <p:nvPr>
            <p:ph type="title"/>
          </p:nvPr>
        </p:nvSpPr>
        <p:spPr/>
        <p:txBody>
          <a:bodyPr/>
          <a:lstStyle/>
          <a:p>
            <a:endParaRPr lang="es-CO"/>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76060893"/>
              </p:ext>
            </p:extLst>
          </p:nvPr>
        </p:nvGraphicFramePr>
        <p:xfrm>
          <a:off x="2207172" y="1786758"/>
          <a:ext cx="8418787" cy="4597565"/>
        </p:xfrm>
        <a:graphic>
          <a:graphicData uri="http://schemas.openxmlformats.org/drawingml/2006/table">
            <a:tbl>
              <a:tblPr firstRow="1" firstCol="1" bandRow="1">
                <a:tableStyleId>{16D9F66E-5EB9-4882-86FB-DCBF35E3C3E4}</a:tableStyleId>
              </a:tblPr>
              <a:tblGrid>
                <a:gridCol w="3007963">
                  <a:extLst>
                    <a:ext uri="{9D8B030D-6E8A-4147-A177-3AD203B41FA5}">
                      <a16:colId xmlns:a16="http://schemas.microsoft.com/office/drawing/2014/main" val="757959332"/>
                    </a:ext>
                  </a:extLst>
                </a:gridCol>
                <a:gridCol w="5410824">
                  <a:extLst>
                    <a:ext uri="{9D8B030D-6E8A-4147-A177-3AD203B41FA5}">
                      <a16:colId xmlns:a16="http://schemas.microsoft.com/office/drawing/2014/main" val="3300583974"/>
                    </a:ext>
                  </a:extLst>
                </a:gridCol>
              </a:tblGrid>
              <a:tr h="430589">
                <a:tc>
                  <a:txBody>
                    <a:bodyPr/>
                    <a:lstStyle/>
                    <a:p>
                      <a:pPr algn="ctr">
                        <a:spcAft>
                          <a:spcPts val="0"/>
                        </a:spcAft>
                      </a:pPr>
                      <a:r>
                        <a:rPr lang="es-ES_tradnl" sz="1600" dirty="0">
                          <a:effectLst/>
                        </a:rPr>
                        <a:t>FECHA DE PRESENTACIÓN DE INFORME DE GESTIÓN </a:t>
                      </a:r>
                      <a:endParaRPr lang="es-CO" sz="1600" b="1" dirty="0">
                        <a:effectLst/>
                        <a:latin typeface="Modern Love Caps" panose="04070805081001020A01"/>
                        <a:ea typeface="Times New Roman" panose="02020603050405020304" pitchFamily="18" charset="0"/>
                      </a:endParaRPr>
                    </a:p>
                  </a:txBody>
                  <a:tcPr marL="68580" marR="68580" marT="0" marB="0"/>
                </a:tc>
                <a:tc>
                  <a:txBody>
                    <a:bodyPr/>
                    <a:lstStyle/>
                    <a:p>
                      <a:pPr algn="ctr">
                        <a:spcAft>
                          <a:spcPts val="0"/>
                        </a:spcAft>
                      </a:pPr>
                      <a:r>
                        <a:rPr lang="es-ES_tradnl" sz="1600" dirty="0">
                          <a:effectLst/>
                        </a:rPr>
                        <a:t>DEPENDENCIA CITADA</a:t>
                      </a:r>
                      <a:endParaRPr lang="es-CO" sz="1600" b="1" dirty="0">
                        <a:effectLst/>
                        <a:latin typeface="Modern Love Caps" panose="04070805081001020A01"/>
                        <a:ea typeface="Times New Roman" panose="02020603050405020304" pitchFamily="18" charset="0"/>
                      </a:endParaRPr>
                    </a:p>
                  </a:txBody>
                  <a:tcPr marL="68580" marR="68580" marT="0" marB="0"/>
                </a:tc>
                <a:extLst>
                  <a:ext uri="{0D108BD9-81ED-4DB2-BD59-A6C34878D82A}">
                    <a16:rowId xmlns:a16="http://schemas.microsoft.com/office/drawing/2014/main" val="3953410215"/>
                  </a:ext>
                </a:extLst>
              </a:tr>
              <a:tr h="215295">
                <a:tc>
                  <a:txBody>
                    <a:bodyPr/>
                    <a:lstStyle/>
                    <a:p>
                      <a:pPr algn="ctr">
                        <a:spcAft>
                          <a:spcPts val="0"/>
                        </a:spcAft>
                      </a:pPr>
                      <a:r>
                        <a:rPr lang="es-ES_tradnl" sz="1400" dirty="0">
                          <a:effectLst/>
                        </a:rPr>
                        <a:t>Marzo 2</a:t>
                      </a:r>
                      <a:endParaRPr lang="es-CO" sz="1400" dirty="0">
                        <a:effectLst/>
                        <a:latin typeface="Modern Love Caps" panose="04070805081001020A01"/>
                        <a:ea typeface="Times New Roman" panose="02020603050405020304" pitchFamily="18" charset="0"/>
                      </a:endParaRPr>
                    </a:p>
                  </a:txBody>
                  <a:tcPr marL="68580" marR="68580" marT="0" marB="0"/>
                </a:tc>
                <a:tc>
                  <a:txBody>
                    <a:bodyPr/>
                    <a:lstStyle/>
                    <a:p>
                      <a:pPr algn="just">
                        <a:spcAft>
                          <a:spcPts val="0"/>
                        </a:spcAft>
                      </a:pPr>
                      <a:r>
                        <a:rPr lang="es-ES_tradnl" sz="1400">
                          <a:effectLst/>
                        </a:rPr>
                        <a:t>Hacienda</a:t>
                      </a:r>
                      <a:endParaRPr lang="es-CO" sz="1400">
                        <a:effectLst/>
                        <a:latin typeface="Modern Love Caps" panose="04070805081001020A01"/>
                        <a:ea typeface="Times New Roman" panose="02020603050405020304" pitchFamily="18" charset="0"/>
                      </a:endParaRPr>
                    </a:p>
                  </a:txBody>
                  <a:tcPr marL="68580" marR="68580" marT="0" marB="0"/>
                </a:tc>
                <a:extLst>
                  <a:ext uri="{0D108BD9-81ED-4DB2-BD59-A6C34878D82A}">
                    <a16:rowId xmlns:a16="http://schemas.microsoft.com/office/drawing/2014/main" val="192615442"/>
                  </a:ext>
                </a:extLst>
              </a:tr>
              <a:tr h="430589">
                <a:tc>
                  <a:txBody>
                    <a:bodyPr/>
                    <a:lstStyle/>
                    <a:p>
                      <a:pPr algn="ctr">
                        <a:spcAft>
                          <a:spcPts val="0"/>
                        </a:spcAft>
                      </a:pPr>
                      <a:r>
                        <a:rPr lang="es-ES_tradnl" sz="1400" dirty="0">
                          <a:effectLst/>
                        </a:rPr>
                        <a:t> </a:t>
                      </a:r>
                      <a:endParaRPr lang="es-CO" sz="1400" dirty="0">
                        <a:effectLst/>
                      </a:endParaRPr>
                    </a:p>
                    <a:p>
                      <a:pPr algn="ctr">
                        <a:spcAft>
                          <a:spcPts val="0"/>
                        </a:spcAft>
                      </a:pPr>
                      <a:r>
                        <a:rPr lang="es-ES_tradnl" sz="1400" dirty="0">
                          <a:effectLst/>
                        </a:rPr>
                        <a:t>Marzo 4</a:t>
                      </a:r>
                      <a:endParaRPr lang="es-CO" sz="1400" dirty="0">
                        <a:effectLst/>
                        <a:latin typeface="Modern Love Caps" panose="04070805081001020A01"/>
                        <a:ea typeface="Times New Roman" panose="02020603050405020304" pitchFamily="18" charset="0"/>
                      </a:endParaRPr>
                    </a:p>
                  </a:txBody>
                  <a:tcPr marL="68580" marR="68580" marT="0" marB="0"/>
                </a:tc>
                <a:tc>
                  <a:txBody>
                    <a:bodyPr/>
                    <a:lstStyle/>
                    <a:p>
                      <a:pPr algn="just">
                        <a:spcAft>
                          <a:spcPts val="0"/>
                        </a:spcAft>
                      </a:pPr>
                      <a:r>
                        <a:rPr lang="es-ES" sz="1400" dirty="0">
                          <a:effectLst/>
                        </a:rPr>
                        <a:t>Directora de la UAC, Jefes jurídicos y de unidades internas de contratación del IPCC, CORVIVIENDA e IDER</a:t>
                      </a:r>
                      <a:endParaRPr lang="es-CO" sz="1400" dirty="0">
                        <a:effectLst/>
                        <a:latin typeface="Modern Love Caps" panose="04070805081001020A01"/>
                        <a:ea typeface="Times New Roman" panose="02020603050405020304" pitchFamily="18" charset="0"/>
                      </a:endParaRPr>
                    </a:p>
                  </a:txBody>
                  <a:tcPr marL="68580" marR="68580" marT="0" marB="0"/>
                </a:tc>
                <a:extLst>
                  <a:ext uri="{0D108BD9-81ED-4DB2-BD59-A6C34878D82A}">
                    <a16:rowId xmlns:a16="http://schemas.microsoft.com/office/drawing/2014/main" val="3994797771"/>
                  </a:ext>
                </a:extLst>
              </a:tr>
              <a:tr h="430589">
                <a:tc>
                  <a:txBody>
                    <a:bodyPr/>
                    <a:lstStyle/>
                    <a:p>
                      <a:pPr algn="ctr">
                        <a:spcAft>
                          <a:spcPts val="0"/>
                        </a:spcAft>
                      </a:pPr>
                      <a:r>
                        <a:rPr lang="es-ES_tradnl" sz="1400">
                          <a:effectLst/>
                        </a:rPr>
                        <a:t> </a:t>
                      </a:r>
                      <a:endParaRPr lang="es-CO" sz="1400">
                        <a:effectLst/>
                      </a:endParaRPr>
                    </a:p>
                    <a:p>
                      <a:pPr algn="ctr">
                        <a:spcAft>
                          <a:spcPts val="0"/>
                        </a:spcAft>
                      </a:pPr>
                      <a:r>
                        <a:rPr lang="es-ES_tradnl" sz="1400">
                          <a:effectLst/>
                        </a:rPr>
                        <a:t>Marzo 5</a:t>
                      </a:r>
                      <a:endParaRPr lang="es-CO" sz="1400">
                        <a:effectLst/>
                        <a:latin typeface="Modern Love Caps" panose="04070805081001020A01"/>
                        <a:ea typeface="Times New Roman" panose="02020603050405020304" pitchFamily="18" charset="0"/>
                      </a:endParaRPr>
                    </a:p>
                  </a:txBody>
                  <a:tcPr marL="68580" marR="68580" marT="0" marB="0"/>
                </a:tc>
                <a:tc>
                  <a:txBody>
                    <a:bodyPr/>
                    <a:lstStyle/>
                    <a:p>
                      <a:pPr algn="just">
                        <a:spcAft>
                          <a:spcPts val="0"/>
                        </a:spcAft>
                      </a:pPr>
                      <a:r>
                        <a:rPr lang="es-ES" sz="1400" dirty="0">
                          <a:effectLst/>
                        </a:rPr>
                        <a:t>Jefes jurídicos y de unidades internas de contratación de la ESE Hospital Local, EPA y DISTRISEGURIDAD. EDURBE</a:t>
                      </a:r>
                      <a:endParaRPr lang="es-CO" sz="1400" dirty="0">
                        <a:effectLst/>
                        <a:latin typeface="Modern Love Caps" panose="04070805081001020A01"/>
                        <a:ea typeface="Times New Roman" panose="02020603050405020304" pitchFamily="18" charset="0"/>
                      </a:endParaRPr>
                    </a:p>
                  </a:txBody>
                  <a:tcPr marL="68580" marR="68580" marT="0" marB="0"/>
                </a:tc>
                <a:extLst>
                  <a:ext uri="{0D108BD9-81ED-4DB2-BD59-A6C34878D82A}">
                    <a16:rowId xmlns:a16="http://schemas.microsoft.com/office/drawing/2014/main" val="4005491825"/>
                  </a:ext>
                </a:extLst>
              </a:tr>
              <a:tr h="430589">
                <a:tc>
                  <a:txBody>
                    <a:bodyPr/>
                    <a:lstStyle/>
                    <a:p>
                      <a:pPr algn="ctr">
                        <a:spcAft>
                          <a:spcPts val="0"/>
                        </a:spcAft>
                      </a:pPr>
                      <a:r>
                        <a:rPr lang="es-ES_tradnl" sz="1400">
                          <a:effectLst/>
                        </a:rPr>
                        <a:t>Marzo 6</a:t>
                      </a:r>
                      <a:endParaRPr lang="es-CO" sz="1400">
                        <a:effectLst/>
                        <a:latin typeface="Modern Love Caps" panose="04070805081001020A01"/>
                        <a:ea typeface="Times New Roman" panose="02020603050405020304" pitchFamily="18" charset="0"/>
                      </a:endParaRPr>
                    </a:p>
                  </a:txBody>
                  <a:tcPr marL="68580" marR="68580" marT="0" marB="0"/>
                </a:tc>
                <a:tc>
                  <a:txBody>
                    <a:bodyPr/>
                    <a:lstStyle/>
                    <a:p>
                      <a:pPr algn="just">
                        <a:spcAft>
                          <a:spcPts val="0"/>
                        </a:spcAft>
                      </a:pPr>
                      <a:r>
                        <a:rPr lang="es-ES" sz="1400" dirty="0">
                          <a:effectLst/>
                        </a:rPr>
                        <a:t>Secretario de Planeación y Director de Control Urbano. </a:t>
                      </a:r>
                      <a:endParaRPr lang="es-CO" sz="1400" dirty="0">
                        <a:effectLst/>
                      </a:endParaRPr>
                    </a:p>
                    <a:p>
                      <a:pPr algn="just">
                        <a:spcAft>
                          <a:spcPts val="0"/>
                        </a:spcAft>
                      </a:pPr>
                      <a:r>
                        <a:rPr lang="es-ES_tradnl" sz="1400" dirty="0">
                          <a:effectLst/>
                        </a:rPr>
                        <a:t> </a:t>
                      </a:r>
                      <a:endParaRPr lang="es-CO" sz="1400" dirty="0">
                        <a:effectLst/>
                        <a:latin typeface="Modern Love Caps" panose="04070805081001020A01"/>
                        <a:ea typeface="Times New Roman" panose="02020603050405020304" pitchFamily="18" charset="0"/>
                      </a:endParaRPr>
                    </a:p>
                  </a:txBody>
                  <a:tcPr marL="68580" marR="68580" marT="0" marB="0"/>
                </a:tc>
                <a:extLst>
                  <a:ext uri="{0D108BD9-81ED-4DB2-BD59-A6C34878D82A}">
                    <a16:rowId xmlns:a16="http://schemas.microsoft.com/office/drawing/2014/main" val="4111622429"/>
                  </a:ext>
                </a:extLst>
              </a:tr>
              <a:tr h="215295">
                <a:tc>
                  <a:txBody>
                    <a:bodyPr/>
                    <a:lstStyle/>
                    <a:p>
                      <a:pPr algn="ctr">
                        <a:spcAft>
                          <a:spcPts val="0"/>
                        </a:spcAft>
                      </a:pPr>
                      <a:r>
                        <a:rPr lang="es-ES_tradnl" sz="1400">
                          <a:effectLst/>
                        </a:rPr>
                        <a:t>Marzo 7</a:t>
                      </a:r>
                      <a:endParaRPr lang="es-CO" sz="1400">
                        <a:effectLst/>
                        <a:latin typeface="Modern Love Caps" panose="04070805081001020A01"/>
                        <a:ea typeface="Times New Roman" panose="02020603050405020304" pitchFamily="18" charset="0"/>
                      </a:endParaRPr>
                    </a:p>
                  </a:txBody>
                  <a:tcPr marL="68580" marR="68580" marT="0" marB="0"/>
                </a:tc>
                <a:tc>
                  <a:txBody>
                    <a:bodyPr/>
                    <a:lstStyle/>
                    <a:p>
                      <a:pPr algn="just">
                        <a:spcAft>
                          <a:spcPts val="0"/>
                        </a:spcAft>
                      </a:pPr>
                      <a:r>
                        <a:rPr lang="es-ES" sz="1400" dirty="0">
                          <a:effectLst/>
                        </a:rPr>
                        <a:t>Secretario de Planeación y Director de Control Urbano.</a:t>
                      </a:r>
                      <a:endParaRPr lang="es-CO" sz="1400" dirty="0">
                        <a:effectLst/>
                        <a:latin typeface="Modern Love Caps" panose="04070805081001020A01"/>
                        <a:ea typeface="Times New Roman" panose="02020603050405020304" pitchFamily="18" charset="0"/>
                      </a:endParaRPr>
                    </a:p>
                  </a:txBody>
                  <a:tcPr marL="68580" marR="68580" marT="0" marB="0"/>
                </a:tc>
                <a:extLst>
                  <a:ext uri="{0D108BD9-81ED-4DB2-BD59-A6C34878D82A}">
                    <a16:rowId xmlns:a16="http://schemas.microsoft.com/office/drawing/2014/main" val="177148045"/>
                  </a:ext>
                </a:extLst>
              </a:tr>
              <a:tr h="449876">
                <a:tc>
                  <a:txBody>
                    <a:bodyPr/>
                    <a:lstStyle/>
                    <a:p>
                      <a:pPr algn="ctr">
                        <a:lnSpc>
                          <a:spcPct val="250000"/>
                        </a:lnSpc>
                        <a:spcAft>
                          <a:spcPts val="0"/>
                        </a:spcAft>
                      </a:pPr>
                      <a:r>
                        <a:rPr lang="es-ES_tradnl" sz="1400">
                          <a:effectLst/>
                        </a:rPr>
                        <a:t>Marzo 8</a:t>
                      </a:r>
                      <a:endParaRPr lang="es-CO" sz="1400">
                        <a:effectLst/>
                        <a:latin typeface="Modern Love Caps" panose="04070805081001020A01"/>
                        <a:ea typeface="Times New Roman" panose="02020603050405020304" pitchFamily="18" charset="0"/>
                      </a:endParaRPr>
                    </a:p>
                  </a:txBody>
                  <a:tcPr marL="68580" marR="68580" marT="0" marB="0"/>
                </a:tc>
                <a:tc>
                  <a:txBody>
                    <a:bodyPr/>
                    <a:lstStyle/>
                    <a:p>
                      <a:pPr algn="just">
                        <a:lnSpc>
                          <a:spcPct val="250000"/>
                        </a:lnSpc>
                        <a:spcAft>
                          <a:spcPts val="0"/>
                        </a:spcAft>
                      </a:pPr>
                      <a:r>
                        <a:rPr lang="es-ES" sz="1400" dirty="0">
                          <a:effectLst/>
                        </a:rPr>
                        <a:t>Jefe de la Oficina Asesora Jurídica</a:t>
                      </a:r>
                      <a:endParaRPr lang="es-CO" sz="1400" dirty="0">
                        <a:effectLst/>
                        <a:latin typeface="Modern Love Caps" panose="04070805081001020A01"/>
                        <a:ea typeface="Times New Roman" panose="02020603050405020304" pitchFamily="18" charset="0"/>
                      </a:endParaRPr>
                    </a:p>
                  </a:txBody>
                  <a:tcPr marL="68580" marR="68580" marT="0" marB="0"/>
                </a:tc>
                <a:extLst>
                  <a:ext uri="{0D108BD9-81ED-4DB2-BD59-A6C34878D82A}">
                    <a16:rowId xmlns:a16="http://schemas.microsoft.com/office/drawing/2014/main" val="3150961572"/>
                  </a:ext>
                </a:extLst>
              </a:tr>
              <a:tr h="430589">
                <a:tc>
                  <a:txBody>
                    <a:bodyPr/>
                    <a:lstStyle/>
                    <a:p>
                      <a:pPr algn="ctr">
                        <a:spcAft>
                          <a:spcPts val="0"/>
                        </a:spcAft>
                      </a:pPr>
                      <a:r>
                        <a:rPr lang="es-ES_tradnl" sz="1400">
                          <a:effectLst/>
                        </a:rPr>
                        <a:t> </a:t>
                      </a:r>
                      <a:endParaRPr lang="es-CO" sz="1400">
                        <a:effectLst/>
                      </a:endParaRPr>
                    </a:p>
                    <a:p>
                      <a:pPr algn="ctr">
                        <a:spcAft>
                          <a:spcPts val="0"/>
                        </a:spcAft>
                      </a:pPr>
                      <a:r>
                        <a:rPr lang="es-ES_tradnl" sz="1400">
                          <a:effectLst/>
                        </a:rPr>
                        <a:t>Marzo 9</a:t>
                      </a:r>
                      <a:endParaRPr lang="es-CO" sz="1400">
                        <a:effectLst/>
                        <a:latin typeface="Modern Love Caps" panose="04070805081001020A01"/>
                        <a:ea typeface="Times New Roman" panose="02020603050405020304" pitchFamily="18" charset="0"/>
                      </a:endParaRPr>
                    </a:p>
                  </a:txBody>
                  <a:tcPr marL="68580" marR="68580" marT="0" marB="0"/>
                </a:tc>
                <a:tc>
                  <a:txBody>
                    <a:bodyPr/>
                    <a:lstStyle/>
                    <a:p>
                      <a:pPr algn="just">
                        <a:spcAft>
                          <a:spcPts val="0"/>
                        </a:spcAft>
                      </a:pPr>
                      <a:r>
                        <a:rPr lang="es-ES" sz="1400" dirty="0">
                          <a:effectLst/>
                        </a:rPr>
                        <a:t>Secretario General, Director de Apoyo Logístico, Directora de Archivo General, Asesora de Servicios Públicos.</a:t>
                      </a:r>
                      <a:endParaRPr lang="es-CO" sz="1400" dirty="0">
                        <a:effectLst/>
                        <a:latin typeface="Modern Love Caps" panose="04070805081001020A01"/>
                        <a:ea typeface="Times New Roman" panose="02020603050405020304" pitchFamily="18" charset="0"/>
                      </a:endParaRPr>
                    </a:p>
                  </a:txBody>
                  <a:tcPr marL="68580" marR="68580" marT="0" marB="0"/>
                </a:tc>
                <a:extLst>
                  <a:ext uri="{0D108BD9-81ED-4DB2-BD59-A6C34878D82A}">
                    <a16:rowId xmlns:a16="http://schemas.microsoft.com/office/drawing/2014/main" val="796674622"/>
                  </a:ext>
                </a:extLst>
              </a:tr>
              <a:tr h="430589">
                <a:tc>
                  <a:txBody>
                    <a:bodyPr/>
                    <a:lstStyle/>
                    <a:p>
                      <a:pPr algn="ctr">
                        <a:spcAft>
                          <a:spcPts val="0"/>
                        </a:spcAft>
                      </a:pPr>
                      <a:r>
                        <a:rPr lang="es-ES_tradnl" sz="1400">
                          <a:effectLst/>
                        </a:rPr>
                        <a:t> </a:t>
                      </a:r>
                      <a:endParaRPr lang="es-CO" sz="1400">
                        <a:effectLst/>
                      </a:endParaRPr>
                    </a:p>
                    <a:p>
                      <a:pPr algn="ctr">
                        <a:spcAft>
                          <a:spcPts val="0"/>
                        </a:spcAft>
                      </a:pPr>
                      <a:r>
                        <a:rPr lang="es-ES_tradnl" sz="1400">
                          <a:effectLst/>
                        </a:rPr>
                        <a:t>Marzo 11</a:t>
                      </a:r>
                      <a:endParaRPr lang="es-CO" sz="1400">
                        <a:effectLst/>
                        <a:latin typeface="Modern Love Caps" panose="04070805081001020A01"/>
                        <a:ea typeface="Times New Roman" panose="02020603050405020304" pitchFamily="18" charset="0"/>
                      </a:endParaRPr>
                    </a:p>
                  </a:txBody>
                  <a:tcPr marL="68580" marR="68580" marT="0" marB="0"/>
                </a:tc>
                <a:tc>
                  <a:txBody>
                    <a:bodyPr/>
                    <a:lstStyle/>
                    <a:p>
                      <a:pPr algn="just">
                        <a:spcAft>
                          <a:spcPts val="0"/>
                        </a:spcAft>
                      </a:pPr>
                      <a:r>
                        <a:rPr lang="es-ES" sz="1400" dirty="0">
                          <a:effectLst/>
                        </a:rPr>
                        <a:t>Director de CORVIVIENDA, Directora del IDER, Directora de Valorización, Gerente de </a:t>
                      </a:r>
                      <a:r>
                        <a:rPr lang="es-ES" sz="1400" dirty="0" err="1">
                          <a:effectLst/>
                        </a:rPr>
                        <a:t>Transcaribe</a:t>
                      </a:r>
                      <a:r>
                        <a:rPr lang="es-ES" sz="1400" dirty="0">
                          <a:effectLst/>
                        </a:rPr>
                        <a:t>. </a:t>
                      </a:r>
                      <a:endParaRPr lang="es-CO" sz="1400" dirty="0">
                        <a:effectLst/>
                        <a:latin typeface="Modern Love Caps" panose="04070805081001020A01"/>
                        <a:ea typeface="Times New Roman" panose="02020603050405020304" pitchFamily="18" charset="0"/>
                      </a:endParaRPr>
                    </a:p>
                  </a:txBody>
                  <a:tcPr marL="68580" marR="68580" marT="0" marB="0"/>
                </a:tc>
                <a:extLst>
                  <a:ext uri="{0D108BD9-81ED-4DB2-BD59-A6C34878D82A}">
                    <a16:rowId xmlns:a16="http://schemas.microsoft.com/office/drawing/2014/main" val="2778436787"/>
                  </a:ext>
                </a:extLst>
              </a:tr>
              <a:tr h="215295">
                <a:tc>
                  <a:txBody>
                    <a:bodyPr/>
                    <a:lstStyle/>
                    <a:p>
                      <a:pPr algn="ctr">
                        <a:spcAft>
                          <a:spcPts val="0"/>
                        </a:spcAft>
                      </a:pPr>
                      <a:r>
                        <a:rPr lang="es-ES_tradnl" sz="1400">
                          <a:effectLst/>
                        </a:rPr>
                        <a:t>Marzo 13</a:t>
                      </a:r>
                      <a:endParaRPr lang="es-CO" sz="1400">
                        <a:effectLst/>
                        <a:latin typeface="Modern Love Caps" panose="04070805081001020A01"/>
                        <a:ea typeface="Times New Roman" panose="02020603050405020304" pitchFamily="18" charset="0"/>
                      </a:endParaRPr>
                    </a:p>
                  </a:txBody>
                  <a:tcPr marL="68580" marR="68580" marT="0" marB="0"/>
                </a:tc>
                <a:tc>
                  <a:txBody>
                    <a:bodyPr/>
                    <a:lstStyle/>
                    <a:p>
                      <a:pPr algn="just">
                        <a:spcAft>
                          <a:spcPts val="0"/>
                        </a:spcAft>
                      </a:pPr>
                      <a:r>
                        <a:rPr lang="es-ES" sz="1400" dirty="0">
                          <a:effectLst/>
                        </a:rPr>
                        <a:t>Directora Administrativa de Talento Humano</a:t>
                      </a:r>
                      <a:endParaRPr lang="es-CO" sz="1400" dirty="0">
                        <a:effectLst/>
                        <a:latin typeface="Modern Love Caps" panose="04070805081001020A01"/>
                        <a:ea typeface="Times New Roman" panose="02020603050405020304" pitchFamily="18" charset="0"/>
                      </a:endParaRPr>
                    </a:p>
                  </a:txBody>
                  <a:tcPr marL="68580" marR="68580" marT="0" marB="0"/>
                </a:tc>
                <a:extLst>
                  <a:ext uri="{0D108BD9-81ED-4DB2-BD59-A6C34878D82A}">
                    <a16:rowId xmlns:a16="http://schemas.microsoft.com/office/drawing/2014/main" val="3062374983"/>
                  </a:ext>
                </a:extLst>
              </a:tr>
              <a:tr h="215295">
                <a:tc>
                  <a:txBody>
                    <a:bodyPr/>
                    <a:lstStyle/>
                    <a:p>
                      <a:pPr algn="ctr">
                        <a:spcAft>
                          <a:spcPts val="0"/>
                        </a:spcAft>
                      </a:pPr>
                      <a:r>
                        <a:rPr lang="es-ES_tradnl" sz="1400">
                          <a:effectLst/>
                        </a:rPr>
                        <a:t>Marzo 15</a:t>
                      </a:r>
                      <a:endParaRPr lang="es-CO" sz="1400">
                        <a:effectLst/>
                        <a:latin typeface="Modern Love Caps" panose="04070805081001020A01"/>
                        <a:ea typeface="Times New Roman" panose="02020603050405020304" pitchFamily="18" charset="0"/>
                      </a:endParaRPr>
                    </a:p>
                  </a:txBody>
                  <a:tcPr marL="68580" marR="68580" marT="0" marB="0"/>
                </a:tc>
                <a:tc>
                  <a:txBody>
                    <a:bodyPr/>
                    <a:lstStyle/>
                    <a:p>
                      <a:pPr algn="just">
                        <a:spcAft>
                          <a:spcPts val="0"/>
                        </a:spcAft>
                      </a:pPr>
                      <a:r>
                        <a:rPr lang="es-ES" sz="1400" dirty="0">
                          <a:effectLst/>
                        </a:rPr>
                        <a:t>Secretario de Infraestructura y Gerente de Espacio Público. </a:t>
                      </a:r>
                      <a:endParaRPr lang="es-CO" sz="1400" dirty="0">
                        <a:effectLst/>
                        <a:latin typeface="Modern Love Caps" panose="04070805081001020A01"/>
                        <a:ea typeface="Times New Roman" panose="02020603050405020304" pitchFamily="18" charset="0"/>
                      </a:endParaRPr>
                    </a:p>
                  </a:txBody>
                  <a:tcPr marL="68580" marR="68580" marT="0" marB="0"/>
                </a:tc>
                <a:extLst>
                  <a:ext uri="{0D108BD9-81ED-4DB2-BD59-A6C34878D82A}">
                    <a16:rowId xmlns:a16="http://schemas.microsoft.com/office/drawing/2014/main" val="1457731087"/>
                  </a:ext>
                </a:extLst>
              </a:tr>
              <a:tr h="215295">
                <a:tc>
                  <a:txBody>
                    <a:bodyPr/>
                    <a:lstStyle/>
                    <a:p>
                      <a:pPr algn="ctr">
                        <a:spcAft>
                          <a:spcPts val="0"/>
                        </a:spcAft>
                      </a:pPr>
                      <a:r>
                        <a:rPr lang="es-ES_tradnl" sz="1400">
                          <a:effectLst/>
                        </a:rPr>
                        <a:t>Marzo 16</a:t>
                      </a:r>
                      <a:endParaRPr lang="es-CO" sz="1400">
                        <a:effectLst/>
                        <a:latin typeface="Modern Love Caps" panose="04070805081001020A01"/>
                        <a:ea typeface="Times New Roman" panose="02020603050405020304" pitchFamily="18" charset="0"/>
                      </a:endParaRPr>
                    </a:p>
                  </a:txBody>
                  <a:tcPr marL="68580" marR="68580" marT="0" marB="0"/>
                </a:tc>
                <a:tc>
                  <a:txBody>
                    <a:bodyPr/>
                    <a:lstStyle/>
                    <a:p>
                      <a:pPr algn="just">
                        <a:spcAft>
                          <a:spcPts val="0"/>
                        </a:spcAft>
                      </a:pPr>
                      <a:r>
                        <a:rPr lang="es-ES" sz="1400" dirty="0">
                          <a:effectLst/>
                        </a:rPr>
                        <a:t>Secretaria de Educación y Directora del IPCC. </a:t>
                      </a:r>
                      <a:endParaRPr lang="es-CO" sz="1400" dirty="0">
                        <a:effectLst/>
                        <a:latin typeface="Modern Love Caps" panose="04070805081001020A01"/>
                        <a:ea typeface="Times New Roman" panose="02020603050405020304" pitchFamily="18" charset="0"/>
                      </a:endParaRPr>
                    </a:p>
                  </a:txBody>
                  <a:tcPr marL="68580" marR="68580" marT="0" marB="0"/>
                </a:tc>
                <a:extLst>
                  <a:ext uri="{0D108BD9-81ED-4DB2-BD59-A6C34878D82A}">
                    <a16:rowId xmlns:a16="http://schemas.microsoft.com/office/drawing/2014/main" val="1306629571"/>
                  </a:ext>
                </a:extLst>
              </a:tr>
              <a:tr h="430589">
                <a:tc>
                  <a:txBody>
                    <a:bodyPr/>
                    <a:lstStyle/>
                    <a:p>
                      <a:pPr algn="ctr">
                        <a:spcAft>
                          <a:spcPts val="0"/>
                        </a:spcAft>
                      </a:pPr>
                      <a:r>
                        <a:rPr lang="es-ES_tradnl" sz="1400">
                          <a:effectLst/>
                        </a:rPr>
                        <a:t>Marzo 17</a:t>
                      </a:r>
                      <a:endParaRPr lang="es-CO" sz="1400">
                        <a:effectLst/>
                        <a:latin typeface="Modern Love Caps" panose="04070805081001020A01"/>
                        <a:ea typeface="Times New Roman" panose="02020603050405020304" pitchFamily="18" charset="0"/>
                      </a:endParaRPr>
                    </a:p>
                  </a:txBody>
                  <a:tcPr marL="68580" marR="68580" marT="0" marB="0"/>
                </a:tc>
                <a:tc>
                  <a:txBody>
                    <a:bodyPr/>
                    <a:lstStyle/>
                    <a:p>
                      <a:pPr algn="just">
                        <a:spcAft>
                          <a:spcPts val="0"/>
                        </a:spcAft>
                      </a:pPr>
                      <a:r>
                        <a:rPr lang="es-ES" sz="1400" dirty="0">
                          <a:effectLst/>
                        </a:rPr>
                        <a:t>Director del EPA, Directora del DADIS, Director de la ESE Hospital Local</a:t>
                      </a:r>
                      <a:endParaRPr lang="es-CO" sz="1400" dirty="0">
                        <a:effectLst/>
                        <a:latin typeface="Modern Love Caps" panose="04070805081001020A01"/>
                        <a:ea typeface="Times New Roman" panose="02020603050405020304" pitchFamily="18" charset="0"/>
                      </a:endParaRPr>
                    </a:p>
                  </a:txBody>
                  <a:tcPr marL="68580" marR="68580" marT="0" marB="0"/>
                </a:tc>
                <a:extLst>
                  <a:ext uri="{0D108BD9-81ED-4DB2-BD59-A6C34878D82A}">
                    <a16:rowId xmlns:a16="http://schemas.microsoft.com/office/drawing/2014/main" val="1541769843"/>
                  </a:ext>
                </a:extLst>
              </a:tr>
            </a:tbl>
          </a:graphicData>
        </a:graphic>
      </p:graphicFrame>
    </p:spTree>
    <p:extLst>
      <p:ext uri="{BB962C8B-B14F-4D97-AF65-F5344CB8AC3E}">
        <p14:creationId xmlns:p14="http://schemas.microsoft.com/office/powerpoint/2010/main" val="2697911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68465425"/>
              </p:ext>
            </p:extLst>
          </p:nvPr>
        </p:nvGraphicFramePr>
        <p:xfrm>
          <a:off x="645458" y="730885"/>
          <a:ext cx="9606579" cy="5804009"/>
        </p:xfrm>
        <a:graphic>
          <a:graphicData uri="http://schemas.openxmlformats.org/drawingml/2006/table">
            <a:tbl>
              <a:tblPr firstRow="1" firstCol="1" bandRow="1">
                <a:tableStyleId>{16D9F66E-5EB9-4882-86FB-DCBF35E3C3E4}</a:tableStyleId>
              </a:tblPr>
              <a:tblGrid>
                <a:gridCol w="3432351">
                  <a:extLst>
                    <a:ext uri="{9D8B030D-6E8A-4147-A177-3AD203B41FA5}">
                      <a16:colId xmlns:a16="http://schemas.microsoft.com/office/drawing/2014/main" val="4050367170"/>
                    </a:ext>
                  </a:extLst>
                </a:gridCol>
                <a:gridCol w="6174228">
                  <a:extLst>
                    <a:ext uri="{9D8B030D-6E8A-4147-A177-3AD203B41FA5}">
                      <a16:colId xmlns:a16="http://schemas.microsoft.com/office/drawing/2014/main" val="3135271304"/>
                    </a:ext>
                  </a:extLst>
                </a:gridCol>
              </a:tblGrid>
              <a:tr h="288603">
                <a:tc>
                  <a:txBody>
                    <a:bodyPr/>
                    <a:lstStyle/>
                    <a:p>
                      <a:pPr algn="ctr">
                        <a:spcAft>
                          <a:spcPts val="0"/>
                        </a:spcAft>
                      </a:pPr>
                      <a:r>
                        <a:rPr lang="es-ES_tradnl" sz="1400" dirty="0">
                          <a:effectLst/>
                          <a:latin typeface="Modern Love Caps" panose="04070805081001020A01"/>
                        </a:rPr>
                        <a:t>Marzo 18</a:t>
                      </a:r>
                      <a:endParaRPr lang="es-CO" sz="1400" dirty="0">
                        <a:effectLst/>
                        <a:latin typeface="Modern Love Caps" panose="04070805081001020A01"/>
                        <a:ea typeface="Times New Roman" panose="02020603050405020304" pitchFamily="18" charset="0"/>
                      </a:endParaRPr>
                    </a:p>
                  </a:txBody>
                  <a:tcPr marL="57591" marR="57591" marT="0" marB="0"/>
                </a:tc>
                <a:tc>
                  <a:txBody>
                    <a:bodyPr/>
                    <a:lstStyle/>
                    <a:p>
                      <a:pPr algn="just">
                        <a:spcAft>
                          <a:spcPts val="0"/>
                        </a:spcAft>
                      </a:pPr>
                      <a:r>
                        <a:rPr lang="es-ES" sz="1400">
                          <a:effectLst/>
                          <a:latin typeface="Modern Love Caps" panose="04070805081001020A01"/>
                        </a:rPr>
                        <a:t>Director de la Oficina de Gestión del Riesgo y Rector del Colegio Mayor de Bolívar.</a:t>
                      </a:r>
                      <a:endParaRPr lang="es-CO" sz="1400">
                        <a:effectLst/>
                        <a:latin typeface="Modern Love Caps" panose="04070805081001020A01"/>
                        <a:ea typeface="Times New Roman" panose="02020603050405020304" pitchFamily="18" charset="0"/>
                      </a:endParaRPr>
                    </a:p>
                  </a:txBody>
                  <a:tcPr marL="57591" marR="57591" marT="0" marB="0"/>
                </a:tc>
                <a:extLst>
                  <a:ext uri="{0D108BD9-81ED-4DB2-BD59-A6C34878D82A}">
                    <a16:rowId xmlns:a16="http://schemas.microsoft.com/office/drawing/2014/main" val="4000642497"/>
                  </a:ext>
                </a:extLst>
              </a:tr>
              <a:tr h="432904">
                <a:tc>
                  <a:txBody>
                    <a:bodyPr/>
                    <a:lstStyle/>
                    <a:p>
                      <a:pPr algn="ctr">
                        <a:spcAft>
                          <a:spcPts val="0"/>
                        </a:spcAft>
                      </a:pPr>
                      <a:r>
                        <a:rPr lang="es-ES_tradnl" sz="1400">
                          <a:effectLst/>
                          <a:latin typeface="Modern Love Caps" panose="04070805081001020A01"/>
                        </a:rPr>
                        <a:t>Marzo 19</a:t>
                      </a:r>
                      <a:endParaRPr lang="es-CO" sz="1400">
                        <a:effectLst/>
                        <a:latin typeface="Modern Love Caps" panose="04070805081001020A01"/>
                        <a:ea typeface="Times New Roman" panose="02020603050405020304" pitchFamily="18" charset="0"/>
                      </a:endParaRPr>
                    </a:p>
                  </a:txBody>
                  <a:tcPr marL="57591" marR="57591" marT="0" marB="0"/>
                </a:tc>
                <a:tc>
                  <a:txBody>
                    <a:bodyPr/>
                    <a:lstStyle/>
                    <a:p>
                      <a:pPr algn="just">
                        <a:spcAft>
                          <a:spcPts val="0"/>
                        </a:spcAft>
                      </a:pPr>
                      <a:r>
                        <a:rPr lang="es-ES" sz="1400" dirty="0">
                          <a:effectLst/>
                          <a:latin typeface="Modern Love Caps" panose="04070805081001020A01"/>
                        </a:rPr>
                        <a:t>Secretario de Participación, Directora de la UMATA, Directora de la Escuela de Gobierno y Director de la Escuela Taller</a:t>
                      </a:r>
                      <a:endParaRPr lang="es-CO" sz="1400" dirty="0">
                        <a:effectLst/>
                        <a:latin typeface="Modern Love Caps" panose="04070805081001020A01"/>
                        <a:ea typeface="Times New Roman" panose="02020603050405020304" pitchFamily="18" charset="0"/>
                      </a:endParaRPr>
                    </a:p>
                  </a:txBody>
                  <a:tcPr marL="57591" marR="57591" marT="0" marB="0"/>
                </a:tc>
                <a:extLst>
                  <a:ext uri="{0D108BD9-81ED-4DB2-BD59-A6C34878D82A}">
                    <a16:rowId xmlns:a16="http://schemas.microsoft.com/office/drawing/2014/main" val="1324950900"/>
                  </a:ext>
                </a:extLst>
              </a:tr>
              <a:tr h="171600">
                <a:tc>
                  <a:txBody>
                    <a:bodyPr/>
                    <a:lstStyle/>
                    <a:p>
                      <a:pPr algn="ctr">
                        <a:spcAft>
                          <a:spcPts val="0"/>
                        </a:spcAft>
                      </a:pPr>
                      <a:r>
                        <a:rPr lang="es-ES_tradnl" sz="1400">
                          <a:effectLst/>
                          <a:latin typeface="Modern Love Caps" panose="04070805081001020A01"/>
                        </a:rPr>
                        <a:t>Marzo 20</a:t>
                      </a:r>
                      <a:endParaRPr lang="es-CO" sz="1400">
                        <a:effectLst/>
                        <a:latin typeface="Modern Love Caps" panose="04070805081001020A01"/>
                        <a:ea typeface="Times New Roman" panose="02020603050405020304" pitchFamily="18" charset="0"/>
                      </a:endParaRPr>
                    </a:p>
                  </a:txBody>
                  <a:tcPr marL="57591" marR="57591" marT="0" marB="0"/>
                </a:tc>
                <a:tc>
                  <a:txBody>
                    <a:bodyPr/>
                    <a:lstStyle/>
                    <a:p>
                      <a:pPr algn="just">
                        <a:spcAft>
                          <a:spcPts val="0"/>
                        </a:spcAft>
                      </a:pPr>
                      <a:r>
                        <a:rPr lang="es-ES" sz="1400" dirty="0">
                          <a:effectLst/>
                          <a:latin typeface="Modern Love Caps" panose="04070805081001020A01"/>
                        </a:rPr>
                        <a:t>Director del DATT</a:t>
                      </a:r>
                      <a:endParaRPr lang="es-CO" sz="1400" dirty="0">
                        <a:effectLst/>
                        <a:latin typeface="Modern Love Caps" panose="04070805081001020A01"/>
                        <a:ea typeface="Times New Roman" panose="02020603050405020304" pitchFamily="18" charset="0"/>
                      </a:endParaRPr>
                    </a:p>
                  </a:txBody>
                  <a:tcPr marL="57591" marR="57591" marT="0" marB="0"/>
                </a:tc>
                <a:extLst>
                  <a:ext uri="{0D108BD9-81ED-4DB2-BD59-A6C34878D82A}">
                    <a16:rowId xmlns:a16="http://schemas.microsoft.com/office/drawing/2014/main" val="1055320900"/>
                  </a:ext>
                </a:extLst>
              </a:tr>
              <a:tr h="171600">
                <a:tc>
                  <a:txBody>
                    <a:bodyPr/>
                    <a:lstStyle/>
                    <a:p>
                      <a:pPr algn="ctr">
                        <a:spcAft>
                          <a:spcPts val="0"/>
                        </a:spcAft>
                      </a:pPr>
                      <a:r>
                        <a:rPr lang="es-ES_tradnl" sz="1400">
                          <a:effectLst/>
                          <a:latin typeface="Modern Love Caps" panose="04070805081001020A01"/>
                        </a:rPr>
                        <a:t>Marzo 24</a:t>
                      </a:r>
                      <a:endParaRPr lang="es-CO" sz="1400">
                        <a:effectLst/>
                        <a:latin typeface="Modern Love Caps" panose="04070805081001020A01"/>
                        <a:ea typeface="Times New Roman" panose="02020603050405020304" pitchFamily="18" charset="0"/>
                      </a:endParaRPr>
                    </a:p>
                  </a:txBody>
                  <a:tcPr marL="57591" marR="57591" marT="0" marB="0"/>
                </a:tc>
                <a:tc>
                  <a:txBody>
                    <a:bodyPr/>
                    <a:lstStyle/>
                    <a:p>
                      <a:pPr algn="just">
                        <a:spcAft>
                          <a:spcPts val="0"/>
                        </a:spcAft>
                      </a:pPr>
                      <a:r>
                        <a:rPr lang="es-ES" sz="1400" dirty="0">
                          <a:effectLst/>
                          <a:latin typeface="Modern Love Caps" panose="04070805081001020A01"/>
                        </a:rPr>
                        <a:t>Directora de Valorización Distrital</a:t>
                      </a:r>
                      <a:endParaRPr lang="es-CO" sz="1400" dirty="0">
                        <a:effectLst/>
                        <a:latin typeface="Modern Love Caps" panose="04070805081001020A01"/>
                        <a:ea typeface="Times New Roman" panose="02020603050405020304" pitchFamily="18" charset="0"/>
                      </a:endParaRPr>
                    </a:p>
                  </a:txBody>
                  <a:tcPr marL="57591" marR="57591" marT="0" marB="0"/>
                </a:tc>
                <a:extLst>
                  <a:ext uri="{0D108BD9-81ED-4DB2-BD59-A6C34878D82A}">
                    <a16:rowId xmlns:a16="http://schemas.microsoft.com/office/drawing/2014/main" val="706230574"/>
                  </a:ext>
                </a:extLst>
              </a:tr>
              <a:tr h="171600">
                <a:tc>
                  <a:txBody>
                    <a:bodyPr/>
                    <a:lstStyle/>
                    <a:p>
                      <a:pPr algn="ctr">
                        <a:spcAft>
                          <a:spcPts val="0"/>
                        </a:spcAft>
                      </a:pPr>
                      <a:r>
                        <a:rPr lang="es-ES_tradnl" sz="1400">
                          <a:effectLst/>
                          <a:latin typeface="Modern Love Caps" panose="04070805081001020A01"/>
                        </a:rPr>
                        <a:t>Marzo 26</a:t>
                      </a:r>
                      <a:endParaRPr lang="es-CO" sz="1400">
                        <a:effectLst/>
                        <a:latin typeface="Modern Love Caps" panose="04070805081001020A01"/>
                        <a:ea typeface="Times New Roman" panose="02020603050405020304" pitchFamily="18" charset="0"/>
                      </a:endParaRPr>
                    </a:p>
                  </a:txBody>
                  <a:tcPr marL="57591" marR="57591" marT="0" marB="0"/>
                </a:tc>
                <a:tc>
                  <a:txBody>
                    <a:bodyPr/>
                    <a:lstStyle/>
                    <a:p>
                      <a:pPr algn="just">
                        <a:spcAft>
                          <a:spcPts val="0"/>
                        </a:spcAft>
                      </a:pPr>
                      <a:r>
                        <a:rPr lang="es-ES" sz="1400" dirty="0">
                          <a:effectLst/>
                          <a:latin typeface="Modern Love Caps" panose="04070805081001020A01"/>
                        </a:rPr>
                        <a:t>Director de DISTRISEGURIDAD.</a:t>
                      </a:r>
                      <a:endParaRPr lang="es-CO" sz="1400" dirty="0">
                        <a:effectLst/>
                        <a:latin typeface="Modern Love Caps" panose="04070805081001020A01"/>
                        <a:ea typeface="Times New Roman" panose="02020603050405020304" pitchFamily="18" charset="0"/>
                      </a:endParaRPr>
                    </a:p>
                  </a:txBody>
                  <a:tcPr marL="57591" marR="57591" marT="0" marB="0"/>
                </a:tc>
                <a:extLst>
                  <a:ext uri="{0D108BD9-81ED-4DB2-BD59-A6C34878D82A}">
                    <a16:rowId xmlns:a16="http://schemas.microsoft.com/office/drawing/2014/main" val="3224360912"/>
                  </a:ext>
                </a:extLst>
              </a:tr>
              <a:tr h="171600">
                <a:tc>
                  <a:txBody>
                    <a:bodyPr/>
                    <a:lstStyle/>
                    <a:p>
                      <a:pPr algn="ctr">
                        <a:spcAft>
                          <a:spcPts val="0"/>
                        </a:spcAft>
                      </a:pPr>
                      <a:r>
                        <a:rPr lang="es-ES_tradnl" sz="1400">
                          <a:effectLst/>
                          <a:latin typeface="Modern Love Caps" panose="04070805081001020A01"/>
                        </a:rPr>
                        <a:t>Marzo 27</a:t>
                      </a:r>
                      <a:endParaRPr lang="es-CO" sz="1400">
                        <a:effectLst/>
                        <a:latin typeface="Modern Love Caps" panose="04070805081001020A01"/>
                        <a:ea typeface="Times New Roman" panose="02020603050405020304" pitchFamily="18" charset="0"/>
                      </a:endParaRPr>
                    </a:p>
                  </a:txBody>
                  <a:tcPr marL="57591" marR="57591" marT="0" marB="0"/>
                </a:tc>
                <a:tc>
                  <a:txBody>
                    <a:bodyPr/>
                    <a:lstStyle/>
                    <a:p>
                      <a:pPr algn="just">
                        <a:spcAft>
                          <a:spcPts val="0"/>
                        </a:spcAft>
                      </a:pPr>
                      <a:r>
                        <a:rPr lang="es-ES" sz="1400" dirty="0">
                          <a:effectLst/>
                          <a:latin typeface="Modern Love Caps" panose="04070805081001020A01"/>
                        </a:rPr>
                        <a:t>Directora del PES Plan de Emergencia Social</a:t>
                      </a:r>
                      <a:endParaRPr lang="es-CO" sz="1400" dirty="0">
                        <a:effectLst/>
                        <a:latin typeface="Modern Love Caps" panose="04070805081001020A01"/>
                        <a:ea typeface="Times New Roman" panose="02020603050405020304" pitchFamily="18" charset="0"/>
                      </a:endParaRPr>
                    </a:p>
                  </a:txBody>
                  <a:tcPr marL="57591" marR="57591" marT="0" marB="0"/>
                </a:tc>
                <a:extLst>
                  <a:ext uri="{0D108BD9-81ED-4DB2-BD59-A6C34878D82A}">
                    <a16:rowId xmlns:a16="http://schemas.microsoft.com/office/drawing/2014/main" val="3180349379"/>
                  </a:ext>
                </a:extLst>
              </a:tr>
              <a:tr h="432904">
                <a:tc>
                  <a:txBody>
                    <a:bodyPr/>
                    <a:lstStyle/>
                    <a:p>
                      <a:pPr algn="ctr">
                        <a:spcAft>
                          <a:spcPts val="0"/>
                        </a:spcAft>
                      </a:pPr>
                      <a:r>
                        <a:rPr lang="es-ES_tradnl" sz="1400">
                          <a:effectLst/>
                          <a:latin typeface="Modern Love Caps" panose="04070805081001020A01"/>
                        </a:rPr>
                        <a:t>Marzo 29</a:t>
                      </a:r>
                      <a:endParaRPr lang="es-CO" sz="1400">
                        <a:effectLst/>
                        <a:latin typeface="Modern Love Caps" panose="04070805081001020A01"/>
                        <a:ea typeface="Times New Roman" panose="02020603050405020304" pitchFamily="18" charset="0"/>
                      </a:endParaRPr>
                    </a:p>
                  </a:txBody>
                  <a:tcPr marL="57591" marR="57591" marT="0" marB="0"/>
                </a:tc>
                <a:tc>
                  <a:txBody>
                    <a:bodyPr/>
                    <a:lstStyle/>
                    <a:p>
                      <a:pPr algn="just">
                        <a:spcAft>
                          <a:spcPts val="0"/>
                        </a:spcAft>
                      </a:pPr>
                      <a:r>
                        <a:rPr lang="es-ES" sz="1400" dirty="0">
                          <a:effectLst/>
                          <a:latin typeface="Modern Love Caps" panose="04070805081001020A01"/>
                        </a:rPr>
                        <a:t>Alcalde Local N° 1 – Histórica y del Caribe Norte, Alcalde Local N° 2 – De la Virgen y Turística y Alcalde Local N° 3 – Industrial de la Bahía. </a:t>
                      </a:r>
                      <a:endParaRPr lang="es-CO" sz="1400" dirty="0">
                        <a:effectLst/>
                        <a:latin typeface="Modern Love Caps" panose="04070805081001020A01"/>
                        <a:ea typeface="Times New Roman" panose="02020603050405020304" pitchFamily="18" charset="0"/>
                      </a:endParaRPr>
                    </a:p>
                  </a:txBody>
                  <a:tcPr marL="57591" marR="57591" marT="0" marB="0"/>
                </a:tc>
                <a:extLst>
                  <a:ext uri="{0D108BD9-81ED-4DB2-BD59-A6C34878D82A}">
                    <a16:rowId xmlns:a16="http://schemas.microsoft.com/office/drawing/2014/main" val="3859179995"/>
                  </a:ext>
                </a:extLst>
              </a:tr>
              <a:tr h="171600">
                <a:tc>
                  <a:txBody>
                    <a:bodyPr/>
                    <a:lstStyle/>
                    <a:p>
                      <a:pPr algn="ctr">
                        <a:spcAft>
                          <a:spcPts val="0"/>
                        </a:spcAft>
                      </a:pPr>
                      <a:r>
                        <a:rPr lang="es-ES_tradnl" sz="1400">
                          <a:effectLst/>
                          <a:latin typeface="Modern Love Caps" panose="04070805081001020A01"/>
                        </a:rPr>
                        <a:t>Abril 20</a:t>
                      </a:r>
                      <a:endParaRPr lang="es-CO" sz="1400">
                        <a:effectLst/>
                        <a:latin typeface="Modern Love Caps" panose="04070805081001020A01"/>
                        <a:ea typeface="Times New Roman" panose="02020603050405020304" pitchFamily="18" charset="0"/>
                      </a:endParaRPr>
                    </a:p>
                  </a:txBody>
                  <a:tcPr marL="57591" marR="57591" marT="0" marB="0"/>
                </a:tc>
                <a:tc>
                  <a:txBody>
                    <a:bodyPr/>
                    <a:lstStyle/>
                    <a:p>
                      <a:pPr algn="just">
                        <a:spcAft>
                          <a:spcPts val="0"/>
                        </a:spcAft>
                      </a:pPr>
                      <a:r>
                        <a:rPr lang="es-ES" sz="1400" dirty="0">
                          <a:effectLst/>
                          <a:latin typeface="Modern Love Caps" panose="04070805081001020A01"/>
                        </a:rPr>
                        <a:t>Directora del PES Plan de Emergencia Social.</a:t>
                      </a:r>
                      <a:endParaRPr lang="es-CO" sz="1400" dirty="0">
                        <a:effectLst/>
                        <a:latin typeface="Modern Love Caps" panose="04070805081001020A01"/>
                        <a:ea typeface="Times New Roman" panose="02020603050405020304" pitchFamily="18" charset="0"/>
                      </a:endParaRPr>
                    </a:p>
                  </a:txBody>
                  <a:tcPr marL="57591" marR="57591" marT="0" marB="0"/>
                </a:tc>
                <a:extLst>
                  <a:ext uri="{0D108BD9-81ED-4DB2-BD59-A6C34878D82A}">
                    <a16:rowId xmlns:a16="http://schemas.microsoft.com/office/drawing/2014/main" val="321559438"/>
                  </a:ext>
                </a:extLst>
              </a:tr>
              <a:tr h="432904">
                <a:tc>
                  <a:txBody>
                    <a:bodyPr/>
                    <a:lstStyle/>
                    <a:p>
                      <a:pPr algn="ctr">
                        <a:spcAft>
                          <a:spcPts val="0"/>
                        </a:spcAft>
                      </a:pPr>
                      <a:r>
                        <a:rPr lang="es-ES_tradnl" sz="1400">
                          <a:effectLst/>
                          <a:latin typeface="Modern Love Caps" panose="04070805081001020A01"/>
                        </a:rPr>
                        <a:t> </a:t>
                      </a:r>
                      <a:endParaRPr lang="es-CO" sz="1400">
                        <a:effectLst/>
                        <a:latin typeface="Modern Love Caps" panose="04070805081001020A01"/>
                      </a:endParaRPr>
                    </a:p>
                    <a:p>
                      <a:pPr algn="ctr">
                        <a:spcAft>
                          <a:spcPts val="0"/>
                        </a:spcAft>
                      </a:pPr>
                      <a:r>
                        <a:rPr lang="es-ES_tradnl" sz="1400">
                          <a:effectLst/>
                          <a:latin typeface="Modern Love Caps" panose="04070805081001020A01"/>
                        </a:rPr>
                        <a:t>Abril 21</a:t>
                      </a:r>
                      <a:endParaRPr lang="es-CO" sz="1400">
                        <a:effectLst/>
                        <a:latin typeface="Modern Love Caps" panose="04070805081001020A01"/>
                        <a:ea typeface="Times New Roman" panose="02020603050405020304" pitchFamily="18" charset="0"/>
                      </a:endParaRPr>
                    </a:p>
                  </a:txBody>
                  <a:tcPr marL="57591" marR="57591" marT="0" marB="0"/>
                </a:tc>
                <a:tc>
                  <a:txBody>
                    <a:bodyPr/>
                    <a:lstStyle/>
                    <a:p>
                      <a:pPr algn="just">
                        <a:spcAft>
                          <a:spcPts val="0"/>
                        </a:spcAft>
                      </a:pPr>
                      <a:r>
                        <a:rPr lang="es-ES" sz="1400" dirty="0">
                          <a:effectLst/>
                          <a:latin typeface="Modern Love Caps" panose="04070805081001020A01"/>
                        </a:rPr>
                        <a:t>Alcalde Local N° 1 – Histórica y del Caribe Norte, Alcalde Local N° 2 – De la Virgen y Turística y Alcalde Local N° 3 – Industrial de la Bahía. </a:t>
                      </a:r>
                      <a:endParaRPr lang="es-CO" sz="1400" dirty="0">
                        <a:effectLst/>
                        <a:latin typeface="Modern Love Caps" panose="04070805081001020A01"/>
                        <a:ea typeface="Times New Roman" panose="02020603050405020304" pitchFamily="18" charset="0"/>
                      </a:endParaRPr>
                    </a:p>
                  </a:txBody>
                  <a:tcPr marL="57591" marR="57591" marT="0" marB="0"/>
                </a:tc>
                <a:extLst>
                  <a:ext uri="{0D108BD9-81ED-4DB2-BD59-A6C34878D82A}">
                    <a16:rowId xmlns:a16="http://schemas.microsoft.com/office/drawing/2014/main" val="2851630508"/>
                  </a:ext>
                </a:extLst>
              </a:tr>
              <a:tr h="171600">
                <a:tc>
                  <a:txBody>
                    <a:bodyPr/>
                    <a:lstStyle/>
                    <a:p>
                      <a:pPr algn="ctr">
                        <a:spcAft>
                          <a:spcPts val="0"/>
                        </a:spcAft>
                      </a:pPr>
                      <a:r>
                        <a:rPr lang="es-ES_tradnl" sz="1400">
                          <a:effectLst/>
                          <a:latin typeface="Modern Love Caps" panose="04070805081001020A01"/>
                        </a:rPr>
                        <a:t>Abril 23</a:t>
                      </a:r>
                      <a:endParaRPr lang="es-CO" sz="1400">
                        <a:effectLst/>
                        <a:latin typeface="Modern Love Caps" panose="04070805081001020A01"/>
                        <a:ea typeface="Times New Roman" panose="02020603050405020304" pitchFamily="18" charset="0"/>
                      </a:endParaRPr>
                    </a:p>
                  </a:txBody>
                  <a:tcPr marL="57591" marR="57591" marT="0" marB="0"/>
                </a:tc>
                <a:tc>
                  <a:txBody>
                    <a:bodyPr/>
                    <a:lstStyle/>
                    <a:p>
                      <a:pPr algn="just">
                        <a:spcAft>
                          <a:spcPts val="0"/>
                        </a:spcAft>
                      </a:pPr>
                      <a:r>
                        <a:rPr lang="es-ES" sz="1400" dirty="0">
                          <a:effectLst/>
                          <a:latin typeface="Modern Love Caps" panose="04070805081001020A01"/>
                        </a:rPr>
                        <a:t>Secretario del Interior.</a:t>
                      </a:r>
                      <a:endParaRPr lang="es-CO" sz="1400" dirty="0">
                        <a:effectLst/>
                        <a:latin typeface="Modern Love Caps" panose="04070805081001020A01"/>
                        <a:ea typeface="Times New Roman" panose="02020603050405020304" pitchFamily="18" charset="0"/>
                      </a:endParaRPr>
                    </a:p>
                  </a:txBody>
                  <a:tcPr marL="57591" marR="57591" marT="0" marB="0"/>
                </a:tc>
                <a:extLst>
                  <a:ext uri="{0D108BD9-81ED-4DB2-BD59-A6C34878D82A}">
                    <a16:rowId xmlns:a16="http://schemas.microsoft.com/office/drawing/2014/main" val="2301800386"/>
                  </a:ext>
                </a:extLst>
              </a:tr>
              <a:tr h="171600">
                <a:tc>
                  <a:txBody>
                    <a:bodyPr/>
                    <a:lstStyle/>
                    <a:p>
                      <a:pPr algn="ctr">
                        <a:spcAft>
                          <a:spcPts val="0"/>
                        </a:spcAft>
                      </a:pPr>
                      <a:r>
                        <a:rPr lang="es-ES_tradnl" sz="1400">
                          <a:effectLst/>
                          <a:latin typeface="Modern Love Caps" panose="04070805081001020A01"/>
                        </a:rPr>
                        <a:t>Abril 30</a:t>
                      </a:r>
                      <a:endParaRPr lang="es-CO" sz="1400">
                        <a:effectLst/>
                        <a:latin typeface="Modern Love Caps" panose="04070805081001020A01"/>
                        <a:ea typeface="Times New Roman" panose="02020603050405020304" pitchFamily="18" charset="0"/>
                      </a:endParaRPr>
                    </a:p>
                  </a:txBody>
                  <a:tcPr marL="57591" marR="57591" marT="0" marB="0"/>
                </a:tc>
                <a:tc>
                  <a:txBody>
                    <a:bodyPr/>
                    <a:lstStyle/>
                    <a:p>
                      <a:pPr algn="just">
                        <a:spcAft>
                          <a:spcPts val="0"/>
                        </a:spcAft>
                      </a:pPr>
                      <a:r>
                        <a:rPr lang="es-ES" sz="1400" dirty="0">
                          <a:effectLst/>
                          <a:latin typeface="Modern Love Caps" panose="04070805081001020A01"/>
                        </a:rPr>
                        <a:t>Director del SISBEN y Director de Familias en Acción. </a:t>
                      </a:r>
                      <a:endParaRPr lang="es-CO" sz="1400" dirty="0">
                        <a:effectLst/>
                        <a:latin typeface="Modern Love Caps" panose="04070805081001020A01"/>
                        <a:ea typeface="Times New Roman" panose="02020603050405020304" pitchFamily="18" charset="0"/>
                      </a:endParaRPr>
                    </a:p>
                  </a:txBody>
                  <a:tcPr marL="57591" marR="57591" marT="0" marB="0"/>
                </a:tc>
                <a:extLst>
                  <a:ext uri="{0D108BD9-81ED-4DB2-BD59-A6C34878D82A}">
                    <a16:rowId xmlns:a16="http://schemas.microsoft.com/office/drawing/2014/main" val="7265576"/>
                  </a:ext>
                </a:extLst>
              </a:tr>
              <a:tr h="171600">
                <a:tc>
                  <a:txBody>
                    <a:bodyPr/>
                    <a:lstStyle/>
                    <a:p>
                      <a:pPr algn="ctr">
                        <a:spcAft>
                          <a:spcPts val="0"/>
                        </a:spcAft>
                      </a:pPr>
                      <a:r>
                        <a:rPr lang="es-ES_tradnl" sz="1400">
                          <a:effectLst/>
                          <a:latin typeface="Modern Love Caps" panose="04070805081001020A01"/>
                        </a:rPr>
                        <a:t>Junio 2</a:t>
                      </a:r>
                      <a:endParaRPr lang="es-CO" sz="1400">
                        <a:effectLst/>
                        <a:latin typeface="Modern Love Caps" panose="04070805081001020A01"/>
                        <a:ea typeface="Times New Roman" panose="02020603050405020304" pitchFamily="18" charset="0"/>
                      </a:endParaRPr>
                    </a:p>
                  </a:txBody>
                  <a:tcPr marL="57591" marR="57591" marT="0" marB="0"/>
                </a:tc>
                <a:tc>
                  <a:txBody>
                    <a:bodyPr/>
                    <a:lstStyle/>
                    <a:p>
                      <a:pPr algn="just">
                        <a:spcAft>
                          <a:spcPts val="0"/>
                        </a:spcAft>
                      </a:pPr>
                      <a:r>
                        <a:rPr lang="es-ES" sz="1400" dirty="0">
                          <a:effectLst/>
                          <a:latin typeface="Modern Love Caps" panose="04070805081001020A01"/>
                        </a:rPr>
                        <a:t>Secretaria de Hacienda</a:t>
                      </a:r>
                      <a:endParaRPr lang="es-CO" sz="1400" dirty="0">
                        <a:effectLst/>
                        <a:latin typeface="Modern Love Caps" panose="04070805081001020A01"/>
                        <a:ea typeface="Times New Roman" panose="02020603050405020304" pitchFamily="18" charset="0"/>
                      </a:endParaRPr>
                    </a:p>
                  </a:txBody>
                  <a:tcPr marL="57591" marR="57591" marT="0" marB="0"/>
                </a:tc>
                <a:extLst>
                  <a:ext uri="{0D108BD9-81ED-4DB2-BD59-A6C34878D82A}">
                    <a16:rowId xmlns:a16="http://schemas.microsoft.com/office/drawing/2014/main" val="3788015090"/>
                  </a:ext>
                </a:extLst>
              </a:tr>
              <a:tr h="432904">
                <a:tc>
                  <a:txBody>
                    <a:bodyPr/>
                    <a:lstStyle/>
                    <a:p>
                      <a:pPr algn="ctr">
                        <a:spcAft>
                          <a:spcPts val="0"/>
                        </a:spcAft>
                      </a:pPr>
                      <a:r>
                        <a:rPr lang="es-ES_tradnl" sz="1400">
                          <a:effectLst/>
                          <a:latin typeface="Modern Love Caps" panose="04070805081001020A01"/>
                        </a:rPr>
                        <a:t> </a:t>
                      </a:r>
                      <a:endParaRPr lang="es-CO" sz="1400">
                        <a:effectLst/>
                        <a:latin typeface="Modern Love Caps" panose="04070805081001020A01"/>
                      </a:endParaRPr>
                    </a:p>
                    <a:p>
                      <a:pPr algn="ctr">
                        <a:spcAft>
                          <a:spcPts val="0"/>
                        </a:spcAft>
                      </a:pPr>
                      <a:r>
                        <a:rPr lang="es-ES_tradnl" sz="1400">
                          <a:effectLst/>
                          <a:latin typeface="Modern Love Caps" panose="04070805081001020A01"/>
                        </a:rPr>
                        <a:t>Junio 4</a:t>
                      </a:r>
                      <a:endParaRPr lang="es-CO" sz="1400">
                        <a:effectLst/>
                        <a:latin typeface="Modern Love Caps" panose="04070805081001020A01"/>
                        <a:ea typeface="Times New Roman" panose="02020603050405020304" pitchFamily="18" charset="0"/>
                      </a:endParaRPr>
                    </a:p>
                  </a:txBody>
                  <a:tcPr marL="57591" marR="57591" marT="0" marB="0"/>
                </a:tc>
                <a:tc>
                  <a:txBody>
                    <a:bodyPr/>
                    <a:lstStyle/>
                    <a:p>
                      <a:pPr algn="just">
                        <a:spcAft>
                          <a:spcPts val="0"/>
                        </a:spcAft>
                      </a:pPr>
                      <a:r>
                        <a:rPr lang="es-ES" sz="1400" dirty="0">
                          <a:effectLst/>
                          <a:latin typeface="Modern Love Caps" panose="04070805081001020A01"/>
                        </a:rPr>
                        <a:t>Directora de la UAC, Jefes jurídicos y de unidades internas de contratación del IPCC, CORVIVIENDA e IDER</a:t>
                      </a:r>
                      <a:endParaRPr lang="es-CO" sz="1400" dirty="0">
                        <a:effectLst/>
                        <a:latin typeface="Modern Love Caps" panose="04070805081001020A01"/>
                        <a:ea typeface="Times New Roman" panose="02020603050405020304" pitchFamily="18" charset="0"/>
                      </a:endParaRPr>
                    </a:p>
                  </a:txBody>
                  <a:tcPr marL="57591" marR="57591" marT="0" marB="0"/>
                </a:tc>
                <a:extLst>
                  <a:ext uri="{0D108BD9-81ED-4DB2-BD59-A6C34878D82A}">
                    <a16:rowId xmlns:a16="http://schemas.microsoft.com/office/drawing/2014/main" val="279461674"/>
                  </a:ext>
                </a:extLst>
              </a:tr>
              <a:tr h="288603">
                <a:tc>
                  <a:txBody>
                    <a:bodyPr/>
                    <a:lstStyle/>
                    <a:p>
                      <a:pPr algn="ctr">
                        <a:spcAft>
                          <a:spcPts val="0"/>
                        </a:spcAft>
                      </a:pPr>
                      <a:r>
                        <a:rPr lang="es-ES_tradnl" sz="1400">
                          <a:effectLst/>
                          <a:latin typeface="Modern Love Caps" panose="04070805081001020A01"/>
                        </a:rPr>
                        <a:t>Junio 5</a:t>
                      </a:r>
                      <a:endParaRPr lang="es-CO" sz="1400">
                        <a:effectLst/>
                        <a:latin typeface="Modern Love Caps" panose="04070805081001020A01"/>
                        <a:ea typeface="Times New Roman" panose="02020603050405020304" pitchFamily="18" charset="0"/>
                      </a:endParaRPr>
                    </a:p>
                  </a:txBody>
                  <a:tcPr marL="57591" marR="57591" marT="0" marB="0"/>
                </a:tc>
                <a:tc>
                  <a:txBody>
                    <a:bodyPr/>
                    <a:lstStyle/>
                    <a:p>
                      <a:pPr algn="just">
                        <a:spcAft>
                          <a:spcPts val="0"/>
                        </a:spcAft>
                      </a:pPr>
                      <a:r>
                        <a:rPr lang="es-ES" sz="1400" dirty="0">
                          <a:effectLst/>
                          <a:latin typeface="Modern Love Caps" panose="04070805081001020A01"/>
                        </a:rPr>
                        <a:t>Jefes jurídicos y de unidades internas de contratación de la ESE Hospital Local, EPA y DISTRISEGURIDAD</a:t>
                      </a:r>
                      <a:endParaRPr lang="es-CO" sz="1400" dirty="0">
                        <a:effectLst/>
                        <a:latin typeface="Modern Love Caps" panose="04070805081001020A01"/>
                        <a:ea typeface="Times New Roman" panose="02020603050405020304" pitchFamily="18" charset="0"/>
                      </a:endParaRPr>
                    </a:p>
                  </a:txBody>
                  <a:tcPr marL="57591" marR="57591" marT="0" marB="0"/>
                </a:tc>
                <a:extLst>
                  <a:ext uri="{0D108BD9-81ED-4DB2-BD59-A6C34878D82A}">
                    <a16:rowId xmlns:a16="http://schemas.microsoft.com/office/drawing/2014/main" val="1633291593"/>
                  </a:ext>
                </a:extLst>
              </a:tr>
              <a:tr h="171600">
                <a:tc>
                  <a:txBody>
                    <a:bodyPr/>
                    <a:lstStyle/>
                    <a:p>
                      <a:pPr algn="ctr">
                        <a:spcAft>
                          <a:spcPts val="0"/>
                        </a:spcAft>
                      </a:pPr>
                      <a:r>
                        <a:rPr lang="es-ES_tradnl" sz="1400">
                          <a:effectLst/>
                          <a:latin typeface="Modern Love Caps" panose="04070805081001020A01"/>
                        </a:rPr>
                        <a:t>Junio 6 </a:t>
                      </a:r>
                      <a:endParaRPr lang="es-CO" sz="1400">
                        <a:effectLst/>
                        <a:latin typeface="Modern Love Caps" panose="04070805081001020A01"/>
                        <a:ea typeface="Times New Roman" panose="02020603050405020304" pitchFamily="18" charset="0"/>
                      </a:endParaRPr>
                    </a:p>
                  </a:txBody>
                  <a:tcPr marL="57591" marR="57591" marT="0" marB="0"/>
                </a:tc>
                <a:tc>
                  <a:txBody>
                    <a:bodyPr/>
                    <a:lstStyle/>
                    <a:p>
                      <a:pPr algn="just">
                        <a:spcAft>
                          <a:spcPts val="0"/>
                        </a:spcAft>
                      </a:pPr>
                      <a:r>
                        <a:rPr lang="es-ES" sz="1400" dirty="0">
                          <a:effectLst/>
                          <a:latin typeface="Modern Love Caps" panose="04070805081001020A01"/>
                        </a:rPr>
                        <a:t>Secretario de Planeación</a:t>
                      </a:r>
                      <a:endParaRPr lang="es-CO" sz="1400" dirty="0">
                        <a:effectLst/>
                        <a:latin typeface="Modern Love Caps" panose="04070805081001020A01"/>
                        <a:ea typeface="Times New Roman" panose="02020603050405020304" pitchFamily="18" charset="0"/>
                      </a:endParaRPr>
                    </a:p>
                  </a:txBody>
                  <a:tcPr marL="57591" marR="57591" marT="0" marB="0"/>
                </a:tc>
                <a:extLst>
                  <a:ext uri="{0D108BD9-81ED-4DB2-BD59-A6C34878D82A}">
                    <a16:rowId xmlns:a16="http://schemas.microsoft.com/office/drawing/2014/main" val="729233136"/>
                  </a:ext>
                </a:extLst>
              </a:tr>
              <a:tr h="171600">
                <a:tc>
                  <a:txBody>
                    <a:bodyPr/>
                    <a:lstStyle/>
                    <a:p>
                      <a:pPr algn="ctr">
                        <a:spcAft>
                          <a:spcPts val="0"/>
                        </a:spcAft>
                      </a:pPr>
                      <a:r>
                        <a:rPr lang="es-ES_tradnl" sz="1400">
                          <a:effectLst/>
                          <a:latin typeface="Modern Love Caps" panose="04070805081001020A01"/>
                        </a:rPr>
                        <a:t>Junio 7</a:t>
                      </a:r>
                      <a:endParaRPr lang="es-CO" sz="1400">
                        <a:effectLst/>
                        <a:latin typeface="Modern Love Caps" panose="04070805081001020A01"/>
                        <a:ea typeface="Times New Roman" panose="02020603050405020304" pitchFamily="18" charset="0"/>
                      </a:endParaRPr>
                    </a:p>
                  </a:txBody>
                  <a:tcPr marL="57591" marR="57591" marT="0" marB="0"/>
                </a:tc>
                <a:tc>
                  <a:txBody>
                    <a:bodyPr/>
                    <a:lstStyle/>
                    <a:p>
                      <a:pPr algn="just">
                        <a:spcAft>
                          <a:spcPts val="0"/>
                        </a:spcAft>
                      </a:pPr>
                      <a:r>
                        <a:rPr lang="es-ES" sz="1400" dirty="0">
                          <a:effectLst/>
                          <a:latin typeface="Modern Love Caps" panose="04070805081001020A01"/>
                        </a:rPr>
                        <a:t>Secretario de Planeación</a:t>
                      </a:r>
                      <a:endParaRPr lang="es-CO" sz="1400" dirty="0">
                        <a:effectLst/>
                        <a:latin typeface="Modern Love Caps" panose="04070805081001020A01"/>
                        <a:ea typeface="Times New Roman" panose="02020603050405020304" pitchFamily="18" charset="0"/>
                      </a:endParaRPr>
                    </a:p>
                  </a:txBody>
                  <a:tcPr marL="57591" marR="57591" marT="0" marB="0"/>
                </a:tc>
                <a:extLst>
                  <a:ext uri="{0D108BD9-81ED-4DB2-BD59-A6C34878D82A}">
                    <a16:rowId xmlns:a16="http://schemas.microsoft.com/office/drawing/2014/main" val="1811938597"/>
                  </a:ext>
                </a:extLst>
              </a:tr>
              <a:tr h="432904">
                <a:tc>
                  <a:txBody>
                    <a:bodyPr/>
                    <a:lstStyle/>
                    <a:p>
                      <a:pPr algn="ctr">
                        <a:spcAft>
                          <a:spcPts val="0"/>
                        </a:spcAft>
                      </a:pPr>
                      <a:r>
                        <a:rPr lang="es-ES_tradnl" sz="1400">
                          <a:effectLst/>
                          <a:latin typeface="Modern Love Caps" panose="04070805081001020A01"/>
                        </a:rPr>
                        <a:t> </a:t>
                      </a:r>
                      <a:endParaRPr lang="es-CO" sz="1400">
                        <a:effectLst/>
                        <a:latin typeface="Modern Love Caps" panose="04070805081001020A01"/>
                      </a:endParaRPr>
                    </a:p>
                    <a:p>
                      <a:pPr algn="ctr">
                        <a:spcAft>
                          <a:spcPts val="0"/>
                        </a:spcAft>
                      </a:pPr>
                      <a:r>
                        <a:rPr lang="es-ES_tradnl" sz="1400">
                          <a:effectLst/>
                          <a:latin typeface="Modern Love Caps" panose="04070805081001020A01"/>
                        </a:rPr>
                        <a:t>Junio 9</a:t>
                      </a:r>
                      <a:endParaRPr lang="es-CO" sz="1400">
                        <a:effectLst/>
                        <a:latin typeface="Modern Love Caps" panose="04070805081001020A01"/>
                        <a:ea typeface="Times New Roman" panose="02020603050405020304" pitchFamily="18" charset="0"/>
                      </a:endParaRPr>
                    </a:p>
                  </a:txBody>
                  <a:tcPr marL="57591" marR="57591" marT="0" marB="0"/>
                </a:tc>
                <a:tc>
                  <a:txBody>
                    <a:bodyPr/>
                    <a:lstStyle/>
                    <a:p>
                      <a:pPr algn="just">
                        <a:spcAft>
                          <a:spcPts val="0"/>
                        </a:spcAft>
                      </a:pPr>
                      <a:r>
                        <a:rPr lang="es-ES" sz="1400" dirty="0">
                          <a:effectLst/>
                          <a:latin typeface="Modern Love Caps" panose="04070805081001020A01"/>
                        </a:rPr>
                        <a:t>Secretario General, Director de Apoyo Logístico, Directora de Archivo General, Asesora de Servicios Públicos</a:t>
                      </a:r>
                      <a:endParaRPr lang="es-CO" sz="1400" dirty="0">
                        <a:effectLst/>
                        <a:latin typeface="Modern Love Caps" panose="04070805081001020A01"/>
                        <a:ea typeface="Times New Roman" panose="02020603050405020304" pitchFamily="18" charset="0"/>
                      </a:endParaRPr>
                    </a:p>
                  </a:txBody>
                  <a:tcPr marL="57591" marR="57591" marT="0" marB="0"/>
                </a:tc>
                <a:extLst>
                  <a:ext uri="{0D108BD9-81ED-4DB2-BD59-A6C34878D82A}">
                    <a16:rowId xmlns:a16="http://schemas.microsoft.com/office/drawing/2014/main" val="906811722"/>
                  </a:ext>
                </a:extLst>
              </a:tr>
              <a:tr h="171600">
                <a:tc>
                  <a:txBody>
                    <a:bodyPr/>
                    <a:lstStyle/>
                    <a:p>
                      <a:pPr algn="ctr">
                        <a:spcAft>
                          <a:spcPts val="0"/>
                        </a:spcAft>
                      </a:pPr>
                      <a:r>
                        <a:rPr lang="es-ES_tradnl" sz="1400">
                          <a:effectLst/>
                          <a:latin typeface="Modern Love Caps" panose="04070805081001020A01"/>
                        </a:rPr>
                        <a:t>Junio 10</a:t>
                      </a:r>
                      <a:endParaRPr lang="es-CO" sz="1400">
                        <a:effectLst/>
                        <a:latin typeface="Modern Love Caps" panose="04070805081001020A01"/>
                        <a:ea typeface="Times New Roman" panose="02020603050405020304" pitchFamily="18" charset="0"/>
                      </a:endParaRPr>
                    </a:p>
                  </a:txBody>
                  <a:tcPr marL="57591" marR="57591" marT="0" marB="0"/>
                </a:tc>
                <a:tc>
                  <a:txBody>
                    <a:bodyPr/>
                    <a:lstStyle/>
                    <a:p>
                      <a:pPr algn="just">
                        <a:spcAft>
                          <a:spcPts val="0"/>
                        </a:spcAft>
                      </a:pPr>
                      <a:r>
                        <a:rPr lang="es-ES" sz="1400" dirty="0">
                          <a:effectLst/>
                          <a:latin typeface="Modern Love Caps" panose="04070805081001020A01"/>
                        </a:rPr>
                        <a:t>Secretario General y Secretaría de Educación</a:t>
                      </a:r>
                      <a:endParaRPr lang="es-CO" sz="1400" dirty="0">
                        <a:effectLst/>
                        <a:latin typeface="Modern Love Caps" panose="04070805081001020A01"/>
                        <a:ea typeface="Times New Roman" panose="02020603050405020304" pitchFamily="18" charset="0"/>
                      </a:endParaRPr>
                    </a:p>
                  </a:txBody>
                  <a:tcPr marL="57591" marR="57591" marT="0" marB="0"/>
                </a:tc>
                <a:extLst>
                  <a:ext uri="{0D108BD9-81ED-4DB2-BD59-A6C34878D82A}">
                    <a16:rowId xmlns:a16="http://schemas.microsoft.com/office/drawing/2014/main" val="2359771203"/>
                  </a:ext>
                </a:extLst>
              </a:tr>
              <a:tr h="171600">
                <a:tc>
                  <a:txBody>
                    <a:bodyPr/>
                    <a:lstStyle/>
                    <a:p>
                      <a:pPr algn="ctr">
                        <a:spcAft>
                          <a:spcPts val="0"/>
                        </a:spcAft>
                      </a:pPr>
                      <a:r>
                        <a:rPr lang="es-ES_tradnl" sz="1400">
                          <a:effectLst/>
                          <a:latin typeface="Modern Love Caps" panose="04070805081001020A01"/>
                        </a:rPr>
                        <a:t>Junio 13</a:t>
                      </a:r>
                      <a:endParaRPr lang="es-CO" sz="1400">
                        <a:effectLst/>
                        <a:latin typeface="Modern Love Caps" panose="04070805081001020A01"/>
                        <a:ea typeface="Times New Roman" panose="02020603050405020304" pitchFamily="18" charset="0"/>
                      </a:endParaRPr>
                    </a:p>
                  </a:txBody>
                  <a:tcPr marL="57591" marR="57591" marT="0" marB="0"/>
                </a:tc>
                <a:tc>
                  <a:txBody>
                    <a:bodyPr/>
                    <a:lstStyle/>
                    <a:p>
                      <a:pPr algn="just">
                        <a:spcAft>
                          <a:spcPts val="0"/>
                        </a:spcAft>
                      </a:pPr>
                      <a:r>
                        <a:rPr lang="es-ES" sz="1400" dirty="0">
                          <a:effectLst/>
                          <a:latin typeface="Modern Love Caps" panose="04070805081001020A01"/>
                        </a:rPr>
                        <a:t>Directora de Talento Humano</a:t>
                      </a:r>
                      <a:endParaRPr lang="es-CO" sz="1400" dirty="0">
                        <a:effectLst/>
                        <a:latin typeface="Modern Love Caps" panose="04070805081001020A01"/>
                        <a:ea typeface="Times New Roman" panose="02020603050405020304" pitchFamily="18" charset="0"/>
                      </a:endParaRPr>
                    </a:p>
                  </a:txBody>
                  <a:tcPr marL="57591" marR="57591" marT="0" marB="0"/>
                </a:tc>
                <a:extLst>
                  <a:ext uri="{0D108BD9-81ED-4DB2-BD59-A6C34878D82A}">
                    <a16:rowId xmlns:a16="http://schemas.microsoft.com/office/drawing/2014/main" val="2131371890"/>
                  </a:ext>
                </a:extLst>
              </a:tr>
              <a:tr h="288603">
                <a:tc>
                  <a:txBody>
                    <a:bodyPr/>
                    <a:lstStyle/>
                    <a:p>
                      <a:pPr algn="ctr">
                        <a:spcAft>
                          <a:spcPts val="0"/>
                        </a:spcAft>
                      </a:pPr>
                      <a:r>
                        <a:rPr lang="es-ES_tradnl" sz="1400">
                          <a:effectLst/>
                          <a:latin typeface="Modern Love Caps" panose="04070805081001020A01"/>
                        </a:rPr>
                        <a:t>Junio 18</a:t>
                      </a:r>
                      <a:endParaRPr lang="es-CO" sz="1400">
                        <a:effectLst/>
                        <a:latin typeface="Modern Love Caps" panose="04070805081001020A01"/>
                        <a:ea typeface="Times New Roman" panose="02020603050405020304" pitchFamily="18" charset="0"/>
                      </a:endParaRPr>
                    </a:p>
                  </a:txBody>
                  <a:tcPr marL="57591" marR="57591" marT="0" marB="0"/>
                </a:tc>
                <a:tc>
                  <a:txBody>
                    <a:bodyPr/>
                    <a:lstStyle/>
                    <a:p>
                      <a:pPr algn="just">
                        <a:spcAft>
                          <a:spcPts val="0"/>
                        </a:spcAft>
                      </a:pPr>
                      <a:r>
                        <a:rPr lang="es-ES" sz="1400" dirty="0">
                          <a:effectLst/>
                          <a:latin typeface="Modern Love Caps" panose="04070805081001020A01"/>
                        </a:rPr>
                        <a:t>Director   de   la	Escuela   de Gobierno, Directora del PES y Director de Familias en Acción</a:t>
                      </a:r>
                      <a:endParaRPr lang="es-CO" sz="1400" dirty="0">
                        <a:effectLst/>
                        <a:latin typeface="Modern Love Caps" panose="04070805081001020A01"/>
                        <a:ea typeface="Times New Roman" panose="02020603050405020304" pitchFamily="18" charset="0"/>
                      </a:endParaRPr>
                    </a:p>
                  </a:txBody>
                  <a:tcPr marL="57591" marR="57591" marT="0" marB="0"/>
                </a:tc>
                <a:extLst>
                  <a:ext uri="{0D108BD9-81ED-4DB2-BD59-A6C34878D82A}">
                    <a16:rowId xmlns:a16="http://schemas.microsoft.com/office/drawing/2014/main" val="3815186290"/>
                  </a:ext>
                </a:extLst>
              </a:tr>
              <a:tr h="171600">
                <a:tc>
                  <a:txBody>
                    <a:bodyPr/>
                    <a:lstStyle/>
                    <a:p>
                      <a:pPr algn="ctr">
                        <a:spcAft>
                          <a:spcPts val="0"/>
                        </a:spcAft>
                      </a:pPr>
                      <a:r>
                        <a:rPr lang="es-ES_tradnl" sz="1400">
                          <a:effectLst/>
                          <a:latin typeface="Modern Love Caps" panose="04070805081001020A01"/>
                        </a:rPr>
                        <a:t>Junio 30</a:t>
                      </a:r>
                      <a:endParaRPr lang="es-CO" sz="1400">
                        <a:effectLst/>
                        <a:latin typeface="Modern Love Caps" panose="04070805081001020A01"/>
                        <a:ea typeface="Times New Roman" panose="02020603050405020304" pitchFamily="18" charset="0"/>
                      </a:endParaRPr>
                    </a:p>
                  </a:txBody>
                  <a:tcPr marL="57591" marR="57591" marT="0" marB="0"/>
                </a:tc>
                <a:tc>
                  <a:txBody>
                    <a:bodyPr/>
                    <a:lstStyle/>
                    <a:p>
                      <a:pPr algn="just">
                        <a:spcAft>
                          <a:spcPts val="0"/>
                        </a:spcAft>
                      </a:pPr>
                      <a:r>
                        <a:rPr lang="es-ES" sz="1400" dirty="0">
                          <a:effectLst/>
                          <a:latin typeface="Modern Love Caps" panose="04070805081001020A01"/>
                        </a:rPr>
                        <a:t>Gerente de Corvivienda y Director de EDURBE</a:t>
                      </a:r>
                      <a:endParaRPr lang="es-CO" sz="1400" dirty="0">
                        <a:effectLst/>
                        <a:latin typeface="Modern Love Caps" panose="04070805081001020A01"/>
                        <a:ea typeface="Times New Roman" panose="02020603050405020304" pitchFamily="18" charset="0"/>
                      </a:endParaRPr>
                    </a:p>
                  </a:txBody>
                  <a:tcPr marL="57591" marR="57591" marT="0" marB="0"/>
                </a:tc>
                <a:extLst>
                  <a:ext uri="{0D108BD9-81ED-4DB2-BD59-A6C34878D82A}">
                    <a16:rowId xmlns:a16="http://schemas.microsoft.com/office/drawing/2014/main" val="165957117"/>
                  </a:ext>
                </a:extLst>
              </a:tr>
            </a:tbl>
          </a:graphicData>
        </a:graphic>
      </p:graphicFrame>
      <p:sp>
        <p:nvSpPr>
          <p:cNvPr id="5" name="Rectangle 1"/>
          <p:cNvSpPr>
            <a:spLocks noChangeArrowheads="1"/>
          </p:cNvSpPr>
          <p:nvPr/>
        </p:nvSpPr>
        <p:spPr bwMode="auto">
          <a:xfrm>
            <a:off x="-84836" y="-1460501"/>
            <a:ext cx="17437601" cy="640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Tree>
    <p:extLst>
      <p:ext uri="{BB962C8B-B14F-4D97-AF65-F5344CB8AC3E}">
        <p14:creationId xmlns:p14="http://schemas.microsoft.com/office/powerpoint/2010/main" val="2764428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1788" y="1090339"/>
            <a:ext cx="9892860" cy="3576254"/>
          </a:xfrm>
        </p:spPr>
        <p:txBody>
          <a:bodyPr>
            <a:normAutofit fontScale="90000"/>
          </a:bodyPr>
          <a:lstStyle/>
          <a:p>
            <a:pPr marL="685800" indent="-685800" algn="ctr">
              <a:buFont typeface="Wingdings" panose="05000000000000000000" pitchFamily="2" charset="2"/>
              <a:buChar char="ü"/>
            </a:pPr>
            <a:r>
              <a:rPr lang="es-ES" sz="5300" b="1" dirty="0">
                <a:solidFill>
                  <a:schemeClr val="bg1"/>
                </a:solidFill>
                <a:latin typeface="Modern Love Caps" panose="04070805081001020A01"/>
              </a:rPr>
              <a:t>GESTION NORMATIVA</a:t>
            </a:r>
            <a:br>
              <a:rPr lang="es-ES" sz="5300" b="1" dirty="0">
                <a:solidFill>
                  <a:schemeClr val="bg1"/>
                </a:solidFill>
                <a:latin typeface="Modern Love Caps" panose="04070805081001020A01"/>
              </a:rPr>
            </a:br>
            <a:br>
              <a:rPr lang="es-ES" sz="5300" b="1" dirty="0">
                <a:solidFill>
                  <a:schemeClr val="bg1"/>
                </a:solidFill>
                <a:latin typeface="Modern Love Caps" panose="04070805081001020A01"/>
              </a:rPr>
            </a:br>
            <a:r>
              <a:rPr lang="es-ES" sz="5300" b="1" dirty="0">
                <a:solidFill>
                  <a:schemeClr val="bg1"/>
                </a:solidFill>
                <a:latin typeface="Modern Love Caps" panose="04070805081001020A01"/>
              </a:rPr>
              <a:t>TRÁMITE DE LOS PROYECTOS DE ACUERDO RADICADOS.</a:t>
            </a:r>
            <a:br>
              <a:rPr lang="es-CO" dirty="0"/>
            </a:br>
            <a:br>
              <a:rPr lang="es-CO" dirty="0"/>
            </a:br>
            <a:endParaRPr lang="es-CO" dirty="0"/>
          </a:p>
        </p:txBody>
      </p:sp>
      <p:graphicFrame>
        <p:nvGraphicFramePr>
          <p:cNvPr id="5" name="Tabla 4"/>
          <p:cNvGraphicFramePr>
            <a:graphicFrameLocks noGrp="1"/>
          </p:cNvGraphicFramePr>
          <p:nvPr>
            <p:extLst>
              <p:ext uri="{D42A27DB-BD31-4B8C-83A1-F6EECF244321}">
                <p14:modId xmlns:p14="http://schemas.microsoft.com/office/powerpoint/2010/main" val="4156627159"/>
              </p:ext>
            </p:extLst>
          </p:nvPr>
        </p:nvGraphicFramePr>
        <p:xfrm>
          <a:off x="2194374" y="4023884"/>
          <a:ext cx="8389543" cy="1588640"/>
        </p:xfrm>
        <a:graphic>
          <a:graphicData uri="http://schemas.openxmlformats.org/drawingml/2006/table">
            <a:tbl>
              <a:tblPr firstRow="1" firstCol="1" bandRow="1">
                <a:tableStyleId>{16D9F66E-5EB9-4882-86FB-DCBF35E3C3E4}</a:tableStyleId>
              </a:tblPr>
              <a:tblGrid>
                <a:gridCol w="1782269">
                  <a:extLst>
                    <a:ext uri="{9D8B030D-6E8A-4147-A177-3AD203B41FA5}">
                      <a16:colId xmlns:a16="http://schemas.microsoft.com/office/drawing/2014/main" val="4202388963"/>
                    </a:ext>
                  </a:extLst>
                </a:gridCol>
                <a:gridCol w="1709613">
                  <a:extLst>
                    <a:ext uri="{9D8B030D-6E8A-4147-A177-3AD203B41FA5}">
                      <a16:colId xmlns:a16="http://schemas.microsoft.com/office/drawing/2014/main" val="2984789998"/>
                    </a:ext>
                  </a:extLst>
                </a:gridCol>
                <a:gridCol w="1664478">
                  <a:extLst>
                    <a:ext uri="{9D8B030D-6E8A-4147-A177-3AD203B41FA5}">
                      <a16:colId xmlns:a16="http://schemas.microsoft.com/office/drawing/2014/main" val="298292981"/>
                    </a:ext>
                  </a:extLst>
                </a:gridCol>
                <a:gridCol w="1664478">
                  <a:extLst>
                    <a:ext uri="{9D8B030D-6E8A-4147-A177-3AD203B41FA5}">
                      <a16:colId xmlns:a16="http://schemas.microsoft.com/office/drawing/2014/main" val="4256569619"/>
                    </a:ext>
                  </a:extLst>
                </a:gridCol>
                <a:gridCol w="1568705">
                  <a:extLst>
                    <a:ext uri="{9D8B030D-6E8A-4147-A177-3AD203B41FA5}">
                      <a16:colId xmlns:a16="http://schemas.microsoft.com/office/drawing/2014/main" val="4170934947"/>
                    </a:ext>
                  </a:extLst>
                </a:gridCol>
              </a:tblGrid>
              <a:tr h="882578">
                <a:tc rowSpan="2">
                  <a:txBody>
                    <a:bodyPr/>
                    <a:lstStyle/>
                    <a:p>
                      <a:pPr algn="ctr">
                        <a:spcAft>
                          <a:spcPts val="0"/>
                        </a:spcAft>
                      </a:pPr>
                      <a:r>
                        <a:rPr lang="es-ES" sz="1800" dirty="0">
                          <a:effectLst/>
                          <a:latin typeface="Modern Love Caps" panose="04070805081001020A01"/>
                        </a:rPr>
                        <a:t>TOTAL RADICADOS</a:t>
                      </a:r>
                      <a:endParaRPr lang="es-CO" sz="1800" dirty="0">
                        <a:effectLst/>
                        <a:latin typeface="Modern Love Caps" panose="04070805081001020A01"/>
                        <a:ea typeface="Times New Roman" panose="02020603050405020304" pitchFamily="18" charset="0"/>
                      </a:endParaRPr>
                    </a:p>
                  </a:txBody>
                  <a:tcPr marL="68580" marR="68580" marT="0" marB="0" anchor="ctr"/>
                </a:tc>
                <a:tc gridSpan="3">
                  <a:txBody>
                    <a:bodyPr/>
                    <a:lstStyle/>
                    <a:p>
                      <a:pPr algn="ctr">
                        <a:spcAft>
                          <a:spcPts val="0"/>
                        </a:spcAft>
                      </a:pPr>
                      <a:r>
                        <a:rPr lang="es-ES" sz="1800" dirty="0">
                          <a:effectLst/>
                          <a:latin typeface="Modern Love Caps" panose="04070805081001020A01"/>
                        </a:rPr>
                        <a:t> </a:t>
                      </a:r>
                      <a:endParaRPr lang="es-CO" sz="1800" dirty="0">
                        <a:effectLst/>
                        <a:latin typeface="Modern Love Caps" panose="04070805081001020A01"/>
                      </a:endParaRPr>
                    </a:p>
                    <a:p>
                      <a:pPr algn="ctr">
                        <a:spcAft>
                          <a:spcPts val="0"/>
                        </a:spcAft>
                      </a:pPr>
                      <a:r>
                        <a:rPr lang="es-ES" sz="1800" dirty="0">
                          <a:effectLst/>
                          <a:latin typeface="Modern Love Caps" panose="04070805081001020A01"/>
                        </a:rPr>
                        <a:t>REMITIDOS A LAS COMISIONES</a:t>
                      </a:r>
                      <a:endParaRPr lang="es-CO" sz="1800" dirty="0">
                        <a:effectLst/>
                        <a:latin typeface="Modern Love Caps" panose="04070805081001020A01"/>
                      </a:endParaRPr>
                    </a:p>
                    <a:p>
                      <a:pPr>
                        <a:spcAft>
                          <a:spcPts val="0"/>
                        </a:spcAft>
                      </a:pPr>
                      <a:r>
                        <a:rPr lang="es-ES" sz="1800" dirty="0">
                          <a:effectLst/>
                          <a:latin typeface="Modern Love Caps" panose="04070805081001020A01"/>
                        </a:rPr>
                        <a:t> </a:t>
                      </a:r>
                      <a:endParaRPr lang="es-CO" sz="1800" dirty="0">
                        <a:effectLst/>
                        <a:latin typeface="Modern Love Caps" panose="04070805081001020A01"/>
                        <a:ea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a:txBody>
                    <a:bodyPr/>
                    <a:lstStyle/>
                    <a:p>
                      <a:pPr>
                        <a:spcAft>
                          <a:spcPts val="0"/>
                        </a:spcAft>
                      </a:pPr>
                      <a:r>
                        <a:rPr lang="es-CO" sz="1800">
                          <a:effectLst/>
                          <a:latin typeface="Modern Love Caps" panose="04070805081001020A01"/>
                        </a:rPr>
                        <a:t> </a:t>
                      </a:r>
                      <a:endParaRPr lang="es-CO" sz="1800">
                        <a:effectLst/>
                        <a:latin typeface="Modern Love Caps" panose="04070805081001020A01"/>
                        <a:ea typeface="Times New Roman" panose="02020603050405020304" pitchFamily="18" charset="0"/>
                      </a:endParaRPr>
                    </a:p>
                  </a:txBody>
                  <a:tcPr marL="0" marR="0" marT="0" marB="0" anchor="ctr"/>
                </a:tc>
                <a:extLst>
                  <a:ext uri="{0D108BD9-81ED-4DB2-BD59-A6C34878D82A}">
                    <a16:rowId xmlns:a16="http://schemas.microsoft.com/office/drawing/2014/main" val="4010079684"/>
                  </a:ext>
                </a:extLst>
              </a:tr>
              <a:tr h="294193">
                <a:tc vMerge="1">
                  <a:txBody>
                    <a:bodyPr/>
                    <a:lstStyle/>
                    <a:p>
                      <a:endParaRPr lang="es-CO"/>
                    </a:p>
                  </a:txBody>
                  <a:tcPr/>
                </a:tc>
                <a:tc>
                  <a:txBody>
                    <a:bodyPr/>
                    <a:lstStyle/>
                    <a:p>
                      <a:pPr algn="ctr">
                        <a:spcAft>
                          <a:spcPts val="0"/>
                        </a:spcAft>
                      </a:pPr>
                      <a:r>
                        <a:rPr lang="es-ES" sz="1800" dirty="0">
                          <a:effectLst/>
                          <a:latin typeface="Modern Love Caps" panose="04070805081001020A01"/>
                        </a:rPr>
                        <a:t>COMISION 1RA</a:t>
                      </a:r>
                      <a:endParaRPr lang="es-CO" sz="18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 sz="1800" dirty="0">
                          <a:effectLst/>
                          <a:latin typeface="Modern Love Caps" panose="04070805081001020A01"/>
                        </a:rPr>
                        <a:t>COMISION 2DA</a:t>
                      </a:r>
                      <a:endParaRPr lang="es-CO" sz="18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 sz="1800">
                          <a:effectLst/>
                          <a:latin typeface="Modern Love Caps" panose="04070805081001020A01"/>
                        </a:rPr>
                        <a:t>COMISION 3RA</a:t>
                      </a:r>
                      <a:endParaRPr lang="es-CO" sz="180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 sz="1800">
                          <a:effectLst/>
                          <a:latin typeface="Modern Love Caps" panose="04070805081001020A01"/>
                        </a:rPr>
                        <a:t>SIN REMITIR</a:t>
                      </a:r>
                      <a:endParaRPr lang="es-CO" sz="1800">
                        <a:effectLst/>
                        <a:latin typeface="Modern Love Caps" panose="04070805081001020A01"/>
                        <a:ea typeface="Times New Roman" panose="02020603050405020304" pitchFamily="18" charset="0"/>
                      </a:endParaRPr>
                    </a:p>
                  </a:txBody>
                  <a:tcPr marL="68580" marR="68580" marT="0" marB="0"/>
                </a:tc>
                <a:extLst>
                  <a:ext uri="{0D108BD9-81ED-4DB2-BD59-A6C34878D82A}">
                    <a16:rowId xmlns:a16="http://schemas.microsoft.com/office/drawing/2014/main" val="817667682"/>
                  </a:ext>
                </a:extLst>
              </a:tr>
              <a:tr h="411869">
                <a:tc>
                  <a:txBody>
                    <a:bodyPr/>
                    <a:lstStyle/>
                    <a:p>
                      <a:pPr algn="ctr">
                        <a:spcAft>
                          <a:spcPts val="0"/>
                        </a:spcAft>
                      </a:pPr>
                      <a:r>
                        <a:rPr lang="es-ES" sz="2000">
                          <a:effectLst/>
                          <a:latin typeface="Modern Love Caps" panose="04070805081001020A01"/>
                        </a:rPr>
                        <a:t>25</a:t>
                      </a:r>
                      <a:endParaRPr lang="es-CO" sz="2000">
                        <a:effectLst/>
                        <a:latin typeface="Modern Love Caps" panose="04070805081001020A01"/>
                        <a:ea typeface="Times New Roman" panose="02020603050405020304" pitchFamily="18" charset="0"/>
                      </a:endParaRPr>
                    </a:p>
                  </a:txBody>
                  <a:tcPr marL="68580" marR="68580" marT="0" marB="0"/>
                </a:tc>
                <a:tc>
                  <a:txBody>
                    <a:bodyPr/>
                    <a:lstStyle/>
                    <a:p>
                      <a:pPr algn="ctr">
                        <a:spcAft>
                          <a:spcPts val="0"/>
                        </a:spcAft>
                      </a:pPr>
                      <a:r>
                        <a:rPr lang="es-ES" sz="2000">
                          <a:effectLst/>
                          <a:latin typeface="Modern Love Caps" panose="04070805081001020A01"/>
                        </a:rPr>
                        <a:t>6</a:t>
                      </a:r>
                      <a:endParaRPr lang="es-CO" sz="2000">
                        <a:effectLst/>
                        <a:latin typeface="Modern Love Caps" panose="04070805081001020A01"/>
                        <a:ea typeface="Times New Roman" panose="02020603050405020304" pitchFamily="18" charset="0"/>
                      </a:endParaRPr>
                    </a:p>
                  </a:txBody>
                  <a:tcPr marL="68580" marR="68580" marT="0" marB="0"/>
                </a:tc>
                <a:tc>
                  <a:txBody>
                    <a:bodyPr/>
                    <a:lstStyle/>
                    <a:p>
                      <a:pPr algn="ctr">
                        <a:spcAft>
                          <a:spcPts val="0"/>
                        </a:spcAft>
                      </a:pPr>
                      <a:r>
                        <a:rPr lang="es-ES" sz="2000" dirty="0">
                          <a:effectLst/>
                          <a:latin typeface="Modern Love Caps" panose="04070805081001020A01"/>
                        </a:rPr>
                        <a:t>7</a:t>
                      </a:r>
                      <a:endParaRPr lang="es-CO" sz="2000" dirty="0">
                        <a:effectLst/>
                        <a:latin typeface="Modern Love Caps" panose="04070805081001020A01"/>
                        <a:ea typeface="Times New Roman" panose="02020603050405020304" pitchFamily="18" charset="0"/>
                      </a:endParaRPr>
                    </a:p>
                  </a:txBody>
                  <a:tcPr marL="68580" marR="68580" marT="0" marB="0"/>
                </a:tc>
                <a:tc>
                  <a:txBody>
                    <a:bodyPr/>
                    <a:lstStyle/>
                    <a:p>
                      <a:pPr algn="ctr">
                        <a:spcAft>
                          <a:spcPts val="0"/>
                        </a:spcAft>
                      </a:pPr>
                      <a:r>
                        <a:rPr lang="es-ES" sz="2000" dirty="0">
                          <a:effectLst/>
                          <a:latin typeface="Modern Love Caps" panose="04070805081001020A01"/>
                        </a:rPr>
                        <a:t>12</a:t>
                      </a:r>
                      <a:endParaRPr lang="es-CO" sz="2000" dirty="0">
                        <a:effectLst/>
                        <a:latin typeface="Modern Love Caps" panose="04070805081001020A01"/>
                        <a:ea typeface="Times New Roman" panose="02020603050405020304" pitchFamily="18" charset="0"/>
                      </a:endParaRPr>
                    </a:p>
                  </a:txBody>
                  <a:tcPr marL="68580" marR="68580" marT="0" marB="0"/>
                </a:tc>
                <a:tc>
                  <a:txBody>
                    <a:bodyPr/>
                    <a:lstStyle/>
                    <a:p>
                      <a:pPr algn="ctr">
                        <a:spcAft>
                          <a:spcPts val="0"/>
                        </a:spcAft>
                      </a:pPr>
                      <a:r>
                        <a:rPr lang="es-ES" sz="2000" dirty="0">
                          <a:effectLst/>
                          <a:latin typeface="Modern Love Caps" panose="04070805081001020A01"/>
                        </a:rPr>
                        <a:t>1</a:t>
                      </a:r>
                      <a:endParaRPr lang="es-CO" sz="2000" dirty="0">
                        <a:effectLst/>
                        <a:latin typeface="Modern Love Caps" panose="04070805081001020A01"/>
                        <a:ea typeface="Times New Roman" panose="02020603050405020304" pitchFamily="18" charset="0"/>
                      </a:endParaRPr>
                    </a:p>
                  </a:txBody>
                  <a:tcPr marL="68580" marR="68580" marT="0" marB="0"/>
                </a:tc>
                <a:extLst>
                  <a:ext uri="{0D108BD9-81ED-4DB2-BD59-A6C34878D82A}">
                    <a16:rowId xmlns:a16="http://schemas.microsoft.com/office/drawing/2014/main" val="3715756098"/>
                  </a:ext>
                </a:extLst>
              </a:tr>
            </a:tbl>
          </a:graphicData>
        </a:graphic>
      </p:graphicFrame>
    </p:spTree>
    <p:extLst>
      <p:ext uri="{BB962C8B-B14F-4D97-AF65-F5344CB8AC3E}">
        <p14:creationId xmlns:p14="http://schemas.microsoft.com/office/powerpoint/2010/main" val="1038961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08A23AF1-9697-4EED-83DD-904E63DF5584}"/>
              </a:ext>
            </a:extLst>
          </p:cNvPr>
          <p:cNvGrpSpPr/>
          <p:nvPr/>
        </p:nvGrpSpPr>
        <p:grpSpPr>
          <a:xfrm>
            <a:off x="-3067123" y="2343763"/>
            <a:ext cx="12644507" cy="4831136"/>
            <a:chOff x="-2345055" y="1914208"/>
            <a:chExt cx="12644507" cy="4831136"/>
          </a:xfrm>
        </p:grpSpPr>
        <p:sp>
          <p:nvSpPr>
            <p:cNvPr id="4" name="Marcador de contenido 2">
              <a:extLst>
                <a:ext uri="{FF2B5EF4-FFF2-40B4-BE49-F238E27FC236}">
                  <a16:creationId xmlns:a16="http://schemas.microsoft.com/office/drawing/2014/main" id="{026EBFC9-23E1-464B-8CBC-B42D4B3A37C4}"/>
                </a:ext>
              </a:extLst>
            </p:cNvPr>
            <p:cNvSpPr txBox="1">
              <a:spLocks/>
            </p:cNvSpPr>
            <p:nvPr/>
          </p:nvSpPr>
          <p:spPr>
            <a:xfrm>
              <a:off x="-2345055" y="1914208"/>
              <a:ext cx="11700934" cy="4831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Text Box 6">
              <a:extLst>
                <a:ext uri="{FF2B5EF4-FFF2-40B4-BE49-F238E27FC236}">
                  <a16:creationId xmlns:a16="http://schemas.microsoft.com/office/drawing/2014/main" id="{F1E3898B-6653-492B-B72F-FBC5D76AC830}"/>
                </a:ext>
              </a:extLst>
            </p:cNvPr>
            <p:cNvSpPr txBox="1"/>
            <p:nvPr/>
          </p:nvSpPr>
          <p:spPr>
            <a:xfrm>
              <a:off x="5461336" y="5463046"/>
              <a:ext cx="1876139" cy="830997"/>
            </a:xfrm>
            <a:prstGeom prst="rect">
              <a:avLst/>
            </a:prstGeom>
            <a:noFill/>
          </p:spPr>
          <p:txBody>
            <a:bodyPr wrap="square" lIns="0" tIns="0" rIns="0" bIns="0" rtlCol="0">
              <a:spAutoFit/>
            </a:bodyPr>
            <a:lstStyle/>
            <a:p>
              <a:pPr algn="ctr"/>
              <a:r>
                <a:rPr lang="es-CO" altLang="en-US" b="1" dirty="0">
                  <a:solidFill>
                    <a:schemeClr val="bg1"/>
                  </a:solidFill>
                  <a:latin typeface="Modern Love Caps" panose="04070805081001020A01" pitchFamily="82" charset="0"/>
                </a:rPr>
                <a:t>CARLOS ALBERTO BARRIOS GOMEZ</a:t>
              </a:r>
            </a:p>
            <a:p>
              <a:pPr algn="ctr"/>
              <a:endParaRPr lang="es-CO" altLang="en-US" b="1" dirty="0"/>
            </a:p>
          </p:txBody>
        </p:sp>
        <p:sp>
          <p:nvSpPr>
            <p:cNvPr id="7" name="Text Box 6">
              <a:extLst>
                <a:ext uri="{FF2B5EF4-FFF2-40B4-BE49-F238E27FC236}">
                  <a16:creationId xmlns:a16="http://schemas.microsoft.com/office/drawing/2014/main" id="{F9C32DD8-0D59-4A06-B745-A8726D1ACF59}"/>
                </a:ext>
              </a:extLst>
            </p:cNvPr>
            <p:cNvSpPr txBox="1"/>
            <p:nvPr/>
          </p:nvSpPr>
          <p:spPr>
            <a:xfrm>
              <a:off x="2528220" y="5528401"/>
              <a:ext cx="1876139" cy="830997"/>
            </a:xfrm>
            <a:prstGeom prst="rect">
              <a:avLst/>
            </a:prstGeom>
            <a:noFill/>
          </p:spPr>
          <p:txBody>
            <a:bodyPr wrap="square" lIns="0" tIns="0" rIns="0" bIns="0" rtlCol="0">
              <a:spAutoFit/>
            </a:bodyPr>
            <a:lstStyle/>
            <a:p>
              <a:pPr algn="ctr"/>
              <a:r>
                <a:rPr lang="es-CO" altLang="en-US" b="1" dirty="0">
                  <a:solidFill>
                    <a:schemeClr val="bg1"/>
                  </a:solidFill>
                  <a:latin typeface="Modern Love Caps" panose="04070805081001020A01" pitchFamily="82" charset="0"/>
                </a:rPr>
                <a:t>WILSON ERNESTO TONCEL OCHOA</a:t>
              </a:r>
            </a:p>
            <a:p>
              <a:pPr algn="ctr"/>
              <a:endParaRPr lang="es-CO" altLang="en-US" b="1" dirty="0">
                <a:solidFill>
                  <a:schemeClr val="bg1"/>
                </a:solidFill>
              </a:endParaRPr>
            </a:p>
          </p:txBody>
        </p:sp>
        <p:pic>
          <p:nvPicPr>
            <p:cNvPr id="8" name="Picture 2" descr="https://i1.wp.com/concejodistritaldecartagena.gov.co/wp-content/uploads/2020/02/CARLOS-ALBERTO-BARRIOS-GOMEZ.jpg?resize=200%2C300">
              <a:extLst>
                <a:ext uri="{FF2B5EF4-FFF2-40B4-BE49-F238E27FC236}">
                  <a16:creationId xmlns:a16="http://schemas.microsoft.com/office/drawing/2014/main" id="{D9EC21B1-8082-41FA-A99B-5C00BAA9A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336" y="2309812"/>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29B14C83-D6DC-4E7C-BD32-B01EB6391CA3}"/>
                </a:ext>
              </a:extLst>
            </p:cNvPr>
            <p:cNvPicPr>
              <a:picLocks noChangeAspect="1"/>
            </p:cNvPicPr>
            <p:nvPr/>
          </p:nvPicPr>
          <p:blipFill>
            <a:blip r:embed="rId3"/>
            <a:stretch>
              <a:fillRect/>
            </a:stretch>
          </p:blipFill>
          <p:spPr>
            <a:xfrm>
              <a:off x="2499359" y="2312270"/>
              <a:ext cx="1905000" cy="2857500"/>
            </a:xfrm>
            <a:prstGeom prst="rect">
              <a:avLst/>
            </a:prstGeom>
          </p:spPr>
        </p:pic>
        <p:sp>
          <p:nvSpPr>
            <p:cNvPr id="11" name="Text Box 6">
              <a:extLst>
                <a:ext uri="{FF2B5EF4-FFF2-40B4-BE49-F238E27FC236}">
                  <a16:creationId xmlns:a16="http://schemas.microsoft.com/office/drawing/2014/main" id="{82B31FF0-CBD9-4CF4-90B4-D1BD385DADFF}"/>
                </a:ext>
              </a:extLst>
            </p:cNvPr>
            <p:cNvSpPr txBox="1"/>
            <p:nvPr/>
          </p:nvSpPr>
          <p:spPr>
            <a:xfrm>
              <a:off x="8417810" y="5528401"/>
              <a:ext cx="1876139" cy="830997"/>
            </a:xfrm>
            <a:prstGeom prst="rect">
              <a:avLst/>
            </a:prstGeom>
            <a:noFill/>
          </p:spPr>
          <p:txBody>
            <a:bodyPr wrap="square" lIns="0" tIns="0" rIns="0" bIns="0" rtlCol="0">
              <a:spAutoFit/>
            </a:bodyPr>
            <a:lstStyle/>
            <a:p>
              <a:pPr algn="ctr"/>
              <a:r>
                <a:rPr lang="es-CO" altLang="en-US" b="1" dirty="0">
                  <a:solidFill>
                    <a:schemeClr val="bg1"/>
                  </a:solidFill>
                  <a:latin typeface="Modern Love Caps" panose="04070805081001020A01" pitchFamily="82" charset="0"/>
                </a:rPr>
                <a:t>LUIS JAVIER CASSIANI VALIENTE</a:t>
              </a:r>
            </a:p>
            <a:p>
              <a:pPr algn="ctr"/>
              <a:endParaRPr lang="es-CO" altLang="en-US" b="1" dirty="0">
                <a:solidFill>
                  <a:schemeClr val="bg1"/>
                </a:solidFill>
              </a:endParaRPr>
            </a:p>
          </p:txBody>
        </p:sp>
        <p:pic>
          <p:nvPicPr>
            <p:cNvPr id="12" name="Imagen 11">
              <a:extLst>
                <a:ext uri="{FF2B5EF4-FFF2-40B4-BE49-F238E27FC236}">
                  <a16:creationId xmlns:a16="http://schemas.microsoft.com/office/drawing/2014/main" id="{0AA5CD58-BB97-45F1-B79E-EC34B77CAABA}"/>
                </a:ext>
              </a:extLst>
            </p:cNvPr>
            <p:cNvPicPr>
              <a:picLocks noChangeAspect="1"/>
            </p:cNvPicPr>
            <p:nvPr/>
          </p:nvPicPr>
          <p:blipFill>
            <a:blip r:embed="rId4"/>
            <a:stretch>
              <a:fillRect/>
            </a:stretch>
          </p:blipFill>
          <p:spPr>
            <a:xfrm>
              <a:off x="8394452" y="2309812"/>
              <a:ext cx="1905000" cy="2857500"/>
            </a:xfrm>
            <a:prstGeom prst="rect">
              <a:avLst/>
            </a:prstGeom>
          </p:spPr>
        </p:pic>
      </p:grpSp>
      <p:sp>
        <p:nvSpPr>
          <p:cNvPr id="13" name="Título 1">
            <a:extLst>
              <a:ext uri="{FF2B5EF4-FFF2-40B4-BE49-F238E27FC236}">
                <a16:creationId xmlns:a16="http://schemas.microsoft.com/office/drawing/2014/main" id="{FFEA351A-BF49-4F94-9CDB-F491B6858EA7}"/>
              </a:ext>
            </a:extLst>
          </p:cNvPr>
          <p:cNvSpPr>
            <a:spLocks noGrp="1"/>
          </p:cNvSpPr>
          <p:nvPr>
            <p:ph type="title"/>
          </p:nvPr>
        </p:nvSpPr>
        <p:spPr>
          <a:xfrm>
            <a:off x="1549834" y="1413804"/>
            <a:ext cx="8255006" cy="1325563"/>
          </a:xfrm>
        </p:spPr>
        <p:txBody>
          <a:bodyPr/>
          <a:lstStyle/>
          <a:p>
            <a:pPr algn="ctr"/>
            <a:r>
              <a:rPr lang="es-CO" b="1" dirty="0">
                <a:solidFill>
                  <a:schemeClr val="bg1"/>
                </a:solidFill>
                <a:latin typeface="Modern Love Caps" panose="04070805081001020A01" pitchFamily="82" charset="0"/>
              </a:rPr>
              <a:t>BANCADA PARTIDO CAMBIO RADICAL</a:t>
            </a:r>
          </a:p>
        </p:txBody>
      </p:sp>
      <p:sp>
        <p:nvSpPr>
          <p:cNvPr id="3" name="Rectángulo 2"/>
          <p:cNvSpPr/>
          <p:nvPr/>
        </p:nvSpPr>
        <p:spPr>
          <a:xfrm>
            <a:off x="10106526" y="3236495"/>
            <a:ext cx="1816769" cy="12151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198982" y="3406744"/>
            <a:ext cx="1624263" cy="761373"/>
          </a:xfrm>
          <a:prstGeom prst="rect">
            <a:avLst/>
          </a:prstGeom>
        </p:spPr>
      </p:pic>
    </p:spTree>
    <p:extLst>
      <p:ext uri="{BB962C8B-B14F-4D97-AF65-F5344CB8AC3E}">
        <p14:creationId xmlns:p14="http://schemas.microsoft.com/office/powerpoint/2010/main" val="1958119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B62DF3-07CE-4189-A6B1-781F8994D6C4}"/>
              </a:ext>
            </a:extLst>
          </p:cNvPr>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a:stretch>
            <a:fillRect/>
          </a:stretch>
        </p:blipFill>
        <p:spPr>
          <a:xfrm>
            <a:off x="5621432" y="2209798"/>
            <a:ext cx="5214126" cy="3633537"/>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4065755114"/>
              </p:ext>
            </p:extLst>
          </p:nvPr>
        </p:nvGraphicFramePr>
        <p:xfrm>
          <a:off x="1387741" y="1900987"/>
          <a:ext cx="3352701" cy="4251160"/>
        </p:xfrm>
        <a:graphic>
          <a:graphicData uri="http://schemas.openxmlformats.org/drawingml/2006/table">
            <a:tbl>
              <a:tblPr firstRow="1" firstCol="1" bandRow="1">
                <a:tableStyleId>{16D9F66E-5EB9-4882-86FB-DCBF35E3C3E4}</a:tableStyleId>
              </a:tblPr>
              <a:tblGrid>
                <a:gridCol w="1994287">
                  <a:extLst>
                    <a:ext uri="{9D8B030D-6E8A-4147-A177-3AD203B41FA5}">
                      <a16:colId xmlns:a16="http://schemas.microsoft.com/office/drawing/2014/main" val="1310466197"/>
                    </a:ext>
                  </a:extLst>
                </a:gridCol>
                <a:gridCol w="1358414">
                  <a:extLst>
                    <a:ext uri="{9D8B030D-6E8A-4147-A177-3AD203B41FA5}">
                      <a16:colId xmlns:a16="http://schemas.microsoft.com/office/drawing/2014/main" val="621590295"/>
                    </a:ext>
                  </a:extLst>
                </a:gridCol>
              </a:tblGrid>
              <a:tr h="242236">
                <a:tc gridSpan="2">
                  <a:txBody>
                    <a:bodyPr/>
                    <a:lstStyle/>
                    <a:p>
                      <a:pPr algn="ctr">
                        <a:spcAft>
                          <a:spcPts val="0"/>
                        </a:spcAft>
                      </a:pPr>
                      <a:r>
                        <a:rPr lang="es-ES" sz="1400" dirty="0">
                          <a:effectLst/>
                          <a:latin typeface="Modern Love Caps" panose="04070805081001020A01"/>
                        </a:rPr>
                        <a:t>RELACIÓN DE PROYECTOS RADICADOS</a:t>
                      </a:r>
                      <a:endParaRPr lang="es-CO" sz="1400" dirty="0">
                        <a:effectLst/>
                        <a:latin typeface="Modern Love Caps" panose="04070805081001020A01"/>
                        <a:ea typeface="Times New Roman" panose="02020603050405020304" pitchFamily="18" charset="0"/>
                      </a:endParaRPr>
                    </a:p>
                  </a:txBody>
                  <a:tcPr marL="68580" marR="68580" marT="0" marB="0" anchor="ctr"/>
                </a:tc>
                <a:tc hMerge="1">
                  <a:txBody>
                    <a:bodyPr/>
                    <a:lstStyle/>
                    <a:p>
                      <a:endParaRPr lang="es-CO"/>
                    </a:p>
                  </a:txBody>
                  <a:tcPr/>
                </a:tc>
                <a:extLst>
                  <a:ext uri="{0D108BD9-81ED-4DB2-BD59-A6C34878D82A}">
                    <a16:rowId xmlns:a16="http://schemas.microsoft.com/office/drawing/2014/main" val="2278320110"/>
                  </a:ext>
                </a:extLst>
              </a:tr>
              <a:tr h="484472">
                <a:tc>
                  <a:txBody>
                    <a:bodyPr/>
                    <a:lstStyle/>
                    <a:p>
                      <a:pPr algn="just">
                        <a:spcAft>
                          <a:spcPts val="0"/>
                        </a:spcAft>
                      </a:pPr>
                      <a:r>
                        <a:rPr lang="es-ES" sz="1400" dirty="0">
                          <a:effectLst/>
                          <a:latin typeface="Modern Love Caps" panose="04070805081001020A01"/>
                        </a:rPr>
                        <a:t>APROBADOS EN SEGUNDO DEBATE</a:t>
                      </a:r>
                      <a:endParaRPr lang="es-CO" sz="14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 sz="2400" dirty="0">
                          <a:effectLst/>
                          <a:latin typeface="Modern Love Caps" panose="04070805081001020A01"/>
                        </a:rPr>
                        <a:t>11</a:t>
                      </a:r>
                      <a:endParaRPr lang="es-CO" sz="2400" dirty="0">
                        <a:effectLst/>
                        <a:latin typeface="Modern Love Caps" panose="04070805081001020A01"/>
                        <a:ea typeface="Times New Roman" panose="02020603050405020304" pitchFamily="18" charset="0"/>
                      </a:endParaRPr>
                    </a:p>
                  </a:txBody>
                  <a:tcPr marL="68580" marR="68580" marT="0" marB="0" anchor="ctr"/>
                </a:tc>
                <a:extLst>
                  <a:ext uri="{0D108BD9-81ED-4DB2-BD59-A6C34878D82A}">
                    <a16:rowId xmlns:a16="http://schemas.microsoft.com/office/drawing/2014/main" val="527138861"/>
                  </a:ext>
                </a:extLst>
              </a:tr>
              <a:tr h="242236">
                <a:tc>
                  <a:txBody>
                    <a:bodyPr/>
                    <a:lstStyle/>
                    <a:p>
                      <a:pPr algn="just">
                        <a:spcAft>
                          <a:spcPts val="0"/>
                        </a:spcAft>
                      </a:pPr>
                      <a:r>
                        <a:rPr lang="es-ES" sz="1400" dirty="0">
                          <a:effectLst/>
                          <a:latin typeface="Modern Love Caps" panose="04070805081001020A01"/>
                        </a:rPr>
                        <a:t>SANCIONADOS</a:t>
                      </a:r>
                      <a:endParaRPr lang="es-CO" sz="14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 sz="2400" dirty="0">
                          <a:effectLst/>
                          <a:latin typeface="Modern Love Caps" panose="04070805081001020A01"/>
                        </a:rPr>
                        <a:t>11</a:t>
                      </a:r>
                      <a:endParaRPr lang="es-CO" sz="2400" dirty="0">
                        <a:effectLst/>
                        <a:latin typeface="Modern Love Caps" panose="04070805081001020A01"/>
                        <a:ea typeface="Times New Roman" panose="02020603050405020304" pitchFamily="18" charset="0"/>
                      </a:endParaRPr>
                    </a:p>
                  </a:txBody>
                  <a:tcPr marL="68580" marR="68580" marT="0" marB="0" anchor="ctr"/>
                </a:tc>
                <a:extLst>
                  <a:ext uri="{0D108BD9-81ED-4DB2-BD59-A6C34878D82A}">
                    <a16:rowId xmlns:a16="http://schemas.microsoft.com/office/drawing/2014/main" val="2458172086"/>
                  </a:ext>
                </a:extLst>
              </a:tr>
              <a:tr h="242236">
                <a:tc>
                  <a:txBody>
                    <a:bodyPr/>
                    <a:lstStyle/>
                    <a:p>
                      <a:pPr algn="just">
                        <a:spcAft>
                          <a:spcPts val="0"/>
                        </a:spcAft>
                      </a:pPr>
                      <a:r>
                        <a:rPr lang="es-ES" sz="1400" dirty="0">
                          <a:effectLst/>
                          <a:latin typeface="Modern Love Caps" panose="04070805081001020A01"/>
                        </a:rPr>
                        <a:t>PENDIENTE POR SANCION</a:t>
                      </a:r>
                      <a:endParaRPr lang="es-CO" sz="14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 sz="2400" dirty="0">
                          <a:effectLst/>
                          <a:latin typeface="Modern Love Caps" panose="04070805081001020A01"/>
                        </a:rPr>
                        <a:t>2</a:t>
                      </a:r>
                      <a:endParaRPr lang="es-CO" sz="2400" dirty="0">
                        <a:effectLst/>
                        <a:latin typeface="Modern Love Caps" panose="04070805081001020A01"/>
                        <a:ea typeface="Times New Roman" panose="02020603050405020304" pitchFamily="18" charset="0"/>
                      </a:endParaRPr>
                    </a:p>
                  </a:txBody>
                  <a:tcPr marL="68580" marR="68580" marT="0" marB="0" anchor="ctr"/>
                </a:tc>
                <a:extLst>
                  <a:ext uri="{0D108BD9-81ED-4DB2-BD59-A6C34878D82A}">
                    <a16:rowId xmlns:a16="http://schemas.microsoft.com/office/drawing/2014/main" val="2664361"/>
                  </a:ext>
                </a:extLst>
              </a:tr>
              <a:tr h="242236">
                <a:tc>
                  <a:txBody>
                    <a:bodyPr/>
                    <a:lstStyle/>
                    <a:p>
                      <a:pPr algn="just">
                        <a:spcAft>
                          <a:spcPts val="0"/>
                        </a:spcAft>
                      </a:pPr>
                      <a:r>
                        <a:rPr lang="es-ES" sz="1400" dirty="0">
                          <a:effectLst/>
                          <a:latin typeface="Modern Love Caps" panose="04070805081001020A01"/>
                        </a:rPr>
                        <a:t>OBJETADOS</a:t>
                      </a:r>
                      <a:endParaRPr lang="es-CO" sz="14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 sz="2400" dirty="0">
                          <a:effectLst/>
                          <a:latin typeface="Modern Love Caps" panose="04070805081001020A01"/>
                        </a:rPr>
                        <a:t>3</a:t>
                      </a:r>
                      <a:endParaRPr lang="es-CO" sz="2400" dirty="0">
                        <a:effectLst/>
                        <a:latin typeface="Modern Love Caps" panose="04070805081001020A01"/>
                        <a:ea typeface="Times New Roman" panose="02020603050405020304" pitchFamily="18" charset="0"/>
                      </a:endParaRPr>
                    </a:p>
                  </a:txBody>
                  <a:tcPr marL="68580" marR="68580" marT="0" marB="0" anchor="ctr"/>
                </a:tc>
                <a:extLst>
                  <a:ext uri="{0D108BD9-81ED-4DB2-BD59-A6C34878D82A}">
                    <a16:rowId xmlns:a16="http://schemas.microsoft.com/office/drawing/2014/main" val="2185013358"/>
                  </a:ext>
                </a:extLst>
              </a:tr>
              <a:tr h="242236">
                <a:tc>
                  <a:txBody>
                    <a:bodyPr/>
                    <a:lstStyle/>
                    <a:p>
                      <a:pPr algn="just">
                        <a:spcAft>
                          <a:spcPts val="0"/>
                        </a:spcAft>
                      </a:pPr>
                      <a:r>
                        <a:rPr lang="es-ES" sz="1400">
                          <a:effectLst/>
                          <a:latin typeface="Modern Love Caps" panose="04070805081001020A01"/>
                        </a:rPr>
                        <a:t>RETIRADOS</a:t>
                      </a:r>
                      <a:endParaRPr lang="es-CO" sz="140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 sz="2400" dirty="0">
                          <a:effectLst/>
                          <a:latin typeface="Modern Love Caps" panose="04070805081001020A01"/>
                        </a:rPr>
                        <a:t>4</a:t>
                      </a:r>
                      <a:endParaRPr lang="es-CO" sz="2400" dirty="0">
                        <a:effectLst/>
                        <a:latin typeface="Modern Love Caps" panose="04070805081001020A01"/>
                        <a:ea typeface="Times New Roman" panose="02020603050405020304" pitchFamily="18" charset="0"/>
                      </a:endParaRPr>
                    </a:p>
                  </a:txBody>
                  <a:tcPr marL="68580" marR="68580" marT="0" marB="0" anchor="ctr"/>
                </a:tc>
                <a:extLst>
                  <a:ext uri="{0D108BD9-81ED-4DB2-BD59-A6C34878D82A}">
                    <a16:rowId xmlns:a16="http://schemas.microsoft.com/office/drawing/2014/main" val="2922716896"/>
                  </a:ext>
                </a:extLst>
              </a:tr>
              <a:tr h="242236">
                <a:tc>
                  <a:txBody>
                    <a:bodyPr/>
                    <a:lstStyle/>
                    <a:p>
                      <a:pPr algn="just">
                        <a:spcAft>
                          <a:spcPts val="0"/>
                        </a:spcAft>
                      </a:pPr>
                      <a:r>
                        <a:rPr lang="es-ES" sz="1400">
                          <a:effectLst/>
                          <a:latin typeface="Modern Love Caps" panose="04070805081001020A01"/>
                        </a:rPr>
                        <a:t>ARCHIVADOS</a:t>
                      </a:r>
                      <a:endParaRPr lang="es-CO" sz="140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 sz="2400" dirty="0">
                          <a:effectLst/>
                          <a:latin typeface="Modern Love Caps" panose="04070805081001020A01"/>
                        </a:rPr>
                        <a:t>1</a:t>
                      </a:r>
                      <a:endParaRPr lang="es-CO" sz="2400" dirty="0">
                        <a:effectLst/>
                        <a:latin typeface="Modern Love Caps" panose="04070805081001020A01"/>
                        <a:ea typeface="Times New Roman" panose="02020603050405020304" pitchFamily="18" charset="0"/>
                      </a:endParaRPr>
                    </a:p>
                  </a:txBody>
                  <a:tcPr marL="68580" marR="68580" marT="0" marB="0" anchor="ctr"/>
                </a:tc>
                <a:extLst>
                  <a:ext uri="{0D108BD9-81ED-4DB2-BD59-A6C34878D82A}">
                    <a16:rowId xmlns:a16="http://schemas.microsoft.com/office/drawing/2014/main" val="1386958114"/>
                  </a:ext>
                </a:extLst>
              </a:tr>
              <a:tr h="484472">
                <a:tc>
                  <a:txBody>
                    <a:bodyPr/>
                    <a:lstStyle/>
                    <a:p>
                      <a:pPr algn="just">
                        <a:spcAft>
                          <a:spcPts val="0"/>
                        </a:spcAft>
                      </a:pPr>
                      <a:r>
                        <a:rPr lang="es-ES" sz="1400">
                          <a:effectLst/>
                          <a:latin typeface="Modern Love Caps" panose="04070805081001020A01"/>
                        </a:rPr>
                        <a:t>PENDIENTE POR</a:t>
                      </a:r>
                      <a:endParaRPr lang="es-CO" sz="1400">
                        <a:effectLst/>
                        <a:latin typeface="Modern Love Caps" panose="04070805081001020A01"/>
                      </a:endParaRPr>
                    </a:p>
                    <a:p>
                      <a:pPr algn="just">
                        <a:spcAft>
                          <a:spcPts val="0"/>
                        </a:spcAft>
                      </a:pPr>
                      <a:r>
                        <a:rPr lang="es-ES" sz="1400">
                          <a:effectLst/>
                          <a:latin typeface="Modern Love Caps" panose="04070805081001020A01"/>
                        </a:rPr>
                        <a:t>2do DEBATE</a:t>
                      </a:r>
                      <a:endParaRPr lang="es-CO" sz="140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 sz="2400" dirty="0">
                          <a:effectLst/>
                          <a:latin typeface="Modern Love Caps" panose="04070805081001020A01"/>
                        </a:rPr>
                        <a:t>2</a:t>
                      </a:r>
                      <a:endParaRPr lang="es-CO" sz="2400" dirty="0">
                        <a:effectLst/>
                        <a:latin typeface="Modern Love Caps" panose="04070805081001020A01"/>
                        <a:ea typeface="Times New Roman" panose="02020603050405020304" pitchFamily="18" charset="0"/>
                      </a:endParaRPr>
                    </a:p>
                  </a:txBody>
                  <a:tcPr marL="68580" marR="68580" marT="0" marB="0" anchor="ctr"/>
                </a:tc>
                <a:extLst>
                  <a:ext uri="{0D108BD9-81ED-4DB2-BD59-A6C34878D82A}">
                    <a16:rowId xmlns:a16="http://schemas.microsoft.com/office/drawing/2014/main" val="3054399024"/>
                  </a:ext>
                </a:extLst>
              </a:tr>
              <a:tr h="484472">
                <a:tc>
                  <a:txBody>
                    <a:bodyPr/>
                    <a:lstStyle/>
                    <a:p>
                      <a:pPr algn="just">
                        <a:spcAft>
                          <a:spcPts val="0"/>
                        </a:spcAft>
                      </a:pPr>
                      <a:r>
                        <a:rPr lang="es-ES" sz="1400">
                          <a:effectLst/>
                          <a:latin typeface="Modern Love Caps" panose="04070805081001020A01"/>
                        </a:rPr>
                        <a:t>PENDIENTE PARA AUDIENCIA P.</a:t>
                      </a:r>
                      <a:endParaRPr lang="es-CO" sz="140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 sz="2400" dirty="0">
                          <a:effectLst/>
                          <a:latin typeface="Modern Love Caps" panose="04070805081001020A01"/>
                        </a:rPr>
                        <a:t>5</a:t>
                      </a:r>
                      <a:endParaRPr lang="es-CO" sz="2400" dirty="0">
                        <a:effectLst/>
                        <a:latin typeface="Modern Love Caps" panose="04070805081001020A01"/>
                        <a:ea typeface="Times New Roman" panose="02020603050405020304" pitchFamily="18" charset="0"/>
                      </a:endParaRPr>
                    </a:p>
                  </a:txBody>
                  <a:tcPr marL="68580" marR="68580" marT="0" marB="0" anchor="ctr"/>
                </a:tc>
                <a:extLst>
                  <a:ext uri="{0D108BD9-81ED-4DB2-BD59-A6C34878D82A}">
                    <a16:rowId xmlns:a16="http://schemas.microsoft.com/office/drawing/2014/main" val="1521290130"/>
                  </a:ext>
                </a:extLst>
              </a:tr>
              <a:tr h="726708">
                <a:tc>
                  <a:txBody>
                    <a:bodyPr/>
                    <a:lstStyle/>
                    <a:p>
                      <a:pPr algn="just">
                        <a:spcAft>
                          <a:spcPts val="0"/>
                        </a:spcAft>
                      </a:pPr>
                      <a:r>
                        <a:rPr lang="es-ES" sz="1400">
                          <a:effectLst/>
                          <a:latin typeface="Modern Love Caps" panose="04070805081001020A01"/>
                        </a:rPr>
                        <a:t>PENDIENTE PARA ESTUDIO EN COMISION PRIMER DEBATE</a:t>
                      </a:r>
                      <a:endParaRPr lang="es-CO" sz="140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 sz="2400" dirty="0">
                          <a:effectLst/>
                          <a:latin typeface="Modern Love Caps" panose="04070805081001020A01"/>
                        </a:rPr>
                        <a:t>0</a:t>
                      </a:r>
                      <a:endParaRPr lang="es-CO" sz="2400" dirty="0">
                        <a:effectLst/>
                        <a:latin typeface="Modern Love Caps" panose="04070805081001020A01"/>
                        <a:ea typeface="Times New Roman" panose="02020603050405020304" pitchFamily="18" charset="0"/>
                      </a:endParaRPr>
                    </a:p>
                  </a:txBody>
                  <a:tcPr marL="68580" marR="68580" marT="0" marB="0" anchor="ctr"/>
                </a:tc>
                <a:extLst>
                  <a:ext uri="{0D108BD9-81ED-4DB2-BD59-A6C34878D82A}">
                    <a16:rowId xmlns:a16="http://schemas.microsoft.com/office/drawing/2014/main" val="4090016706"/>
                  </a:ext>
                </a:extLst>
              </a:tr>
            </a:tbl>
          </a:graphicData>
        </a:graphic>
      </p:graphicFrame>
    </p:spTree>
    <p:extLst>
      <p:ext uri="{BB962C8B-B14F-4D97-AF65-F5344CB8AC3E}">
        <p14:creationId xmlns:p14="http://schemas.microsoft.com/office/powerpoint/2010/main" val="2057140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07525" y="773331"/>
            <a:ext cx="6939454" cy="1325563"/>
          </a:xfrm>
        </p:spPr>
        <p:txBody>
          <a:bodyPr>
            <a:noAutofit/>
          </a:bodyPr>
          <a:lstStyle/>
          <a:p>
            <a:pPr algn="ctr"/>
            <a:r>
              <a:rPr lang="es-ES" sz="4800" b="1" dirty="0">
                <a:solidFill>
                  <a:schemeClr val="bg1"/>
                </a:solidFill>
                <a:latin typeface="Modern Love Caps" panose="04070805081001020A01"/>
              </a:rPr>
              <a:t>PROYECTOS DE ACUERDOS APROBADOS Y SANCIONADOS</a:t>
            </a:r>
            <a:br>
              <a:rPr lang="es-CO" sz="4800" dirty="0">
                <a:solidFill>
                  <a:schemeClr val="bg1"/>
                </a:solidFill>
                <a:latin typeface="Modern Love Caps" panose="04070805081001020A01"/>
              </a:rPr>
            </a:br>
            <a:endParaRPr lang="es-CO" sz="4800" dirty="0">
              <a:solidFill>
                <a:schemeClr val="bg1"/>
              </a:solidFill>
              <a:latin typeface="Modern Love Caps" panose="04070805081001020A01"/>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69638148"/>
              </p:ext>
            </p:extLst>
          </p:nvPr>
        </p:nvGraphicFramePr>
        <p:xfrm>
          <a:off x="935423" y="2098894"/>
          <a:ext cx="9911253" cy="4580225"/>
        </p:xfrm>
        <a:graphic>
          <a:graphicData uri="http://schemas.openxmlformats.org/drawingml/2006/table">
            <a:tbl>
              <a:tblPr firstRow="1" firstCol="1" bandRow="1">
                <a:tableStyleId>{16D9F66E-5EB9-4882-86FB-DCBF35E3C3E4}</a:tableStyleId>
              </a:tblPr>
              <a:tblGrid>
                <a:gridCol w="567438">
                  <a:extLst>
                    <a:ext uri="{9D8B030D-6E8A-4147-A177-3AD203B41FA5}">
                      <a16:colId xmlns:a16="http://schemas.microsoft.com/office/drawing/2014/main" val="3731306228"/>
                    </a:ext>
                  </a:extLst>
                </a:gridCol>
                <a:gridCol w="2244193">
                  <a:extLst>
                    <a:ext uri="{9D8B030D-6E8A-4147-A177-3AD203B41FA5}">
                      <a16:colId xmlns:a16="http://schemas.microsoft.com/office/drawing/2014/main" val="1217436453"/>
                    </a:ext>
                  </a:extLst>
                </a:gridCol>
                <a:gridCol w="1650171">
                  <a:extLst>
                    <a:ext uri="{9D8B030D-6E8A-4147-A177-3AD203B41FA5}">
                      <a16:colId xmlns:a16="http://schemas.microsoft.com/office/drawing/2014/main" val="4178921554"/>
                    </a:ext>
                  </a:extLst>
                </a:gridCol>
                <a:gridCol w="1702315">
                  <a:extLst>
                    <a:ext uri="{9D8B030D-6E8A-4147-A177-3AD203B41FA5}">
                      <a16:colId xmlns:a16="http://schemas.microsoft.com/office/drawing/2014/main" val="160929289"/>
                    </a:ext>
                  </a:extLst>
                </a:gridCol>
                <a:gridCol w="2291224">
                  <a:extLst>
                    <a:ext uri="{9D8B030D-6E8A-4147-A177-3AD203B41FA5}">
                      <a16:colId xmlns:a16="http://schemas.microsoft.com/office/drawing/2014/main" val="2649813709"/>
                    </a:ext>
                  </a:extLst>
                </a:gridCol>
                <a:gridCol w="1455912">
                  <a:extLst>
                    <a:ext uri="{9D8B030D-6E8A-4147-A177-3AD203B41FA5}">
                      <a16:colId xmlns:a16="http://schemas.microsoft.com/office/drawing/2014/main" val="4025515932"/>
                    </a:ext>
                  </a:extLst>
                </a:gridCol>
              </a:tblGrid>
              <a:tr h="507671">
                <a:tc>
                  <a:txBody>
                    <a:bodyPr/>
                    <a:lstStyle/>
                    <a:p>
                      <a:pPr algn="just">
                        <a:spcAft>
                          <a:spcPts val="0"/>
                        </a:spcAft>
                      </a:pPr>
                      <a:r>
                        <a:rPr lang="es-ES_tradnl" sz="1400" dirty="0">
                          <a:effectLst/>
                          <a:latin typeface="Modern Love Caps" panose="04070805081001020A01"/>
                        </a:rPr>
                        <a:t>No.</a:t>
                      </a:r>
                      <a:endParaRPr lang="es-CO" sz="1400" dirty="0">
                        <a:effectLst/>
                        <a:latin typeface="Modern Love Caps" panose="04070805081001020A01"/>
                        <a:ea typeface="Times New Roman" panose="02020603050405020304" pitchFamily="18" charset="0"/>
                      </a:endParaRPr>
                    </a:p>
                  </a:txBody>
                  <a:tcPr marL="41840" marR="41840" marT="0" marB="0" anchor="ctr"/>
                </a:tc>
                <a:tc>
                  <a:txBody>
                    <a:bodyPr/>
                    <a:lstStyle/>
                    <a:p>
                      <a:pPr algn="ctr">
                        <a:spcAft>
                          <a:spcPts val="0"/>
                        </a:spcAft>
                      </a:pPr>
                      <a:r>
                        <a:rPr lang="es-ES_tradnl" sz="1400">
                          <a:effectLst/>
                          <a:latin typeface="Modern Love Caps" panose="04070805081001020A01"/>
                        </a:rPr>
                        <a:t>PROYECTOS DE ACUERDO No. </a:t>
                      </a:r>
                      <a:endParaRPr lang="es-CO" sz="1400">
                        <a:effectLst/>
                        <a:latin typeface="Modern Love Caps" panose="04070805081001020A01"/>
                        <a:ea typeface="Times New Roman" panose="02020603050405020304" pitchFamily="18" charset="0"/>
                      </a:endParaRPr>
                    </a:p>
                  </a:txBody>
                  <a:tcPr marL="41840" marR="41840" marT="0" marB="0" anchor="ctr"/>
                </a:tc>
                <a:tc>
                  <a:txBody>
                    <a:bodyPr/>
                    <a:lstStyle/>
                    <a:p>
                      <a:pPr algn="ctr">
                        <a:spcAft>
                          <a:spcPts val="0"/>
                        </a:spcAft>
                      </a:pPr>
                      <a:r>
                        <a:rPr lang="es-ES_tradnl" sz="1400">
                          <a:effectLst/>
                          <a:latin typeface="Modern Love Caps" panose="04070805081001020A01"/>
                        </a:rPr>
                        <a:t>PRESENTADO</a:t>
                      </a:r>
                      <a:endParaRPr lang="es-CO" sz="1400">
                        <a:effectLst/>
                        <a:latin typeface="Modern Love Caps" panose="04070805081001020A01"/>
                        <a:ea typeface="Times New Roman" panose="02020603050405020304" pitchFamily="18" charset="0"/>
                      </a:endParaRPr>
                    </a:p>
                  </a:txBody>
                  <a:tcPr marL="41840" marR="41840" marT="0" marB="0" anchor="ctr"/>
                </a:tc>
                <a:tc>
                  <a:txBody>
                    <a:bodyPr/>
                    <a:lstStyle/>
                    <a:p>
                      <a:pPr algn="ctr">
                        <a:spcAft>
                          <a:spcPts val="0"/>
                        </a:spcAft>
                      </a:pPr>
                      <a:r>
                        <a:rPr lang="es-ES_tradnl" sz="1400">
                          <a:effectLst/>
                          <a:latin typeface="Modern Love Caps" panose="04070805081001020A01"/>
                        </a:rPr>
                        <a:t>PONENTES</a:t>
                      </a:r>
                      <a:endParaRPr lang="es-CO" sz="1400">
                        <a:effectLst/>
                        <a:latin typeface="Modern Love Caps" panose="04070805081001020A01"/>
                        <a:ea typeface="Times New Roman" panose="02020603050405020304" pitchFamily="18" charset="0"/>
                      </a:endParaRPr>
                    </a:p>
                  </a:txBody>
                  <a:tcPr marL="41840" marR="41840" marT="0" marB="0" anchor="ctr"/>
                </a:tc>
                <a:tc>
                  <a:txBody>
                    <a:bodyPr/>
                    <a:lstStyle/>
                    <a:p>
                      <a:pPr algn="ctr">
                        <a:spcAft>
                          <a:spcPts val="0"/>
                        </a:spcAft>
                      </a:pPr>
                      <a:r>
                        <a:rPr lang="es-ES_tradnl" sz="1400">
                          <a:effectLst/>
                          <a:latin typeface="Modern Love Caps" panose="04070805081001020A01"/>
                        </a:rPr>
                        <a:t>ACUERDOS No.</a:t>
                      </a:r>
                      <a:endParaRPr lang="es-CO" sz="1400">
                        <a:effectLst/>
                        <a:latin typeface="Modern Love Caps" panose="04070805081001020A01"/>
                        <a:ea typeface="Times New Roman" panose="02020603050405020304" pitchFamily="18" charset="0"/>
                      </a:endParaRPr>
                    </a:p>
                  </a:txBody>
                  <a:tcPr marL="41840" marR="41840" marT="0" marB="0" anchor="ctr"/>
                </a:tc>
                <a:tc>
                  <a:txBody>
                    <a:bodyPr/>
                    <a:lstStyle/>
                    <a:p>
                      <a:pPr algn="ctr">
                        <a:spcAft>
                          <a:spcPts val="0"/>
                        </a:spcAft>
                      </a:pPr>
                      <a:r>
                        <a:rPr lang="es-ES_tradnl" sz="1400">
                          <a:effectLst/>
                          <a:latin typeface="Modern Love Caps" panose="04070805081001020A01"/>
                        </a:rPr>
                        <a:t>FECHA DE SANCIÓN</a:t>
                      </a:r>
                      <a:endParaRPr lang="es-CO" sz="1400">
                        <a:effectLst/>
                        <a:latin typeface="Modern Love Caps" panose="04070805081001020A01"/>
                        <a:ea typeface="Times New Roman" panose="02020603050405020304" pitchFamily="18" charset="0"/>
                      </a:endParaRPr>
                    </a:p>
                  </a:txBody>
                  <a:tcPr marL="41840" marR="41840" marT="0" marB="0" anchor="ctr"/>
                </a:tc>
                <a:extLst>
                  <a:ext uri="{0D108BD9-81ED-4DB2-BD59-A6C34878D82A}">
                    <a16:rowId xmlns:a16="http://schemas.microsoft.com/office/drawing/2014/main" val="3053427287"/>
                  </a:ext>
                </a:extLst>
              </a:tr>
              <a:tr h="1487637">
                <a:tc>
                  <a:txBody>
                    <a:bodyPr/>
                    <a:lstStyle/>
                    <a:p>
                      <a:pPr algn="ctr">
                        <a:spcAft>
                          <a:spcPts val="0"/>
                        </a:spcAft>
                      </a:pPr>
                      <a:r>
                        <a:rPr lang="es-ES_tradnl" sz="1200">
                          <a:effectLst/>
                          <a:latin typeface="Modern Love Caps" panose="04070805081001020A01"/>
                        </a:rPr>
                        <a:t>1</a:t>
                      </a:r>
                      <a:endParaRPr lang="es-CO" sz="1200">
                        <a:effectLst/>
                        <a:latin typeface="Modern Love Caps" panose="04070805081001020A01"/>
                        <a:ea typeface="Times New Roman" panose="02020603050405020304" pitchFamily="18" charset="0"/>
                      </a:endParaRPr>
                    </a:p>
                  </a:txBody>
                  <a:tcPr marL="41840" marR="41840" marT="0" marB="0" anchor="ctr"/>
                </a:tc>
                <a:tc>
                  <a:txBody>
                    <a:bodyPr/>
                    <a:lstStyle/>
                    <a:p>
                      <a:pPr algn="just">
                        <a:spcAft>
                          <a:spcPts val="0"/>
                        </a:spcAft>
                      </a:pPr>
                      <a:r>
                        <a:rPr lang="es-ES" sz="1200" dirty="0">
                          <a:effectLst/>
                          <a:latin typeface="Modern Love Caps" panose="04070805081001020A01"/>
                        </a:rPr>
                        <a:t>P.A. No. 063</a:t>
                      </a:r>
                      <a:endParaRPr lang="es-CO" sz="1200" dirty="0">
                        <a:effectLst/>
                        <a:latin typeface="Modern Love Caps" panose="04070805081001020A01"/>
                      </a:endParaRPr>
                    </a:p>
                    <a:p>
                      <a:pPr algn="just">
                        <a:spcAft>
                          <a:spcPts val="0"/>
                        </a:spcAft>
                      </a:pPr>
                      <a:r>
                        <a:rPr lang="es-ES" sz="1200" dirty="0">
                          <a:effectLst/>
                          <a:latin typeface="Modern Love Caps" panose="04070805081001020A01"/>
                        </a:rPr>
                        <a:t>“Por el cual se reglamenta para el Distrito de Cartagena los procedimientos de trámite y seguimiento en materia de contratación referente a los proyectos de asociación público-privada”  </a:t>
                      </a:r>
                      <a:endParaRPr lang="es-CO" sz="1200" dirty="0">
                        <a:effectLst/>
                        <a:latin typeface="Modern Love Caps" panose="04070805081001020A01"/>
                      </a:endParaRPr>
                    </a:p>
                    <a:p>
                      <a:pPr algn="just">
                        <a:spcAft>
                          <a:spcPts val="0"/>
                        </a:spcAft>
                      </a:pPr>
                      <a:r>
                        <a:rPr lang="es-ES" sz="1200" dirty="0">
                          <a:effectLst/>
                          <a:latin typeface="Modern Love Caps" panose="04070805081001020A01"/>
                        </a:rPr>
                        <a:t> </a:t>
                      </a:r>
                      <a:endParaRPr lang="es-CO" sz="1200" dirty="0">
                        <a:effectLst/>
                        <a:latin typeface="Modern Love Caps" panose="04070805081001020A01"/>
                        <a:ea typeface="Times New Roman" panose="02020603050405020304" pitchFamily="18" charset="0"/>
                      </a:endParaRPr>
                    </a:p>
                  </a:txBody>
                  <a:tcPr marL="41840" marR="41840" marT="0" marB="0" anchor="ctr"/>
                </a:tc>
                <a:tc>
                  <a:txBody>
                    <a:bodyPr/>
                    <a:lstStyle/>
                    <a:p>
                      <a:pPr algn="just">
                        <a:spcAft>
                          <a:spcPts val="0"/>
                        </a:spcAft>
                        <a:tabLst>
                          <a:tab pos="2700020" algn="ctr"/>
                          <a:tab pos="5400040" algn="r"/>
                        </a:tabLst>
                      </a:pPr>
                      <a:r>
                        <a:rPr lang="es-ES" sz="1200" dirty="0">
                          <a:effectLst/>
                          <a:latin typeface="Modern Love Caps" panose="04070805081001020A01"/>
                        </a:rPr>
                        <a:t>Bancada de la U</a:t>
                      </a:r>
                      <a:endParaRPr lang="es-CO" sz="1200" dirty="0">
                        <a:effectLst/>
                        <a:latin typeface="Modern Love Caps" panose="04070805081001020A01"/>
                      </a:endParaRPr>
                    </a:p>
                    <a:p>
                      <a:pPr algn="just">
                        <a:spcAft>
                          <a:spcPts val="0"/>
                        </a:spcAft>
                        <a:tabLst>
                          <a:tab pos="2700020" algn="ctr"/>
                          <a:tab pos="5400040" algn="r"/>
                        </a:tabLst>
                      </a:pPr>
                      <a:r>
                        <a:rPr lang="es-ES" sz="1200" dirty="0">
                          <a:effectLst/>
                          <a:latin typeface="Modern Love Caps" panose="04070805081001020A01"/>
                        </a:rPr>
                        <a:t>01/03/21</a:t>
                      </a:r>
                      <a:endParaRPr lang="es-CO" sz="1200" dirty="0">
                        <a:effectLst/>
                        <a:latin typeface="Modern Love Caps" panose="04070805081001020A01"/>
                      </a:endParaRPr>
                    </a:p>
                    <a:p>
                      <a:pPr algn="just">
                        <a:spcAft>
                          <a:spcPts val="0"/>
                        </a:spcAft>
                        <a:tabLst>
                          <a:tab pos="2700020" algn="ctr"/>
                          <a:tab pos="5400040" algn="r"/>
                        </a:tabLst>
                      </a:pPr>
                      <a:r>
                        <a:rPr lang="es-ES" sz="1200" dirty="0">
                          <a:effectLst/>
                          <a:latin typeface="Modern Love Caps" panose="04070805081001020A01"/>
                        </a:rPr>
                        <a:t> </a:t>
                      </a:r>
                      <a:endParaRPr lang="es-CO" sz="1200" dirty="0">
                        <a:effectLst/>
                        <a:latin typeface="Modern Love Caps" panose="04070805081001020A01"/>
                        <a:ea typeface="Times New Roman" panose="02020603050405020304" pitchFamily="18" charset="0"/>
                      </a:endParaRPr>
                    </a:p>
                  </a:txBody>
                  <a:tcPr marL="41840" marR="41840" marT="0" marB="0" anchor="ctr"/>
                </a:tc>
                <a:tc>
                  <a:txBody>
                    <a:bodyPr/>
                    <a:lstStyle/>
                    <a:p>
                      <a:pPr algn="just">
                        <a:spcAft>
                          <a:spcPts val="0"/>
                        </a:spcAft>
                      </a:pPr>
                      <a:r>
                        <a:rPr lang="es-ES" sz="1200" dirty="0">
                          <a:effectLst/>
                          <a:latin typeface="Modern Love Caps" panose="04070805081001020A01"/>
                        </a:rPr>
                        <a:t>COMISION 2DA</a:t>
                      </a:r>
                      <a:endParaRPr lang="es-CO" sz="1200" dirty="0">
                        <a:effectLst/>
                        <a:latin typeface="Modern Love Caps" panose="04070805081001020A01"/>
                      </a:endParaRPr>
                    </a:p>
                    <a:p>
                      <a:pPr algn="just">
                        <a:spcAft>
                          <a:spcPts val="0"/>
                        </a:spcAft>
                      </a:pPr>
                      <a:r>
                        <a:rPr lang="es-ES" sz="1200" dirty="0">
                          <a:effectLst/>
                          <a:latin typeface="Modern Love Caps" panose="04070805081001020A01"/>
                        </a:rPr>
                        <a:t>Fernando Niño ©</a:t>
                      </a:r>
                      <a:endParaRPr lang="es-CO" sz="1200" dirty="0">
                        <a:effectLst/>
                        <a:latin typeface="Modern Love Caps" panose="04070805081001020A01"/>
                      </a:endParaRPr>
                    </a:p>
                    <a:p>
                      <a:pPr algn="just">
                        <a:spcAft>
                          <a:spcPts val="0"/>
                        </a:spcAft>
                      </a:pPr>
                      <a:r>
                        <a:rPr lang="es-ES" sz="1200" dirty="0">
                          <a:effectLst/>
                          <a:latin typeface="Modern Love Caps" panose="04070805081001020A01"/>
                        </a:rPr>
                        <a:t>Hernando Piña</a:t>
                      </a:r>
                      <a:endParaRPr lang="es-CO" sz="1200" dirty="0">
                        <a:effectLst/>
                        <a:latin typeface="Modern Love Caps" panose="04070805081001020A01"/>
                      </a:endParaRPr>
                    </a:p>
                    <a:p>
                      <a:pPr algn="just">
                        <a:spcAft>
                          <a:spcPts val="0"/>
                        </a:spcAft>
                      </a:pPr>
                      <a:r>
                        <a:rPr lang="es-ES" sz="1200" dirty="0">
                          <a:effectLst/>
                          <a:latin typeface="Modern Love Caps" panose="04070805081001020A01"/>
                        </a:rPr>
                        <a:t>Luis </a:t>
                      </a:r>
                      <a:r>
                        <a:rPr lang="es-ES" sz="1200" dirty="0" err="1">
                          <a:effectLst/>
                          <a:latin typeface="Modern Love Caps" panose="04070805081001020A01"/>
                        </a:rPr>
                        <a:t>Cassiani</a:t>
                      </a:r>
                      <a:endParaRPr lang="es-CO" sz="1200" dirty="0">
                        <a:effectLst/>
                        <a:latin typeface="Modern Love Caps" panose="04070805081001020A01"/>
                        <a:ea typeface="Times New Roman" panose="02020603050405020304" pitchFamily="18" charset="0"/>
                      </a:endParaRPr>
                    </a:p>
                  </a:txBody>
                  <a:tcPr marL="41840" marR="41840" marT="0" marB="0" anchor="ctr"/>
                </a:tc>
                <a:tc>
                  <a:txBody>
                    <a:bodyPr/>
                    <a:lstStyle/>
                    <a:p>
                      <a:pPr algn="just">
                        <a:spcAft>
                          <a:spcPts val="0"/>
                        </a:spcAft>
                      </a:pPr>
                      <a:r>
                        <a:rPr lang="es-ES" sz="1200">
                          <a:effectLst/>
                          <a:latin typeface="Modern Love Caps" panose="04070805081001020A01"/>
                        </a:rPr>
                        <a:t>ACUERDO 058</a:t>
                      </a:r>
                      <a:endParaRPr lang="es-CO" sz="1200">
                        <a:effectLst/>
                        <a:latin typeface="Modern Love Caps" panose="04070805081001020A01"/>
                      </a:endParaRPr>
                    </a:p>
                    <a:p>
                      <a:pPr algn="just">
                        <a:spcAft>
                          <a:spcPts val="0"/>
                        </a:spcAft>
                      </a:pPr>
                      <a:r>
                        <a:rPr lang="es-ES" sz="1200">
                          <a:effectLst/>
                          <a:latin typeface="Modern Love Caps" panose="04070805081001020A01"/>
                        </a:rPr>
                        <a:t>“Por el cual se establece el procedimiento a través del cual el Concejo Distrital de Cartagena de Indias, le hará control político al trámite de las Asociaciones Público Privada, que pretenda suscribir el Distrito de Cartagena de Indias”</a:t>
                      </a:r>
                      <a:endParaRPr lang="es-CO" sz="1200">
                        <a:effectLst/>
                        <a:latin typeface="Modern Love Caps" panose="04070805081001020A01"/>
                        <a:ea typeface="Times New Roman" panose="02020603050405020304" pitchFamily="18" charset="0"/>
                      </a:endParaRPr>
                    </a:p>
                  </a:txBody>
                  <a:tcPr marL="41840" marR="41840" marT="0" marB="0" anchor="ctr"/>
                </a:tc>
                <a:tc>
                  <a:txBody>
                    <a:bodyPr/>
                    <a:lstStyle/>
                    <a:p>
                      <a:pPr algn="just">
                        <a:spcAft>
                          <a:spcPts val="0"/>
                        </a:spcAft>
                      </a:pPr>
                      <a:r>
                        <a:rPr lang="es-ES" sz="1200">
                          <a:effectLst/>
                          <a:latin typeface="Modern Love Caps" panose="04070805081001020A01"/>
                        </a:rPr>
                        <a:t>04 de junio DE 2021</a:t>
                      </a:r>
                      <a:endParaRPr lang="es-CO" sz="1200">
                        <a:effectLst/>
                        <a:latin typeface="Modern Love Caps" panose="04070805081001020A01"/>
                        <a:ea typeface="Times New Roman" panose="02020603050405020304" pitchFamily="18" charset="0"/>
                      </a:endParaRPr>
                    </a:p>
                  </a:txBody>
                  <a:tcPr marL="41840" marR="41840" marT="0" marB="0" anchor="ctr"/>
                </a:tc>
                <a:extLst>
                  <a:ext uri="{0D108BD9-81ED-4DB2-BD59-A6C34878D82A}">
                    <a16:rowId xmlns:a16="http://schemas.microsoft.com/office/drawing/2014/main" val="2280413064"/>
                  </a:ext>
                </a:extLst>
              </a:tr>
              <a:tr h="950763">
                <a:tc>
                  <a:txBody>
                    <a:bodyPr/>
                    <a:lstStyle/>
                    <a:p>
                      <a:pPr algn="ctr">
                        <a:spcAft>
                          <a:spcPts val="0"/>
                        </a:spcAft>
                      </a:pPr>
                      <a:r>
                        <a:rPr lang="es-ES_tradnl" sz="1200">
                          <a:effectLst/>
                          <a:latin typeface="Modern Love Caps" panose="04070805081001020A01"/>
                        </a:rPr>
                        <a:t>2</a:t>
                      </a:r>
                      <a:endParaRPr lang="es-CO" sz="1200">
                        <a:effectLst/>
                        <a:latin typeface="Modern Love Caps" panose="04070805081001020A01"/>
                        <a:ea typeface="Times New Roman" panose="02020603050405020304" pitchFamily="18" charset="0"/>
                      </a:endParaRPr>
                    </a:p>
                  </a:txBody>
                  <a:tcPr marL="41840" marR="41840" marT="0" marB="0" anchor="ctr"/>
                </a:tc>
                <a:tc>
                  <a:txBody>
                    <a:bodyPr/>
                    <a:lstStyle/>
                    <a:p>
                      <a:pPr algn="just">
                        <a:spcAft>
                          <a:spcPts val="0"/>
                        </a:spcAft>
                      </a:pPr>
                      <a:r>
                        <a:rPr lang="es-ES" sz="1200">
                          <a:effectLst/>
                          <a:latin typeface="Modern Love Caps" panose="04070805081001020A01"/>
                        </a:rPr>
                        <a:t>P.A. 065</a:t>
                      </a:r>
                      <a:endParaRPr lang="es-CO" sz="1200">
                        <a:effectLst/>
                        <a:latin typeface="Modern Love Caps" panose="04070805081001020A01"/>
                      </a:endParaRPr>
                    </a:p>
                    <a:p>
                      <a:pPr algn="just">
                        <a:spcAft>
                          <a:spcPts val="0"/>
                        </a:spcAft>
                      </a:pPr>
                      <a:r>
                        <a:rPr lang="es-ES" sz="1200">
                          <a:effectLst/>
                          <a:latin typeface="Modern Love Caps" panose="04070805081001020A01"/>
                        </a:rPr>
                        <a:t>“Por medio del cual se le da prioridad al uso de la bicicleta y se institucionaliza la semana de la bicicleta “la nota es en bici” en el Distrito de Cartagena y se dictan otras disposiciones”</a:t>
                      </a:r>
                      <a:endParaRPr lang="es-CO" sz="1200">
                        <a:effectLst/>
                        <a:latin typeface="Modern Love Caps" panose="04070805081001020A01"/>
                        <a:ea typeface="Times New Roman" panose="02020603050405020304" pitchFamily="18" charset="0"/>
                      </a:endParaRPr>
                    </a:p>
                  </a:txBody>
                  <a:tcPr marL="41840" marR="41840" marT="0" marB="0" anchor="ctr"/>
                </a:tc>
                <a:tc>
                  <a:txBody>
                    <a:bodyPr/>
                    <a:lstStyle/>
                    <a:p>
                      <a:pPr algn="just">
                        <a:spcAft>
                          <a:spcPts val="0"/>
                        </a:spcAft>
                        <a:tabLst>
                          <a:tab pos="2700020" algn="ctr"/>
                          <a:tab pos="5400040" algn="r"/>
                        </a:tabLst>
                      </a:pPr>
                      <a:r>
                        <a:rPr lang="es-ES" sz="1200">
                          <a:effectLst/>
                          <a:latin typeface="Modern Love Caps" panose="04070805081001020A01"/>
                        </a:rPr>
                        <a:t>Bancada de la U</a:t>
                      </a:r>
                      <a:endParaRPr lang="es-CO" sz="1200">
                        <a:effectLst/>
                        <a:latin typeface="Modern Love Caps" panose="04070805081001020A01"/>
                      </a:endParaRPr>
                    </a:p>
                    <a:p>
                      <a:pPr algn="just">
                        <a:spcAft>
                          <a:spcPts val="0"/>
                        </a:spcAft>
                        <a:tabLst>
                          <a:tab pos="2700020" algn="ctr"/>
                          <a:tab pos="5400040" algn="r"/>
                        </a:tabLst>
                      </a:pPr>
                      <a:r>
                        <a:rPr lang="es-ES" sz="1200">
                          <a:effectLst/>
                          <a:latin typeface="Modern Love Caps" panose="04070805081001020A01"/>
                        </a:rPr>
                        <a:t>01/03/21</a:t>
                      </a:r>
                      <a:endParaRPr lang="es-CO" sz="1200">
                        <a:effectLst/>
                        <a:latin typeface="Modern Love Caps" panose="04070805081001020A01"/>
                      </a:endParaRPr>
                    </a:p>
                    <a:p>
                      <a:pPr algn="just">
                        <a:spcAft>
                          <a:spcPts val="0"/>
                        </a:spcAft>
                        <a:tabLst>
                          <a:tab pos="2700020" algn="ctr"/>
                          <a:tab pos="5400040" algn="r"/>
                        </a:tabLst>
                      </a:pPr>
                      <a:r>
                        <a:rPr lang="es-ES" sz="1200">
                          <a:effectLst/>
                          <a:latin typeface="Modern Love Caps" panose="04070805081001020A01"/>
                        </a:rPr>
                        <a:t> </a:t>
                      </a:r>
                      <a:endParaRPr lang="es-CO" sz="1200">
                        <a:effectLst/>
                        <a:latin typeface="Modern Love Caps" panose="04070805081001020A01"/>
                        <a:ea typeface="Times New Roman" panose="02020603050405020304" pitchFamily="18" charset="0"/>
                      </a:endParaRPr>
                    </a:p>
                  </a:txBody>
                  <a:tcPr marL="41840" marR="41840" marT="0" marB="0" anchor="ctr"/>
                </a:tc>
                <a:tc>
                  <a:txBody>
                    <a:bodyPr/>
                    <a:lstStyle/>
                    <a:p>
                      <a:pPr algn="just">
                        <a:spcAft>
                          <a:spcPts val="0"/>
                        </a:spcAft>
                      </a:pPr>
                      <a:r>
                        <a:rPr lang="es-ES" sz="1200" dirty="0">
                          <a:effectLst/>
                          <a:latin typeface="Modern Love Caps" panose="04070805081001020A01"/>
                        </a:rPr>
                        <a:t>COMISION 3RA</a:t>
                      </a:r>
                      <a:endParaRPr lang="es-CO" sz="1200" dirty="0">
                        <a:effectLst/>
                        <a:latin typeface="Modern Love Caps" panose="04070805081001020A01"/>
                      </a:endParaRPr>
                    </a:p>
                    <a:p>
                      <a:pPr algn="just">
                        <a:spcAft>
                          <a:spcPts val="0"/>
                        </a:spcAft>
                      </a:pPr>
                      <a:r>
                        <a:rPr lang="es-ES" sz="1200" dirty="0">
                          <a:effectLst/>
                          <a:latin typeface="Modern Love Caps" panose="04070805081001020A01"/>
                        </a:rPr>
                        <a:t>Wilson </a:t>
                      </a:r>
                      <a:r>
                        <a:rPr lang="es-ES" sz="1200" dirty="0" err="1">
                          <a:effectLst/>
                          <a:latin typeface="Modern Love Caps" panose="04070805081001020A01"/>
                        </a:rPr>
                        <a:t>Toncel</a:t>
                      </a:r>
                      <a:r>
                        <a:rPr lang="es-ES" sz="1200" dirty="0">
                          <a:effectLst/>
                          <a:latin typeface="Modern Love Caps" panose="04070805081001020A01"/>
                        </a:rPr>
                        <a:t> (c)</a:t>
                      </a:r>
                      <a:endParaRPr lang="es-CO" sz="1200" dirty="0">
                        <a:effectLst/>
                        <a:latin typeface="Modern Love Caps" panose="04070805081001020A01"/>
                      </a:endParaRPr>
                    </a:p>
                    <a:p>
                      <a:pPr algn="just">
                        <a:spcAft>
                          <a:spcPts val="0"/>
                        </a:spcAft>
                      </a:pPr>
                      <a:r>
                        <a:rPr lang="es-ES" sz="1200" dirty="0">
                          <a:effectLst/>
                          <a:latin typeface="Modern Love Caps" panose="04070805081001020A01"/>
                        </a:rPr>
                        <a:t>Carolina Lozano</a:t>
                      </a:r>
                      <a:endParaRPr lang="es-CO" sz="1200" dirty="0">
                        <a:effectLst/>
                        <a:latin typeface="Modern Love Caps" panose="04070805081001020A01"/>
                      </a:endParaRPr>
                    </a:p>
                    <a:p>
                      <a:pPr algn="just">
                        <a:spcAft>
                          <a:spcPts val="0"/>
                        </a:spcAft>
                        <a:tabLst>
                          <a:tab pos="525780" algn="l"/>
                        </a:tabLst>
                      </a:pPr>
                      <a:r>
                        <a:rPr lang="es-ES" sz="1200" dirty="0" err="1">
                          <a:effectLst/>
                          <a:latin typeface="Modern Love Caps" panose="04070805081001020A01"/>
                        </a:rPr>
                        <a:t>Luder</a:t>
                      </a:r>
                      <a:r>
                        <a:rPr lang="es-ES" sz="1200" dirty="0">
                          <a:effectLst/>
                          <a:latin typeface="Modern Love Caps" panose="04070805081001020A01"/>
                        </a:rPr>
                        <a:t> Ariza</a:t>
                      </a:r>
                      <a:endParaRPr lang="es-CO" sz="1200" dirty="0">
                        <a:effectLst/>
                        <a:latin typeface="Modern Love Caps" panose="04070805081001020A01"/>
                        <a:ea typeface="Times New Roman" panose="02020603050405020304" pitchFamily="18" charset="0"/>
                      </a:endParaRPr>
                    </a:p>
                  </a:txBody>
                  <a:tcPr marL="41840" marR="41840" marT="0" marB="0" anchor="ctr"/>
                </a:tc>
                <a:tc>
                  <a:txBody>
                    <a:bodyPr/>
                    <a:lstStyle/>
                    <a:p>
                      <a:pPr algn="just">
                        <a:spcAft>
                          <a:spcPts val="0"/>
                        </a:spcAft>
                      </a:pPr>
                      <a:r>
                        <a:rPr lang="es-ES" sz="1200">
                          <a:effectLst/>
                          <a:latin typeface="Modern Love Caps" panose="04070805081001020A01"/>
                        </a:rPr>
                        <a:t>Acuerdo 055 “Por medio del cual se le da prioridad al uso de la bicicleta y se institucionaliza la semana de la bicicleta “la nota es en bici” en el Distrito de Cartagena y se dictan otras disposiciones”</a:t>
                      </a:r>
                      <a:endParaRPr lang="es-CO" sz="1200">
                        <a:effectLst/>
                        <a:latin typeface="Modern Love Caps" panose="04070805081001020A01"/>
                      </a:endParaRPr>
                    </a:p>
                    <a:p>
                      <a:pPr algn="just">
                        <a:spcAft>
                          <a:spcPts val="0"/>
                        </a:spcAft>
                      </a:pPr>
                      <a:r>
                        <a:rPr lang="es-ES" sz="1200">
                          <a:effectLst/>
                          <a:latin typeface="Modern Love Caps" panose="04070805081001020A01"/>
                        </a:rPr>
                        <a:t> </a:t>
                      </a:r>
                      <a:endParaRPr lang="es-CO" sz="1200">
                        <a:effectLst/>
                        <a:latin typeface="Modern Love Caps" panose="04070805081001020A01"/>
                        <a:ea typeface="Calibri" panose="020F0502020204030204" pitchFamily="34" charset="0"/>
                        <a:cs typeface="Times New Roman" panose="02020603050405020304" pitchFamily="18" charset="0"/>
                      </a:endParaRPr>
                    </a:p>
                  </a:txBody>
                  <a:tcPr marL="41840" marR="41840" marT="0" marB="0" anchor="ctr"/>
                </a:tc>
                <a:tc>
                  <a:txBody>
                    <a:bodyPr/>
                    <a:lstStyle/>
                    <a:p>
                      <a:pPr algn="just">
                        <a:spcAft>
                          <a:spcPts val="0"/>
                        </a:spcAft>
                      </a:pPr>
                      <a:r>
                        <a:rPr lang="es-ES" sz="1200">
                          <a:effectLst/>
                          <a:latin typeface="Modern Love Caps" panose="04070805081001020A01"/>
                        </a:rPr>
                        <a:t>14 de Mayo de 2021</a:t>
                      </a:r>
                      <a:endParaRPr lang="es-CO" sz="1200">
                        <a:effectLst/>
                        <a:latin typeface="Modern Love Caps" panose="04070805081001020A01"/>
                        <a:ea typeface="Times New Roman" panose="02020603050405020304" pitchFamily="18" charset="0"/>
                      </a:endParaRPr>
                    </a:p>
                  </a:txBody>
                  <a:tcPr marL="41840" marR="41840" marT="0" marB="0" anchor="ctr"/>
                </a:tc>
                <a:extLst>
                  <a:ext uri="{0D108BD9-81ED-4DB2-BD59-A6C34878D82A}">
                    <a16:rowId xmlns:a16="http://schemas.microsoft.com/office/drawing/2014/main" val="3044706876"/>
                  </a:ext>
                </a:extLst>
              </a:tr>
              <a:tr h="1487637">
                <a:tc>
                  <a:txBody>
                    <a:bodyPr/>
                    <a:lstStyle/>
                    <a:p>
                      <a:pPr algn="ctr">
                        <a:spcAft>
                          <a:spcPts val="0"/>
                        </a:spcAft>
                      </a:pPr>
                      <a:r>
                        <a:rPr lang="es-ES_tradnl" sz="1200">
                          <a:effectLst/>
                          <a:latin typeface="Modern Love Caps" panose="04070805081001020A01"/>
                        </a:rPr>
                        <a:t>3</a:t>
                      </a:r>
                      <a:endParaRPr lang="es-CO" sz="1200">
                        <a:effectLst/>
                        <a:latin typeface="Modern Love Caps" panose="04070805081001020A01"/>
                        <a:ea typeface="Times New Roman" panose="02020603050405020304" pitchFamily="18" charset="0"/>
                      </a:endParaRPr>
                    </a:p>
                  </a:txBody>
                  <a:tcPr marL="41840" marR="41840" marT="0" marB="0" anchor="ctr"/>
                </a:tc>
                <a:tc>
                  <a:txBody>
                    <a:bodyPr/>
                    <a:lstStyle/>
                    <a:p>
                      <a:pPr algn="just">
                        <a:spcAft>
                          <a:spcPts val="0"/>
                        </a:spcAft>
                      </a:pPr>
                      <a:r>
                        <a:rPr lang="es-ES" sz="1200">
                          <a:effectLst/>
                          <a:latin typeface="Modern Love Caps" panose="04070805081001020A01"/>
                        </a:rPr>
                        <a:t>P.A. 066</a:t>
                      </a:r>
                      <a:endParaRPr lang="es-CO" sz="1200">
                        <a:effectLst/>
                        <a:latin typeface="Modern Love Caps" panose="04070805081001020A01"/>
                      </a:endParaRPr>
                    </a:p>
                    <a:p>
                      <a:pPr algn="just">
                        <a:spcAft>
                          <a:spcPts val="0"/>
                        </a:spcAft>
                      </a:pPr>
                      <a:r>
                        <a:rPr lang="es-ES" sz="1200">
                          <a:effectLst/>
                          <a:latin typeface="Modern Love Caps" panose="04070805081001020A01"/>
                        </a:rPr>
                        <a:t>“Por el cual se establece el sistema de estacionamiento regulado en las vías pública del distrito y se dictan normas sobre su administración, control y supervisión”</a:t>
                      </a:r>
                      <a:endParaRPr lang="es-CO" sz="1200">
                        <a:effectLst/>
                        <a:latin typeface="Modern Love Caps" panose="04070805081001020A01"/>
                        <a:ea typeface="Times New Roman" panose="02020603050405020304" pitchFamily="18" charset="0"/>
                      </a:endParaRPr>
                    </a:p>
                  </a:txBody>
                  <a:tcPr marL="41840" marR="41840" marT="0" marB="0" anchor="ctr"/>
                </a:tc>
                <a:tc>
                  <a:txBody>
                    <a:bodyPr/>
                    <a:lstStyle/>
                    <a:p>
                      <a:pPr algn="just">
                        <a:spcAft>
                          <a:spcPts val="0"/>
                        </a:spcAft>
                        <a:tabLst>
                          <a:tab pos="2700020" algn="ctr"/>
                          <a:tab pos="5400040" algn="r"/>
                        </a:tabLst>
                      </a:pPr>
                      <a:r>
                        <a:rPr lang="es-ES" sz="1200">
                          <a:effectLst/>
                          <a:latin typeface="Modern Love Caps" panose="04070805081001020A01"/>
                        </a:rPr>
                        <a:t> </a:t>
                      </a:r>
                      <a:endParaRPr lang="es-CO" sz="1200">
                        <a:effectLst/>
                        <a:latin typeface="Modern Love Caps" panose="04070805081001020A01"/>
                      </a:endParaRPr>
                    </a:p>
                    <a:p>
                      <a:pPr algn="just">
                        <a:spcAft>
                          <a:spcPts val="0"/>
                        </a:spcAft>
                        <a:tabLst>
                          <a:tab pos="2700020" algn="ctr"/>
                          <a:tab pos="5400040" algn="r"/>
                        </a:tabLst>
                      </a:pPr>
                      <a:r>
                        <a:rPr lang="es-ES" sz="1200">
                          <a:effectLst/>
                          <a:latin typeface="Modern Love Caps" panose="04070805081001020A01"/>
                        </a:rPr>
                        <a:t>Bancada de la U</a:t>
                      </a:r>
                      <a:endParaRPr lang="es-CO" sz="1200">
                        <a:effectLst/>
                        <a:latin typeface="Modern Love Caps" panose="04070805081001020A01"/>
                      </a:endParaRPr>
                    </a:p>
                    <a:p>
                      <a:pPr algn="just">
                        <a:spcAft>
                          <a:spcPts val="0"/>
                        </a:spcAft>
                        <a:tabLst>
                          <a:tab pos="2700020" algn="ctr"/>
                          <a:tab pos="5400040" algn="r"/>
                        </a:tabLst>
                      </a:pPr>
                      <a:r>
                        <a:rPr lang="es-ES" sz="1200">
                          <a:effectLst/>
                          <a:latin typeface="Modern Love Caps" panose="04070805081001020A01"/>
                        </a:rPr>
                        <a:t>11/03/21</a:t>
                      </a:r>
                      <a:endParaRPr lang="es-CO" sz="1200">
                        <a:effectLst/>
                        <a:latin typeface="Modern Love Caps" panose="04070805081001020A01"/>
                      </a:endParaRPr>
                    </a:p>
                    <a:p>
                      <a:pPr algn="just">
                        <a:spcAft>
                          <a:spcPts val="0"/>
                        </a:spcAft>
                        <a:tabLst>
                          <a:tab pos="2700020" algn="ctr"/>
                          <a:tab pos="5400040" algn="r"/>
                        </a:tabLst>
                      </a:pPr>
                      <a:r>
                        <a:rPr lang="es-ES" sz="1200">
                          <a:effectLst/>
                          <a:latin typeface="Modern Love Caps" panose="04070805081001020A01"/>
                        </a:rPr>
                        <a:t> </a:t>
                      </a:r>
                      <a:endParaRPr lang="es-CO" sz="1200">
                        <a:effectLst/>
                        <a:latin typeface="Modern Love Caps" panose="04070805081001020A01"/>
                        <a:ea typeface="Times New Roman" panose="02020603050405020304" pitchFamily="18" charset="0"/>
                      </a:endParaRPr>
                    </a:p>
                  </a:txBody>
                  <a:tcPr marL="41840" marR="41840" marT="0" marB="0" anchor="ctr"/>
                </a:tc>
                <a:tc>
                  <a:txBody>
                    <a:bodyPr/>
                    <a:lstStyle/>
                    <a:p>
                      <a:pPr algn="just">
                        <a:spcAft>
                          <a:spcPts val="0"/>
                        </a:spcAft>
                      </a:pPr>
                      <a:r>
                        <a:rPr lang="es-ES" sz="1200">
                          <a:effectLst/>
                          <a:latin typeface="Modern Love Caps" panose="04070805081001020A01"/>
                        </a:rPr>
                        <a:t>COMISION 1RA</a:t>
                      </a:r>
                      <a:endParaRPr lang="es-CO" sz="1200">
                        <a:effectLst/>
                        <a:latin typeface="Modern Love Caps" panose="04070805081001020A01"/>
                      </a:endParaRPr>
                    </a:p>
                    <a:p>
                      <a:pPr algn="just">
                        <a:spcAft>
                          <a:spcPts val="0"/>
                        </a:spcAft>
                      </a:pPr>
                      <a:r>
                        <a:rPr lang="es-ES" sz="1200">
                          <a:effectLst/>
                          <a:latin typeface="Modern Love Caps" panose="04070805081001020A01"/>
                        </a:rPr>
                        <a:t>Fernando Niño (c)</a:t>
                      </a:r>
                      <a:endParaRPr lang="es-CO" sz="1200">
                        <a:effectLst/>
                        <a:latin typeface="Modern Love Caps" panose="04070805081001020A01"/>
                      </a:endParaRPr>
                    </a:p>
                    <a:p>
                      <a:pPr algn="just">
                        <a:spcAft>
                          <a:spcPts val="0"/>
                        </a:spcAft>
                      </a:pPr>
                      <a:r>
                        <a:rPr lang="es-ES" sz="1200">
                          <a:effectLst/>
                          <a:latin typeface="Modern Love Caps" panose="04070805081001020A01"/>
                        </a:rPr>
                        <a:t>Hernando Piña</a:t>
                      </a:r>
                      <a:endParaRPr lang="es-CO" sz="1200">
                        <a:effectLst/>
                        <a:latin typeface="Modern Love Caps" panose="04070805081001020A01"/>
                      </a:endParaRPr>
                    </a:p>
                    <a:p>
                      <a:pPr algn="just">
                        <a:spcAft>
                          <a:spcPts val="0"/>
                        </a:spcAft>
                      </a:pPr>
                      <a:r>
                        <a:rPr lang="es-ES" sz="1200">
                          <a:effectLst/>
                          <a:latin typeface="Modern Love Caps" panose="04070805081001020A01"/>
                        </a:rPr>
                        <a:t>Laureano Curi</a:t>
                      </a:r>
                      <a:endParaRPr lang="es-CO" sz="1200">
                        <a:effectLst/>
                        <a:latin typeface="Modern Love Caps" panose="04070805081001020A01"/>
                        <a:ea typeface="Times New Roman" panose="02020603050405020304" pitchFamily="18" charset="0"/>
                      </a:endParaRPr>
                    </a:p>
                  </a:txBody>
                  <a:tcPr marL="41840" marR="41840" marT="0" marB="0" anchor="ctr"/>
                </a:tc>
                <a:tc>
                  <a:txBody>
                    <a:bodyPr/>
                    <a:lstStyle/>
                    <a:p>
                      <a:pPr algn="just">
                        <a:spcAft>
                          <a:spcPts val="0"/>
                        </a:spcAft>
                      </a:pPr>
                      <a:r>
                        <a:rPr lang="es-ES" sz="1200" dirty="0">
                          <a:effectLst/>
                          <a:latin typeface="Modern Love Caps" panose="04070805081001020A01"/>
                        </a:rPr>
                        <a:t>Acuerdo 056 “Por el cual se autoriza a la administración distrital el cobro de la tasa por el estacionamiento sobre las vías públicas y se establece el sistema de estacionamiento regulado en las vías públicas del Distrito de Cartagena de Indias”</a:t>
                      </a:r>
                      <a:endParaRPr lang="es-CO" sz="1200" dirty="0">
                        <a:effectLst/>
                        <a:latin typeface="Modern Love Caps" panose="04070805081001020A01"/>
                      </a:endParaRPr>
                    </a:p>
                    <a:p>
                      <a:pPr algn="just">
                        <a:spcAft>
                          <a:spcPts val="0"/>
                        </a:spcAft>
                      </a:pPr>
                      <a:r>
                        <a:rPr lang="es-ES" sz="1200" dirty="0">
                          <a:effectLst/>
                          <a:latin typeface="Modern Love Caps" panose="04070805081001020A01"/>
                        </a:rPr>
                        <a:t> </a:t>
                      </a:r>
                      <a:endParaRPr lang="es-CO" sz="1200" dirty="0">
                        <a:effectLst/>
                        <a:latin typeface="Modern Love Caps" panose="04070805081001020A01"/>
                        <a:ea typeface="Times New Roman" panose="02020603050405020304" pitchFamily="18" charset="0"/>
                      </a:endParaRPr>
                    </a:p>
                  </a:txBody>
                  <a:tcPr marL="41840" marR="41840" marT="0" marB="0" anchor="ctr"/>
                </a:tc>
                <a:tc>
                  <a:txBody>
                    <a:bodyPr/>
                    <a:lstStyle/>
                    <a:p>
                      <a:pPr algn="just">
                        <a:spcAft>
                          <a:spcPts val="0"/>
                        </a:spcAft>
                      </a:pPr>
                      <a:r>
                        <a:rPr lang="es-ES" sz="1200" dirty="0">
                          <a:effectLst/>
                          <a:latin typeface="Modern Love Caps" panose="04070805081001020A01"/>
                        </a:rPr>
                        <a:t>14 de Mayo de 2021</a:t>
                      </a:r>
                      <a:endParaRPr lang="es-CO" sz="1200" dirty="0">
                        <a:effectLst/>
                        <a:latin typeface="Modern Love Caps" panose="04070805081001020A01"/>
                        <a:ea typeface="Times New Roman" panose="02020603050405020304" pitchFamily="18" charset="0"/>
                      </a:endParaRPr>
                    </a:p>
                  </a:txBody>
                  <a:tcPr marL="41840" marR="41840" marT="0" marB="0" anchor="ctr"/>
                </a:tc>
                <a:extLst>
                  <a:ext uri="{0D108BD9-81ED-4DB2-BD59-A6C34878D82A}">
                    <a16:rowId xmlns:a16="http://schemas.microsoft.com/office/drawing/2014/main" val="145414791"/>
                  </a:ext>
                </a:extLst>
              </a:tr>
            </a:tbl>
          </a:graphicData>
        </a:graphic>
      </p:graphicFrame>
    </p:spTree>
    <p:extLst>
      <p:ext uri="{BB962C8B-B14F-4D97-AF65-F5344CB8AC3E}">
        <p14:creationId xmlns:p14="http://schemas.microsoft.com/office/powerpoint/2010/main" val="2218594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838248085"/>
              </p:ext>
            </p:extLst>
          </p:nvPr>
        </p:nvGraphicFramePr>
        <p:xfrm>
          <a:off x="816985" y="1836136"/>
          <a:ext cx="9903567" cy="4693920"/>
        </p:xfrm>
        <a:graphic>
          <a:graphicData uri="http://schemas.openxmlformats.org/drawingml/2006/table">
            <a:tbl>
              <a:tblPr firstRow="1" firstCol="1" bandRow="1">
                <a:tableStyleId>{16D9F66E-5EB9-4882-86FB-DCBF35E3C3E4}</a:tableStyleId>
              </a:tblPr>
              <a:tblGrid>
                <a:gridCol w="664630">
                  <a:extLst>
                    <a:ext uri="{9D8B030D-6E8A-4147-A177-3AD203B41FA5}">
                      <a16:colId xmlns:a16="http://schemas.microsoft.com/office/drawing/2014/main" val="1626398043"/>
                    </a:ext>
                  </a:extLst>
                </a:gridCol>
                <a:gridCol w="2628576">
                  <a:extLst>
                    <a:ext uri="{9D8B030D-6E8A-4147-A177-3AD203B41FA5}">
                      <a16:colId xmlns:a16="http://schemas.microsoft.com/office/drawing/2014/main" val="1347750298"/>
                    </a:ext>
                  </a:extLst>
                </a:gridCol>
                <a:gridCol w="1932812">
                  <a:extLst>
                    <a:ext uri="{9D8B030D-6E8A-4147-A177-3AD203B41FA5}">
                      <a16:colId xmlns:a16="http://schemas.microsoft.com/office/drawing/2014/main" val="166160488"/>
                    </a:ext>
                  </a:extLst>
                </a:gridCol>
                <a:gridCol w="1993886">
                  <a:extLst>
                    <a:ext uri="{9D8B030D-6E8A-4147-A177-3AD203B41FA5}">
                      <a16:colId xmlns:a16="http://schemas.microsoft.com/office/drawing/2014/main" val="2267254270"/>
                    </a:ext>
                  </a:extLst>
                </a:gridCol>
                <a:gridCol w="2683663">
                  <a:extLst>
                    <a:ext uri="{9D8B030D-6E8A-4147-A177-3AD203B41FA5}">
                      <a16:colId xmlns:a16="http://schemas.microsoft.com/office/drawing/2014/main" val="1401255562"/>
                    </a:ext>
                  </a:extLst>
                </a:gridCol>
              </a:tblGrid>
              <a:tr h="1024902">
                <a:tc>
                  <a:txBody>
                    <a:bodyPr/>
                    <a:lstStyle/>
                    <a:p>
                      <a:pPr algn="ctr">
                        <a:spcAft>
                          <a:spcPts val="0"/>
                        </a:spcAft>
                      </a:pPr>
                      <a:r>
                        <a:rPr lang="es-ES_tradnl" sz="1400" dirty="0">
                          <a:effectLst/>
                          <a:latin typeface="Modern Love Caps" panose="04070805081001020A01"/>
                        </a:rPr>
                        <a:t>4</a:t>
                      </a:r>
                      <a:endParaRPr lang="es-CO" sz="1400" dirty="0">
                        <a:effectLst/>
                        <a:latin typeface="Modern Love Caps" panose="04070805081001020A01"/>
                        <a:ea typeface="Times New Roman" panose="02020603050405020304" pitchFamily="18" charset="0"/>
                      </a:endParaRPr>
                    </a:p>
                  </a:txBody>
                  <a:tcPr marL="43154" marR="43154" marT="0" marB="0" anchor="ctr"/>
                </a:tc>
                <a:tc>
                  <a:txBody>
                    <a:bodyPr/>
                    <a:lstStyle/>
                    <a:p>
                      <a:pPr algn="just">
                        <a:spcAft>
                          <a:spcPts val="0"/>
                        </a:spcAft>
                      </a:pPr>
                      <a:r>
                        <a:rPr lang="es-ES" sz="1400" dirty="0">
                          <a:effectLst/>
                          <a:latin typeface="Modern Love Caps" panose="04070805081001020A01"/>
                        </a:rPr>
                        <a:t>P.A. 070</a:t>
                      </a:r>
                      <a:endParaRPr lang="es-CO" sz="1400" dirty="0">
                        <a:effectLst/>
                        <a:latin typeface="Modern Love Caps" panose="04070805081001020A01"/>
                      </a:endParaRPr>
                    </a:p>
                    <a:p>
                      <a:pPr algn="just">
                        <a:spcAft>
                          <a:spcPts val="0"/>
                        </a:spcAft>
                      </a:pPr>
                      <a:r>
                        <a:rPr lang="es-ES" sz="1400" dirty="0">
                          <a:effectLst/>
                          <a:latin typeface="Modern Love Caps" panose="04070805081001020A01"/>
                        </a:rPr>
                        <a:t>“Por medio dio el cual se establece la obligatoriedad de la adecuación de bici- parqueaderos abiertos al público de la ciudad de Cartagena”.</a:t>
                      </a:r>
                      <a:endParaRPr lang="es-CO" sz="1400" dirty="0">
                        <a:effectLst/>
                        <a:latin typeface="Modern Love Caps" panose="04070805081001020A01"/>
                        <a:ea typeface="Times New Roman" panose="02020603050405020304" pitchFamily="18" charset="0"/>
                      </a:endParaRPr>
                    </a:p>
                  </a:txBody>
                  <a:tcPr marL="43154" marR="43154" marT="0" marB="0" anchor="ctr"/>
                </a:tc>
                <a:tc>
                  <a:txBody>
                    <a:bodyPr/>
                    <a:lstStyle/>
                    <a:p>
                      <a:pPr algn="ctr">
                        <a:spcAft>
                          <a:spcPts val="0"/>
                        </a:spcAft>
                        <a:tabLst>
                          <a:tab pos="2700020" algn="ctr"/>
                          <a:tab pos="5400040" algn="r"/>
                        </a:tabLst>
                      </a:pPr>
                      <a:r>
                        <a:rPr lang="es-ES" sz="1400">
                          <a:effectLst/>
                          <a:latin typeface="Modern Love Caps" panose="04070805081001020A01"/>
                        </a:rPr>
                        <a:t>Conservador</a:t>
                      </a:r>
                      <a:endParaRPr lang="es-CO" sz="1400">
                        <a:effectLst/>
                        <a:latin typeface="Modern Love Caps" panose="04070805081001020A01"/>
                      </a:endParaRPr>
                    </a:p>
                    <a:p>
                      <a:pPr algn="ctr">
                        <a:spcAft>
                          <a:spcPts val="0"/>
                        </a:spcAft>
                        <a:tabLst>
                          <a:tab pos="2700020" algn="ctr"/>
                          <a:tab pos="5400040" algn="r"/>
                        </a:tabLst>
                      </a:pPr>
                      <a:r>
                        <a:rPr lang="es-ES" sz="1400">
                          <a:effectLst/>
                          <a:latin typeface="Modern Love Caps" panose="04070805081001020A01"/>
                        </a:rPr>
                        <a:t>18/03/21</a:t>
                      </a:r>
                      <a:endParaRPr lang="es-CO" sz="1400">
                        <a:effectLst/>
                        <a:latin typeface="Modern Love Caps" panose="04070805081001020A01"/>
                        <a:ea typeface="Times New Roman" panose="02020603050405020304" pitchFamily="18" charset="0"/>
                      </a:endParaRPr>
                    </a:p>
                  </a:txBody>
                  <a:tcPr marL="43154" marR="43154" marT="0" marB="0" anchor="ctr"/>
                </a:tc>
                <a:tc>
                  <a:txBody>
                    <a:bodyPr/>
                    <a:lstStyle/>
                    <a:p>
                      <a:pPr algn="ctr">
                        <a:spcAft>
                          <a:spcPts val="0"/>
                        </a:spcAft>
                      </a:pPr>
                      <a:r>
                        <a:rPr lang="es-ES" sz="1400">
                          <a:effectLst/>
                          <a:latin typeface="Modern Love Caps" panose="04070805081001020A01"/>
                        </a:rPr>
                        <a:t>COMISION 3RA</a:t>
                      </a:r>
                      <a:endParaRPr lang="es-CO" sz="1400">
                        <a:effectLst/>
                        <a:latin typeface="Modern Love Caps" panose="04070805081001020A01"/>
                      </a:endParaRPr>
                    </a:p>
                    <a:p>
                      <a:pPr algn="ctr">
                        <a:spcAft>
                          <a:spcPts val="0"/>
                        </a:spcAft>
                      </a:pPr>
                      <a:r>
                        <a:rPr lang="es-ES" sz="1400">
                          <a:effectLst/>
                          <a:latin typeface="Modern Love Caps" panose="04070805081001020A01"/>
                        </a:rPr>
                        <a:t>Wilson Toncel (c)</a:t>
                      </a:r>
                      <a:endParaRPr lang="es-CO" sz="1400">
                        <a:effectLst/>
                        <a:latin typeface="Modern Love Caps" panose="04070805081001020A01"/>
                      </a:endParaRPr>
                    </a:p>
                    <a:p>
                      <a:pPr algn="ctr">
                        <a:spcAft>
                          <a:spcPts val="0"/>
                        </a:spcAft>
                      </a:pPr>
                      <a:r>
                        <a:rPr lang="es-ES" sz="1400">
                          <a:effectLst/>
                          <a:latin typeface="Modern Love Caps" panose="04070805081001020A01"/>
                        </a:rPr>
                        <a:t>Carolina Lozano</a:t>
                      </a:r>
                      <a:endParaRPr lang="es-CO" sz="1400">
                        <a:effectLst/>
                        <a:latin typeface="Modern Love Caps" panose="04070805081001020A01"/>
                      </a:endParaRPr>
                    </a:p>
                    <a:p>
                      <a:pPr algn="ctr">
                        <a:spcAft>
                          <a:spcPts val="0"/>
                        </a:spcAft>
                      </a:pPr>
                      <a:r>
                        <a:rPr lang="es-ES" sz="1400">
                          <a:effectLst/>
                          <a:latin typeface="Modern Love Caps" panose="04070805081001020A01"/>
                        </a:rPr>
                        <a:t>Luder Ariza </a:t>
                      </a:r>
                      <a:endParaRPr lang="es-CO" sz="1400">
                        <a:effectLst/>
                        <a:latin typeface="Modern Love Caps" panose="04070805081001020A01"/>
                        <a:ea typeface="Times New Roman" panose="02020603050405020304" pitchFamily="18" charset="0"/>
                      </a:endParaRPr>
                    </a:p>
                  </a:txBody>
                  <a:tcPr marL="43154" marR="43154" marT="0" marB="0" anchor="ctr"/>
                </a:tc>
                <a:tc>
                  <a:txBody>
                    <a:bodyPr/>
                    <a:lstStyle/>
                    <a:p>
                      <a:pPr algn="just">
                        <a:spcAft>
                          <a:spcPts val="0"/>
                        </a:spcAft>
                      </a:pPr>
                      <a:r>
                        <a:rPr lang="es-ES" sz="1400">
                          <a:effectLst/>
                          <a:latin typeface="Modern Love Caps" panose="04070805081001020A01"/>
                        </a:rPr>
                        <a:t>Acuerdo 055 “Por medio del cual se le da prioridad al uso de la bicicleta y se institucionaliza la semana de la bicicleta “la nota es en bici” en el Distrito de Cartagena y se dictan otras disposiciones”</a:t>
                      </a:r>
                      <a:endParaRPr lang="es-CO" sz="1400">
                        <a:effectLst/>
                        <a:latin typeface="Modern Love Caps" panose="04070805081001020A01"/>
                        <a:ea typeface="Times New Roman" panose="02020603050405020304" pitchFamily="18" charset="0"/>
                      </a:endParaRPr>
                    </a:p>
                  </a:txBody>
                  <a:tcPr marL="43154" marR="43154" marT="0" marB="0" anchor="ctr"/>
                </a:tc>
                <a:extLst>
                  <a:ext uri="{0D108BD9-81ED-4DB2-BD59-A6C34878D82A}">
                    <a16:rowId xmlns:a16="http://schemas.microsoft.com/office/drawing/2014/main" val="378854868"/>
                  </a:ext>
                </a:extLst>
              </a:tr>
              <a:tr h="1024902">
                <a:tc>
                  <a:txBody>
                    <a:bodyPr/>
                    <a:lstStyle/>
                    <a:p>
                      <a:pPr algn="ctr">
                        <a:spcAft>
                          <a:spcPts val="0"/>
                        </a:spcAft>
                      </a:pPr>
                      <a:r>
                        <a:rPr lang="es-ES_tradnl" sz="1400">
                          <a:effectLst/>
                          <a:latin typeface="Modern Love Caps" panose="04070805081001020A01"/>
                        </a:rPr>
                        <a:t>5</a:t>
                      </a:r>
                      <a:endParaRPr lang="es-CO" sz="1400">
                        <a:effectLst/>
                        <a:latin typeface="Modern Love Caps" panose="04070805081001020A01"/>
                        <a:ea typeface="Times New Roman" panose="02020603050405020304" pitchFamily="18" charset="0"/>
                      </a:endParaRPr>
                    </a:p>
                  </a:txBody>
                  <a:tcPr marL="43154" marR="43154" marT="0" marB="0" anchor="ctr"/>
                </a:tc>
                <a:tc>
                  <a:txBody>
                    <a:bodyPr/>
                    <a:lstStyle/>
                    <a:p>
                      <a:pPr algn="just">
                        <a:spcAft>
                          <a:spcPts val="0"/>
                        </a:spcAft>
                      </a:pPr>
                      <a:r>
                        <a:rPr lang="es-ES" sz="1400" dirty="0">
                          <a:effectLst/>
                          <a:latin typeface="Modern Love Caps" panose="04070805081001020A01"/>
                        </a:rPr>
                        <a:t>P.A. 071</a:t>
                      </a:r>
                      <a:endParaRPr lang="es-CO" sz="1400" dirty="0">
                        <a:effectLst/>
                        <a:latin typeface="Modern Love Caps" panose="04070805081001020A01"/>
                      </a:endParaRPr>
                    </a:p>
                    <a:p>
                      <a:pPr algn="just">
                        <a:spcAft>
                          <a:spcPts val="0"/>
                        </a:spcAft>
                      </a:pPr>
                      <a:r>
                        <a:rPr lang="es-ES" sz="1400" dirty="0">
                          <a:effectLst/>
                          <a:latin typeface="Modern Love Caps" panose="04070805081001020A01"/>
                        </a:rPr>
                        <a:t>“Por el cual ser crea el Fondo de Educación para el trabajo y el Desarrollo Humano en el distrito de Cartagena de Indias y se dictan otras disposiciones”</a:t>
                      </a:r>
                      <a:endParaRPr lang="es-CO" sz="1400" dirty="0">
                        <a:effectLst/>
                        <a:latin typeface="Modern Love Caps" panose="04070805081001020A01"/>
                        <a:ea typeface="Times New Roman" panose="02020603050405020304" pitchFamily="18" charset="0"/>
                      </a:endParaRPr>
                    </a:p>
                  </a:txBody>
                  <a:tcPr marL="43154" marR="43154" marT="0" marB="0" anchor="ctr"/>
                </a:tc>
                <a:tc>
                  <a:txBody>
                    <a:bodyPr/>
                    <a:lstStyle/>
                    <a:p>
                      <a:pPr algn="ctr">
                        <a:spcAft>
                          <a:spcPts val="0"/>
                        </a:spcAft>
                        <a:tabLst>
                          <a:tab pos="2700020" algn="ctr"/>
                          <a:tab pos="5400040" algn="r"/>
                        </a:tabLst>
                      </a:pPr>
                      <a:r>
                        <a:rPr lang="es-ES" sz="1400" dirty="0">
                          <a:effectLst/>
                          <a:latin typeface="Modern Love Caps" panose="04070805081001020A01"/>
                        </a:rPr>
                        <a:t>El Ejecutivo</a:t>
                      </a:r>
                      <a:endParaRPr lang="es-CO" sz="1400" dirty="0">
                        <a:effectLst/>
                        <a:latin typeface="Modern Love Caps" panose="04070805081001020A01"/>
                      </a:endParaRPr>
                    </a:p>
                    <a:p>
                      <a:pPr algn="ctr">
                        <a:spcAft>
                          <a:spcPts val="0"/>
                        </a:spcAft>
                        <a:tabLst>
                          <a:tab pos="2700020" algn="ctr"/>
                          <a:tab pos="5400040" algn="r"/>
                        </a:tabLst>
                      </a:pPr>
                      <a:r>
                        <a:rPr lang="es-ES" sz="1400" dirty="0">
                          <a:effectLst/>
                          <a:latin typeface="Modern Love Caps" panose="04070805081001020A01"/>
                        </a:rPr>
                        <a:t>26/03/21</a:t>
                      </a:r>
                      <a:endParaRPr lang="es-CO" sz="1400" dirty="0">
                        <a:effectLst/>
                        <a:latin typeface="Modern Love Caps" panose="04070805081001020A01"/>
                        <a:ea typeface="Times New Roman" panose="02020603050405020304" pitchFamily="18" charset="0"/>
                      </a:endParaRPr>
                    </a:p>
                  </a:txBody>
                  <a:tcPr marL="43154" marR="43154" marT="0" marB="0" anchor="ctr"/>
                </a:tc>
                <a:tc>
                  <a:txBody>
                    <a:bodyPr/>
                    <a:lstStyle/>
                    <a:p>
                      <a:pPr algn="ctr">
                        <a:spcAft>
                          <a:spcPts val="0"/>
                        </a:spcAft>
                      </a:pPr>
                      <a:r>
                        <a:rPr lang="es-ES" sz="1400">
                          <a:effectLst/>
                          <a:latin typeface="Modern Love Caps" panose="04070805081001020A01"/>
                        </a:rPr>
                        <a:t>COMISION 2DA</a:t>
                      </a:r>
                      <a:endParaRPr lang="es-CO" sz="1400">
                        <a:effectLst/>
                        <a:latin typeface="Modern Love Caps" panose="04070805081001020A01"/>
                      </a:endParaRPr>
                    </a:p>
                    <a:p>
                      <a:pPr algn="ctr">
                        <a:spcAft>
                          <a:spcPts val="0"/>
                        </a:spcAft>
                      </a:pPr>
                      <a:r>
                        <a:rPr lang="es-ES" sz="1400">
                          <a:effectLst/>
                          <a:latin typeface="Modern Love Caps" panose="04070805081001020A01"/>
                        </a:rPr>
                        <a:t>Fernando Niño (c)</a:t>
                      </a:r>
                      <a:endParaRPr lang="es-CO" sz="1400">
                        <a:effectLst/>
                        <a:latin typeface="Modern Love Caps" panose="04070805081001020A01"/>
                      </a:endParaRPr>
                    </a:p>
                    <a:p>
                      <a:pPr algn="ctr">
                        <a:spcAft>
                          <a:spcPts val="0"/>
                        </a:spcAft>
                      </a:pPr>
                      <a:r>
                        <a:rPr lang="es-ES" sz="1400">
                          <a:effectLst/>
                          <a:latin typeface="Modern Love Caps" panose="04070805081001020A01"/>
                        </a:rPr>
                        <a:t>Claudia Arboleda </a:t>
                      </a:r>
                      <a:endParaRPr lang="es-CO" sz="1400">
                        <a:effectLst/>
                        <a:latin typeface="Modern Love Caps" panose="04070805081001020A01"/>
                      </a:endParaRPr>
                    </a:p>
                    <a:p>
                      <a:pPr algn="ctr">
                        <a:spcAft>
                          <a:spcPts val="0"/>
                        </a:spcAft>
                      </a:pPr>
                      <a:r>
                        <a:rPr lang="es-ES" sz="1400">
                          <a:effectLst/>
                          <a:latin typeface="Modern Love Caps" panose="04070805081001020A01"/>
                        </a:rPr>
                        <a:t>Cesar Pion  </a:t>
                      </a:r>
                      <a:endParaRPr lang="es-CO" sz="1400">
                        <a:effectLst/>
                        <a:latin typeface="Modern Love Caps" panose="04070805081001020A01"/>
                        <a:ea typeface="Times New Roman" panose="02020603050405020304" pitchFamily="18" charset="0"/>
                      </a:endParaRPr>
                    </a:p>
                  </a:txBody>
                  <a:tcPr marL="43154" marR="43154" marT="0" marB="0" anchor="ctr"/>
                </a:tc>
                <a:tc>
                  <a:txBody>
                    <a:bodyPr/>
                    <a:lstStyle/>
                    <a:p>
                      <a:pPr algn="just">
                        <a:spcAft>
                          <a:spcPts val="0"/>
                        </a:spcAft>
                      </a:pPr>
                      <a:r>
                        <a:rPr lang="es-ES" sz="1400" dirty="0">
                          <a:effectLst/>
                          <a:latin typeface="Modern Love Caps" panose="04070805081001020A01"/>
                        </a:rPr>
                        <a:t>Acuerdo 059 “Por el cual se crea el Fondo de Educación para el Trabajo y el Desarrollo Humano en el distrito de Cartagena de Indias y se dictan</a:t>
                      </a:r>
                      <a:endParaRPr lang="es-CO" sz="1400" dirty="0">
                        <a:effectLst/>
                        <a:latin typeface="Modern Love Caps" panose="04070805081001020A01"/>
                        <a:ea typeface="Times New Roman" panose="02020603050405020304" pitchFamily="18" charset="0"/>
                      </a:endParaRPr>
                    </a:p>
                  </a:txBody>
                  <a:tcPr marL="43154" marR="43154" marT="0" marB="0" anchor="ctr"/>
                </a:tc>
                <a:extLst>
                  <a:ext uri="{0D108BD9-81ED-4DB2-BD59-A6C34878D82A}">
                    <a16:rowId xmlns:a16="http://schemas.microsoft.com/office/drawing/2014/main" val="3714416461"/>
                  </a:ext>
                </a:extLst>
              </a:tr>
              <a:tr h="2301534">
                <a:tc>
                  <a:txBody>
                    <a:bodyPr/>
                    <a:lstStyle/>
                    <a:p>
                      <a:pPr algn="ctr">
                        <a:spcAft>
                          <a:spcPts val="0"/>
                        </a:spcAft>
                      </a:pPr>
                      <a:r>
                        <a:rPr lang="es-ES_tradnl" sz="1400">
                          <a:effectLst/>
                          <a:latin typeface="Modern Love Caps" panose="04070805081001020A01"/>
                        </a:rPr>
                        <a:t>6</a:t>
                      </a:r>
                      <a:endParaRPr lang="es-CO" sz="1400">
                        <a:effectLst/>
                        <a:latin typeface="Modern Love Caps" panose="04070805081001020A01"/>
                        <a:ea typeface="Times New Roman" panose="02020603050405020304" pitchFamily="18" charset="0"/>
                      </a:endParaRPr>
                    </a:p>
                  </a:txBody>
                  <a:tcPr marL="43154" marR="43154" marT="0" marB="0" anchor="ctr"/>
                </a:tc>
                <a:tc>
                  <a:txBody>
                    <a:bodyPr/>
                    <a:lstStyle/>
                    <a:p>
                      <a:pPr algn="just">
                        <a:spcAft>
                          <a:spcPts val="0"/>
                        </a:spcAft>
                      </a:pPr>
                      <a:r>
                        <a:rPr lang="es-ES" sz="1400">
                          <a:effectLst/>
                          <a:latin typeface="Modern Love Caps" panose="04070805081001020A01"/>
                        </a:rPr>
                        <a:t>P.A. 072</a:t>
                      </a:r>
                      <a:endParaRPr lang="es-CO" sz="1400">
                        <a:effectLst/>
                        <a:latin typeface="Modern Love Caps" panose="04070805081001020A01"/>
                      </a:endParaRPr>
                    </a:p>
                    <a:p>
                      <a:pPr algn="just">
                        <a:spcAft>
                          <a:spcPts val="0"/>
                        </a:spcAft>
                      </a:pPr>
                      <a:r>
                        <a:rPr lang="es-ES" sz="1400">
                          <a:effectLst/>
                          <a:latin typeface="Modern Love Caps" panose="04070805081001020A01"/>
                        </a:rPr>
                        <a:t>“Por medio del cual se realiza una incorporación y unos traslados entre unidades ejecutoras en el presupuesto de rentas, recursos de capital y recursos de fondos especiales; las apropiaciones de funcionamiento y de servicio de la deuda, así como el plan de inversiones con enfoque de género para la vigencia fiscal del 1° de enero al 31 de diciembre de 2021 en el Distrito Turístico y Cultural de Cartagena de Indias y se dictan otras disposiciones”</a:t>
                      </a:r>
                      <a:endParaRPr lang="es-CO" sz="1400">
                        <a:effectLst/>
                        <a:latin typeface="Modern Love Caps" panose="04070805081001020A01"/>
                        <a:ea typeface="Times New Roman" panose="02020603050405020304" pitchFamily="18" charset="0"/>
                      </a:endParaRPr>
                    </a:p>
                  </a:txBody>
                  <a:tcPr marL="43154" marR="43154" marT="0" marB="0" anchor="ctr"/>
                </a:tc>
                <a:tc>
                  <a:txBody>
                    <a:bodyPr/>
                    <a:lstStyle/>
                    <a:p>
                      <a:pPr algn="ctr">
                        <a:spcAft>
                          <a:spcPts val="0"/>
                        </a:spcAft>
                        <a:tabLst>
                          <a:tab pos="2700020" algn="ctr"/>
                          <a:tab pos="5400040" algn="r"/>
                        </a:tabLst>
                      </a:pPr>
                      <a:r>
                        <a:rPr lang="es-ES" sz="1400" dirty="0">
                          <a:effectLst/>
                          <a:latin typeface="Modern Love Caps" panose="04070805081001020A01"/>
                        </a:rPr>
                        <a:t>El Ejecutivo</a:t>
                      </a:r>
                      <a:endParaRPr lang="es-CO" sz="1400" dirty="0">
                        <a:effectLst/>
                        <a:latin typeface="Modern Love Caps" panose="04070805081001020A01"/>
                      </a:endParaRPr>
                    </a:p>
                    <a:p>
                      <a:pPr algn="ctr">
                        <a:spcAft>
                          <a:spcPts val="0"/>
                        </a:spcAft>
                        <a:tabLst>
                          <a:tab pos="2700020" algn="ctr"/>
                          <a:tab pos="5400040" algn="r"/>
                        </a:tabLst>
                      </a:pPr>
                      <a:r>
                        <a:rPr lang="es-ES" sz="1400" dirty="0">
                          <a:effectLst/>
                          <a:latin typeface="Modern Love Caps" panose="04070805081001020A01"/>
                        </a:rPr>
                        <a:t>27/03/21</a:t>
                      </a:r>
                      <a:endParaRPr lang="es-CO" sz="1400" dirty="0">
                        <a:effectLst/>
                        <a:latin typeface="Modern Love Caps" panose="04070805081001020A01"/>
                        <a:ea typeface="Times New Roman" panose="02020603050405020304" pitchFamily="18" charset="0"/>
                      </a:endParaRPr>
                    </a:p>
                  </a:txBody>
                  <a:tcPr marL="43154" marR="43154" marT="0" marB="0" anchor="ctr"/>
                </a:tc>
                <a:tc>
                  <a:txBody>
                    <a:bodyPr/>
                    <a:lstStyle/>
                    <a:p>
                      <a:pPr algn="ctr">
                        <a:spcAft>
                          <a:spcPts val="0"/>
                        </a:spcAft>
                      </a:pPr>
                      <a:r>
                        <a:rPr lang="es-ES" sz="1400" dirty="0">
                          <a:effectLst/>
                          <a:latin typeface="Modern Love Caps" panose="04070805081001020A01"/>
                        </a:rPr>
                        <a:t>COMISION 2DA Fernando Niño (c)</a:t>
                      </a:r>
                      <a:endParaRPr lang="es-CO" sz="1400" dirty="0">
                        <a:effectLst/>
                        <a:latin typeface="Modern Love Caps" panose="04070805081001020A01"/>
                      </a:endParaRPr>
                    </a:p>
                    <a:p>
                      <a:pPr algn="ctr">
                        <a:spcAft>
                          <a:spcPts val="0"/>
                        </a:spcAft>
                      </a:pPr>
                      <a:r>
                        <a:rPr lang="es-ES" sz="1400" dirty="0">
                          <a:effectLst/>
                          <a:latin typeface="Modern Love Caps" panose="04070805081001020A01"/>
                        </a:rPr>
                        <a:t>Carlos Barrios</a:t>
                      </a:r>
                      <a:endParaRPr lang="es-CO" sz="1400" dirty="0">
                        <a:effectLst/>
                        <a:latin typeface="Modern Love Caps" panose="04070805081001020A01"/>
                      </a:endParaRPr>
                    </a:p>
                    <a:p>
                      <a:pPr algn="ctr">
                        <a:spcAft>
                          <a:spcPts val="0"/>
                        </a:spcAft>
                      </a:pPr>
                      <a:r>
                        <a:rPr lang="es-ES" sz="1400" dirty="0">
                          <a:effectLst/>
                          <a:latin typeface="Modern Love Caps" panose="04070805081001020A01"/>
                        </a:rPr>
                        <a:t>Oscar Marín</a:t>
                      </a:r>
                      <a:endParaRPr lang="es-CO" sz="1400" dirty="0">
                        <a:effectLst/>
                        <a:latin typeface="Modern Love Caps" panose="04070805081001020A01"/>
                      </a:endParaRPr>
                    </a:p>
                    <a:p>
                      <a:pPr algn="ctr">
                        <a:spcAft>
                          <a:spcPts val="0"/>
                        </a:spcAft>
                      </a:pPr>
                      <a:r>
                        <a:rPr lang="es-ES" sz="1400" dirty="0">
                          <a:effectLst/>
                          <a:latin typeface="Modern Love Caps" panose="04070805081001020A01"/>
                        </a:rPr>
                        <a:t>Gloria Estrada</a:t>
                      </a:r>
                      <a:endParaRPr lang="es-CO" sz="1400" dirty="0">
                        <a:effectLst/>
                        <a:latin typeface="Modern Love Caps" panose="04070805081001020A01"/>
                        <a:ea typeface="Times New Roman" panose="02020603050405020304" pitchFamily="18" charset="0"/>
                      </a:endParaRPr>
                    </a:p>
                  </a:txBody>
                  <a:tcPr marL="43154" marR="43154" marT="0" marB="0" anchor="ctr"/>
                </a:tc>
                <a:tc>
                  <a:txBody>
                    <a:bodyPr/>
                    <a:lstStyle/>
                    <a:p>
                      <a:pPr algn="just">
                        <a:spcAft>
                          <a:spcPts val="0"/>
                        </a:spcAft>
                      </a:pPr>
                      <a:r>
                        <a:rPr lang="es-ES" sz="1400" dirty="0">
                          <a:effectLst/>
                          <a:latin typeface="Modern Love Caps" panose="04070805081001020A01"/>
                        </a:rPr>
                        <a:t>Acuerdo 054 “Por medio del cual se realiza una incorporación y unos traslados entre unidades ejecutoras en el presupuesto de rentas, recursos de capital y recursos de fondos especiales; las apropiaciones de funcionamiento y de servicio de la deuda, así como el plan de inversiones con enfoque de género para la vigencia fiscal del 1° de enero al 31 de diciembre de 2021, en el Distrito Turístico y Cultural de Cartagena de Indias, y se dictan otras disposiciones”</a:t>
                      </a:r>
                      <a:endParaRPr lang="es-CO" sz="1400" dirty="0">
                        <a:effectLst/>
                        <a:latin typeface="Modern Love Caps" panose="04070805081001020A01"/>
                        <a:ea typeface="Times New Roman" panose="02020603050405020304" pitchFamily="18" charset="0"/>
                      </a:endParaRPr>
                    </a:p>
                  </a:txBody>
                  <a:tcPr marL="43154" marR="43154" marT="0" marB="0" anchor="ctr"/>
                </a:tc>
                <a:extLst>
                  <a:ext uri="{0D108BD9-81ED-4DB2-BD59-A6C34878D82A}">
                    <a16:rowId xmlns:a16="http://schemas.microsoft.com/office/drawing/2014/main" val="1787643360"/>
                  </a:ext>
                </a:extLst>
              </a:tr>
            </a:tbl>
          </a:graphicData>
        </a:graphic>
      </p:graphicFrame>
    </p:spTree>
    <p:extLst>
      <p:ext uri="{BB962C8B-B14F-4D97-AF65-F5344CB8AC3E}">
        <p14:creationId xmlns:p14="http://schemas.microsoft.com/office/powerpoint/2010/main" val="1096720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91250065"/>
              </p:ext>
            </p:extLst>
          </p:nvPr>
        </p:nvGraphicFramePr>
        <p:xfrm>
          <a:off x="536030" y="1825625"/>
          <a:ext cx="11056879" cy="4574705"/>
        </p:xfrm>
        <a:graphic>
          <a:graphicData uri="http://schemas.openxmlformats.org/drawingml/2006/table">
            <a:tbl>
              <a:tblPr firstRow="1" firstCol="1" bandRow="1">
                <a:tableStyleId>{16D9F66E-5EB9-4882-86FB-DCBF35E3C3E4}</a:tableStyleId>
              </a:tblPr>
              <a:tblGrid>
                <a:gridCol w="633027">
                  <a:extLst>
                    <a:ext uri="{9D8B030D-6E8A-4147-A177-3AD203B41FA5}">
                      <a16:colId xmlns:a16="http://schemas.microsoft.com/office/drawing/2014/main" val="3988504993"/>
                    </a:ext>
                  </a:extLst>
                </a:gridCol>
                <a:gridCol w="2503594">
                  <a:extLst>
                    <a:ext uri="{9D8B030D-6E8A-4147-A177-3AD203B41FA5}">
                      <a16:colId xmlns:a16="http://schemas.microsoft.com/office/drawing/2014/main" val="719156986"/>
                    </a:ext>
                  </a:extLst>
                </a:gridCol>
                <a:gridCol w="1840912">
                  <a:extLst>
                    <a:ext uri="{9D8B030D-6E8A-4147-A177-3AD203B41FA5}">
                      <a16:colId xmlns:a16="http://schemas.microsoft.com/office/drawing/2014/main" val="3430954119"/>
                    </a:ext>
                  </a:extLst>
                </a:gridCol>
                <a:gridCol w="1899082">
                  <a:extLst>
                    <a:ext uri="{9D8B030D-6E8A-4147-A177-3AD203B41FA5}">
                      <a16:colId xmlns:a16="http://schemas.microsoft.com/office/drawing/2014/main" val="4260751651"/>
                    </a:ext>
                  </a:extLst>
                </a:gridCol>
                <a:gridCol w="2556062">
                  <a:extLst>
                    <a:ext uri="{9D8B030D-6E8A-4147-A177-3AD203B41FA5}">
                      <a16:colId xmlns:a16="http://schemas.microsoft.com/office/drawing/2014/main" val="2175150865"/>
                    </a:ext>
                  </a:extLst>
                </a:gridCol>
                <a:gridCol w="1624202">
                  <a:extLst>
                    <a:ext uri="{9D8B030D-6E8A-4147-A177-3AD203B41FA5}">
                      <a16:colId xmlns:a16="http://schemas.microsoft.com/office/drawing/2014/main" val="880517130"/>
                    </a:ext>
                  </a:extLst>
                </a:gridCol>
              </a:tblGrid>
              <a:tr h="1422553">
                <a:tc>
                  <a:txBody>
                    <a:bodyPr/>
                    <a:lstStyle/>
                    <a:p>
                      <a:pPr algn="ctr">
                        <a:spcAft>
                          <a:spcPts val="0"/>
                        </a:spcAft>
                      </a:pPr>
                      <a:r>
                        <a:rPr lang="es-ES_tradnl" sz="1200" dirty="0">
                          <a:effectLst/>
                          <a:latin typeface="Modern Love Caps" panose="04070805081001020A01"/>
                        </a:rPr>
                        <a:t>7</a:t>
                      </a:r>
                      <a:endParaRPr lang="es-CO" sz="1200" dirty="0">
                        <a:effectLst/>
                        <a:latin typeface="Modern Love Caps" panose="04070805081001020A01"/>
                        <a:ea typeface="Times New Roman" panose="02020603050405020304" pitchFamily="18" charset="0"/>
                      </a:endParaRPr>
                    </a:p>
                  </a:txBody>
                  <a:tcPr marL="37656" marR="37656" marT="0" marB="0" anchor="ctr"/>
                </a:tc>
                <a:tc>
                  <a:txBody>
                    <a:bodyPr/>
                    <a:lstStyle/>
                    <a:p>
                      <a:pPr algn="just">
                        <a:spcAft>
                          <a:spcPts val="0"/>
                        </a:spcAft>
                      </a:pPr>
                      <a:r>
                        <a:rPr lang="es-ES" sz="1200" dirty="0">
                          <a:effectLst/>
                          <a:latin typeface="Modern Love Caps" panose="04070805081001020A01"/>
                        </a:rPr>
                        <a:t>P.A. 074</a:t>
                      </a:r>
                      <a:endParaRPr lang="es-CO" sz="1200" dirty="0">
                        <a:effectLst/>
                        <a:latin typeface="Modern Love Caps" panose="04070805081001020A01"/>
                      </a:endParaRPr>
                    </a:p>
                    <a:p>
                      <a:pPr algn="just">
                        <a:spcAft>
                          <a:spcPts val="0"/>
                        </a:spcAft>
                      </a:pPr>
                      <a:r>
                        <a:rPr lang="es-ES" sz="1200" dirty="0">
                          <a:effectLst/>
                          <a:latin typeface="Modern Love Caps" panose="04070805081001020A01"/>
                        </a:rPr>
                        <a:t> </a:t>
                      </a:r>
                      <a:endParaRPr lang="es-CO" sz="1200" dirty="0">
                        <a:effectLst/>
                        <a:latin typeface="Modern Love Caps" panose="04070805081001020A01"/>
                      </a:endParaRPr>
                    </a:p>
                    <a:p>
                      <a:pPr algn="just">
                        <a:spcAft>
                          <a:spcPts val="0"/>
                        </a:spcAft>
                      </a:pPr>
                      <a:r>
                        <a:rPr lang="es-ES" sz="1200" dirty="0">
                          <a:effectLst/>
                          <a:latin typeface="Modern Love Caps" panose="04070805081001020A01"/>
                        </a:rPr>
                        <a:t>“Por medio del cual se promueve la creación de becas en las instituciones de educación superior de la ciudad de Cartagena, dirigidas a deportistas selección Cartagena que hayan participado en competencias nacionales”</a:t>
                      </a:r>
                      <a:endParaRPr lang="es-CO" sz="1200" dirty="0">
                        <a:effectLst/>
                        <a:latin typeface="Modern Love Caps" panose="04070805081001020A01"/>
                        <a:ea typeface="Times New Roman" panose="02020603050405020304" pitchFamily="18" charset="0"/>
                      </a:endParaRPr>
                    </a:p>
                  </a:txBody>
                  <a:tcPr marL="37656" marR="37656" marT="0" marB="0" anchor="ctr"/>
                </a:tc>
                <a:tc>
                  <a:txBody>
                    <a:bodyPr/>
                    <a:lstStyle/>
                    <a:p>
                      <a:pPr algn="ctr">
                        <a:spcAft>
                          <a:spcPts val="0"/>
                        </a:spcAft>
                        <a:tabLst>
                          <a:tab pos="2700020" algn="ctr"/>
                          <a:tab pos="5400040" algn="r"/>
                        </a:tabLst>
                      </a:pPr>
                      <a:r>
                        <a:rPr lang="es-ES" sz="1200">
                          <a:effectLst/>
                          <a:latin typeface="Modern Love Caps" panose="04070805081001020A01"/>
                        </a:rPr>
                        <a:t>Partido Conservador </a:t>
                      </a:r>
                      <a:endParaRPr lang="es-CO" sz="1200">
                        <a:effectLst/>
                        <a:latin typeface="Modern Love Caps" panose="04070805081001020A01"/>
                      </a:endParaRPr>
                    </a:p>
                    <a:p>
                      <a:pPr algn="ctr">
                        <a:spcAft>
                          <a:spcPts val="0"/>
                        </a:spcAft>
                        <a:tabLst>
                          <a:tab pos="2700020" algn="ctr"/>
                          <a:tab pos="5400040" algn="r"/>
                        </a:tabLst>
                      </a:pPr>
                      <a:r>
                        <a:rPr lang="es-ES" sz="1200">
                          <a:effectLst/>
                          <a:latin typeface="Modern Love Caps" panose="04070805081001020A01"/>
                        </a:rPr>
                        <a:t>05/04/21</a:t>
                      </a:r>
                      <a:endParaRPr lang="es-CO" sz="1200">
                        <a:effectLst/>
                        <a:latin typeface="Modern Love Caps" panose="04070805081001020A01"/>
                        <a:ea typeface="Times New Roman" panose="02020603050405020304" pitchFamily="18" charset="0"/>
                      </a:endParaRPr>
                    </a:p>
                  </a:txBody>
                  <a:tcPr marL="37656" marR="37656" marT="0" marB="0" anchor="ctr"/>
                </a:tc>
                <a:tc>
                  <a:txBody>
                    <a:bodyPr/>
                    <a:lstStyle/>
                    <a:p>
                      <a:pPr algn="ctr">
                        <a:spcAft>
                          <a:spcPts val="0"/>
                        </a:spcAft>
                      </a:pPr>
                      <a:r>
                        <a:rPr lang="es-ES" sz="1200">
                          <a:effectLst/>
                          <a:latin typeface="Modern Love Caps" panose="04070805081001020A01"/>
                        </a:rPr>
                        <a:t>COMISION 3RA</a:t>
                      </a:r>
                      <a:endParaRPr lang="es-CO" sz="1200">
                        <a:effectLst/>
                        <a:latin typeface="Modern Love Caps" panose="04070805081001020A01"/>
                      </a:endParaRPr>
                    </a:p>
                    <a:p>
                      <a:pPr algn="ctr">
                        <a:spcAft>
                          <a:spcPts val="0"/>
                        </a:spcAft>
                      </a:pPr>
                      <a:r>
                        <a:rPr lang="es-ES" sz="1200">
                          <a:effectLst/>
                          <a:latin typeface="Modern Love Caps" panose="04070805081001020A01"/>
                        </a:rPr>
                        <a:t>Carlos Barrios (c)</a:t>
                      </a:r>
                      <a:endParaRPr lang="es-CO" sz="1200">
                        <a:effectLst/>
                        <a:latin typeface="Modern Love Caps" panose="04070805081001020A01"/>
                      </a:endParaRPr>
                    </a:p>
                    <a:p>
                      <a:pPr algn="ctr">
                        <a:spcAft>
                          <a:spcPts val="0"/>
                        </a:spcAft>
                      </a:pPr>
                      <a:r>
                        <a:rPr lang="es-ES" sz="1200">
                          <a:effectLst/>
                          <a:latin typeface="Modern Love Caps" panose="04070805081001020A01"/>
                        </a:rPr>
                        <a:t>David Caballero </a:t>
                      </a:r>
                      <a:endParaRPr lang="es-CO" sz="1200">
                        <a:effectLst/>
                        <a:latin typeface="Modern Love Caps" panose="04070805081001020A01"/>
                      </a:endParaRPr>
                    </a:p>
                    <a:p>
                      <a:pPr algn="ctr">
                        <a:spcAft>
                          <a:spcPts val="0"/>
                        </a:spcAft>
                      </a:pPr>
                      <a:r>
                        <a:rPr lang="es-ES" sz="1200">
                          <a:effectLst/>
                          <a:latin typeface="Modern Love Caps" panose="04070805081001020A01"/>
                        </a:rPr>
                        <a:t>Gloria Estrada</a:t>
                      </a:r>
                      <a:endParaRPr lang="es-CO" sz="1200">
                        <a:effectLst/>
                        <a:latin typeface="Modern Love Caps" panose="04070805081001020A01"/>
                        <a:ea typeface="Times New Roman" panose="02020603050405020304" pitchFamily="18" charset="0"/>
                      </a:endParaRPr>
                    </a:p>
                  </a:txBody>
                  <a:tcPr marL="37656" marR="37656" marT="0" marB="0" anchor="ctr"/>
                </a:tc>
                <a:tc>
                  <a:txBody>
                    <a:bodyPr/>
                    <a:lstStyle/>
                    <a:p>
                      <a:pPr algn="just">
                        <a:spcAft>
                          <a:spcPts val="0"/>
                        </a:spcAft>
                      </a:pPr>
                      <a:r>
                        <a:rPr lang="es-ES" sz="1200">
                          <a:effectLst/>
                          <a:latin typeface="Modern Love Caps" panose="04070805081001020A01"/>
                        </a:rPr>
                        <a:t>Acuerdo 062 “Por medio del cual se implementan en el Distrito Turístico y Cultural de Cartagena de Indias acciones para estimular el ingreso de deportistas a instituciones de educación superior”.</a:t>
                      </a:r>
                      <a:endParaRPr lang="es-CO" sz="1200">
                        <a:effectLst/>
                        <a:latin typeface="Modern Love Caps" panose="04070805081001020A01"/>
                        <a:ea typeface="Times New Roman" panose="02020603050405020304" pitchFamily="18" charset="0"/>
                      </a:endParaRPr>
                    </a:p>
                  </a:txBody>
                  <a:tcPr marL="37656" marR="37656" marT="0" marB="0" anchor="ctr"/>
                </a:tc>
                <a:tc>
                  <a:txBody>
                    <a:bodyPr/>
                    <a:lstStyle/>
                    <a:p>
                      <a:pPr algn="ctr">
                        <a:spcAft>
                          <a:spcPts val="0"/>
                        </a:spcAft>
                      </a:pPr>
                      <a:r>
                        <a:rPr lang="es-ES" sz="1200">
                          <a:effectLst/>
                          <a:latin typeface="Modern Love Caps" panose="04070805081001020A01"/>
                        </a:rPr>
                        <a:t>1 de Julio de 2021</a:t>
                      </a:r>
                      <a:endParaRPr lang="es-CO" sz="1200">
                        <a:effectLst/>
                        <a:latin typeface="Modern Love Caps" panose="04070805081001020A01"/>
                        <a:ea typeface="Times New Roman" panose="02020603050405020304" pitchFamily="18" charset="0"/>
                      </a:endParaRPr>
                    </a:p>
                  </a:txBody>
                  <a:tcPr marL="37656" marR="37656" marT="0" marB="0" anchor="ctr"/>
                </a:tc>
                <a:extLst>
                  <a:ext uri="{0D108BD9-81ED-4DB2-BD59-A6C34878D82A}">
                    <a16:rowId xmlns:a16="http://schemas.microsoft.com/office/drawing/2014/main" val="3751864301"/>
                  </a:ext>
                </a:extLst>
              </a:tr>
              <a:tr h="1422553">
                <a:tc>
                  <a:txBody>
                    <a:bodyPr/>
                    <a:lstStyle/>
                    <a:p>
                      <a:pPr algn="ctr">
                        <a:spcAft>
                          <a:spcPts val="0"/>
                        </a:spcAft>
                      </a:pPr>
                      <a:r>
                        <a:rPr lang="es-ES_tradnl" sz="1200">
                          <a:effectLst/>
                          <a:latin typeface="Modern Love Caps" panose="04070805081001020A01"/>
                        </a:rPr>
                        <a:t>8</a:t>
                      </a:r>
                      <a:endParaRPr lang="es-CO" sz="1200">
                        <a:effectLst/>
                        <a:latin typeface="Modern Love Caps" panose="04070805081001020A01"/>
                        <a:ea typeface="Times New Roman" panose="02020603050405020304" pitchFamily="18" charset="0"/>
                      </a:endParaRPr>
                    </a:p>
                  </a:txBody>
                  <a:tcPr marL="37656" marR="37656" marT="0" marB="0" anchor="ctr"/>
                </a:tc>
                <a:tc>
                  <a:txBody>
                    <a:bodyPr/>
                    <a:lstStyle/>
                    <a:p>
                      <a:pPr algn="just">
                        <a:spcAft>
                          <a:spcPts val="0"/>
                        </a:spcAft>
                      </a:pPr>
                      <a:r>
                        <a:rPr lang="es-ES" sz="1200">
                          <a:effectLst/>
                          <a:latin typeface="Modern Love Caps" panose="04070805081001020A01"/>
                        </a:rPr>
                        <a:t> </a:t>
                      </a:r>
                      <a:endParaRPr lang="es-CO" sz="1200">
                        <a:effectLst/>
                        <a:latin typeface="Modern Love Caps" panose="04070805081001020A01"/>
                      </a:endParaRPr>
                    </a:p>
                    <a:p>
                      <a:pPr algn="just">
                        <a:spcAft>
                          <a:spcPts val="0"/>
                        </a:spcAft>
                      </a:pPr>
                      <a:r>
                        <a:rPr lang="es-ES" sz="1200">
                          <a:effectLst/>
                          <a:latin typeface="Modern Love Caps" panose="04070805081001020A01"/>
                        </a:rPr>
                        <a:t>P.A. 075</a:t>
                      </a:r>
                      <a:endParaRPr lang="es-CO" sz="1200">
                        <a:effectLst/>
                        <a:latin typeface="Modern Love Caps" panose="04070805081001020A01"/>
                      </a:endParaRPr>
                    </a:p>
                    <a:p>
                      <a:pPr algn="just">
                        <a:spcAft>
                          <a:spcPts val="0"/>
                        </a:spcAft>
                      </a:pPr>
                      <a:r>
                        <a:rPr lang="es-ES" sz="1200">
                          <a:effectLst/>
                          <a:latin typeface="Modern Love Caps" panose="04070805081001020A01"/>
                        </a:rPr>
                        <a:t> </a:t>
                      </a:r>
                      <a:endParaRPr lang="es-CO" sz="1200">
                        <a:effectLst/>
                        <a:latin typeface="Modern Love Caps" panose="04070805081001020A01"/>
                      </a:endParaRPr>
                    </a:p>
                    <a:p>
                      <a:pPr algn="just">
                        <a:spcAft>
                          <a:spcPts val="0"/>
                        </a:spcAft>
                      </a:pPr>
                      <a:r>
                        <a:rPr lang="es-ES" sz="1200">
                          <a:effectLst/>
                          <a:latin typeface="Modern Love Caps" panose="04070805081001020A01"/>
                        </a:rPr>
                        <a:t>“Por el cual se modifica y</a:t>
                      </a:r>
                      <a:endParaRPr lang="es-CO" sz="1200">
                        <a:effectLst/>
                        <a:latin typeface="Modern Love Caps" panose="04070805081001020A01"/>
                      </a:endParaRPr>
                    </a:p>
                    <a:p>
                      <a:pPr algn="just">
                        <a:spcAft>
                          <a:spcPts val="0"/>
                        </a:spcAft>
                      </a:pPr>
                      <a:r>
                        <a:rPr lang="es-ES" sz="1200">
                          <a:effectLst/>
                          <a:latin typeface="Modern Love Caps" panose="04070805081001020A01"/>
                        </a:rPr>
                        <a:t>adiciona el Acuerdo 014 de 2018, “Por medio del cual se establece el Reglamento Interno del Concejo de Cartagena</a:t>
                      </a:r>
                      <a:endParaRPr lang="es-CO" sz="1200">
                        <a:effectLst/>
                        <a:latin typeface="Modern Love Caps" panose="04070805081001020A01"/>
                      </a:endParaRPr>
                    </a:p>
                    <a:p>
                      <a:pPr algn="just">
                        <a:spcAft>
                          <a:spcPts val="0"/>
                        </a:spcAft>
                      </a:pPr>
                      <a:r>
                        <a:rPr lang="es-ES" sz="1200">
                          <a:effectLst/>
                          <a:latin typeface="Modern Love Caps" panose="04070805081001020A01"/>
                        </a:rPr>
                        <a:t>de Indias, Distrito Turístico y Cultural y se dictan otras disposiciones”.</a:t>
                      </a:r>
                      <a:endParaRPr lang="es-CO" sz="1200">
                        <a:effectLst/>
                        <a:latin typeface="Modern Love Caps" panose="04070805081001020A01"/>
                        <a:ea typeface="Times New Roman" panose="02020603050405020304" pitchFamily="18" charset="0"/>
                      </a:endParaRPr>
                    </a:p>
                  </a:txBody>
                  <a:tcPr marL="37656" marR="37656" marT="0" marB="0" anchor="ctr"/>
                </a:tc>
                <a:tc>
                  <a:txBody>
                    <a:bodyPr/>
                    <a:lstStyle/>
                    <a:p>
                      <a:pPr algn="ctr">
                        <a:spcAft>
                          <a:spcPts val="0"/>
                        </a:spcAft>
                        <a:tabLst>
                          <a:tab pos="2700020" algn="ctr"/>
                          <a:tab pos="5400040" algn="r"/>
                        </a:tabLst>
                      </a:pPr>
                      <a:r>
                        <a:rPr lang="es-ES" sz="1200" dirty="0">
                          <a:effectLst/>
                          <a:latin typeface="Modern Love Caps" panose="04070805081001020A01"/>
                        </a:rPr>
                        <a:t>Mesa Directiva</a:t>
                      </a:r>
                      <a:endParaRPr lang="es-CO" sz="1200" dirty="0">
                        <a:effectLst/>
                        <a:latin typeface="Modern Love Caps" panose="04070805081001020A01"/>
                      </a:endParaRPr>
                    </a:p>
                    <a:p>
                      <a:pPr algn="ctr">
                        <a:spcAft>
                          <a:spcPts val="0"/>
                        </a:spcAft>
                        <a:tabLst>
                          <a:tab pos="2700020" algn="ctr"/>
                          <a:tab pos="5400040" algn="r"/>
                        </a:tabLst>
                      </a:pPr>
                      <a:r>
                        <a:rPr lang="es-ES" sz="1200" dirty="0">
                          <a:effectLst/>
                          <a:latin typeface="Modern Love Caps" panose="04070805081001020A01"/>
                        </a:rPr>
                        <a:t>07/04/21</a:t>
                      </a:r>
                      <a:endParaRPr lang="es-CO" sz="1200" dirty="0">
                        <a:effectLst/>
                        <a:latin typeface="Modern Love Caps" panose="04070805081001020A01"/>
                        <a:ea typeface="Times New Roman" panose="02020603050405020304" pitchFamily="18" charset="0"/>
                      </a:endParaRPr>
                    </a:p>
                  </a:txBody>
                  <a:tcPr marL="37656" marR="37656" marT="0" marB="0" anchor="ctr"/>
                </a:tc>
                <a:tc>
                  <a:txBody>
                    <a:bodyPr/>
                    <a:lstStyle/>
                    <a:p>
                      <a:pPr algn="ctr">
                        <a:spcAft>
                          <a:spcPts val="0"/>
                        </a:spcAft>
                        <a:tabLst>
                          <a:tab pos="2700020" algn="ctr"/>
                          <a:tab pos="5400040" algn="r"/>
                        </a:tabLst>
                      </a:pPr>
                      <a:r>
                        <a:rPr lang="es-ES" sz="1200" dirty="0">
                          <a:effectLst/>
                          <a:latin typeface="Modern Love Caps" panose="04070805081001020A01"/>
                        </a:rPr>
                        <a:t>COMISION 3RA</a:t>
                      </a:r>
                      <a:endParaRPr lang="es-CO" sz="1200" dirty="0">
                        <a:effectLst/>
                        <a:latin typeface="Modern Love Caps" panose="04070805081001020A01"/>
                      </a:endParaRPr>
                    </a:p>
                    <a:p>
                      <a:pPr algn="ctr">
                        <a:spcAft>
                          <a:spcPts val="0"/>
                        </a:spcAft>
                        <a:tabLst>
                          <a:tab pos="2700020" algn="ctr"/>
                          <a:tab pos="5400040" algn="r"/>
                        </a:tabLst>
                      </a:pPr>
                      <a:r>
                        <a:rPr lang="es-ES" sz="1200" dirty="0">
                          <a:effectLst/>
                          <a:latin typeface="Modern Love Caps" panose="04070805081001020A01"/>
                        </a:rPr>
                        <a:t>Claudia Arboleda (c)</a:t>
                      </a:r>
                      <a:endParaRPr lang="es-CO" sz="1200" dirty="0">
                        <a:effectLst/>
                        <a:latin typeface="Modern Love Caps" panose="04070805081001020A01"/>
                      </a:endParaRPr>
                    </a:p>
                    <a:p>
                      <a:pPr algn="ctr">
                        <a:spcAft>
                          <a:spcPts val="0"/>
                        </a:spcAft>
                        <a:tabLst>
                          <a:tab pos="2700020" algn="ctr"/>
                          <a:tab pos="5400040" algn="r"/>
                        </a:tabLst>
                      </a:pPr>
                      <a:r>
                        <a:rPr lang="es-ES" sz="1200" dirty="0">
                          <a:effectLst/>
                          <a:latin typeface="Modern Love Caps" panose="04070805081001020A01"/>
                        </a:rPr>
                        <a:t>Cesar Pion</a:t>
                      </a:r>
                      <a:endParaRPr lang="es-CO" sz="1200" dirty="0">
                        <a:effectLst/>
                        <a:latin typeface="Modern Love Caps" panose="04070805081001020A01"/>
                      </a:endParaRPr>
                    </a:p>
                    <a:p>
                      <a:pPr algn="ctr">
                        <a:spcAft>
                          <a:spcPts val="0"/>
                        </a:spcAft>
                        <a:tabLst>
                          <a:tab pos="2700020" algn="ctr"/>
                          <a:tab pos="5400040" algn="r"/>
                        </a:tabLst>
                      </a:pPr>
                      <a:r>
                        <a:rPr lang="es-ES" sz="1200" dirty="0">
                          <a:effectLst/>
                          <a:latin typeface="Modern Love Caps" panose="04070805081001020A01"/>
                        </a:rPr>
                        <a:t>Lewis Montero </a:t>
                      </a:r>
                      <a:endParaRPr lang="es-CO" sz="1200" dirty="0">
                        <a:effectLst/>
                        <a:latin typeface="Modern Love Caps" panose="04070805081001020A01"/>
                      </a:endParaRPr>
                    </a:p>
                    <a:p>
                      <a:pPr algn="ctr">
                        <a:spcAft>
                          <a:spcPts val="0"/>
                        </a:spcAft>
                      </a:pPr>
                      <a:r>
                        <a:rPr lang="es-ES" sz="1200" dirty="0">
                          <a:effectLst/>
                          <a:latin typeface="Modern Love Caps" panose="04070805081001020A01"/>
                        </a:rPr>
                        <a:t>David Caballero</a:t>
                      </a:r>
                      <a:endParaRPr lang="es-CO" sz="1200" dirty="0">
                        <a:effectLst/>
                        <a:latin typeface="Modern Love Caps" panose="04070805081001020A01"/>
                        <a:ea typeface="Times New Roman" panose="02020603050405020304" pitchFamily="18" charset="0"/>
                      </a:endParaRPr>
                    </a:p>
                  </a:txBody>
                  <a:tcPr marL="37656" marR="37656" marT="0" marB="0" anchor="ctr"/>
                </a:tc>
                <a:tc>
                  <a:txBody>
                    <a:bodyPr/>
                    <a:lstStyle/>
                    <a:p>
                      <a:pPr algn="just">
                        <a:spcAft>
                          <a:spcPts val="0"/>
                        </a:spcAft>
                      </a:pPr>
                      <a:r>
                        <a:rPr lang="es-ES" sz="1200" dirty="0">
                          <a:effectLst/>
                          <a:latin typeface="Modern Love Caps" panose="04070805081001020A01"/>
                        </a:rPr>
                        <a:t>Acuerdo 053 “Por el cual se modifica y adiciona el Acuerdo 014 de 2018 “Por medio del cual se establece el Reglamento Interno del Concejo de Cartagena de Indias, Distrito Turístico y Cultural y se dictan otras disposiciones”.</a:t>
                      </a:r>
                      <a:endParaRPr lang="es-CO" sz="1200" dirty="0">
                        <a:effectLst/>
                        <a:latin typeface="Modern Love Caps" panose="04070805081001020A01"/>
                        <a:ea typeface="Times New Roman" panose="02020603050405020304" pitchFamily="18" charset="0"/>
                      </a:endParaRPr>
                    </a:p>
                  </a:txBody>
                  <a:tcPr marL="37656" marR="37656" marT="0" marB="0" anchor="ctr"/>
                </a:tc>
                <a:tc>
                  <a:txBody>
                    <a:bodyPr/>
                    <a:lstStyle/>
                    <a:p>
                      <a:pPr algn="ctr">
                        <a:spcAft>
                          <a:spcPts val="0"/>
                        </a:spcAft>
                      </a:pPr>
                      <a:r>
                        <a:rPr lang="es-ES" sz="1200">
                          <a:effectLst/>
                          <a:latin typeface="Modern Love Caps" panose="04070805081001020A01"/>
                        </a:rPr>
                        <a:t>11 de Mayo de 2021</a:t>
                      </a:r>
                      <a:endParaRPr lang="es-CO" sz="1200">
                        <a:effectLst/>
                        <a:latin typeface="Modern Love Caps" panose="04070805081001020A01"/>
                        <a:ea typeface="Times New Roman" panose="02020603050405020304" pitchFamily="18" charset="0"/>
                      </a:endParaRPr>
                    </a:p>
                  </a:txBody>
                  <a:tcPr marL="37656" marR="37656" marT="0" marB="0" anchor="ctr"/>
                </a:tc>
                <a:extLst>
                  <a:ext uri="{0D108BD9-81ED-4DB2-BD59-A6C34878D82A}">
                    <a16:rowId xmlns:a16="http://schemas.microsoft.com/office/drawing/2014/main" val="1888913957"/>
                  </a:ext>
                </a:extLst>
              </a:tr>
              <a:tr h="1506232">
                <a:tc>
                  <a:txBody>
                    <a:bodyPr/>
                    <a:lstStyle/>
                    <a:p>
                      <a:pPr algn="ctr">
                        <a:spcAft>
                          <a:spcPts val="0"/>
                        </a:spcAft>
                      </a:pPr>
                      <a:r>
                        <a:rPr lang="es-ES_tradnl" sz="1200">
                          <a:effectLst/>
                          <a:latin typeface="Modern Love Caps" panose="04070805081001020A01"/>
                        </a:rPr>
                        <a:t>9</a:t>
                      </a:r>
                      <a:endParaRPr lang="es-CO" sz="1200">
                        <a:effectLst/>
                        <a:latin typeface="Modern Love Caps" panose="04070805081001020A01"/>
                        <a:ea typeface="Times New Roman" panose="02020603050405020304" pitchFamily="18" charset="0"/>
                      </a:endParaRPr>
                    </a:p>
                  </a:txBody>
                  <a:tcPr marL="37656" marR="37656" marT="0" marB="0" anchor="ctr"/>
                </a:tc>
                <a:tc>
                  <a:txBody>
                    <a:bodyPr/>
                    <a:lstStyle/>
                    <a:p>
                      <a:pPr algn="just">
                        <a:spcAft>
                          <a:spcPts val="0"/>
                        </a:spcAft>
                      </a:pPr>
                      <a:r>
                        <a:rPr lang="es-ES" sz="1200">
                          <a:effectLst/>
                          <a:latin typeface="Modern Love Caps" panose="04070805081001020A01"/>
                        </a:rPr>
                        <a:t>P.A. 078</a:t>
                      </a:r>
                      <a:endParaRPr lang="es-CO" sz="1200">
                        <a:effectLst/>
                        <a:latin typeface="Modern Love Caps" panose="04070805081001020A01"/>
                      </a:endParaRPr>
                    </a:p>
                    <a:p>
                      <a:pPr algn="just">
                        <a:spcAft>
                          <a:spcPts val="0"/>
                        </a:spcAft>
                      </a:pPr>
                      <a:r>
                        <a:rPr lang="es-ES" sz="1200">
                          <a:effectLst/>
                          <a:latin typeface="Modern Love Caps" panose="04070805081001020A01"/>
                        </a:rPr>
                        <a:t> </a:t>
                      </a:r>
                      <a:endParaRPr lang="es-CO" sz="1200">
                        <a:effectLst/>
                        <a:latin typeface="Modern Love Caps" panose="04070805081001020A01"/>
                      </a:endParaRPr>
                    </a:p>
                    <a:p>
                      <a:pPr algn="just">
                        <a:spcAft>
                          <a:spcPts val="0"/>
                        </a:spcAft>
                      </a:pPr>
                      <a:r>
                        <a:rPr lang="es-ES" sz="1200">
                          <a:effectLst/>
                          <a:latin typeface="Modern Love Caps" panose="04070805081001020A01"/>
                        </a:rPr>
                        <a:t>“Por medio del cual se hace una exalta de manera póstuma la memoria de un ciudadano cartagenero y por tanto se designa su nombre a un estadio beisbol ubicado en el barrio los caracoles con el nombre “Estadio de Beisbol Nelson Blanco Torres”.</a:t>
                      </a:r>
                      <a:endParaRPr lang="es-CO" sz="1200">
                        <a:effectLst/>
                        <a:latin typeface="Modern Love Caps" panose="04070805081001020A01"/>
                        <a:ea typeface="Times New Roman" panose="02020603050405020304" pitchFamily="18" charset="0"/>
                      </a:endParaRPr>
                    </a:p>
                  </a:txBody>
                  <a:tcPr marL="37656" marR="37656" marT="0" marB="0" anchor="ctr"/>
                </a:tc>
                <a:tc>
                  <a:txBody>
                    <a:bodyPr/>
                    <a:lstStyle/>
                    <a:p>
                      <a:pPr algn="ctr">
                        <a:spcAft>
                          <a:spcPts val="0"/>
                        </a:spcAft>
                        <a:tabLst>
                          <a:tab pos="2700020" algn="ctr"/>
                          <a:tab pos="5400040" algn="r"/>
                        </a:tabLst>
                      </a:pPr>
                      <a:r>
                        <a:rPr lang="es-ES" sz="1200">
                          <a:effectLst/>
                          <a:latin typeface="Modern Love Caps" panose="04070805081001020A01"/>
                        </a:rPr>
                        <a:t>Conservador </a:t>
                      </a:r>
                      <a:endParaRPr lang="es-CO" sz="1200">
                        <a:effectLst/>
                        <a:latin typeface="Modern Love Caps" panose="04070805081001020A01"/>
                      </a:endParaRPr>
                    </a:p>
                    <a:p>
                      <a:pPr algn="ctr">
                        <a:spcAft>
                          <a:spcPts val="0"/>
                        </a:spcAft>
                        <a:tabLst>
                          <a:tab pos="2700020" algn="ctr"/>
                          <a:tab pos="5400040" algn="r"/>
                        </a:tabLst>
                      </a:pPr>
                      <a:r>
                        <a:rPr lang="es-ES" sz="1200">
                          <a:effectLst/>
                          <a:latin typeface="Modern Love Caps" panose="04070805081001020A01"/>
                        </a:rPr>
                        <a:t>23/04/21</a:t>
                      </a:r>
                      <a:endParaRPr lang="es-CO" sz="1200">
                        <a:effectLst/>
                        <a:latin typeface="Modern Love Caps" panose="04070805081001020A01"/>
                        <a:ea typeface="Times New Roman" panose="02020603050405020304" pitchFamily="18" charset="0"/>
                      </a:endParaRPr>
                    </a:p>
                  </a:txBody>
                  <a:tcPr marL="37656" marR="37656" marT="0" marB="0" anchor="ctr"/>
                </a:tc>
                <a:tc>
                  <a:txBody>
                    <a:bodyPr/>
                    <a:lstStyle/>
                    <a:p>
                      <a:pPr algn="ctr">
                        <a:spcAft>
                          <a:spcPts val="0"/>
                        </a:spcAft>
                      </a:pPr>
                      <a:r>
                        <a:rPr lang="es-ES" sz="1200">
                          <a:effectLst/>
                          <a:latin typeface="Modern Love Caps" panose="04070805081001020A01"/>
                        </a:rPr>
                        <a:t>COMISION 3RA</a:t>
                      </a:r>
                      <a:endParaRPr lang="es-CO" sz="1200">
                        <a:effectLst/>
                        <a:latin typeface="Modern Love Caps" panose="04070805081001020A01"/>
                      </a:endParaRPr>
                    </a:p>
                    <a:p>
                      <a:pPr algn="ctr">
                        <a:spcAft>
                          <a:spcPts val="0"/>
                        </a:spcAft>
                      </a:pPr>
                      <a:r>
                        <a:rPr lang="es-ES" sz="1200">
                          <a:effectLst/>
                          <a:latin typeface="Modern Love Caps" panose="04070805081001020A01"/>
                        </a:rPr>
                        <a:t>Oscar Marín (c)</a:t>
                      </a:r>
                      <a:endParaRPr lang="es-CO" sz="1200">
                        <a:effectLst/>
                        <a:latin typeface="Modern Love Caps" panose="04070805081001020A01"/>
                      </a:endParaRPr>
                    </a:p>
                    <a:p>
                      <a:pPr algn="ctr">
                        <a:spcAft>
                          <a:spcPts val="0"/>
                        </a:spcAft>
                      </a:pPr>
                      <a:r>
                        <a:rPr lang="es-ES" sz="1200">
                          <a:effectLst/>
                          <a:latin typeface="Modern Love Caps" panose="04070805081001020A01"/>
                        </a:rPr>
                        <a:t>Laureano Curi</a:t>
                      </a:r>
                      <a:endParaRPr lang="es-CO" sz="1200">
                        <a:effectLst/>
                        <a:latin typeface="Modern Love Caps" panose="04070805081001020A01"/>
                      </a:endParaRPr>
                    </a:p>
                    <a:p>
                      <a:pPr algn="ctr">
                        <a:spcAft>
                          <a:spcPts val="0"/>
                        </a:spcAft>
                      </a:pPr>
                      <a:r>
                        <a:rPr lang="es-ES" sz="1200">
                          <a:effectLst/>
                          <a:latin typeface="Modern Love Caps" panose="04070805081001020A01"/>
                        </a:rPr>
                        <a:t>David Caballero</a:t>
                      </a:r>
                      <a:endParaRPr lang="es-CO" sz="1200">
                        <a:effectLst/>
                        <a:latin typeface="Modern Love Caps" panose="04070805081001020A01"/>
                        <a:ea typeface="Times New Roman" panose="02020603050405020304" pitchFamily="18" charset="0"/>
                      </a:endParaRPr>
                    </a:p>
                  </a:txBody>
                  <a:tcPr marL="37656" marR="37656" marT="0" marB="0" anchor="ctr"/>
                </a:tc>
                <a:tc>
                  <a:txBody>
                    <a:bodyPr/>
                    <a:lstStyle/>
                    <a:p>
                      <a:pPr algn="just">
                        <a:spcAft>
                          <a:spcPts val="0"/>
                        </a:spcAft>
                      </a:pPr>
                      <a:r>
                        <a:rPr lang="es-ES" sz="1200" dirty="0">
                          <a:effectLst/>
                          <a:latin typeface="Modern Love Caps" panose="04070805081001020A01"/>
                        </a:rPr>
                        <a:t>Acuerdo 061 “Por medio del cual se exalta de manera póstuma la memoria de un ciudadano cartagenero y por tanto se designa su nombre al Estadio de </a:t>
                      </a:r>
                      <a:r>
                        <a:rPr lang="es-ES" sz="1200" dirty="0" err="1">
                          <a:effectLst/>
                          <a:latin typeface="Modern Love Caps" panose="04070805081001020A01"/>
                        </a:rPr>
                        <a:t>Beisbol</a:t>
                      </a:r>
                      <a:r>
                        <a:rPr lang="es-ES" sz="1200" dirty="0">
                          <a:effectLst/>
                          <a:latin typeface="Modern Love Caps" panose="04070805081001020A01"/>
                        </a:rPr>
                        <a:t> del Barrio los Caracoles con el nombre “Estadio de </a:t>
                      </a:r>
                      <a:r>
                        <a:rPr lang="es-ES" sz="1200" dirty="0" err="1">
                          <a:effectLst/>
                          <a:latin typeface="Modern Love Caps" panose="04070805081001020A01"/>
                        </a:rPr>
                        <a:t>Beisbol</a:t>
                      </a:r>
                      <a:r>
                        <a:rPr lang="es-ES" sz="1200" dirty="0">
                          <a:effectLst/>
                          <a:latin typeface="Modern Love Caps" panose="04070805081001020A01"/>
                        </a:rPr>
                        <a:t> Nelson Blanco Torres”</a:t>
                      </a:r>
                      <a:endParaRPr lang="es-CO" sz="1200" dirty="0">
                        <a:effectLst/>
                        <a:latin typeface="Modern Love Caps" panose="04070805081001020A01"/>
                        <a:ea typeface="Times New Roman" panose="02020603050405020304" pitchFamily="18" charset="0"/>
                      </a:endParaRPr>
                    </a:p>
                  </a:txBody>
                  <a:tcPr marL="37656" marR="37656" marT="0" marB="0" anchor="ctr"/>
                </a:tc>
                <a:tc>
                  <a:txBody>
                    <a:bodyPr/>
                    <a:lstStyle/>
                    <a:p>
                      <a:pPr algn="ctr">
                        <a:spcAft>
                          <a:spcPts val="0"/>
                        </a:spcAft>
                      </a:pPr>
                      <a:r>
                        <a:rPr lang="es-ES" sz="1200" dirty="0">
                          <a:effectLst/>
                          <a:latin typeface="Modern Love Caps" panose="04070805081001020A01"/>
                        </a:rPr>
                        <a:t>6 de Julio de 2021</a:t>
                      </a:r>
                      <a:endParaRPr lang="es-CO" sz="1200" dirty="0">
                        <a:effectLst/>
                        <a:latin typeface="Modern Love Caps" panose="04070805081001020A01"/>
                        <a:ea typeface="Times New Roman" panose="02020603050405020304" pitchFamily="18" charset="0"/>
                      </a:endParaRPr>
                    </a:p>
                  </a:txBody>
                  <a:tcPr marL="37656" marR="37656" marT="0" marB="0" anchor="ctr"/>
                </a:tc>
                <a:extLst>
                  <a:ext uri="{0D108BD9-81ED-4DB2-BD59-A6C34878D82A}">
                    <a16:rowId xmlns:a16="http://schemas.microsoft.com/office/drawing/2014/main" val="3178803526"/>
                  </a:ext>
                </a:extLst>
              </a:tr>
            </a:tbl>
          </a:graphicData>
        </a:graphic>
      </p:graphicFrame>
    </p:spTree>
    <p:extLst>
      <p:ext uri="{BB962C8B-B14F-4D97-AF65-F5344CB8AC3E}">
        <p14:creationId xmlns:p14="http://schemas.microsoft.com/office/powerpoint/2010/main" val="3236053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13885646"/>
              </p:ext>
            </p:extLst>
          </p:nvPr>
        </p:nvGraphicFramePr>
        <p:xfrm>
          <a:off x="1031699" y="2085783"/>
          <a:ext cx="9951610" cy="3978685"/>
        </p:xfrm>
        <a:graphic>
          <a:graphicData uri="http://schemas.openxmlformats.org/drawingml/2006/table">
            <a:tbl>
              <a:tblPr firstRow="1" firstCol="1" bandRow="1">
                <a:tableStyleId>{16D9F66E-5EB9-4882-86FB-DCBF35E3C3E4}</a:tableStyleId>
              </a:tblPr>
              <a:tblGrid>
                <a:gridCol w="667853">
                  <a:extLst>
                    <a:ext uri="{9D8B030D-6E8A-4147-A177-3AD203B41FA5}">
                      <a16:colId xmlns:a16="http://schemas.microsoft.com/office/drawing/2014/main" val="2268787665"/>
                    </a:ext>
                  </a:extLst>
                </a:gridCol>
                <a:gridCol w="2641329">
                  <a:extLst>
                    <a:ext uri="{9D8B030D-6E8A-4147-A177-3AD203B41FA5}">
                      <a16:colId xmlns:a16="http://schemas.microsoft.com/office/drawing/2014/main" val="2791991618"/>
                    </a:ext>
                  </a:extLst>
                </a:gridCol>
                <a:gridCol w="1942188">
                  <a:extLst>
                    <a:ext uri="{9D8B030D-6E8A-4147-A177-3AD203B41FA5}">
                      <a16:colId xmlns:a16="http://schemas.microsoft.com/office/drawing/2014/main" val="1271143998"/>
                    </a:ext>
                  </a:extLst>
                </a:gridCol>
                <a:gridCol w="2003559">
                  <a:extLst>
                    <a:ext uri="{9D8B030D-6E8A-4147-A177-3AD203B41FA5}">
                      <a16:colId xmlns:a16="http://schemas.microsoft.com/office/drawing/2014/main" val="3372800354"/>
                    </a:ext>
                  </a:extLst>
                </a:gridCol>
                <a:gridCol w="2696681">
                  <a:extLst>
                    <a:ext uri="{9D8B030D-6E8A-4147-A177-3AD203B41FA5}">
                      <a16:colId xmlns:a16="http://schemas.microsoft.com/office/drawing/2014/main" val="65291174"/>
                    </a:ext>
                  </a:extLst>
                </a:gridCol>
              </a:tblGrid>
              <a:tr h="1757593">
                <a:tc>
                  <a:txBody>
                    <a:bodyPr/>
                    <a:lstStyle/>
                    <a:p>
                      <a:pPr algn="ctr">
                        <a:spcAft>
                          <a:spcPts val="0"/>
                        </a:spcAft>
                      </a:pPr>
                      <a:r>
                        <a:rPr lang="es-ES_tradnl" sz="1400" dirty="0">
                          <a:effectLst/>
                          <a:latin typeface="Modern Love Caps" panose="04070805081001020A01"/>
                        </a:rPr>
                        <a:t>10</a:t>
                      </a:r>
                      <a:endParaRPr lang="es-CO" sz="1400" dirty="0">
                        <a:effectLst/>
                        <a:latin typeface="Modern Love Caps" panose="04070805081001020A01"/>
                        <a:ea typeface="Times New Roman" panose="02020603050405020304" pitchFamily="18" charset="0"/>
                      </a:endParaRPr>
                    </a:p>
                  </a:txBody>
                  <a:tcPr marL="68580" marR="68580" marT="0" marB="0" anchor="ctr"/>
                </a:tc>
                <a:tc>
                  <a:txBody>
                    <a:bodyPr/>
                    <a:lstStyle/>
                    <a:p>
                      <a:pPr algn="just">
                        <a:spcAft>
                          <a:spcPts val="0"/>
                        </a:spcAft>
                      </a:pPr>
                      <a:r>
                        <a:rPr lang="es-ES" sz="1400" dirty="0">
                          <a:effectLst/>
                          <a:latin typeface="Modern Love Caps" panose="04070805081001020A01"/>
                        </a:rPr>
                        <a:t>“Por medio del cual se denomina la plaza Judith Porto de González a la plaza ubicada en la Calle </a:t>
                      </a:r>
                      <a:r>
                        <a:rPr lang="es-ES" sz="1400" dirty="0" err="1">
                          <a:effectLst/>
                          <a:latin typeface="Modern Love Caps" panose="04070805081001020A01"/>
                        </a:rPr>
                        <a:t>Baloco</a:t>
                      </a:r>
                      <a:r>
                        <a:rPr lang="es-ES" sz="1400" dirty="0">
                          <a:effectLst/>
                          <a:latin typeface="Modern Love Caps" panose="04070805081001020A01"/>
                        </a:rPr>
                        <a:t> al frente de la casa de la cultura y se dictan otras disposiciones”</a:t>
                      </a:r>
                      <a:endParaRPr lang="es-CO" sz="14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tabLst>
                          <a:tab pos="2700020" algn="ctr"/>
                          <a:tab pos="5400040" algn="r"/>
                        </a:tabLst>
                      </a:pPr>
                      <a:r>
                        <a:rPr lang="es-ES" sz="1400">
                          <a:effectLst/>
                          <a:latin typeface="Modern Love Caps" panose="04070805081001020A01"/>
                        </a:rPr>
                        <a:t>Cambio Radical</a:t>
                      </a:r>
                      <a:endParaRPr lang="es-CO" sz="1400">
                        <a:effectLst/>
                        <a:latin typeface="Modern Love Caps" panose="04070805081001020A01"/>
                      </a:endParaRPr>
                    </a:p>
                    <a:p>
                      <a:pPr algn="ctr">
                        <a:spcAft>
                          <a:spcPts val="0"/>
                        </a:spcAft>
                        <a:tabLst>
                          <a:tab pos="2700020" algn="ctr"/>
                          <a:tab pos="5400040" algn="r"/>
                        </a:tabLst>
                      </a:pPr>
                      <a:r>
                        <a:rPr lang="es-ES" sz="1400">
                          <a:effectLst/>
                          <a:latin typeface="Modern Love Caps" panose="04070805081001020A01"/>
                        </a:rPr>
                        <a:t>30/04/21</a:t>
                      </a:r>
                      <a:endParaRPr lang="es-CO" sz="140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 sz="1400">
                          <a:effectLst/>
                          <a:latin typeface="Modern Love Caps" panose="04070805081001020A01"/>
                        </a:rPr>
                        <a:t>COMISION 3RA</a:t>
                      </a:r>
                      <a:endParaRPr lang="es-CO" sz="1400">
                        <a:effectLst/>
                        <a:latin typeface="Modern Love Caps" panose="04070805081001020A01"/>
                      </a:endParaRPr>
                    </a:p>
                    <a:p>
                      <a:pPr algn="ctr">
                        <a:spcAft>
                          <a:spcPts val="0"/>
                        </a:spcAft>
                      </a:pPr>
                      <a:r>
                        <a:rPr lang="es-ES" sz="1400">
                          <a:effectLst/>
                          <a:latin typeface="Modern Love Caps" panose="04070805081001020A01"/>
                        </a:rPr>
                        <a:t>Cesar Pion (c)</a:t>
                      </a:r>
                      <a:endParaRPr lang="es-CO" sz="1400">
                        <a:effectLst/>
                        <a:latin typeface="Modern Love Caps" panose="04070805081001020A01"/>
                      </a:endParaRPr>
                    </a:p>
                    <a:p>
                      <a:pPr algn="ctr">
                        <a:spcAft>
                          <a:spcPts val="0"/>
                        </a:spcAft>
                      </a:pPr>
                      <a:r>
                        <a:rPr lang="es-ES" sz="1400">
                          <a:effectLst/>
                          <a:latin typeface="Modern Love Caps" panose="04070805081001020A01"/>
                        </a:rPr>
                        <a:t>Hernando Piña</a:t>
                      </a:r>
                      <a:endParaRPr lang="es-CO" sz="1400">
                        <a:effectLst/>
                        <a:latin typeface="Modern Love Caps" panose="04070805081001020A01"/>
                      </a:endParaRPr>
                    </a:p>
                    <a:p>
                      <a:pPr algn="ctr">
                        <a:spcAft>
                          <a:spcPts val="0"/>
                        </a:spcAft>
                      </a:pPr>
                      <a:r>
                        <a:rPr lang="es-ES" sz="1400">
                          <a:effectLst/>
                          <a:latin typeface="Modern Love Caps" panose="04070805081001020A01"/>
                        </a:rPr>
                        <a:t>Lewis Montero </a:t>
                      </a:r>
                      <a:endParaRPr lang="es-CO" sz="1400">
                        <a:effectLst/>
                        <a:latin typeface="Modern Love Caps" panose="04070805081001020A01"/>
                        <a:ea typeface="Times New Roman" panose="02020603050405020304" pitchFamily="18" charset="0"/>
                      </a:endParaRPr>
                    </a:p>
                  </a:txBody>
                  <a:tcPr marL="68580" marR="68580" marT="0" marB="0" anchor="ctr"/>
                </a:tc>
                <a:tc>
                  <a:txBody>
                    <a:bodyPr/>
                    <a:lstStyle/>
                    <a:p>
                      <a:pPr algn="just">
                        <a:spcAft>
                          <a:spcPts val="0"/>
                        </a:spcAft>
                      </a:pPr>
                      <a:r>
                        <a:rPr lang="es-ES" sz="1400">
                          <a:effectLst/>
                          <a:latin typeface="Modern Love Caps" panose="04070805081001020A01"/>
                        </a:rPr>
                        <a:t>Acuerdo 057 “Por medio del cual se denomina la Plaza Judith Porto de González a la Plaza ubicada en la Calle Baloco al frente de la casa de la cultura y se dictan otras disposiciones”</a:t>
                      </a:r>
                      <a:endParaRPr lang="es-CO" sz="1400">
                        <a:effectLst/>
                        <a:latin typeface="Modern Love Caps" panose="04070805081001020A01"/>
                        <a:ea typeface="Times New Roman" panose="02020603050405020304" pitchFamily="18" charset="0"/>
                      </a:endParaRPr>
                    </a:p>
                  </a:txBody>
                  <a:tcPr marL="68580" marR="68580" marT="0" marB="0" anchor="ctr"/>
                </a:tc>
                <a:extLst>
                  <a:ext uri="{0D108BD9-81ED-4DB2-BD59-A6C34878D82A}">
                    <a16:rowId xmlns:a16="http://schemas.microsoft.com/office/drawing/2014/main" val="3568991759"/>
                  </a:ext>
                </a:extLst>
              </a:tr>
              <a:tr h="2221092">
                <a:tc>
                  <a:txBody>
                    <a:bodyPr/>
                    <a:lstStyle/>
                    <a:p>
                      <a:pPr algn="ctr">
                        <a:spcAft>
                          <a:spcPts val="0"/>
                        </a:spcAft>
                      </a:pPr>
                      <a:r>
                        <a:rPr lang="es-ES_tradnl" sz="1400">
                          <a:effectLst/>
                          <a:latin typeface="Modern Love Caps" panose="04070805081001020A01"/>
                        </a:rPr>
                        <a:t>11</a:t>
                      </a:r>
                      <a:endParaRPr lang="es-CO" sz="1400">
                        <a:effectLst/>
                        <a:latin typeface="Modern Love Caps" panose="04070805081001020A01"/>
                        <a:ea typeface="Times New Roman" panose="02020603050405020304" pitchFamily="18" charset="0"/>
                      </a:endParaRPr>
                    </a:p>
                  </a:txBody>
                  <a:tcPr marL="68580" marR="68580" marT="0" marB="0" anchor="ctr"/>
                </a:tc>
                <a:tc>
                  <a:txBody>
                    <a:bodyPr/>
                    <a:lstStyle/>
                    <a:p>
                      <a:pPr algn="just">
                        <a:spcAft>
                          <a:spcPts val="0"/>
                        </a:spcAft>
                      </a:pPr>
                      <a:r>
                        <a:rPr lang="es-ES" sz="1400" dirty="0">
                          <a:effectLst/>
                          <a:latin typeface="Modern Love Caps" panose="04070805081001020A01"/>
                        </a:rPr>
                        <a:t>“Por medio del cual se modifica el Acuerdo No. 0014 del 14 de Noviembre de 2019 el cual autoriza al Alcalde Distrital de Cartagena de Indias para la compra del terreno para la reubicación de las familias indígenas del Cabildo Indígena </a:t>
                      </a:r>
                      <a:r>
                        <a:rPr lang="es-ES" sz="1400" dirty="0" err="1">
                          <a:effectLst/>
                          <a:latin typeface="Modern Love Caps" panose="04070805081001020A01"/>
                        </a:rPr>
                        <a:t>Zenú</a:t>
                      </a:r>
                      <a:r>
                        <a:rPr lang="es-ES" sz="1400" dirty="0">
                          <a:effectLst/>
                          <a:latin typeface="Modern Love Caps" panose="04070805081001020A01"/>
                        </a:rPr>
                        <a:t> de </a:t>
                      </a:r>
                      <a:r>
                        <a:rPr lang="es-ES" sz="1400" dirty="0" err="1">
                          <a:effectLst/>
                          <a:latin typeface="Modern Love Caps" panose="04070805081001020A01"/>
                        </a:rPr>
                        <a:t>Membrillal</a:t>
                      </a:r>
                      <a:r>
                        <a:rPr lang="es-ES" sz="1400" dirty="0">
                          <a:effectLst/>
                          <a:latin typeface="Modern Love Caps" panose="04070805081001020A01"/>
                        </a:rPr>
                        <a:t> – CAIZEM” </a:t>
                      </a:r>
                      <a:endParaRPr lang="es-CO" sz="1400" dirty="0">
                        <a:effectLst/>
                        <a:latin typeface="Modern Love Caps" panose="04070805081001020A01"/>
                      </a:endParaRPr>
                    </a:p>
                    <a:p>
                      <a:pPr algn="just">
                        <a:spcAft>
                          <a:spcPts val="0"/>
                        </a:spcAft>
                      </a:pPr>
                      <a:r>
                        <a:rPr lang="es-ES" sz="1400" dirty="0">
                          <a:effectLst/>
                          <a:latin typeface="Modern Love Caps" panose="04070805081001020A01"/>
                        </a:rPr>
                        <a:t> </a:t>
                      </a:r>
                      <a:endParaRPr lang="es-CO" sz="14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tabLst>
                          <a:tab pos="2700020" algn="ctr"/>
                          <a:tab pos="5400040" algn="r"/>
                        </a:tabLst>
                      </a:pPr>
                      <a:r>
                        <a:rPr lang="es-ES" sz="1400" dirty="0">
                          <a:effectLst/>
                          <a:latin typeface="Modern Love Caps" panose="04070805081001020A01"/>
                        </a:rPr>
                        <a:t>El Ejecutivo </a:t>
                      </a:r>
                      <a:endParaRPr lang="es-CO" sz="1400" dirty="0">
                        <a:effectLst/>
                        <a:latin typeface="Modern Love Caps" panose="04070805081001020A01"/>
                      </a:endParaRPr>
                    </a:p>
                    <a:p>
                      <a:pPr algn="ctr">
                        <a:spcAft>
                          <a:spcPts val="0"/>
                        </a:spcAft>
                        <a:tabLst>
                          <a:tab pos="2700020" algn="ctr"/>
                          <a:tab pos="5400040" algn="r"/>
                        </a:tabLst>
                      </a:pPr>
                      <a:r>
                        <a:rPr lang="es-ES" sz="1400" dirty="0">
                          <a:effectLst/>
                          <a:latin typeface="Modern Love Caps" panose="04070805081001020A01"/>
                        </a:rPr>
                        <a:t>21/05/21</a:t>
                      </a:r>
                      <a:endParaRPr lang="es-CO" sz="14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 sz="1400" dirty="0">
                          <a:effectLst/>
                          <a:latin typeface="Modern Love Caps" panose="04070805081001020A01"/>
                        </a:rPr>
                        <a:t>COMISION 1RA </a:t>
                      </a:r>
                      <a:endParaRPr lang="es-CO" sz="1400" dirty="0">
                        <a:effectLst/>
                        <a:latin typeface="Modern Love Caps" panose="04070805081001020A01"/>
                      </a:endParaRPr>
                    </a:p>
                    <a:p>
                      <a:pPr algn="ctr">
                        <a:spcAft>
                          <a:spcPts val="0"/>
                        </a:spcAft>
                      </a:pPr>
                      <a:r>
                        <a:rPr lang="es-ES" sz="1400" dirty="0">
                          <a:effectLst/>
                          <a:latin typeface="Modern Love Caps" panose="04070805081001020A01"/>
                        </a:rPr>
                        <a:t>Hernando Piña (c)</a:t>
                      </a:r>
                      <a:endParaRPr lang="es-CO" sz="1400" dirty="0">
                        <a:effectLst/>
                        <a:latin typeface="Modern Love Caps" panose="04070805081001020A01"/>
                      </a:endParaRPr>
                    </a:p>
                    <a:p>
                      <a:pPr algn="ctr">
                        <a:spcAft>
                          <a:spcPts val="0"/>
                        </a:spcAft>
                      </a:pPr>
                      <a:r>
                        <a:rPr lang="es-ES" sz="1400" dirty="0" err="1">
                          <a:effectLst/>
                          <a:latin typeface="Modern Love Caps" panose="04070805081001020A01"/>
                        </a:rPr>
                        <a:t>Luder</a:t>
                      </a:r>
                      <a:r>
                        <a:rPr lang="es-ES" sz="1400" dirty="0">
                          <a:effectLst/>
                          <a:latin typeface="Modern Love Caps" panose="04070805081001020A01"/>
                        </a:rPr>
                        <a:t> Ariza</a:t>
                      </a:r>
                      <a:endParaRPr lang="es-CO" sz="1400" dirty="0">
                        <a:effectLst/>
                        <a:latin typeface="Modern Love Caps" panose="04070805081001020A01"/>
                      </a:endParaRPr>
                    </a:p>
                    <a:p>
                      <a:pPr algn="ctr">
                        <a:spcAft>
                          <a:spcPts val="0"/>
                        </a:spcAft>
                      </a:pPr>
                      <a:r>
                        <a:rPr lang="es-ES" sz="1400" dirty="0">
                          <a:effectLst/>
                          <a:latin typeface="Modern Love Caps" panose="04070805081001020A01"/>
                        </a:rPr>
                        <a:t>Laureano </a:t>
                      </a:r>
                      <a:r>
                        <a:rPr lang="es-ES" sz="1400" dirty="0" err="1">
                          <a:effectLst/>
                          <a:latin typeface="Modern Love Caps" panose="04070805081001020A01"/>
                        </a:rPr>
                        <a:t>Curi</a:t>
                      </a:r>
                      <a:r>
                        <a:rPr lang="es-ES" sz="1400" dirty="0">
                          <a:effectLst/>
                          <a:latin typeface="Modern Love Caps" panose="04070805081001020A01"/>
                        </a:rPr>
                        <a:t> </a:t>
                      </a:r>
                      <a:endParaRPr lang="es-CO" sz="1400" dirty="0">
                        <a:effectLst/>
                        <a:latin typeface="Modern Love Caps" panose="04070805081001020A01"/>
                        <a:ea typeface="Times New Roman" panose="02020603050405020304" pitchFamily="18" charset="0"/>
                      </a:endParaRPr>
                    </a:p>
                  </a:txBody>
                  <a:tcPr marL="68580" marR="68580" marT="0" marB="0" anchor="ctr"/>
                </a:tc>
                <a:tc>
                  <a:txBody>
                    <a:bodyPr/>
                    <a:lstStyle/>
                    <a:p>
                      <a:pPr algn="just">
                        <a:spcAft>
                          <a:spcPts val="0"/>
                        </a:spcAft>
                      </a:pPr>
                      <a:r>
                        <a:rPr lang="es-ES" sz="1400" dirty="0">
                          <a:effectLst/>
                          <a:latin typeface="Modern Love Caps" panose="04070805081001020A01"/>
                        </a:rPr>
                        <a:t>Acuerdo 060 “Por medio del cual modifica el Acuerdo 0014 del 14 de Noviembre de 2019 por medio del cual se autoriza al Alcalde Distrital de Cartagena de Indias para la compra del terreno para la reubicación de las familias indígenas del Cabildo Indígena </a:t>
                      </a:r>
                      <a:r>
                        <a:rPr lang="es-ES" sz="1400" dirty="0" err="1">
                          <a:effectLst/>
                          <a:latin typeface="Modern Love Caps" panose="04070805081001020A01"/>
                        </a:rPr>
                        <a:t>Zenú</a:t>
                      </a:r>
                      <a:r>
                        <a:rPr lang="es-ES" sz="1400" dirty="0">
                          <a:effectLst/>
                          <a:latin typeface="Modern Love Caps" panose="04070805081001020A01"/>
                        </a:rPr>
                        <a:t> de </a:t>
                      </a:r>
                      <a:r>
                        <a:rPr lang="es-ES" sz="1400" dirty="0" err="1">
                          <a:effectLst/>
                          <a:latin typeface="Modern Love Caps" panose="04070805081001020A01"/>
                        </a:rPr>
                        <a:t>Membrillal</a:t>
                      </a:r>
                      <a:r>
                        <a:rPr lang="es-ES" sz="1400" dirty="0">
                          <a:effectLst/>
                          <a:latin typeface="Modern Love Caps" panose="04070805081001020A01"/>
                        </a:rPr>
                        <a:t> – CAIZEM”.</a:t>
                      </a:r>
                      <a:endParaRPr lang="es-CO" sz="1400" dirty="0">
                        <a:effectLst/>
                        <a:latin typeface="Modern Love Caps" panose="04070805081001020A01"/>
                      </a:endParaRPr>
                    </a:p>
                    <a:p>
                      <a:pPr algn="just">
                        <a:spcAft>
                          <a:spcPts val="0"/>
                        </a:spcAft>
                      </a:pPr>
                      <a:r>
                        <a:rPr lang="es-ES" sz="1400" dirty="0">
                          <a:effectLst/>
                          <a:latin typeface="Modern Love Caps" panose="04070805081001020A01"/>
                        </a:rPr>
                        <a:t> </a:t>
                      </a:r>
                      <a:endParaRPr lang="es-CO" sz="1400" dirty="0">
                        <a:effectLst/>
                        <a:latin typeface="Modern Love Caps" panose="04070805081001020A01"/>
                        <a:ea typeface="Times New Roman" panose="02020603050405020304" pitchFamily="18" charset="0"/>
                      </a:endParaRPr>
                    </a:p>
                  </a:txBody>
                  <a:tcPr marL="68580" marR="68580" marT="0" marB="0" anchor="ctr"/>
                </a:tc>
                <a:extLst>
                  <a:ext uri="{0D108BD9-81ED-4DB2-BD59-A6C34878D82A}">
                    <a16:rowId xmlns:a16="http://schemas.microsoft.com/office/drawing/2014/main" val="3937555979"/>
                  </a:ext>
                </a:extLst>
              </a:tr>
            </a:tbl>
          </a:graphicData>
        </a:graphic>
      </p:graphicFrame>
    </p:spTree>
    <p:extLst>
      <p:ext uri="{BB962C8B-B14F-4D97-AF65-F5344CB8AC3E}">
        <p14:creationId xmlns:p14="http://schemas.microsoft.com/office/powerpoint/2010/main" val="2677798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1883" y="3402615"/>
            <a:ext cx="9293771" cy="1325563"/>
          </a:xfrm>
        </p:spPr>
        <p:txBody>
          <a:bodyPr>
            <a:normAutofit fontScale="90000"/>
          </a:bodyPr>
          <a:lstStyle/>
          <a:p>
            <a:pPr algn="ctr"/>
            <a:r>
              <a:rPr lang="es-ES" sz="5300" b="1" dirty="0">
                <a:solidFill>
                  <a:schemeClr val="bg1"/>
                </a:solidFill>
                <a:latin typeface="Modern Love Caps" panose="04070805081001020A01"/>
              </a:rPr>
              <a:t>PROYECTOS DE ACUERDOS APROBADOS QUE SE ENCUENTRAN PARA LA SANCIÓN DEL ALCALDE MAYOR DE CARTAGENA.</a:t>
            </a:r>
            <a:br>
              <a:rPr lang="es-CO" dirty="0"/>
            </a:br>
            <a:r>
              <a:rPr lang="es-ES_tradnl" dirty="0"/>
              <a:t> </a:t>
            </a:r>
            <a:br>
              <a:rPr lang="es-CO" dirty="0"/>
            </a:br>
            <a:endParaRPr lang="es-CO" dirty="0"/>
          </a:p>
        </p:txBody>
      </p:sp>
    </p:spTree>
    <p:extLst>
      <p:ext uri="{BB962C8B-B14F-4D97-AF65-F5344CB8AC3E}">
        <p14:creationId xmlns:p14="http://schemas.microsoft.com/office/powerpoint/2010/main" val="1132121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graphicFrame>
        <p:nvGraphicFramePr>
          <p:cNvPr id="4" name="Tabla 3"/>
          <p:cNvGraphicFramePr>
            <a:graphicFrameLocks noGrp="1"/>
          </p:cNvGraphicFramePr>
          <p:nvPr>
            <p:extLst>
              <p:ext uri="{D42A27DB-BD31-4B8C-83A1-F6EECF244321}">
                <p14:modId xmlns:p14="http://schemas.microsoft.com/office/powerpoint/2010/main" val="3197860111"/>
              </p:ext>
            </p:extLst>
          </p:nvPr>
        </p:nvGraphicFramePr>
        <p:xfrm>
          <a:off x="1285930" y="1856395"/>
          <a:ext cx="9224415" cy="4511040"/>
        </p:xfrm>
        <a:graphic>
          <a:graphicData uri="http://schemas.openxmlformats.org/drawingml/2006/table">
            <a:tbl>
              <a:tblPr firstRow="1" firstCol="1" bandRow="1">
                <a:tableStyleId>{16D9F66E-5EB9-4882-86FB-DCBF35E3C3E4}</a:tableStyleId>
              </a:tblPr>
              <a:tblGrid>
                <a:gridCol w="624512">
                  <a:extLst>
                    <a:ext uri="{9D8B030D-6E8A-4147-A177-3AD203B41FA5}">
                      <a16:colId xmlns:a16="http://schemas.microsoft.com/office/drawing/2014/main" val="3171912879"/>
                    </a:ext>
                  </a:extLst>
                </a:gridCol>
                <a:gridCol w="2494687">
                  <a:extLst>
                    <a:ext uri="{9D8B030D-6E8A-4147-A177-3AD203B41FA5}">
                      <a16:colId xmlns:a16="http://schemas.microsoft.com/office/drawing/2014/main" val="2568373873"/>
                    </a:ext>
                  </a:extLst>
                </a:gridCol>
                <a:gridCol w="1650815">
                  <a:extLst>
                    <a:ext uri="{9D8B030D-6E8A-4147-A177-3AD203B41FA5}">
                      <a16:colId xmlns:a16="http://schemas.microsoft.com/office/drawing/2014/main" val="3623642949"/>
                    </a:ext>
                  </a:extLst>
                </a:gridCol>
                <a:gridCol w="1898157">
                  <a:extLst>
                    <a:ext uri="{9D8B030D-6E8A-4147-A177-3AD203B41FA5}">
                      <a16:colId xmlns:a16="http://schemas.microsoft.com/office/drawing/2014/main" val="2901690889"/>
                    </a:ext>
                  </a:extLst>
                </a:gridCol>
                <a:gridCol w="2556244">
                  <a:extLst>
                    <a:ext uri="{9D8B030D-6E8A-4147-A177-3AD203B41FA5}">
                      <a16:colId xmlns:a16="http://schemas.microsoft.com/office/drawing/2014/main" val="2384596394"/>
                    </a:ext>
                  </a:extLst>
                </a:gridCol>
              </a:tblGrid>
              <a:tr h="212260">
                <a:tc>
                  <a:txBody>
                    <a:bodyPr/>
                    <a:lstStyle/>
                    <a:p>
                      <a:pPr algn="just">
                        <a:spcAft>
                          <a:spcPts val="0"/>
                        </a:spcAft>
                      </a:pPr>
                      <a:r>
                        <a:rPr lang="es-ES_tradnl" sz="1600">
                          <a:effectLst/>
                          <a:latin typeface="Modern Love Caps" panose="04070805081001020A01"/>
                        </a:rPr>
                        <a:t>No.</a:t>
                      </a:r>
                      <a:endParaRPr lang="es-CO" sz="1600">
                        <a:effectLst/>
                        <a:latin typeface="Modern Love Caps" panose="04070805081001020A01"/>
                        <a:ea typeface="Times New Roman" panose="02020603050405020304" pitchFamily="18" charset="0"/>
                      </a:endParaRPr>
                    </a:p>
                  </a:txBody>
                  <a:tcPr marL="53065" marR="53065" marT="0" marB="0" anchor="ctr"/>
                </a:tc>
                <a:tc>
                  <a:txBody>
                    <a:bodyPr/>
                    <a:lstStyle/>
                    <a:p>
                      <a:pPr algn="ctr">
                        <a:spcAft>
                          <a:spcPts val="0"/>
                        </a:spcAft>
                      </a:pPr>
                      <a:r>
                        <a:rPr lang="es-ES_tradnl" sz="1600">
                          <a:effectLst/>
                          <a:latin typeface="Modern Love Caps" panose="04070805081001020A01"/>
                        </a:rPr>
                        <a:t>PROYECTOS DE ACUERDO No. </a:t>
                      </a:r>
                      <a:endParaRPr lang="es-CO" sz="1600">
                        <a:effectLst/>
                        <a:latin typeface="Modern Love Caps" panose="04070805081001020A01"/>
                        <a:ea typeface="Times New Roman" panose="02020603050405020304" pitchFamily="18" charset="0"/>
                      </a:endParaRPr>
                    </a:p>
                  </a:txBody>
                  <a:tcPr marL="53065" marR="53065" marT="0" marB="0" anchor="ctr"/>
                </a:tc>
                <a:tc>
                  <a:txBody>
                    <a:bodyPr/>
                    <a:lstStyle/>
                    <a:p>
                      <a:pPr algn="ctr">
                        <a:spcAft>
                          <a:spcPts val="0"/>
                        </a:spcAft>
                      </a:pPr>
                      <a:r>
                        <a:rPr lang="es-ES_tradnl" sz="1600">
                          <a:effectLst/>
                          <a:latin typeface="Modern Love Caps" panose="04070805081001020A01"/>
                        </a:rPr>
                        <a:t>PRESENTADO</a:t>
                      </a:r>
                      <a:endParaRPr lang="es-CO" sz="1600">
                        <a:effectLst/>
                        <a:latin typeface="Modern Love Caps" panose="04070805081001020A01"/>
                        <a:ea typeface="Times New Roman" panose="02020603050405020304" pitchFamily="18" charset="0"/>
                      </a:endParaRPr>
                    </a:p>
                  </a:txBody>
                  <a:tcPr marL="53065" marR="53065" marT="0" marB="0" anchor="ctr"/>
                </a:tc>
                <a:tc>
                  <a:txBody>
                    <a:bodyPr/>
                    <a:lstStyle/>
                    <a:p>
                      <a:pPr algn="ctr">
                        <a:spcAft>
                          <a:spcPts val="0"/>
                        </a:spcAft>
                      </a:pPr>
                      <a:r>
                        <a:rPr lang="es-ES_tradnl" sz="1600">
                          <a:effectLst/>
                          <a:latin typeface="Modern Love Caps" panose="04070805081001020A01"/>
                        </a:rPr>
                        <a:t>PONENTES</a:t>
                      </a:r>
                      <a:endParaRPr lang="es-CO" sz="1600">
                        <a:effectLst/>
                        <a:latin typeface="Modern Love Caps" panose="04070805081001020A01"/>
                        <a:ea typeface="Times New Roman" panose="02020603050405020304" pitchFamily="18" charset="0"/>
                      </a:endParaRPr>
                    </a:p>
                  </a:txBody>
                  <a:tcPr marL="53065" marR="53065" marT="0" marB="0" anchor="ctr"/>
                </a:tc>
                <a:tc>
                  <a:txBody>
                    <a:bodyPr/>
                    <a:lstStyle/>
                    <a:p>
                      <a:pPr algn="ctr">
                        <a:spcAft>
                          <a:spcPts val="0"/>
                        </a:spcAft>
                      </a:pPr>
                      <a:r>
                        <a:rPr lang="es-ES_tradnl" sz="1600" dirty="0">
                          <a:effectLst/>
                          <a:latin typeface="Modern Love Caps" panose="04070805081001020A01"/>
                        </a:rPr>
                        <a:t>ESTADO</a:t>
                      </a:r>
                      <a:endParaRPr lang="es-CO" sz="1600" dirty="0">
                        <a:effectLst/>
                        <a:latin typeface="Modern Love Caps" panose="04070805081001020A01"/>
                        <a:ea typeface="Times New Roman" panose="02020603050405020304" pitchFamily="18" charset="0"/>
                      </a:endParaRPr>
                    </a:p>
                  </a:txBody>
                  <a:tcPr marL="53065" marR="53065" marT="0" marB="0" anchor="ctr"/>
                </a:tc>
                <a:extLst>
                  <a:ext uri="{0D108BD9-81ED-4DB2-BD59-A6C34878D82A}">
                    <a16:rowId xmlns:a16="http://schemas.microsoft.com/office/drawing/2014/main" val="3307728414"/>
                  </a:ext>
                </a:extLst>
              </a:tr>
              <a:tr h="1910343">
                <a:tc>
                  <a:txBody>
                    <a:bodyPr/>
                    <a:lstStyle/>
                    <a:p>
                      <a:pPr algn="ctr">
                        <a:spcAft>
                          <a:spcPts val="0"/>
                        </a:spcAft>
                      </a:pPr>
                      <a:r>
                        <a:rPr lang="es-ES" sz="1400">
                          <a:effectLst/>
                          <a:latin typeface="Modern Love Caps" panose="04070805081001020A01"/>
                        </a:rPr>
                        <a:t>1</a:t>
                      </a:r>
                      <a:endParaRPr lang="es-CO" sz="1400">
                        <a:effectLst/>
                        <a:latin typeface="Modern Love Caps" panose="04070805081001020A01"/>
                        <a:ea typeface="Times New Roman" panose="02020603050405020304" pitchFamily="18" charset="0"/>
                      </a:endParaRPr>
                    </a:p>
                  </a:txBody>
                  <a:tcPr marL="53065" marR="53065" marT="0" marB="0" anchor="ctr"/>
                </a:tc>
                <a:tc>
                  <a:txBody>
                    <a:bodyPr/>
                    <a:lstStyle/>
                    <a:p>
                      <a:pPr algn="just">
                        <a:spcAft>
                          <a:spcPts val="0"/>
                        </a:spcAft>
                      </a:pPr>
                      <a:r>
                        <a:rPr lang="es-ES" sz="1400">
                          <a:effectLst/>
                          <a:latin typeface="Modern Love Caps" panose="04070805081001020A01"/>
                        </a:rPr>
                        <a:t>P.A. 076</a:t>
                      </a:r>
                      <a:endParaRPr lang="es-CO" sz="1400">
                        <a:effectLst/>
                        <a:latin typeface="Modern Love Caps" panose="04070805081001020A01"/>
                      </a:endParaRPr>
                    </a:p>
                    <a:p>
                      <a:pPr algn="just">
                        <a:spcAft>
                          <a:spcPts val="0"/>
                        </a:spcAft>
                      </a:pPr>
                      <a:r>
                        <a:rPr lang="es-ES" sz="1400">
                          <a:effectLst/>
                          <a:latin typeface="Modern Love Caps" panose="04070805081001020A01"/>
                        </a:rPr>
                        <a:t>“Por el cual se implementa la arborización en el distrito Turístico y  Cultural de Cartagena de Indias, como parte integral de los proyectos ambientales escolares en las Instituciones Educativas del Distrito y se definen responsabilidades del Establecimiento Público Ambiental (EPA) y la Secretaría de Educación”.</a:t>
                      </a:r>
                      <a:endParaRPr lang="es-CO" sz="1400">
                        <a:effectLst/>
                        <a:latin typeface="Modern Love Caps" panose="04070805081001020A01"/>
                        <a:ea typeface="Times New Roman" panose="02020603050405020304" pitchFamily="18" charset="0"/>
                      </a:endParaRPr>
                    </a:p>
                  </a:txBody>
                  <a:tcPr marL="53065" marR="53065" marT="0" marB="0" anchor="ctr"/>
                </a:tc>
                <a:tc>
                  <a:txBody>
                    <a:bodyPr/>
                    <a:lstStyle/>
                    <a:p>
                      <a:pPr algn="ctr">
                        <a:spcAft>
                          <a:spcPts val="0"/>
                        </a:spcAft>
                        <a:tabLst>
                          <a:tab pos="2700020" algn="ctr"/>
                          <a:tab pos="5400040" algn="r"/>
                        </a:tabLst>
                      </a:pPr>
                      <a:r>
                        <a:rPr lang="es-ES" sz="1400">
                          <a:effectLst/>
                          <a:latin typeface="Modern Love Caps" panose="04070805081001020A01"/>
                        </a:rPr>
                        <a:t>Coalición Alternativa </a:t>
                      </a:r>
                      <a:endParaRPr lang="es-CO" sz="1400">
                        <a:effectLst/>
                        <a:latin typeface="Modern Love Caps" panose="04070805081001020A01"/>
                      </a:endParaRPr>
                    </a:p>
                    <a:p>
                      <a:pPr algn="ctr">
                        <a:spcAft>
                          <a:spcPts val="0"/>
                        </a:spcAft>
                        <a:tabLst>
                          <a:tab pos="2700020" algn="ctr"/>
                          <a:tab pos="5400040" algn="r"/>
                        </a:tabLst>
                      </a:pPr>
                      <a:r>
                        <a:rPr lang="es-ES" sz="1400">
                          <a:effectLst/>
                          <a:latin typeface="Modern Love Caps" panose="04070805081001020A01"/>
                        </a:rPr>
                        <a:t>16/04/21</a:t>
                      </a:r>
                      <a:endParaRPr lang="es-CO" sz="1400">
                        <a:effectLst/>
                        <a:latin typeface="Modern Love Caps" panose="04070805081001020A01"/>
                        <a:ea typeface="Times New Roman" panose="02020603050405020304" pitchFamily="18" charset="0"/>
                      </a:endParaRPr>
                    </a:p>
                  </a:txBody>
                  <a:tcPr marL="53065" marR="53065" marT="0" marB="0" anchor="ctr"/>
                </a:tc>
                <a:tc>
                  <a:txBody>
                    <a:bodyPr/>
                    <a:lstStyle/>
                    <a:p>
                      <a:pPr algn="ctr">
                        <a:spcAft>
                          <a:spcPts val="0"/>
                        </a:spcAft>
                      </a:pPr>
                      <a:r>
                        <a:rPr lang="es-ES" sz="1400">
                          <a:effectLst/>
                          <a:latin typeface="Modern Love Caps" panose="04070805081001020A01"/>
                        </a:rPr>
                        <a:t>COMISION 1RA</a:t>
                      </a:r>
                      <a:endParaRPr lang="es-CO" sz="1400">
                        <a:effectLst/>
                        <a:latin typeface="Modern Love Caps" panose="04070805081001020A01"/>
                      </a:endParaRPr>
                    </a:p>
                    <a:p>
                      <a:pPr algn="ctr">
                        <a:spcAft>
                          <a:spcPts val="0"/>
                        </a:spcAft>
                      </a:pPr>
                      <a:r>
                        <a:rPr lang="es-ES" sz="1400">
                          <a:effectLst/>
                          <a:latin typeface="Modern Love Caps" panose="04070805081001020A01"/>
                        </a:rPr>
                        <a:t>Sergio Mendoza (c)</a:t>
                      </a:r>
                      <a:endParaRPr lang="es-CO" sz="1400">
                        <a:effectLst/>
                        <a:latin typeface="Modern Love Caps" panose="04070805081001020A01"/>
                      </a:endParaRPr>
                    </a:p>
                    <a:p>
                      <a:pPr algn="ctr">
                        <a:spcAft>
                          <a:spcPts val="0"/>
                        </a:spcAft>
                      </a:pPr>
                      <a:r>
                        <a:rPr lang="es-ES" sz="1400">
                          <a:effectLst/>
                          <a:latin typeface="Modern Love Caps" panose="04070805081001020A01"/>
                        </a:rPr>
                        <a:t>Luder Ariza </a:t>
                      </a:r>
                      <a:endParaRPr lang="es-CO" sz="1400">
                        <a:effectLst/>
                        <a:latin typeface="Modern Love Caps" panose="04070805081001020A01"/>
                      </a:endParaRPr>
                    </a:p>
                    <a:p>
                      <a:pPr algn="ctr">
                        <a:spcAft>
                          <a:spcPts val="0"/>
                        </a:spcAft>
                        <a:tabLst>
                          <a:tab pos="2700020" algn="ctr"/>
                          <a:tab pos="5400040" algn="r"/>
                        </a:tabLst>
                      </a:pPr>
                      <a:r>
                        <a:rPr lang="es-ES" sz="1400">
                          <a:effectLst/>
                          <a:latin typeface="Modern Love Caps" panose="04070805081001020A01"/>
                        </a:rPr>
                        <a:t>Claudia Arboleda </a:t>
                      </a:r>
                      <a:endParaRPr lang="es-CO" sz="1400">
                        <a:effectLst/>
                        <a:latin typeface="Modern Love Caps" panose="04070805081001020A01"/>
                        <a:ea typeface="Times New Roman" panose="02020603050405020304" pitchFamily="18" charset="0"/>
                      </a:endParaRPr>
                    </a:p>
                  </a:txBody>
                  <a:tcPr marL="53065" marR="53065" marT="0" marB="0" anchor="ctr"/>
                </a:tc>
                <a:tc>
                  <a:txBody>
                    <a:bodyPr/>
                    <a:lstStyle/>
                    <a:p>
                      <a:pPr algn="ctr">
                        <a:spcAft>
                          <a:spcPts val="0"/>
                        </a:spcAft>
                      </a:pPr>
                      <a:r>
                        <a:rPr lang="es-ES" sz="1400">
                          <a:effectLst/>
                          <a:latin typeface="Modern Love Caps" panose="04070805081001020A01"/>
                        </a:rPr>
                        <a:t>FUE ENVIADO A LA ALCALDIA PARA LA SANCION</a:t>
                      </a:r>
                      <a:endParaRPr lang="es-CO" sz="1400">
                        <a:effectLst/>
                        <a:latin typeface="Modern Love Caps" panose="04070805081001020A01"/>
                        <a:ea typeface="Times New Roman" panose="02020603050405020304" pitchFamily="18" charset="0"/>
                      </a:endParaRPr>
                    </a:p>
                  </a:txBody>
                  <a:tcPr marL="53065" marR="53065" marT="0" marB="0" anchor="ctr"/>
                </a:tc>
                <a:extLst>
                  <a:ext uri="{0D108BD9-81ED-4DB2-BD59-A6C34878D82A}">
                    <a16:rowId xmlns:a16="http://schemas.microsoft.com/office/drawing/2014/main" val="1291208727"/>
                  </a:ext>
                </a:extLst>
              </a:tr>
              <a:tr h="2228734">
                <a:tc>
                  <a:txBody>
                    <a:bodyPr/>
                    <a:lstStyle/>
                    <a:p>
                      <a:pPr algn="ctr">
                        <a:spcAft>
                          <a:spcPts val="0"/>
                        </a:spcAft>
                      </a:pPr>
                      <a:r>
                        <a:rPr lang="es-ES" sz="1400">
                          <a:effectLst/>
                          <a:latin typeface="Modern Love Caps" panose="04070805081001020A01"/>
                        </a:rPr>
                        <a:t>2</a:t>
                      </a:r>
                      <a:endParaRPr lang="es-CO" sz="1400">
                        <a:effectLst/>
                        <a:latin typeface="Modern Love Caps" panose="04070805081001020A01"/>
                        <a:ea typeface="Times New Roman" panose="02020603050405020304" pitchFamily="18" charset="0"/>
                      </a:endParaRPr>
                    </a:p>
                  </a:txBody>
                  <a:tcPr marL="53065" marR="53065" marT="0" marB="0" anchor="ctr"/>
                </a:tc>
                <a:tc>
                  <a:txBody>
                    <a:bodyPr/>
                    <a:lstStyle/>
                    <a:p>
                      <a:pPr algn="just">
                        <a:spcAft>
                          <a:spcPts val="0"/>
                        </a:spcAft>
                      </a:pPr>
                      <a:r>
                        <a:rPr lang="es-ES" sz="1400">
                          <a:effectLst/>
                          <a:latin typeface="Modern Love Caps" panose="04070805081001020A01"/>
                        </a:rPr>
                        <a:t>P.A. 082</a:t>
                      </a:r>
                      <a:endParaRPr lang="es-CO" sz="1400">
                        <a:effectLst/>
                        <a:latin typeface="Modern Love Caps" panose="04070805081001020A01"/>
                      </a:endParaRPr>
                    </a:p>
                    <a:p>
                      <a:pPr algn="just">
                        <a:spcAft>
                          <a:spcPts val="0"/>
                        </a:spcAft>
                      </a:pPr>
                      <a:r>
                        <a:rPr lang="es-ES" sz="1400">
                          <a:effectLst/>
                          <a:latin typeface="Modern Love Caps" panose="04070805081001020A01"/>
                        </a:rPr>
                        <a:t>“Por medio del cual se realiza un Traslado entre Unidades Ejecutoras en el presupuesto de Rentas, Recursos de Capital y Recursos de Fondos Especiales; las Apropiaciones de Funcionamiento y de Servicio a la Deuda; así como el Plan de Inversiones con Enfoque de Género para la Vigencia Fiscal del 1 de enero al 31 de Diciembre de 2021 en el Distrito Turístico y Cultural de Cartagena de Indias”.</a:t>
                      </a:r>
                      <a:endParaRPr lang="es-CO" sz="1400">
                        <a:effectLst/>
                        <a:latin typeface="Modern Love Caps" panose="04070805081001020A01"/>
                        <a:ea typeface="Times New Roman" panose="02020603050405020304" pitchFamily="18" charset="0"/>
                      </a:endParaRPr>
                    </a:p>
                  </a:txBody>
                  <a:tcPr marL="53065" marR="53065" marT="0" marB="0" anchor="ctr"/>
                </a:tc>
                <a:tc>
                  <a:txBody>
                    <a:bodyPr/>
                    <a:lstStyle/>
                    <a:p>
                      <a:pPr algn="ctr">
                        <a:spcAft>
                          <a:spcPts val="0"/>
                        </a:spcAft>
                        <a:tabLst>
                          <a:tab pos="2700020" algn="ctr"/>
                          <a:tab pos="5400040" algn="r"/>
                        </a:tabLst>
                      </a:pPr>
                      <a:r>
                        <a:rPr lang="es-ES" sz="1400">
                          <a:effectLst/>
                          <a:latin typeface="Modern Love Caps" panose="04070805081001020A01"/>
                        </a:rPr>
                        <a:t>Ejecutivo</a:t>
                      </a:r>
                      <a:endParaRPr lang="es-CO" sz="1400">
                        <a:effectLst/>
                        <a:latin typeface="Modern Love Caps" panose="04070805081001020A01"/>
                      </a:endParaRPr>
                    </a:p>
                    <a:p>
                      <a:pPr algn="ctr">
                        <a:spcAft>
                          <a:spcPts val="0"/>
                        </a:spcAft>
                        <a:tabLst>
                          <a:tab pos="2700020" algn="ctr"/>
                          <a:tab pos="5400040" algn="r"/>
                        </a:tabLst>
                      </a:pPr>
                      <a:r>
                        <a:rPr lang="es-ES" sz="1400">
                          <a:effectLst/>
                          <a:latin typeface="Modern Love Caps" panose="04070805081001020A01"/>
                        </a:rPr>
                        <a:t>02/06/21</a:t>
                      </a:r>
                      <a:endParaRPr lang="es-CO" sz="1400">
                        <a:effectLst/>
                        <a:latin typeface="Modern Love Caps" panose="04070805081001020A01"/>
                        <a:ea typeface="Times New Roman" panose="02020603050405020304" pitchFamily="18" charset="0"/>
                      </a:endParaRPr>
                    </a:p>
                  </a:txBody>
                  <a:tcPr marL="53065" marR="53065" marT="0" marB="0" anchor="ctr"/>
                </a:tc>
                <a:tc>
                  <a:txBody>
                    <a:bodyPr/>
                    <a:lstStyle/>
                    <a:p>
                      <a:pPr algn="ctr">
                        <a:spcAft>
                          <a:spcPts val="0"/>
                        </a:spcAft>
                      </a:pPr>
                      <a:r>
                        <a:rPr lang="es-ES" sz="1400">
                          <a:effectLst/>
                          <a:latin typeface="Modern Love Caps" panose="04070805081001020A01"/>
                        </a:rPr>
                        <a:t>COMISION 2DA Y 1RA</a:t>
                      </a:r>
                      <a:endParaRPr lang="es-CO" sz="1400">
                        <a:effectLst/>
                        <a:latin typeface="Modern Love Caps" panose="04070805081001020A01"/>
                      </a:endParaRPr>
                    </a:p>
                    <a:p>
                      <a:pPr algn="ctr">
                        <a:spcAft>
                          <a:spcPts val="0"/>
                        </a:spcAft>
                      </a:pPr>
                      <a:r>
                        <a:rPr lang="es-ES" sz="1400">
                          <a:effectLst/>
                          <a:latin typeface="Modern Love Caps" panose="04070805081001020A01"/>
                        </a:rPr>
                        <a:t>Sergio Mendoza (c)</a:t>
                      </a:r>
                      <a:endParaRPr lang="es-CO" sz="1400">
                        <a:effectLst/>
                        <a:latin typeface="Modern Love Caps" panose="04070805081001020A01"/>
                      </a:endParaRPr>
                    </a:p>
                    <a:p>
                      <a:pPr algn="ctr">
                        <a:spcAft>
                          <a:spcPts val="0"/>
                        </a:spcAft>
                      </a:pPr>
                      <a:r>
                        <a:rPr lang="es-ES" sz="1400">
                          <a:effectLst/>
                          <a:latin typeface="Modern Love Caps" panose="04070805081001020A01"/>
                        </a:rPr>
                        <a:t>Kattya Mendoza</a:t>
                      </a:r>
                      <a:endParaRPr lang="es-CO" sz="1400">
                        <a:effectLst/>
                        <a:latin typeface="Modern Love Caps" panose="04070805081001020A01"/>
                      </a:endParaRPr>
                    </a:p>
                    <a:p>
                      <a:pPr algn="ctr">
                        <a:spcAft>
                          <a:spcPts val="0"/>
                        </a:spcAft>
                        <a:tabLst>
                          <a:tab pos="2700020" algn="ctr"/>
                          <a:tab pos="5400040" algn="r"/>
                        </a:tabLst>
                      </a:pPr>
                      <a:r>
                        <a:rPr lang="es-ES" sz="1400">
                          <a:effectLst/>
                          <a:latin typeface="Modern Love Caps" panose="04070805081001020A01"/>
                        </a:rPr>
                        <a:t>Luis Cassiani</a:t>
                      </a:r>
                      <a:endParaRPr lang="es-CO" sz="1400">
                        <a:effectLst/>
                        <a:latin typeface="Modern Love Caps" panose="04070805081001020A01"/>
                        <a:ea typeface="Times New Roman" panose="02020603050405020304" pitchFamily="18" charset="0"/>
                      </a:endParaRPr>
                    </a:p>
                  </a:txBody>
                  <a:tcPr marL="53065" marR="53065" marT="0" marB="0" anchor="ctr"/>
                </a:tc>
                <a:tc>
                  <a:txBody>
                    <a:bodyPr/>
                    <a:lstStyle/>
                    <a:p>
                      <a:pPr algn="ctr">
                        <a:spcAft>
                          <a:spcPts val="0"/>
                        </a:spcAft>
                      </a:pPr>
                      <a:r>
                        <a:rPr lang="es-ES" sz="1400" dirty="0">
                          <a:effectLst/>
                          <a:latin typeface="Modern Love Caps" panose="04070805081001020A01"/>
                        </a:rPr>
                        <a:t>FUE ENVIADO A LA ALCALDIA PARA LA SANCION</a:t>
                      </a:r>
                      <a:endParaRPr lang="es-CO" sz="1400" dirty="0">
                        <a:effectLst/>
                        <a:latin typeface="Modern Love Caps" panose="04070805081001020A01"/>
                        <a:ea typeface="Times New Roman" panose="02020603050405020304" pitchFamily="18" charset="0"/>
                      </a:endParaRPr>
                    </a:p>
                  </a:txBody>
                  <a:tcPr marL="53065" marR="53065" marT="0" marB="0" anchor="ctr"/>
                </a:tc>
                <a:extLst>
                  <a:ext uri="{0D108BD9-81ED-4DB2-BD59-A6C34878D82A}">
                    <a16:rowId xmlns:a16="http://schemas.microsoft.com/office/drawing/2014/main" val="63662347"/>
                  </a:ext>
                </a:extLst>
              </a:tr>
            </a:tbl>
          </a:graphicData>
        </a:graphic>
      </p:graphicFrame>
    </p:spTree>
    <p:extLst>
      <p:ext uri="{BB962C8B-B14F-4D97-AF65-F5344CB8AC3E}">
        <p14:creationId xmlns:p14="http://schemas.microsoft.com/office/powerpoint/2010/main" val="2949951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54367" y="500062"/>
            <a:ext cx="6111240" cy="1325563"/>
          </a:xfrm>
        </p:spPr>
        <p:txBody>
          <a:bodyPr>
            <a:normAutofit fontScale="90000"/>
          </a:bodyPr>
          <a:lstStyle/>
          <a:p>
            <a:pPr algn="ctr"/>
            <a:r>
              <a:rPr lang="es-ES" b="1" dirty="0"/>
              <a:t> </a:t>
            </a:r>
            <a:br>
              <a:rPr lang="es-CO" dirty="0"/>
            </a:br>
            <a:r>
              <a:rPr lang="es-ES" sz="5300" b="1" dirty="0">
                <a:solidFill>
                  <a:schemeClr val="bg1"/>
                </a:solidFill>
                <a:latin typeface="Modern Love Caps" panose="04070805081001020A01"/>
              </a:rPr>
              <a:t>PROYECTOS DE ACUERDO ARCHIVADOS</a:t>
            </a:r>
            <a:br>
              <a:rPr lang="es-CO" dirty="0"/>
            </a:br>
            <a:endParaRPr lang="es-CO"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815843747"/>
              </p:ext>
            </p:extLst>
          </p:nvPr>
        </p:nvGraphicFramePr>
        <p:xfrm>
          <a:off x="1782434" y="2063449"/>
          <a:ext cx="8065758" cy="4513444"/>
        </p:xfrm>
        <a:graphic>
          <a:graphicData uri="http://schemas.openxmlformats.org/drawingml/2006/table">
            <a:tbl>
              <a:tblPr firstRow="1" firstCol="1" bandRow="1">
                <a:tableStyleId>{16D9F66E-5EB9-4882-86FB-DCBF35E3C3E4}</a:tableStyleId>
              </a:tblPr>
              <a:tblGrid>
                <a:gridCol w="1201939">
                  <a:extLst>
                    <a:ext uri="{9D8B030D-6E8A-4147-A177-3AD203B41FA5}">
                      <a16:colId xmlns:a16="http://schemas.microsoft.com/office/drawing/2014/main" val="2123655410"/>
                    </a:ext>
                  </a:extLst>
                </a:gridCol>
                <a:gridCol w="1864163">
                  <a:extLst>
                    <a:ext uri="{9D8B030D-6E8A-4147-A177-3AD203B41FA5}">
                      <a16:colId xmlns:a16="http://schemas.microsoft.com/office/drawing/2014/main" val="2251697259"/>
                    </a:ext>
                  </a:extLst>
                </a:gridCol>
                <a:gridCol w="1515489">
                  <a:extLst>
                    <a:ext uri="{9D8B030D-6E8A-4147-A177-3AD203B41FA5}">
                      <a16:colId xmlns:a16="http://schemas.microsoft.com/office/drawing/2014/main" val="4133915431"/>
                    </a:ext>
                  </a:extLst>
                </a:gridCol>
                <a:gridCol w="1691967">
                  <a:extLst>
                    <a:ext uri="{9D8B030D-6E8A-4147-A177-3AD203B41FA5}">
                      <a16:colId xmlns:a16="http://schemas.microsoft.com/office/drawing/2014/main" val="168620459"/>
                    </a:ext>
                  </a:extLst>
                </a:gridCol>
                <a:gridCol w="1792200">
                  <a:extLst>
                    <a:ext uri="{9D8B030D-6E8A-4147-A177-3AD203B41FA5}">
                      <a16:colId xmlns:a16="http://schemas.microsoft.com/office/drawing/2014/main" val="1489511848"/>
                    </a:ext>
                  </a:extLst>
                </a:gridCol>
              </a:tblGrid>
              <a:tr h="364139">
                <a:tc>
                  <a:txBody>
                    <a:bodyPr/>
                    <a:lstStyle/>
                    <a:p>
                      <a:pPr algn="ctr">
                        <a:spcAft>
                          <a:spcPts val="0"/>
                        </a:spcAft>
                      </a:pPr>
                      <a:r>
                        <a:rPr lang="es-ES_tradnl" sz="1600" dirty="0">
                          <a:effectLst/>
                          <a:latin typeface="Modern Love Caps" panose="04070805081001020A01"/>
                        </a:rPr>
                        <a:t>PROYECTOS DE ACUERDO No. </a:t>
                      </a:r>
                      <a:endParaRPr lang="es-CO" sz="16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_tradnl" sz="1600" dirty="0">
                          <a:effectLst/>
                          <a:latin typeface="Modern Love Caps" panose="04070805081001020A01"/>
                        </a:rPr>
                        <a:t>TITULO</a:t>
                      </a:r>
                      <a:endParaRPr lang="es-CO" sz="16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_tradnl" sz="1600">
                          <a:effectLst/>
                          <a:latin typeface="Modern Love Caps" panose="04070805081001020A01"/>
                        </a:rPr>
                        <a:t>PRESENTADO</a:t>
                      </a:r>
                      <a:endParaRPr lang="es-CO" sz="160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_tradnl" sz="1600" dirty="0">
                          <a:effectLst/>
                          <a:latin typeface="Modern Love Caps" panose="04070805081001020A01"/>
                        </a:rPr>
                        <a:t>PONENTES</a:t>
                      </a:r>
                      <a:endParaRPr lang="es-CO" sz="16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_tradnl" sz="1600" dirty="0">
                          <a:effectLst/>
                          <a:latin typeface="Modern Love Caps" panose="04070805081001020A01"/>
                        </a:rPr>
                        <a:t>OBSERVACIONES</a:t>
                      </a:r>
                      <a:endParaRPr lang="es-CO" sz="1600" dirty="0">
                        <a:effectLst/>
                        <a:latin typeface="Modern Love Caps" panose="04070805081001020A01"/>
                        <a:ea typeface="Times New Roman" panose="02020603050405020304" pitchFamily="18" charset="0"/>
                      </a:endParaRPr>
                    </a:p>
                  </a:txBody>
                  <a:tcPr marL="68580" marR="68580" marT="0" marB="0" anchor="ctr"/>
                </a:tc>
                <a:extLst>
                  <a:ext uri="{0D108BD9-81ED-4DB2-BD59-A6C34878D82A}">
                    <a16:rowId xmlns:a16="http://schemas.microsoft.com/office/drawing/2014/main" val="1814383159"/>
                  </a:ext>
                </a:extLst>
              </a:tr>
              <a:tr h="4025764">
                <a:tc>
                  <a:txBody>
                    <a:bodyPr/>
                    <a:lstStyle/>
                    <a:p>
                      <a:pPr algn="ctr">
                        <a:spcAft>
                          <a:spcPts val="0"/>
                        </a:spcAft>
                      </a:pPr>
                      <a:r>
                        <a:rPr lang="es-ES" sz="1400" dirty="0">
                          <a:effectLst/>
                          <a:latin typeface="Modern Love Caps" panose="04070805081001020A01"/>
                        </a:rPr>
                        <a:t>069</a:t>
                      </a:r>
                      <a:endParaRPr lang="es-CO" sz="1400" dirty="0">
                        <a:effectLst/>
                        <a:latin typeface="Modern Love Caps" panose="04070805081001020A01"/>
                        <a:ea typeface="Times New Roman" panose="02020603050405020304" pitchFamily="18" charset="0"/>
                      </a:endParaRPr>
                    </a:p>
                  </a:txBody>
                  <a:tcPr marL="68580" marR="68580" marT="0" marB="0" anchor="ctr"/>
                </a:tc>
                <a:tc>
                  <a:txBody>
                    <a:bodyPr/>
                    <a:lstStyle/>
                    <a:p>
                      <a:pPr algn="just">
                        <a:spcAft>
                          <a:spcPts val="0"/>
                        </a:spcAft>
                      </a:pPr>
                      <a:r>
                        <a:rPr lang="es-ES" sz="1400" dirty="0">
                          <a:effectLst/>
                          <a:latin typeface="Modern Love Caps" panose="04070805081001020A01"/>
                        </a:rPr>
                        <a:t>“Por medio del cual se reglamenta el sistema desconcentrado de las localidades en el Distrito de Cartagena de Indias D. T. y C, se distribuyen competencias y funciones administrativas entre las autoridades distritales y locales, teniendo en cuenta los principios de concurrencia, </a:t>
                      </a:r>
                      <a:r>
                        <a:rPr lang="es-ES" sz="1400" dirty="0" err="1">
                          <a:effectLst/>
                          <a:latin typeface="Modern Love Caps" panose="04070805081001020A01"/>
                        </a:rPr>
                        <a:t>subsidariedad</a:t>
                      </a:r>
                      <a:r>
                        <a:rPr lang="es-ES" sz="1400" dirty="0">
                          <a:effectLst/>
                          <a:latin typeface="Modern Love Caps" panose="04070805081001020A01"/>
                        </a:rPr>
                        <a:t> y complementariedad y se dictan otras disposiciones”</a:t>
                      </a:r>
                      <a:endParaRPr lang="es-CO" sz="1400" dirty="0">
                        <a:effectLst/>
                        <a:latin typeface="Modern Love Caps" panose="04070805081001020A01"/>
                      </a:endParaRPr>
                    </a:p>
                    <a:p>
                      <a:pPr algn="just">
                        <a:spcAft>
                          <a:spcPts val="0"/>
                        </a:spcAft>
                        <a:tabLst>
                          <a:tab pos="2700020" algn="ctr"/>
                          <a:tab pos="5400040" algn="r"/>
                        </a:tabLst>
                      </a:pPr>
                      <a:r>
                        <a:rPr lang="es-ES" sz="1400" dirty="0">
                          <a:effectLst/>
                          <a:latin typeface="Modern Love Caps" panose="04070805081001020A01"/>
                        </a:rPr>
                        <a:t> </a:t>
                      </a:r>
                      <a:endParaRPr lang="es-CO" sz="14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tabLst>
                          <a:tab pos="2700020" algn="ctr"/>
                          <a:tab pos="5400040" algn="r"/>
                        </a:tabLst>
                      </a:pPr>
                      <a:r>
                        <a:rPr lang="es-ES" sz="1400" dirty="0" err="1">
                          <a:effectLst/>
                          <a:latin typeface="Modern Love Caps" panose="04070805081001020A01"/>
                        </a:rPr>
                        <a:t>Luder</a:t>
                      </a:r>
                      <a:r>
                        <a:rPr lang="es-ES" sz="1400" dirty="0">
                          <a:effectLst/>
                          <a:latin typeface="Modern Love Caps" panose="04070805081001020A01"/>
                        </a:rPr>
                        <a:t> Ariza Sergio Mendoza</a:t>
                      </a:r>
                      <a:endParaRPr lang="es-CO" sz="1400" dirty="0">
                        <a:effectLst/>
                        <a:latin typeface="Modern Love Caps" panose="04070805081001020A01"/>
                      </a:endParaRPr>
                    </a:p>
                    <a:p>
                      <a:pPr algn="ctr">
                        <a:spcAft>
                          <a:spcPts val="0"/>
                        </a:spcAft>
                        <a:tabLst>
                          <a:tab pos="2700020" algn="ctr"/>
                          <a:tab pos="5400040" algn="r"/>
                        </a:tabLst>
                      </a:pPr>
                      <a:r>
                        <a:rPr lang="es-ES" sz="1400" dirty="0">
                          <a:effectLst/>
                          <a:latin typeface="Modern Love Caps" panose="04070805081001020A01"/>
                        </a:rPr>
                        <a:t>Partido Verde</a:t>
                      </a:r>
                      <a:endParaRPr lang="es-CO" sz="1400" dirty="0">
                        <a:effectLst/>
                        <a:latin typeface="Modern Love Caps" panose="04070805081001020A01"/>
                      </a:endParaRPr>
                    </a:p>
                    <a:p>
                      <a:pPr algn="ctr">
                        <a:spcAft>
                          <a:spcPts val="0"/>
                        </a:spcAft>
                        <a:tabLst>
                          <a:tab pos="2700020" algn="ctr"/>
                          <a:tab pos="5400040" algn="r"/>
                        </a:tabLst>
                      </a:pPr>
                      <a:r>
                        <a:rPr lang="es-ES" sz="1400" dirty="0">
                          <a:effectLst/>
                          <a:latin typeface="Modern Love Caps" panose="04070805081001020A01"/>
                        </a:rPr>
                        <a:t> </a:t>
                      </a:r>
                      <a:endParaRPr lang="es-CO" sz="1400" dirty="0">
                        <a:effectLst/>
                        <a:latin typeface="Modern Love Caps" panose="04070805081001020A01"/>
                      </a:endParaRPr>
                    </a:p>
                    <a:p>
                      <a:pPr algn="ctr">
                        <a:spcAft>
                          <a:spcPts val="0"/>
                        </a:spcAft>
                        <a:tabLst>
                          <a:tab pos="2700020" algn="ctr"/>
                          <a:tab pos="5400040" algn="r"/>
                        </a:tabLst>
                      </a:pPr>
                      <a:r>
                        <a:rPr lang="es-ES" sz="1400" dirty="0">
                          <a:effectLst/>
                          <a:latin typeface="Modern Love Caps" panose="04070805081001020A01"/>
                        </a:rPr>
                        <a:t>Carolina Lozano – ASI</a:t>
                      </a:r>
                      <a:endParaRPr lang="es-CO" sz="1400" dirty="0">
                        <a:effectLst/>
                        <a:latin typeface="Modern Love Caps" panose="04070805081001020A01"/>
                      </a:endParaRPr>
                    </a:p>
                    <a:p>
                      <a:pPr algn="ctr">
                        <a:spcAft>
                          <a:spcPts val="0"/>
                        </a:spcAft>
                        <a:tabLst>
                          <a:tab pos="2700020" algn="ctr"/>
                          <a:tab pos="5400040" algn="r"/>
                        </a:tabLst>
                      </a:pPr>
                      <a:r>
                        <a:rPr lang="es-ES" sz="1400" dirty="0">
                          <a:effectLst/>
                          <a:latin typeface="Modern Love Caps" panose="04070805081001020A01"/>
                        </a:rPr>
                        <a:t> </a:t>
                      </a:r>
                      <a:endParaRPr lang="es-CO" sz="1400" dirty="0">
                        <a:effectLst/>
                        <a:latin typeface="Modern Love Caps" panose="04070805081001020A01"/>
                      </a:endParaRPr>
                    </a:p>
                    <a:p>
                      <a:pPr algn="ctr">
                        <a:spcAft>
                          <a:spcPts val="0"/>
                        </a:spcAft>
                        <a:tabLst>
                          <a:tab pos="2700020" algn="ctr"/>
                          <a:tab pos="5400040" algn="r"/>
                        </a:tabLst>
                      </a:pPr>
                      <a:r>
                        <a:rPr lang="es-ES" sz="1400" dirty="0">
                          <a:effectLst/>
                          <a:latin typeface="Modern Love Caps" panose="04070805081001020A01"/>
                        </a:rPr>
                        <a:t>Rodrigo Reyes</a:t>
                      </a:r>
                      <a:endParaRPr lang="es-CO" sz="1400" dirty="0">
                        <a:effectLst/>
                        <a:latin typeface="Modern Love Caps" panose="04070805081001020A01"/>
                      </a:endParaRPr>
                    </a:p>
                    <a:p>
                      <a:pPr algn="ctr">
                        <a:spcAft>
                          <a:spcPts val="0"/>
                        </a:spcAft>
                        <a:tabLst>
                          <a:tab pos="2700020" algn="ctr"/>
                          <a:tab pos="5400040" algn="r"/>
                        </a:tabLst>
                      </a:pPr>
                      <a:r>
                        <a:rPr lang="es-ES" sz="1400" dirty="0">
                          <a:effectLst/>
                          <a:latin typeface="Modern Love Caps" panose="04070805081001020A01"/>
                        </a:rPr>
                        <a:t>Oscar Marín</a:t>
                      </a:r>
                      <a:endParaRPr lang="es-CO" sz="1400" dirty="0">
                        <a:effectLst/>
                        <a:latin typeface="Modern Love Caps" panose="04070805081001020A01"/>
                      </a:endParaRPr>
                    </a:p>
                    <a:p>
                      <a:pPr algn="ctr">
                        <a:spcAft>
                          <a:spcPts val="0"/>
                        </a:spcAft>
                        <a:tabLst>
                          <a:tab pos="2700020" algn="ctr"/>
                          <a:tab pos="5400040" algn="r"/>
                        </a:tabLst>
                      </a:pPr>
                      <a:r>
                        <a:rPr lang="es-ES" sz="1400" dirty="0">
                          <a:effectLst/>
                          <a:latin typeface="Modern Love Caps" panose="04070805081001020A01"/>
                        </a:rPr>
                        <a:t>Conservador</a:t>
                      </a:r>
                      <a:endParaRPr lang="es-CO" sz="1400" dirty="0">
                        <a:effectLst/>
                        <a:latin typeface="Modern Love Caps" panose="04070805081001020A01"/>
                      </a:endParaRPr>
                    </a:p>
                    <a:p>
                      <a:pPr algn="ctr">
                        <a:spcAft>
                          <a:spcPts val="0"/>
                        </a:spcAft>
                        <a:tabLst>
                          <a:tab pos="2700020" algn="ctr"/>
                          <a:tab pos="5400040" algn="r"/>
                        </a:tabLst>
                      </a:pPr>
                      <a:r>
                        <a:rPr lang="es-ES" sz="1400" dirty="0">
                          <a:effectLst/>
                          <a:latin typeface="Modern Love Caps" panose="04070805081001020A01"/>
                        </a:rPr>
                        <a:t> </a:t>
                      </a:r>
                      <a:endParaRPr lang="es-CO" sz="1400" dirty="0">
                        <a:effectLst/>
                        <a:latin typeface="Modern Love Caps" panose="04070805081001020A01"/>
                      </a:endParaRPr>
                    </a:p>
                    <a:p>
                      <a:pPr algn="ctr">
                        <a:spcAft>
                          <a:spcPts val="0"/>
                        </a:spcAft>
                        <a:tabLst>
                          <a:tab pos="2700020" algn="ctr"/>
                          <a:tab pos="5400040" algn="r"/>
                        </a:tabLst>
                      </a:pPr>
                      <a:r>
                        <a:rPr lang="es-ES" sz="1400" dirty="0">
                          <a:effectLst/>
                          <a:latin typeface="Modern Love Caps" panose="04070805081001020A01"/>
                        </a:rPr>
                        <a:t>Javier Julio</a:t>
                      </a:r>
                      <a:endParaRPr lang="es-CO" sz="1400" dirty="0">
                        <a:effectLst/>
                        <a:latin typeface="Modern Love Caps" panose="04070805081001020A01"/>
                      </a:endParaRPr>
                    </a:p>
                    <a:p>
                      <a:pPr algn="ctr">
                        <a:spcAft>
                          <a:spcPts val="0"/>
                        </a:spcAft>
                        <a:tabLst>
                          <a:tab pos="2700020" algn="ctr"/>
                          <a:tab pos="5400040" algn="r"/>
                        </a:tabLst>
                      </a:pPr>
                      <a:r>
                        <a:rPr lang="es-ES" sz="1400" dirty="0">
                          <a:effectLst/>
                          <a:latin typeface="Modern Love Caps" panose="04070805081001020A01"/>
                        </a:rPr>
                        <a:t>Coalición </a:t>
                      </a:r>
                      <a:endParaRPr lang="es-CO" sz="1400" dirty="0">
                        <a:effectLst/>
                        <a:latin typeface="Modern Love Caps" panose="04070805081001020A01"/>
                      </a:endParaRPr>
                    </a:p>
                    <a:p>
                      <a:pPr algn="ctr">
                        <a:spcAft>
                          <a:spcPts val="0"/>
                        </a:spcAft>
                        <a:tabLst>
                          <a:tab pos="2700020" algn="ctr"/>
                          <a:tab pos="5400040" algn="r"/>
                        </a:tabLst>
                      </a:pPr>
                      <a:r>
                        <a:rPr lang="es-ES" sz="1400" dirty="0">
                          <a:effectLst/>
                          <a:latin typeface="Modern Love Caps" panose="04070805081001020A01"/>
                        </a:rPr>
                        <a:t> </a:t>
                      </a:r>
                      <a:endParaRPr lang="es-CO" sz="1400" dirty="0">
                        <a:effectLst/>
                        <a:latin typeface="Modern Love Caps" panose="04070805081001020A01"/>
                      </a:endParaRPr>
                    </a:p>
                    <a:p>
                      <a:pPr algn="ctr">
                        <a:spcAft>
                          <a:spcPts val="0"/>
                        </a:spcAft>
                        <a:tabLst>
                          <a:tab pos="2700020" algn="ctr"/>
                          <a:tab pos="5400040" algn="r"/>
                        </a:tabLst>
                      </a:pPr>
                      <a:r>
                        <a:rPr lang="es-ES" sz="1400" dirty="0">
                          <a:effectLst/>
                          <a:latin typeface="Modern Love Caps" panose="04070805081001020A01"/>
                        </a:rPr>
                        <a:t>Claudia Arboleda</a:t>
                      </a:r>
                      <a:endParaRPr lang="es-CO" sz="1400" dirty="0">
                        <a:effectLst/>
                        <a:latin typeface="Modern Love Caps" panose="04070805081001020A01"/>
                      </a:endParaRPr>
                    </a:p>
                    <a:p>
                      <a:pPr algn="ctr">
                        <a:spcAft>
                          <a:spcPts val="0"/>
                        </a:spcAft>
                        <a:tabLst>
                          <a:tab pos="2700020" algn="ctr"/>
                          <a:tab pos="5400040" algn="r"/>
                        </a:tabLst>
                      </a:pPr>
                      <a:r>
                        <a:rPr lang="es-ES" sz="1400" dirty="0">
                          <a:effectLst/>
                          <a:latin typeface="Modern Love Caps" panose="04070805081001020A01"/>
                        </a:rPr>
                        <a:t>Partido Mira</a:t>
                      </a:r>
                      <a:endParaRPr lang="es-CO" sz="1400" dirty="0">
                        <a:effectLst/>
                        <a:latin typeface="Modern Love Caps" panose="04070805081001020A01"/>
                      </a:endParaRPr>
                    </a:p>
                    <a:p>
                      <a:pPr algn="ctr">
                        <a:spcAft>
                          <a:spcPts val="0"/>
                        </a:spcAft>
                        <a:tabLst>
                          <a:tab pos="2700020" algn="ctr"/>
                          <a:tab pos="5400040" algn="r"/>
                        </a:tabLst>
                      </a:pPr>
                      <a:r>
                        <a:rPr lang="es-ES" sz="1400" dirty="0">
                          <a:effectLst/>
                          <a:latin typeface="Modern Love Caps" panose="04070805081001020A01"/>
                        </a:rPr>
                        <a:t>18/03/21</a:t>
                      </a:r>
                      <a:endParaRPr lang="es-CO" sz="1400" dirty="0">
                        <a:effectLst/>
                        <a:latin typeface="Modern Love Caps" panose="04070805081001020A01"/>
                      </a:endParaRPr>
                    </a:p>
                    <a:p>
                      <a:pPr algn="ctr">
                        <a:spcAft>
                          <a:spcPts val="0"/>
                        </a:spcAft>
                        <a:tabLst>
                          <a:tab pos="2700020" algn="ctr"/>
                          <a:tab pos="5400040" algn="r"/>
                        </a:tabLst>
                      </a:pPr>
                      <a:r>
                        <a:rPr lang="es-ES" sz="1400" dirty="0">
                          <a:effectLst/>
                          <a:latin typeface="Modern Love Caps" panose="04070805081001020A01"/>
                        </a:rPr>
                        <a:t> </a:t>
                      </a:r>
                      <a:endParaRPr lang="es-CO" sz="1400" dirty="0">
                        <a:effectLst/>
                        <a:latin typeface="Modern Love Caps" panose="04070805081001020A01"/>
                      </a:endParaRPr>
                    </a:p>
                    <a:p>
                      <a:pPr algn="ctr">
                        <a:spcAft>
                          <a:spcPts val="0"/>
                        </a:spcAft>
                        <a:tabLst>
                          <a:tab pos="2700020" algn="ctr"/>
                          <a:tab pos="5400040" algn="r"/>
                        </a:tabLst>
                      </a:pPr>
                      <a:r>
                        <a:rPr lang="es-ES" sz="1400" dirty="0">
                          <a:effectLst/>
                          <a:latin typeface="Modern Love Caps" panose="04070805081001020A01"/>
                        </a:rPr>
                        <a:t> </a:t>
                      </a:r>
                      <a:endParaRPr lang="es-CO" sz="14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CO" sz="1400" dirty="0">
                          <a:effectLst/>
                          <a:latin typeface="Modern Love Caps" panose="04070805081001020A01"/>
                        </a:rPr>
                        <a:t>------</a:t>
                      </a:r>
                      <a:endParaRPr lang="es-CO" sz="1400" dirty="0">
                        <a:effectLst/>
                        <a:latin typeface="Modern Love Caps" panose="04070805081001020A01"/>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S_tradnl" sz="1400" dirty="0">
                          <a:effectLst/>
                          <a:latin typeface="Modern Love Caps" panose="04070805081001020A01"/>
                        </a:rPr>
                        <a:t>--------</a:t>
                      </a:r>
                      <a:endParaRPr lang="es-CO" sz="1400" dirty="0">
                        <a:effectLst/>
                        <a:latin typeface="Modern Love Caps" panose="04070805081001020A01"/>
                        <a:ea typeface="Times New Roman" panose="02020603050405020304" pitchFamily="18" charset="0"/>
                      </a:endParaRPr>
                    </a:p>
                  </a:txBody>
                  <a:tcPr marL="68580" marR="68580" marT="0" marB="0" anchor="ctr"/>
                </a:tc>
                <a:extLst>
                  <a:ext uri="{0D108BD9-81ED-4DB2-BD59-A6C34878D82A}">
                    <a16:rowId xmlns:a16="http://schemas.microsoft.com/office/drawing/2014/main" val="3304053027"/>
                  </a:ext>
                </a:extLst>
              </a:tr>
            </a:tbl>
          </a:graphicData>
        </a:graphic>
      </p:graphicFrame>
    </p:spTree>
    <p:extLst>
      <p:ext uri="{BB962C8B-B14F-4D97-AF65-F5344CB8AC3E}">
        <p14:creationId xmlns:p14="http://schemas.microsoft.com/office/powerpoint/2010/main" val="93782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38752" y="796050"/>
            <a:ext cx="6111240" cy="1325563"/>
          </a:xfrm>
        </p:spPr>
        <p:txBody>
          <a:bodyPr>
            <a:normAutofit fontScale="90000"/>
          </a:bodyPr>
          <a:lstStyle/>
          <a:p>
            <a:pPr algn="ctr"/>
            <a:r>
              <a:rPr lang="es-ES" sz="5300" b="1" dirty="0">
                <a:solidFill>
                  <a:schemeClr val="bg1"/>
                </a:solidFill>
                <a:latin typeface="Modern Love Caps" panose="04070805081001020A01"/>
              </a:rPr>
              <a:t>PROYECTOS DE ACUERDO RETIRADOS</a:t>
            </a:r>
            <a:br>
              <a:rPr lang="es-CO" dirty="0"/>
            </a:b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96934776"/>
              </p:ext>
            </p:extLst>
          </p:nvPr>
        </p:nvGraphicFramePr>
        <p:xfrm>
          <a:off x="283780" y="1875758"/>
          <a:ext cx="10699531" cy="4510085"/>
        </p:xfrm>
        <a:graphic>
          <a:graphicData uri="http://schemas.openxmlformats.org/drawingml/2006/table">
            <a:tbl>
              <a:tblPr firstRow="1" firstCol="1" bandRow="1">
                <a:tableStyleId>{16D9F66E-5EB9-4882-86FB-DCBF35E3C3E4}</a:tableStyleId>
              </a:tblPr>
              <a:tblGrid>
                <a:gridCol w="2044447">
                  <a:extLst>
                    <a:ext uri="{9D8B030D-6E8A-4147-A177-3AD203B41FA5}">
                      <a16:colId xmlns:a16="http://schemas.microsoft.com/office/drawing/2014/main" val="3695715223"/>
                    </a:ext>
                  </a:extLst>
                </a:gridCol>
                <a:gridCol w="3170652">
                  <a:extLst>
                    <a:ext uri="{9D8B030D-6E8A-4147-A177-3AD203B41FA5}">
                      <a16:colId xmlns:a16="http://schemas.microsoft.com/office/drawing/2014/main" val="2139330539"/>
                    </a:ext>
                  </a:extLst>
                </a:gridCol>
                <a:gridCol w="2585387">
                  <a:extLst>
                    <a:ext uri="{9D8B030D-6E8A-4147-A177-3AD203B41FA5}">
                      <a16:colId xmlns:a16="http://schemas.microsoft.com/office/drawing/2014/main" val="3835779969"/>
                    </a:ext>
                  </a:extLst>
                </a:gridCol>
                <a:gridCol w="2899045">
                  <a:extLst>
                    <a:ext uri="{9D8B030D-6E8A-4147-A177-3AD203B41FA5}">
                      <a16:colId xmlns:a16="http://schemas.microsoft.com/office/drawing/2014/main" val="486690974"/>
                    </a:ext>
                  </a:extLst>
                </a:gridCol>
              </a:tblGrid>
              <a:tr h="139677">
                <a:tc>
                  <a:txBody>
                    <a:bodyPr/>
                    <a:lstStyle/>
                    <a:p>
                      <a:pPr algn="ctr">
                        <a:spcAft>
                          <a:spcPts val="0"/>
                        </a:spcAft>
                      </a:pPr>
                      <a:r>
                        <a:rPr lang="es-ES_tradnl" sz="1400" dirty="0">
                          <a:effectLst/>
                          <a:latin typeface="Modern Love Caps" panose="04070805081001020A01"/>
                        </a:rPr>
                        <a:t>PROYECTOS DE ACUERDO No. </a:t>
                      </a:r>
                      <a:endParaRPr lang="es-CO" sz="1400" dirty="0">
                        <a:effectLst/>
                        <a:latin typeface="Modern Love Caps" panose="04070805081001020A01"/>
                        <a:ea typeface="Times New Roman" panose="02020603050405020304" pitchFamily="18" charset="0"/>
                      </a:endParaRPr>
                    </a:p>
                  </a:txBody>
                  <a:tcPr marL="34919" marR="34919" marT="0" marB="0" anchor="ctr"/>
                </a:tc>
                <a:tc>
                  <a:txBody>
                    <a:bodyPr/>
                    <a:lstStyle/>
                    <a:p>
                      <a:pPr algn="ctr">
                        <a:spcAft>
                          <a:spcPts val="0"/>
                        </a:spcAft>
                      </a:pPr>
                      <a:r>
                        <a:rPr lang="es-ES_tradnl" sz="1400" dirty="0">
                          <a:effectLst/>
                          <a:latin typeface="Modern Love Caps" panose="04070805081001020A01"/>
                        </a:rPr>
                        <a:t>TITULO</a:t>
                      </a:r>
                      <a:endParaRPr lang="es-CO" sz="1400" dirty="0">
                        <a:effectLst/>
                        <a:latin typeface="Modern Love Caps" panose="04070805081001020A01"/>
                        <a:ea typeface="Times New Roman" panose="02020603050405020304" pitchFamily="18" charset="0"/>
                      </a:endParaRPr>
                    </a:p>
                  </a:txBody>
                  <a:tcPr marL="34919" marR="34919" marT="0" marB="0" anchor="ctr"/>
                </a:tc>
                <a:tc>
                  <a:txBody>
                    <a:bodyPr/>
                    <a:lstStyle/>
                    <a:p>
                      <a:pPr algn="ctr">
                        <a:spcAft>
                          <a:spcPts val="0"/>
                        </a:spcAft>
                      </a:pPr>
                      <a:r>
                        <a:rPr lang="es-ES_tradnl" sz="1400">
                          <a:effectLst/>
                          <a:latin typeface="Modern Love Caps" panose="04070805081001020A01"/>
                        </a:rPr>
                        <a:t>PRESENTADO</a:t>
                      </a:r>
                      <a:endParaRPr lang="es-CO" sz="1400">
                        <a:effectLst/>
                        <a:latin typeface="Modern Love Caps" panose="04070805081001020A01"/>
                        <a:ea typeface="Times New Roman" panose="02020603050405020304" pitchFamily="18" charset="0"/>
                      </a:endParaRPr>
                    </a:p>
                  </a:txBody>
                  <a:tcPr marL="34919" marR="34919" marT="0" marB="0" anchor="ctr"/>
                </a:tc>
                <a:tc>
                  <a:txBody>
                    <a:bodyPr/>
                    <a:lstStyle/>
                    <a:p>
                      <a:pPr algn="ctr">
                        <a:spcAft>
                          <a:spcPts val="0"/>
                        </a:spcAft>
                      </a:pPr>
                      <a:r>
                        <a:rPr lang="es-ES_tradnl" sz="1400">
                          <a:effectLst/>
                          <a:latin typeface="Modern Love Caps" panose="04070805081001020A01"/>
                        </a:rPr>
                        <a:t>OBSERVACIONES</a:t>
                      </a:r>
                      <a:endParaRPr lang="es-CO" sz="1400">
                        <a:effectLst/>
                        <a:latin typeface="Modern Love Caps" panose="04070805081001020A01"/>
                        <a:ea typeface="Times New Roman" panose="02020603050405020304" pitchFamily="18" charset="0"/>
                      </a:endParaRPr>
                    </a:p>
                  </a:txBody>
                  <a:tcPr marL="34919" marR="34919" marT="0" marB="0" anchor="ctr"/>
                </a:tc>
                <a:extLst>
                  <a:ext uri="{0D108BD9-81ED-4DB2-BD59-A6C34878D82A}">
                    <a16:rowId xmlns:a16="http://schemas.microsoft.com/office/drawing/2014/main" val="3154223225"/>
                  </a:ext>
                </a:extLst>
              </a:tr>
              <a:tr h="1621809">
                <a:tc>
                  <a:txBody>
                    <a:bodyPr/>
                    <a:lstStyle/>
                    <a:p>
                      <a:pPr algn="ctr">
                        <a:spcAft>
                          <a:spcPts val="0"/>
                        </a:spcAft>
                      </a:pPr>
                      <a:r>
                        <a:rPr lang="es-ES" sz="1200" dirty="0">
                          <a:effectLst/>
                          <a:latin typeface="Modern Love Caps" panose="04070805081001020A01"/>
                        </a:rPr>
                        <a:t>064</a:t>
                      </a:r>
                      <a:endParaRPr lang="es-CO" sz="1200" dirty="0">
                        <a:effectLst/>
                        <a:latin typeface="Modern Love Caps" panose="04070805081001020A01"/>
                        <a:ea typeface="Times New Roman" panose="02020603050405020304" pitchFamily="18" charset="0"/>
                      </a:endParaRPr>
                    </a:p>
                  </a:txBody>
                  <a:tcPr marL="34919" marR="34919" marT="0" marB="0" anchor="ctr"/>
                </a:tc>
                <a:tc>
                  <a:txBody>
                    <a:bodyPr/>
                    <a:lstStyle/>
                    <a:p>
                      <a:pPr algn="just">
                        <a:spcAft>
                          <a:spcPts val="0"/>
                        </a:spcAft>
                      </a:pPr>
                      <a:r>
                        <a:rPr lang="es-ES" sz="1200" dirty="0">
                          <a:effectLst/>
                          <a:latin typeface="Modern Love Caps" panose="04070805081001020A01"/>
                        </a:rPr>
                        <a:t>“Mediante el cual se establece un cuidadoso análisis, se organiza, se socializa y se publica el plan de contingencia con los soportes reales que les permita materializar los objetivos y se cumplen decisiones normativas para la reactivación económica del turismo (sector hotelero), mercados </a:t>
                      </a:r>
                      <a:r>
                        <a:rPr lang="es-ES" sz="1200" dirty="0" err="1">
                          <a:effectLst/>
                          <a:latin typeface="Modern Love Caps" panose="04070805081001020A01"/>
                        </a:rPr>
                        <a:t>Bazurto</a:t>
                      </a:r>
                      <a:r>
                        <a:rPr lang="es-ES" sz="1200" dirty="0">
                          <a:effectLst/>
                          <a:latin typeface="Modern Love Caps" panose="04070805081001020A01"/>
                        </a:rPr>
                        <a:t>, Santa Rita, trabajadores informales de playa    y vendedores ambulantes de la ciudad, colocando especial atención en la mujer que habita en Cartagena”.</a:t>
                      </a:r>
                      <a:endParaRPr lang="es-CO" sz="1200" dirty="0">
                        <a:effectLst/>
                        <a:latin typeface="Modern Love Caps" panose="04070805081001020A01"/>
                      </a:endParaRPr>
                    </a:p>
                    <a:p>
                      <a:pPr algn="just">
                        <a:spcAft>
                          <a:spcPts val="0"/>
                        </a:spcAft>
                        <a:tabLst>
                          <a:tab pos="2700020" algn="ctr"/>
                          <a:tab pos="5400040" algn="r"/>
                        </a:tabLst>
                      </a:pPr>
                      <a:r>
                        <a:rPr lang="es-ES" sz="1200" dirty="0">
                          <a:effectLst/>
                          <a:latin typeface="Modern Love Caps" panose="04070805081001020A01"/>
                        </a:rPr>
                        <a:t> </a:t>
                      </a:r>
                      <a:endParaRPr lang="es-CO" sz="1200" dirty="0">
                        <a:effectLst/>
                        <a:latin typeface="Modern Love Caps" panose="04070805081001020A01"/>
                        <a:ea typeface="Times New Roman" panose="02020603050405020304" pitchFamily="18" charset="0"/>
                      </a:endParaRPr>
                    </a:p>
                  </a:txBody>
                  <a:tcPr marL="34919" marR="34919" marT="0" marB="0" anchor="ctr"/>
                </a:tc>
                <a:tc>
                  <a:txBody>
                    <a:bodyPr/>
                    <a:lstStyle/>
                    <a:p>
                      <a:pPr algn="ctr">
                        <a:spcAft>
                          <a:spcPts val="0"/>
                        </a:spcAft>
                        <a:tabLst>
                          <a:tab pos="2700020" algn="ctr"/>
                          <a:tab pos="5400040" algn="r"/>
                        </a:tabLst>
                      </a:pPr>
                      <a:r>
                        <a:rPr lang="es-ES" sz="1200" dirty="0">
                          <a:effectLst/>
                          <a:latin typeface="Modern Love Caps" panose="04070805081001020A01"/>
                        </a:rPr>
                        <a:t>Bancada de la U</a:t>
                      </a:r>
                      <a:endParaRPr lang="es-CO" sz="1200" dirty="0">
                        <a:effectLst/>
                        <a:latin typeface="Modern Love Caps" panose="04070805081001020A01"/>
                      </a:endParaRPr>
                    </a:p>
                    <a:p>
                      <a:pPr algn="ctr">
                        <a:spcAft>
                          <a:spcPts val="0"/>
                        </a:spcAft>
                        <a:tabLst>
                          <a:tab pos="2700020" algn="ctr"/>
                          <a:tab pos="5400040" algn="r"/>
                        </a:tabLst>
                      </a:pPr>
                      <a:r>
                        <a:rPr lang="es-ES" sz="1200" dirty="0">
                          <a:effectLst/>
                          <a:latin typeface="Modern Love Caps" panose="04070805081001020A01"/>
                        </a:rPr>
                        <a:t>01/03/21</a:t>
                      </a:r>
                      <a:endParaRPr lang="es-CO" sz="1200" dirty="0">
                        <a:effectLst/>
                        <a:latin typeface="Modern Love Caps" panose="04070805081001020A01"/>
                      </a:endParaRPr>
                    </a:p>
                    <a:p>
                      <a:pPr algn="ctr">
                        <a:spcAft>
                          <a:spcPts val="0"/>
                        </a:spcAft>
                        <a:tabLst>
                          <a:tab pos="2700020" algn="ctr"/>
                          <a:tab pos="5400040" algn="r"/>
                        </a:tabLst>
                      </a:pPr>
                      <a:r>
                        <a:rPr lang="es-ES" sz="1200" dirty="0">
                          <a:effectLst/>
                          <a:latin typeface="Modern Love Caps" panose="04070805081001020A01"/>
                        </a:rPr>
                        <a:t> </a:t>
                      </a:r>
                      <a:endParaRPr lang="es-CO" sz="1200" dirty="0">
                        <a:effectLst/>
                        <a:latin typeface="Modern Love Caps" panose="04070805081001020A01"/>
                        <a:ea typeface="Times New Roman" panose="02020603050405020304" pitchFamily="18" charset="0"/>
                      </a:endParaRPr>
                    </a:p>
                  </a:txBody>
                  <a:tcPr marL="34919" marR="34919" marT="0" marB="0" anchor="ctr"/>
                </a:tc>
                <a:tc>
                  <a:txBody>
                    <a:bodyPr/>
                    <a:lstStyle/>
                    <a:p>
                      <a:pPr algn="just">
                        <a:spcAft>
                          <a:spcPts val="0"/>
                        </a:spcAft>
                      </a:pPr>
                      <a:r>
                        <a:rPr lang="es-ES_tradnl" sz="1200" dirty="0">
                          <a:effectLst/>
                          <a:latin typeface="Modern Love Caps" panose="04070805081001020A01"/>
                        </a:rPr>
                        <a:t>LOS AUTORES DEL PRESENTE PROYECTO DE ACUERDO RETIRARON LA INICIATIVA EL DIA 28 DE ABRIL DE 2021</a:t>
                      </a:r>
                      <a:endParaRPr lang="es-CO" sz="1200" dirty="0">
                        <a:effectLst/>
                        <a:latin typeface="Modern Love Caps" panose="04070805081001020A01"/>
                        <a:ea typeface="Calibri" panose="020F0502020204030204" pitchFamily="34" charset="0"/>
                        <a:cs typeface="Times New Roman" panose="02020603050405020304" pitchFamily="18" charset="0"/>
                      </a:endParaRPr>
                    </a:p>
                  </a:txBody>
                  <a:tcPr marL="34919" marR="34919" marT="0" marB="0" anchor="ctr"/>
                </a:tc>
                <a:extLst>
                  <a:ext uri="{0D108BD9-81ED-4DB2-BD59-A6C34878D82A}">
                    <a16:rowId xmlns:a16="http://schemas.microsoft.com/office/drawing/2014/main" val="567231647"/>
                  </a:ext>
                </a:extLst>
              </a:tr>
              <a:tr h="931182">
                <a:tc>
                  <a:txBody>
                    <a:bodyPr/>
                    <a:lstStyle/>
                    <a:p>
                      <a:pPr algn="ctr">
                        <a:spcAft>
                          <a:spcPts val="0"/>
                        </a:spcAft>
                      </a:pPr>
                      <a:r>
                        <a:rPr lang="es-ES" sz="1200">
                          <a:effectLst/>
                          <a:latin typeface="Modern Love Caps" panose="04070805081001020A01"/>
                        </a:rPr>
                        <a:t>068</a:t>
                      </a:r>
                      <a:endParaRPr lang="es-CO" sz="1200">
                        <a:effectLst/>
                        <a:latin typeface="Modern Love Caps" panose="04070805081001020A01"/>
                        <a:ea typeface="Times New Roman" panose="02020603050405020304" pitchFamily="18" charset="0"/>
                      </a:endParaRPr>
                    </a:p>
                  </a:txBody>
                  <a:tcPr marL="34919" marR="34919" marT="0" marB="0" anchor="ctr"/>
                </a:tc>
                <a:tc>
                  <a:txBody>
                    <a:bodyPr/>
                    <a:lstStyle/>
                    <a:p>
                      <a:pPr algn="just">
                        <a:spcAft>
                          <a:spcPts val="0"/>
                        </a:spcAft>
                        <a:tabLst>
                          <a:tab pos="2700020" algn="ctr"/>
                          <a:tab pos="5400040" algn="r"/>
                        </a:tabLst>
                      </a:pPr>
                      <a:r>
                        <a:rPr lang="es-ES" sz="1200">
                          <a:effectLst/>
                          <a:latin typeface="Modern Love Caps" panose="04070805081001020A01"/>
                        </a:rPr>
                        <a:t>“Por medio del cual se declara la emergencia climática en Cartagena D. T. y C., como un asunto prioritario de gestión pública, se definen lineamientos para la adaptación, mitigación y resiliencia frente al cambio climático y se dictan otras disposiciones”.</a:t>
                      </a:r>
                      <a:endParaRPr lang="es-CO" sz="1200">
                        <a:effectLst/>
                        <a:latin typeface="Modern Love Caps" panose="04070805081001020A01"/>
                        <a:ea typeface="Times New Roman" panose="02020603050405020304" pitchFamily="18" charset="0"/>
                      </a:endParaRPr>
                    </a:p>
                  </a:txBody>
                  <a:tcPr marL="34919" marR="34919" marT="0" marB="0" anchor="ctr"/>
                </a:tc>
                <a:tc>
                  <a:txBody>
                    <a:bodyPr/>
                    <a:lstStyle/>
                    <a:p>
                      <a:pPr algn="ctr">
                        <a:spcAft>
                          <a:spcPts val="0"/>
                        </a:spcAft>
                        <a:tabLst>
                          <a:tab pos="2700020" algn="ctr"/>
                          <a:tab pos="5400040" algn="r"/>
                        </a:tabLst>
                      </a:pPr>
                      <a:r>
                        <a:rPr lang="es-ES" sz="1200" dirty="0">
                          <a:effectLst/>
                          <a:latin typeface="Modern Love Caps" panose="04070805081001020A01"/>
                        </a:rPr>
                        <a:t> </a:t>
                      </a:r>
                      <a:endParaRPr lang="es-CO" sz="1200" dirty="0">
                        <a:effectLst/>
                        <a:latin typeface="Modern Love Caps" panose="04070805081001020A01"/>
                      </a:endParaRPr>
                    </a:p>
                    <a:p>
                      <a:pPr algn="ctr">
                        <a:spcAft>
                          <a:spcPts val="0"/>
                        </a:spcAft>
                        <a:tabLst>
                          <a:tab pos="2700020" algn="ctr"/>
                          <a:tab pos="5400040" algn="r"/>
                        </a:tabLst>
                      </a:pPr>
                      <a:r>
                        <a:rPr lang="es-ES" sz="1200" dirty="0">
                          <a:effectLst/>
                          <a:latin typeface="Modern Love Caps" panose="04070805081001020A01"/>
                        </a:rPr>
                        <a:t>Partido Verde 15/03/21</a:t>
                      </a:r>
                      <a:endParaRPr lang="es-CO" sz="1200" dirty="0">
                        <a:effectLst/>
                        <a:latin typeface="Modern Love Caps" panose="04070805081001020A01"/>
                      </a:endParaRPr>
                    </a:p>
                    <a:p>
                      <a:pPr algn="ctr">
                        <a:spcAft>
                          <a:spcPts val="0"/>
                        </a:spcAft>
                        <a:tabLst>
                          <a:tab pos="2700020" algn="ctr"/>
                          <a:tab pos="5400040" algn="r"/>
                        </a:tabLst>
                      </a:pPr>
                      <a:r>
                        <a:rPr lang="es-ES" sz="1200" dirty="0">
                          <a:effectLst/>
                          <a:latin typeface="Modern Love Caps" panose="04070805081001020A01"/>
                        </a:rPr>
                        <a:t> </a:t>
                      </a:r>
                      <a:endParaRPr lang="es-CO" sz="1200" dirty="0">
                        <a:effectLst/>
                        <a:latin typeface="Modern Love Caps" panose="04070805081001020A01"/>
                        <a:ea typeface="Times New Roman" panose="02020603050405020304" pitchFamily="18" charset="0"/>
                      </a:endParaRPr>
                    </a:p>
                  </a:txBody>
                  <a:tcPr marL="34919" marR="34919" marT="0" marB="0" anchor="ctr"/>
                </a:tc>
                <a:tc>
                  <a:txBody>
                    <a:bodyPr/>
                    <a:lstStyle/>
                    <a:p>
                      <a:pPr algn="ctr">
                        <a:spcAft>
                          <a:spcPts val="0"/>
                        </a:spcAft>
                      </a:pPr>
                      <a:r>
                        <a:rPr lang="es-ES" sz="1200" dirty="0">
                          <a:effectLst/>
                          <a:latin typeface="Modern Love Caps" panose="04070805081001020A01"/>
                        </a:rPr>
                        <a:t>EL PRESENTE PROYECTO DE ACUERDO FUE RETIRADO POR SU AUTOR EL DIA 29 DE ABRIL DE 2021</a:t>
                      </a:r>
                      <a:endParaRPr lang="es-CO" sz="1200" dirty="0">
                        <a:effectLst/>
                        <a:latin typeface="Modern Love Caps" panose="04070805081001020A01"/>
                        <a:ea typeface="Times New Roman" panose="02020603050405020304" pitchFamily="18" charset="0"/>
                      </a:endParaRPr>
                    </a:p>
                  </a:txBody>
                  <a:tcPr marL="34919" marR="34919" marT="0" marB="0" anchor="ctr"/>
                </a:tc>
                <a:extLst>
                  <a:ext uri="{0D108BD9-81ED-4DB2-BD59-A6C34878D82A}">
                    <a16:rowId xmlns:a16="http://schemas.microsoft.com/office/drawing/2014/main" val="2001431565"/>
                  </a:ext>
                </a:extLst>
              </a:tr>
              <a:tr h="829334">
                <a:tc>
                  <a:txBody>
                    <a:bodyPr/>
                    <a:lstStyle/>
                    <a:p>
                      <a:pPr algn="ctr">
                        <a:spcAft>
                          <a:spcPts val="0"/>
                        </a:spcAft>
                      </a:pPr>
                      <a:r>
                        <a:rPr lang="es-ES" sz="1200">
                          <a:effectLst/>
                          <a:latin typeface="Modern Love Caps" panose="04070805081001020A01"/>
                        </a:rPr>
                        <a:t>077</a:t>
                      </a:r>
                      <a:endParaRPr lang="es-CO" sz="1200">
                        <a:effectLst/>
                        <a:latin typeface="Modern Love Caps" panose="04070805081001020A01"/>
                        <a:ea typeface="Times New Roman" panose="02020603050405020304" pitchFamily="18" charset="0"/>
                      </a:endParaRPr>
                    </a:p>
                  </a:txBody>
                  <a:tcPr marL="34919" marR="34919" marT="0" marB="0" anchor="ctr"/>
                </a:tc>
                <a:tc>
                  <a:txBody>
                    <a:bodyPr/>
                    <a:lstStyle/>
                    <a:p>
                      <a:pPr algn="just">
                        <a:spcAft>
                          <a:spcPts val="0"/>
                        </a:spcAft>
                        <a:tabLst>
                          <a:tab pos="2700020" algn="ctr"/>
                          <a:tab pos="5400040" algn="r"/>
                        </a:tabLst>
                      </a:pPr>
                      <a:r>
                        <a:rPr lang="es-ES" sz="1200">
                          <a:effectLst/>
                          <a:latin typeface="Modern Love Caps" panose="04070805081001020A01"/>
                        </a:rPr>
                        <a:t>“Por el cual se crea el programa de promoción y debate de políticas públicas en el Concejo Distrital de Cartagena de Indias, denominado &lt;&lt;Concejo de Cartagena un aula abierta para la formación ciudadana&gt;&gt;”</a:t>
                      </a:r>
                      <a:endParaRPr lang="es-CO" sz="1200">
                        <a:effectLst/>
                        <a:latin typeface="Modern Love Caps" panose="04070805081001020A01"/>
                        <a:ea typeface="Times New Roman" panose="02020603050405020304" pitchFamily="18" charset="0"/>
                      </a:endParaRPr>
                    </a:p>
                  </a:txBody>
                  <a:tcPr marL="34919" marR="34919" marT="0" marB="0" anchor="ctr"/>
                </a:tc>
                <a:tc>
                  <a:txBody>
                    <a:bodyPr/>
                    <a:lstStyle/>
                    <a:p>
                      <a:pPr algn="ctr">
                        <a:spcAft>
                          <a:spcPts val="0"/>
                        </a:spcAft>
                        <a:tabLst>
                          <a:tab pos="2700020" algn="ctr"/>
                          <a:tab pos="5400040" algn="r"/>
                        </a:tabLst>
                      </a:pPr>
                      <a:r>
                        <a:rPr lang="es-ES" sz="1200" dirty="0">
                          <a:effectLst/>
                          <a:latin typeface="Modern Love Caps" panose="04070805081001020A01"/>
                        </a:rPr>
                        <a:t>Coalición Alternativa </a:t>
                      </a:r>
                      <a:endParaRPr lang="es-CO" sz="1200" dirty="0">
                        <a:effectLst/>
                        <a:latin typeface="Modern Love Caps" panose="04070805081001020A01"/>
                      </a:endParaRPr>
                    </a:p>
                    <a:p>
                      <a:pPr algn="ctr">
                        <a:spcAft>
                          <a:spcPts val="0"/>
                        </a:spcAft>
                        <a:tabLst>
                          <a:tab pos="2700020" algn="ctr"/>
                          <a:tab pos="5400040" algn="r"/>
                        </a:tabLst>
                      </a:pPr>
                      <a:r>
                        <a:rPr lang="es-ES" sz="1200" dirty="0">
                          <a:effectLst/>
                          <a:latin typeface="Modern Love Caps" panose="04070805081001020A01"/>
                        </a:rPr>
                        <a:t>16/04/21</a:t>
                      </a:r>
                      <a:endParaRPr lang="es-CO" sz="1200" dirty="0">
                        <a:effectLst/>
                        <a:latin typeface="Modern Love Caps" panose="04070805081001020A01"/>
                        <a:ea typeface="Times New Roman" panose="02020603050405020304" pitchFamily="18" charset="0"/>
                      </a:endParaRPr>
                    </a:p>
                  </a:txBody>
                  <a:tcPr marL="34919" marR="34919" marT="0" marB="0" anchor="ctr"/>
                </a:tc>
                <a:tc>
                  <a:txBody>
                    <a:bodyPr/>
                    <a:lstStyle/>
                    <a:p>
                      <a:pPr algn="ctr">
                        <a:spcAft>
                          <a:spcPts val="0"/>
                        </a:spcAft>
                      </a:pPr>
                      <a:r>
                        <a:rPr lang="es-ES" sz="1200" dirty="0">
                          <a:effectLst/>
                          <a:latin typeface="Modern Love Caps" panose="04070805081001020A01"/>
                        </a:rPr>
                        <a:t>RETIRADO POR SU AUTOR EL 07 DE MAYO DE 2021</a:t>
                      </a:r>
                      <a:endParaRPr lang="es-CO" sz="1200" dirty="0">
                        <a:effectLst/>
                        <a:latin typeface="Modern Love Caps" panose="04070805081001020A01"/>
                        <a:ea typeface="Times New Roman" panose="02020603050405020304" pitchFamily="18" charset="0"/>
                      </a:endParaRPr>
                    </a:p>
                  </a:txBody>
                  <a:tcPr marL="34919" marR="34919" marT="0" marB="0" anchor="ctr"/>
                </a:tc>
                <a:extLst>
                  <a:ext uri="{0D108BD9-81ED-4DB2-BD59-A6C34878D82A}">
                    <a16:rowId xmlns:a16="http://schemas.microsoft.com/office/drawing/2014/main" val="3966006830"/>
                  </a:ext>
                </a:extLst>
              </a:tr>
              <a:tr h="829334">
                <a:tc>
                  <a:txBody>
                    <a:bodyPr/>
                    <a:lstStyle/>
                    <a:p>
                      <a:pPr algn="ctr">
                        <a:spcAft>
                          <a:spcPts val="0"/>
                        </a:spcAft>
                      </a:pPr>
                      <a:r>
                        <a:rPr lang="es-ES" sz="1200">
                          <a:effectLst/>
                          <a:latin typeface="Modern Love Caps" panose="04070805081001020A01"/>
                        </a:rPr>
                        <a:t>081</a:t>
                      </a:r>
                      <a:endParaRPr lang="es-CO" sz="1200">
                        <a:effectLst/>
                        <a:latin typeface="Modern Love Caps" panose="04070805081001020A01"/>
                        <a:ea typeface="Times New Roman" panose="02020603050405020304" pitchFamily="18" charset="0"/>
                      </a:endParaRPr>
                    </a:p>
                  </a:txBody>
                  <a:tcPr marL="34919" marR="34919" marT="0" marB="0" anchor="ctr"/>
                </a:tc>
                <a:tc>
                  <a:txBody>
                    <a:bodyPr/>
                    <a:lstStyle/>
                    <a:p>
                      <a:pPr algn="just">
                        <a:spcAft>
                          <a:spcPts val="0"/>
                        </a:spcAft>
                      </a:pPr>
                      <a:r>
                        <a:rPr lang="es-ES" sz="1200">
                          <a:effectLst/>
                          <a:latin typeface="Modern Love Caps" panose="04070805081001020A01"/>
                        </a:rPr>
                        <a:t> </a:t>
                      </a:r>
                      <a:endParaRPr lang="es-CO" sz="1200">
                        <a:effectLst/>
                        <a:latin typeface="Modern Love Caps" panose="04070805081001020A01"/>
                      </a:endParaRPr>
                    </a:p>
                    <a:p>
                      <a:pPr algn="just">
                        <a:spcAft>
                          <a:spcPts val="0"/>
                        </a:spcAft>
                      </a:pPr>
                      <a:r>
                        <a:rPr lang="es-ES" sz="1200">
                          <a:effectLst/>
                          <a:latin typeface="Modern Love Caps" panose="04070805081001020A01"/>
                        </a:rPr>
                        <a:t>“Por medio del cual la calle real de Manga, cambie su nombre a Teresita Román de Zurek como reconocimiento póstumo”</a:t>
                      </a:r>
                      <a:endParaRPr lang="es-CO" sz="1200">
                        <a:effectLst/>
                        <a:latin typeface="Modern Love Caps" panose="04070805081001020A01"/>
                      </a:endParaRPr>
                    </a:p>
                    <a:p>
                      <a:pPr algn="just">
                        <a:spcAft>
                          <a:spcPts val="0"/>
                        </a:spcAft>
                      </a:pPr>
                      <a:r>
                        <a:rPr lang="es-ES" sz="1200">
                          <a:effectLst/>
                          <a:latin typeface="Modern Love Caps" panose="04070805081001020A01"/>
                        </a:rPr>
                        <a:t> </a:t>
                      </a:r>
                      <a:endParaRPr lang="es-CO" sz="1200">
                        <a:effectLst/>
                        <a:latin typeface="Modern Love Caps" panose="04070805081001020A01"/>
                      </a:endParaRPr>
                    </a:p>
                    <a:p>
                      <a:pPr algn="just">
                        <a:spcAft>
                          <a:spcPts val="0"/>
                        </a:spcAft>
                        <a:tabLst>
                          <a:tab pos="2700020" algn="ctr"/>
                          <a:tab pos="5400040" algn="r"/>
                        </a:tabLst>
                      </a:pPr>
                      <a:r>
                        <a:rPr lang="es-ES" sz="1200">
                          <a:effectLst/>
                          <a:latin typeface="Modern Love Caps" panose="04070805081001020A01"/>
                        </a:rPr>
                        <a:t> </a:t>
                      </a:r>
                      <a:endParaRPr lang="es-CO" sz="1200">
                        <a:effectLst/>
                        <a:latin typeface="Modern Love Caps" panose="04070805081001020A01"/>
                        <a:ea typeface="Times New Roman" panose="02020603050405020304" pitchFamily="18" charset="0"/>
                      </a:endParaRPr>
                    </a:p>
                  </a:txBody>
                  <a:tcPr marL="34919" marR="34919" marT="0" marB="0" anchor="ctr"/>
                </a:tc>
                <a:tc>
                  <a:txBody>
                    <a:bodyPr/>
                    <a:lstStyle/>
                    <a:p>
                      <a:pPr algn="ctr">
                        <a:spcAft>
                          <a:spcPts val="0"/>
                        </a:spcAft>
                        <a:tabLst>
                          <a:tab pos="2700020" algn="ctr"/>
                          <a:tab pos="5400040" algn="r"/>
                        </a:tabLst>
                      </a:pPr>
                      <a:r>
                        <a:rPr lang="es-ES" sz="1200" dirty="0">
                          <a:effectLst/>
                          <a:latin typeface="Modern Love Caps" panose="04070805081001020A01"/>
                        </a:rPr>
                        <a:t>Conservador</a:t>
                      </a:r>
                      <a:endParaRPr lang="es-CO" sz="1200" dirty="0">
                        <a:effectLst/>
                        <a:latin typeface="Modern Love Caps" panose="04070805081001020A01"/>
                      </a:endParaRPr>
                    </a:p>
                    <a:p>
                      <a:pPr algn="ctr">
                        <a:spcAft>
                          <a:spcPts val="0"/>
                        </a:spcAft>
                        <a:tabLst>
                          <a:tab pos="2700020" algn="ctr"/>
                          <a:tab pos="5400040" algn="r"/>
                        </a:tabLst>
                      </a:pPr>
                      <a:r>
                        <a:rPr lang="es-ES" sz="1200" dirty="0">
                          <a:effectLst/>
                          <a:latin typeface="Modern Love Caps" panose="04070805081001020A01"/>
                        </a:rPr>
                        <a:t>Liberal </a:t>
                      </a:r>
                      <a:endParaRPr lang="es-CO" sz="1200" dirty="0">
                        <a:effectLst/>
                        <a:latin typeface="Modern Love Caps" panose="04070805081001020A01"/>
                      </a:endParaRPr>
                    </a:p>
                    <a:p>
                      <a:pPr algn="ctr">
                        <a:spcAft>
                          <a:spcPts val="0"/>
                        </a:spcAft>
                        <a:tabLst>
                          <a:tab pos="2700020" algn="ctr"/>
                          <a:tab pos="5400040" algn="r"/>
                        </a:tabLst>
                      </a:pPr>
                      <a:r>
                        <a:rPr lang="es-ES" sz="1200" dirty="0">
                          <a:effectLst/>
                          <a:latin typeface="Modern Love Caps" panose="04070805081001020A01"/>
                        </a:rPr>
                        <a:t>ASI</a:t>
                      </a:r>
                      <a:endParaRPr lang="es-CO" sz="1200" dirty="0">
                        <a:effectLst/>
                        <a:latin typeface="Modern Love Caps" panose="04070805081001020A01"/>
                      </a:endParaRPr>
                    </a:p>
                    <a:p>
                      <a:pPr algn="ctr">
                        <a:spcAft>
                          <a:spcPts val="0"/>
                        </a:spcAft>
                        <a:tabLst>
                          <a:tab pos="2700020" algn="ctr"/>
                          <a:tab pos="5400040" algn="r"/>
                        </a:tabLst>
                      </a:pPr>
                      <a:r>
                        <a:rPr lang="es-ES" sz="1200" dirty="0">
                          <a:effectLst/>
                          <a:latin typeface="Modern Love Caps" panose="04070805081001020A01"/>
                        </a:rPr>
                        <a:t>01/06/21</a:t>
                      </a:r>
                      <a:endParaRPr lang="es-CO" sz="1200" dirty="0">
                        <a:effectLst/>
                        <a:latin typeface="Modern Love Caps" panose="04070805081001020A01"/>
                        <a:ea typeface="Times New Roman" panose="02020603050405020304" pitchFamily="18" charset="0"/>
                      </a:endParaRPr>
                    </a:p>
                  </a:txBody>
                  <a:tcPr marL="34919" marR="34919" marT="0" marB="0" anchor="ctr"/>
                </a:tc>
                <a:tc>
                  <a:txBody>
                    <a:bodyPr/>
                    <a:lstStyle/>
                    <a:p>
                      <a:pPr algn="ctr">
                        <a:spcAft>
                          <a:spcPts val="0"/>
                        </a:spcAft>
                      </a:pPr>
                      <a:r>
                        <a:rPr lang="es-ES" sz="1200" dirty="0">
                          <a:effectLst/>
                          <a:latin typeface="Modern Love Caps" panose="04070805081001020A01"/>
                        </a:rPr>
                        <a:t>RETIRADO POR EL AUTOR DEL PROYECTO DE ACUERDO</a:t>
                      </a:r>
                      <a:endParaRPr lang="es-CO" sz="1200" dirty="0">
                        <a:effectLst/>
                        <a:latin typeface="Modern Love Caps" panose="04070805081001020A01"/>
                        <a:ea typeface="Times New Roman" panose="02020603050405020304" pitchFamily="18" charset="0"/>
                      </a:endParaRPr>
                    </a:p>
                  </a:txBody>
                  <a:tcPr marL="34919" marR="34919" marT="0" marB="0" anchor="ctr"/>
                </a:tc>
                <a:extLst>
                  <a:ext uri="{0D108BD9-81ED-4DB2-BD59-A6C34878D82A}">
                    <a16:rowId xmlns:a16="http://schemas.microsoft.com/office/drawing/2014/main" val="3699985866"/>
                  </a:ext>
                </a:extLst>
              </a:tr>
            </a:tbl>
          </a:graphicData>
        </a:graphic>
      </p:graphicFrame>
    </p:spTree>
    <p:extLst>
      <p:ext uri="{BB962C8B-B14F-4D97-AF65-F5344CB8AC3E}">
        <p14:creationId xmlns:p14="http://schemas.microsoft.com/office/powerpoint/2010/main" val="2958300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38753" y="459718"/>
            <a:ext cx="6111240" cy="1325563"/>
          </a:xfrm>
        </p:spPr>
        <p:txBody>
          <a:bodyPr>
            <a:normAutofit fontScale="90000"/>
          </a:bodyPr>
          <a:lstStyle/>
          <a:p>
            <a:pPr algn="ctr"/>
            <a:r>
              <a:rPr lang="es-ES" sz="5300" b="1" dirty="0">
                <a:solidFill>
                  <a:schemeClr val="bg1"/>
                </a:solidFill>
                <a:latin typeface="Modern Love Caps" panose="04070805081001020A01"/>
              </a:rPr>
              <a:t>PROYECTOS DE ACUERDO OBJETADOS</a:t>
            </a:r>
            <a:br>
              <a:rPr lang="es-CO" dirty="0"/>
            </a:b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23164447"/>
              </p:ext>
            </p:extLst>
          </p:nvPr>
        </p:nvGraphicFramePr>
        <p:xfrm>
          <a:off x="609600" y="1615440"/>
          <a:ext cx="10773104" cy="5242560"/>
        </p:xfrm>
        <a:graphic>
          <a:graphicData uri="http://schemas.openxmlformats.org/drawingml/2006/table">
            <a:tbl>
              <a:tblPr firstRow="1" firstCol="1" bandRow="1">
                <a:tableStyleId>{16D9F66E-5EB9-4882-86FB-DCBF35E3C3E4}</a:tableStyleId>
              </a:tblPr>
              <a:tblGrid>
                <a:gridCol w="2058504">
                  <a:extLst>
                    <a:ext uri="{9D8B030D-6E8A-4147-A177-3AD203B41FA5}">
                      <a16:colId xmlns:a16="http://schemas.microsoft.com/office/drawing/2014/main" val="3987634054"/>
                    </a:ext>
                  </a:extLst>
                </a:gridCol>
                <a:gridCol w="3192455">
                  <a:extLst>
                    <a:ext uri="{9D8B030D-6E8A-4147-A177-3AD203B41FA5}">
                      <a16:colId xmlns:a16="http://schemas.microsoft.com/office/drawing/2014/main" val="1907727973"/>
                    </a:ext>
                  </a:extLst>
                </a:gridCol>
                <a:gridCol w="2603166">
                  <a:extLst>
                    <a:ext uri="{9D8B030D-6E8A-4147-A177-3AD203B41FA5}">
                      <a16:colId xmlns:a16="http://schemas.microsoft.com/office/drawing/2014/main" val="3251160012"/>
                    </a:ext>
                  </a:extLst>
                </a:gridCol>
                <a:gridCol w="2918979">
                  <a:extLst>
                    <a:ext uri="{9D8B030D-6E8A-4147-A177-3AD203B41FA5}">
                      <a16:colId xmlns:a16="http://schemas.microsoft.com/office/drawing/2014/main" val="3856644978"/>
                    </a:ext>
                  </a:extLst>
                </a:gridCol>
              </a:tblGrid>
              <a:tr h="113843">
                <a:tc>
                  <a:txBody>
                    <a:bodyPr/>
                    <a:lstStyle/>
                    <a:p>
                      <a:pPr algn="ctr">
                        <a:spcAft>
                          <a:spcPts val="0"/>
                        </a:spcAft>
                      </a:pPr>
                      <a:r>
                        <a:rPr lang="es-ES_tradnl" sz="1400" dirty="0">
                          <a:effectLst/>
                          <a:latin typeface="Modern Love Caps" panose="04070805081001020A01"/>
                        </a:rPr>
                        <a:t>ROYECTOS DE ACUERDO No. </a:t>
                      </a:r>
                      <a:endParaRPr lang="es-CO" sz="1400" dirty="0">
                        <a:effectLst/>
                        <a:latin typeface="Modern Love Caps" panose="04070805081001020A01"/>
                        <a:ea typeface="Times New Roman" panose="02020603050405020304" pitchFamily="18" charset="0"/>
                      </a:endParaRPr>
                    </a:p>
                  </a:txBody>
                  <a:tcPr marL="28461" marR="28461" marT="0" marB="0" anchor="ctr"/>
                </a:tc>
                <a:tc>
                  <a:txBody>
                    <a:bodyPr/>
                    <a:lstStyle/>
                    <a:p>
                      <a:pPr algn="ctr">
                        <a:spcAft>
                          <a:spcPts val="0"/>
                        </a:spcAft>
                      </a:pPr>
                      <a:r>
                        <a:rPr lang="es-ES_tradnl" sz="1400" dirty="0">
                          <a:effectLst/>
                          <a:latin typeface="Modern Love Caps" panose="04070805081001020A01"/>
                        </a:rPr>
                        <a:t>TITULO</a:t>
                      </a:r>
                      <a:endParaRPr lang="es-CO" sz="1400" dirty="0">
                        <a:effectLst/>
                        <a:latin typeface="Modern Love Caps" panose="04070805081001020A01"/>
                        <a:ea typeface="Times New Roman" panose="02020603050405020304" pitchFamily="18" charset="0"/>
                      </a:endParaRPr>
                    </a:p>
                  </a:txBody>
                  <a:tcPr marL="28461" marR="28461" marT="0" marB="0" anchor="ctr"/>
                </a:tc>
                <a:tc>
                  <a:txBody>
                    <a:bodyPr/>
                    <a:lstStyle/>
                    <a:p>
                      <a:pPr algn="ctr">
                        <a:spcAft>
                          <a:spcPts val="0"/>
                        </a:spcAft>
                      </a:pPr>
                      <a:r>
                        <a:rPr lang="es-ES_tradnl" sz="1400">
                          <a:effectLst/>
                          <a:latin typeface="Modern Love Caps" panose="04070805081001020A01"/>
                        </a:rPr>
                        <a:t>PRESENTADO</a:t>
                      </a:r>
                      <a:endParaRPr lang="es-CO" sz="1400">
                        <a:effectLst/>
                        <a:latin typeface="Modern Love Caps" panose="04070805081001020A01"/>
                        <a:ea typeface="Times New Roman" panose="02020603050405020304" pitchFamily="18" charset="0"/>
                      </a:endParaRPr>
                    </a:p>
                  </a:txBody>
                  <a:tcPr marL="28461" marR="28461" marT="0" marB="0" anchor="ctr"/>
                </a:tc>
                <a:tc>
                  <a:txBody>
                    <a:bodyPr/>
                    <a:lstStyle/>
                    <a:p>
                      <a:pPr algn="ctr">
                        <a:spcAft>
                          <a:spcPts val="0"/>
                        </a:spcAft>
                      </a:pPr>
                      <a:r>
                        <a:rPr lang="es-ES_tradnl" sz="1400" dirty="0">
                          <a:effectLst/>
                          <a:latin typeface="Modern Love Caps" panose="04070805081001020A01"/>
                        </a:rPr>
                        <a:t>OBSERVACIONES</a:t>
                      </a:r>
                      <a:endParaRPr lang="es-CO" sz="1400" dirty="0">
                        <a:effectLst/>
                        <a:latin typeface="Modern Love Caps" panose="04070805081001020A01"/>
                        <a:ea typeface="Times New Roman" panose="02020603050405020304" pitchFamily="18" charset="0"/>
                      </a:endParaRPr>
                    </a:p>
                  </a:txBody>
                  <a:tcPr marL="28461" marR="28461" marT="0" marB="0" anchor="ctr"/>
                </a:tc>
                <a:extLst>
                  <a:ext uri="{0D108BD9-81ED-4DB2-BD59-A6C34878D82A}">
                    <a16:rowId xmlns:a16="http://schemas.microsoft.com/office/drawing/2014/main" val="4214438669"/>
                  </a:ext>
                </a:extLst>
              </a:tr>
              <a:tr h="1513490">
                <a:tc>
                  <a:txBody>
                    <a:bodyPr/>
                    <a:lstStyle/>
                    <a:p>
                      <a:pPr algn="ctr">
                        <a:spcAft>
                          <a:spcPts val="0"/>
                        </a:spcAft>
                      </a:pPr>
                      <a:r>
                        <a:rPr lang="es-ES" sz="1100" dirty="0">
                          <a:effectLst/>
                          <a:latin typeface="Modern Love Caps" panose="04070805081001020A01"/>
                        </a:rPr>
                        <a:t>063</a:t>
                      </a:r>
                      <a:endParaRPr lang="es-CO" sz="1100" dirty="0">
                        <a:effectLst/>
                        <a:latin typeface="Modern Love Caps" panose="04070805081001020A01"/>
                        <a:ea typeface="Times New Roman" panose="02020603050405020304" pitchFamily="18" charset="0"/>
                      </a:endParaRPr>
                    </a:p>
                  </a:txBody>
                  <a:tcPr marL="28461" marR="28461" marT="0" marB="0" anchor="ctr"/>
                </a:tc>
                <a:tc>
                  <a:txBody>
                    <a:bodyPr/>
                    <a:lstStyle/>
                    <a:p>
                      <a:pPr algn="just">
                        <a:spcAft>
                          <a:spcPts val="0"/>
                        </a:spcAft>
                        <a:tabLst>
                          <a:tab pos="2700020" algn="ctr"/>
                          <a:tab pos="5400040" algn="r"/>
                        </a:tabLst>
                      </a:pPr>
                      <a:r>
                        <a:rPr lang="es-ES" sz="1100" dirty="0">
                          <a:effectLst/>
                          <a:latin typeface="Modern Love Caps" panose="04070805081001020A01"/>
                        </a:rPr>
                        <a:t>“Por el cual se reglamenta para el Distrito de Cartagena los procedimientos de trámite y seguimiento en materia de contratación referente a los proyectos de asociación público-privada”  </a:t>
                      </a:r>
                      <a:endParaRPr lang="es-CO" sz="1100" dirty="0">
                        <a:effectLst/>
                        <a:latin typeface="Modern Love Caps" panose="04070805081001020A01"/>
                        <a:ea typeface="Times New Roman" panose="02020603050405020304" pitchFamily="18" charset="0"/>
                      </a:endParaRPr>
                    </a:p>
                  </a:txBody>
                  <a:tcPr marL="28461" marR="28461" marT="0" marB="0" anchor="ctr"/>
                </a:tc>
                <a:tc>
                  <a:txBody>
                    <a:bodyPr/>
                    <a:lstStyle/>
                    <a:p>
                      <a:pPr algn="ctr">
                        <a:spcAft>
                          <a:spcPts val="0"/>
                        </a:spcAft>
                        <a:tabLst>
                          <a:tab pos="2700020" algn="ctr"/>
                          <a:tab pos="5400040" algn="r"/>
                        </a:tabLst>
                      </a:pPr>
                      <a:r>
                        <a:rPr lang="es-ES" sz="1100" dirty="0">
                          <a:effectLst/>
                          <a:latin typeface="Modern Love Caps" panose="04070805081001020A01"/>
                        </a:rPr>
                        <a:t>Bancada de la U</a:t>
                      </a:r>
                      <a:endParaRPr lang="es-CO" sz="1100" dirty="0">
                        <a:effectLst/>
                        <a:latin typeface="Modern Love Caps" panose="04070805081001020A01"/>
                      </a:endParaRPr>
                    </a:p>
                    <a:p>
                      <a:pPr algn="ctr">
                        <a:spcAft>
                          <a:spcPts val="0"/>
                        </a:spcAft>
                        <a:tabLst>
                          <a:tab pos="2700020" algn="ctr"/>
                          <a:tab pos="5400040" algn="r"/>
                        </a:tabLst>
                      </a:pPr>
                      <a:r>
                        <a:rPr lang="es-ES" sz="1100" dirty="0">
                          <a:effectLst/>
                          <a:latin typeface="Modern Love Caps" panose="04070805081001020A01"/>
                        </a:rPr>
                        <a:t>01/03/21</a:t>
                      </a:r>
                      <a:endParaRPr lang="es-CO" sz="1100" dirty="0">
                        <a:effectLst/>
                        <a:latin typeface="Modern Love Caps" panose="04070805081001020A01"/>
                      </a:endParaRPr>
                    </a:p>
                    <a:p>
                      <a:pPr algn="ctr">
                        <a:spcAft>
                          <a:spcPts val="0"/>
                        </a:spcAft>
                        <a:tabLst>
                          <a:tab pos="2700020" algn="ctr"/>
                          <a:tab pos="5400040" algn="r"/>
                        </a:tabLst>
                      </a:pPr>
                      <a:r>
                        <a:rPr lang="es-ES" sz="1100" dirty="0">
                          <a:effectLst/>
                          <a:latin typeface="Modern Love Caps" panose="04070805081001020A01"/>
                        </a:rPr>
                        <a:t> </a:t>
                      </a:r>
                      <a:endParaRPr lang="es-CO" sz="1100" dirty="0">
                        <a:effectLst/>
                        <a:latin typeface="Modern Love Caps" panose="04070805081001020A01"/>
                        <a:ea typeface="Times New Roman" panose="02020603050405020304" pitchFamily="18" charset="0"/>
                      </a:endParaRPr>
                    </a:p>
                  </a:txBody>
                  <a:tcPr marL="28461" marR="28461" marT="0" marB="0" anchor="ctr"/>
                </a:tc>
                <a:tc>
                  <a:txBody>
                    <a:bodyPr/>
                    <a:lstStyle/>
                    <a:p>
                      <a:pPr algn="just">
                        <a:spcAft>
                          <a:spcPts val="0"/>
                        </a:spcAft>
                      </a:pPr>
                      <a:r>
                        <a:rPr lang="es-ES" sz="1100" dirty="0">
                          <a:effectLst/>
                          <a:latin typeface="Modern Love Caps" panose="04070805081001020A01"/>
                        </a:rPr>
                        <a:t>Fue objetado por el señor Alcalde el día 21 de Mayo de 2021.</a:t>
                      </a:r>
                      <a:endParaRPr lang="es-CO" sz="1100" dirty="0">
                        <a:effectLst/>
                        <a:latin typeface="Modern Love Caps" panose="04070805081001020A01"/>
                      </a:endParaRPr>
                    </a:p>
                    <a:p>
                      <a:pPr algn="just">
                        <a:spcAft>
                          <a:spcPts val="0"/>
                        </a:spcAft>
                      </a:pPr>
                      <a:r>
                        <a:rPr lang="es-ES" sz="1100" dirty="0">
                          <a:effectLst/>
                          <a:latin typeface="Modern Love Caps" panose="04070805081001020A01"/>
                        </a:rPr>
                        <a:t>Los ponentes de la comisión de estudio de objeciones son:</a:t>
                      </a:r>
                      <a:endParaRPr lang="es-CO" sz="1100" dirty="0">
                        <a:effectLst/>
                        <a:latin typeface="Modern Love Caps" panose="04070805081001020A01"/>
                      </a:endParaRPr>
                    </a:p>
                    <a:p>
                      <a:pPr algn="just">
                        <a:spcAft>
                          <a:spcPts val="0"/>
                        </a:spcAft>
                      </a:pPr>
                      <a:r>
                        <a:rPr lang="es-ES" sz="1100" dirty="0">
                          <a:effectLst/>
                          <a:latin typeface="Modern Love Caps" panose="04070805081001020A01"/>
                        </a:rPr>
                        <a:t>El día 28 de Mayo de 2021 los miembros de la comisión de estudio presentaron informe de objeciones acogiendo parcialmente las objeciones</a:t>
                      </a:r>
                      <a:endParaRPr lang="es-CO" sz="1100" dirty="0">
                        <a:effectLst/>
                        <a:latin typeface="Modern Love Caps" panose="04070805081001020A01"/>
                      </a:endParaRPr>
                    </a:p>
                    <a:p>
                      <a:pPr algn="just">
                        <a:spcAft>
                          <a:spcPts val="0"/>
                        </a:spcAft>
                      </a:pPr>
                      <a:r>
                        <a:rPr lang="es-ES" sz="1100" dirty="0">
                          <a:effectLst/>
                          <a:latin typeface="Modern Love Caps" panose="04070805081001020A01"/>
                        </a:rPr>
                        <a:t>Fue aprobado en la plenaria del día 28 de mayo de 2021 el informe de objeciones.</a:t>
                      </a:r>
                      <a:endParaRPr lang="es-CO" sz="1100" dirty="0">
                        <a:effectLst/>
                        <a:latin typeface="Modern Love Caps" panose="04070805081001020A01"/>
                      </a:endParaRPr>
                    </a:p>
                    <a:p>
                      <a:pPr algn="just">
                        <a:spcAft>
                          <a:spcPts val="0"/>
                        </a:spcAft>
                      </a:pPr>
                      <a:r>
                        <a:rPr lang="es-ES" sz="1100" dirty="0">
                          <a:effectLst/>
                          <a:latin typeface="Modern Love Caps" panose="04070805081001020A01"/>
                        </a:rPr>
                        <a:t> </a:t>
                      </a:r>
                      <a:endParaRPr lang="es-CO" sz="1100" dirty="0">
                        <a:effectLst/>
                        <a:latin typeface="Modern Love Caps" panose="04070805081001020A01"/>
                      </a:endParaRPr>
                    </a:p>
                    <a:p>
                      <a:pPr algn="just">
                        <a:spcAft>
                          <a:spcPts val="0"/>
                        </a:spcAft>
                      </a:pPr>
                      <a:r>
                        <a:rPr lang="es-ES" sz="1100" dirty="0">
                          <a:effectLst/>
                          <a:latin typeface="Modern Love Caps" panose="04070805081001020A01"/>
                        </a:rPr>
                        <a:t>Fue sancionado por el Alcalde el 04 de junio y se convirtió en el Acuerdo 058.</a:t>
                      </a:r>
                      <a:endParaRPr lang="es-CO" sz="1100" dirty="0">
                        <a:effectLst/>
                        <a:latin typeface="Modern Love Caps" panose="04070805081001020A01"/>
                        <a:ea typeface="Times New Roman" panose="02020603050405020304" pitchFamily="18" charset="0"/>
                      </a:endParaRPr>
                    </a:p>
                  </a:txBody>
                  <a:tcPr marL="28461" marR="28461" marT="0" marB="0" anchor="ctr"/>
                </a:tc>
                <a:extLst>
                  <a:ext uri="{0D108BD9-81ED-4DB2-BD59-A6C34878D82A}">
                    <a16:rowId xmlns:a16="http://schemas.microsoft.com/office/drawing/2014/main" val="941325193"/>
                  </a:ext>
                </a:extLst>
              </a:tr>
              <a:tr h="1361090">
                <a:tc>
                  <a:txBody>
                    <a:bodyPr/>
                    <a:lstStyle/>
                    <a:p>
                      <a:pPr algn="ctr">
                        <a:spcAft>
                          <a:spcPts val="0"/>
                        </a:spcAft>
                      </a:pPr>
                      <a:r>
                        <a:rPr lang="es-ES" sz="1100">
                          <a:effectLst/>
                          <a:latin typeface="Modern Love Caps" panose="04070805081001020A01"/>
                        </a:rPr>
                        <a:t>076</a:t>
                      </a:r>
                      <a:endParaRPr lang="es-CO" sz="1100">
                        <a:effectLst/>
                        <a:latin typeface="Modern Love Caps" panose="04070805081001020A01"/>
                        <a:ea typeface="Times New Roman" panose="02020603050405020304" pitchFamily="18" charset="0"/>
                      </a:endParaRPr>
                    </a:p>
                  </a:txBody>
                  <a:tcPr marL="28461" marR="28461" marT="0" marB="0" anchor="ctr"/>
                </a:tc>
                <a:tc>
                  <a:txBody>
                    <a:bodyPr/>
                    <a:lstStyle/>
                    <a:p>
                      <a:pPr algn="just">
                        <a:spcAft>
                          <a:spcPts val="0"/>
                        </a:spcAft>
                      </a:pPr>
                      <a:r>
                        <a:rPr lang="es-ES" sz="1100" dirty="0">
                          <a:effectLst/>
                          <a:latin typeface="Modern Love Caps" panose="04070805081001020A01"/>
                        </a:rPr>
                        <a:t> </a:t>
                      </a:r>
                      <a:endParaRPr lang="es-CO" sz="1100" dirty="0">
                        <a:effectLst/>
                        <a:latin typeface="Modern Love Caps" panose="04070805081001020A01"/>
                      </a:endParaRPr>
                    </a:p>
                    <a:p>
                      <a:pPr algn="just">
                        <a:spcAft>
                          <a:spcPts val="0"/>
                        </a:spcAft>
                      </a:pPr>
                      <a:r>
                        <a:rPr lang="es-ES" sz="1100" dirty="0">
                          <a:effectLst/>
                          <a:latin typeface="Modern Love Caps" panose="04070805081001020A01"/>
                        </a:rPr>
                        <a:t> </a:t>
                      </a:r>
                      <a:endParaRPr lang="es-CO" sz="1100" dirty="0">
                        <a:effectLst/>
                        <a:latin typeface="Modern Love Caps" panose="04070805081001020A01"/>
                      </a:endParaRPr>
                    </a:p>
                    <a:p>
                      <a:pPr algn="just">
                        <a:spcAft>
                          <a:spcPts val="0"/>
                        </a:spcAft>
                      </a:pPr>
                      <a:r>
                        <a:rPr lang="es-ES" sz="1100" dirty="0">
                          <a:effectLst/>
                          <a:latin typeface="Modern Love Caps" panose="04070805081001020A01"/>
                        </a:rPr>
                        <a:t>“Por el cual se implementa la arborización en el distrito Turístico y  Cultural de Cartagena de Indias, como parte integral de los proyectos ambientales escolares en las Instituciones Educativas del Distrito y se definen responsabilidades del Establecimiento Público Ambiental (EPA) y la Secretaría de Educación”.</a:t>
                      </a:r>
                      <a:endParaRPr lang="es-CO" sz="1100" dirty="0">
                        <a:effectLst/>
                        <a:latin typeface="Modern Love Caps" panose="04070805081001020A01"/>
                      </a:endParaRPr>
                    </a:p>
                    <a:p>
                      <a:pPr algn="just">
                        <a:spcAft>
                          <a:spcPts val="0"/>
                        </a:spcAft>
                        <a:tabLst>
                          <a:tab pos="2700020" algn="ctr"/>
                          <a:tab pos="5400040" algn="r"/>
                        </a:tabLst>
                      </a:pPr>
                      <a:r>
                        <a:rPr lang="es-ES" sz="1100" dirty="0">
                          <a:effectLst/>
                          <a:latin typeface="Modern Love Caps" panose="04070805081001020A01"/>
                        </a:rPr>
                        <a:t> </a:t>
                      </a:r>
                      <a:endParaRPr lang="es-CO" sz="1100" dirty="0">
                        <a:effectLst/>
                        <a:latin typeface="Modern Love Caps" panose="04070805081001020A01"/>
                        <a:ea typeface="Times New Roman" panose="02020603050405020304" pitchFamily="18" charset="0"/>
                      </a:endParaRPr>
                    </a:p>
                  </a:txBody>
                  <a:tcPr marL="28461" marR="28461" marT="0" marB="0" anchor="ctr"/>
                </a:tc>
                <a:tc>
                  <a:txBody>
                    <a:bodyPr/>
                    <a:lstStyle/>
                    <a:p>
                      <a:pPr algn="ctr">
                        <a:spcAft>
                          <a:spcPts val="0"/>
                        </a:spcAft>
                        <a:tabLst>
                          <a:tab pos="2700020" algn="ctr"/>
                          <a:tab pos="5400040" algn="r"/>
                        </a:tabLst>
                      </a:pPr>
                      <a:r>
                        <a:rPr lang="es-ES" sz="1100">
                          <a:effectLst/>
                          <a:latin typeface="Modern Love Caps" panose="04070805081001020A01"/>
                        </a:rPr>
                        <a:t>Coalición Alternativa </a:t>
                      </a:r>
                      <a:endParaRPr lang="es-CO" sz="1100">
                        <a:effectLst/>
                        <a:latin typeface="Modern Love Caps" panose="04070805081001020A01"/>
                      </a:endParaRPr>
                    </a:p>
                    <a:p>
                      <a:pPr algn="ctr">
                        <a:spcAft>
                          <a:spcPts val="0"/>
                        </a:spcAft>
                        <a:tabLst>
                          <a:tab pos="2700020" algn="ctr"/>
                          <a:tab pos="5400040" algn="r"/>
                        </a:tabLst>
                      </a:pPr>
                      <a:r>
                        <a:rPr lang="es-ES" sz="1100">
                          <a:effectLst/>
                          <a:latin typeface="Modern Love Caps" panose="04070805081001020A01"/>
                        </a:rPr>
                        <a:t>16/04/21</a:t>
                      </a:r>
                      <a:endParaRPr lang="es-CO" sz="1100">
                        <a:effectLst/>
                        <a:latin typeface="Modern Love Caps" panose="04070805081001020A01"/>
                        <a:ea typeface="Times New Roman" panose="02020603050405020304" pitchFamily="18" charset="0"/>
                      </a:endParaRPr>
                    </a:p>
                  </a:txBody>
                  <a:tcPr marL="28461" marR="28461" marT="0" marB="0" anchor="ctr"/>
                </a:tc>
                <a:tc>
                  <a:txBody>
                    <a:bodyPr/>
                    <a:lstStyle/>
                    <a:p>
                      <a:pPr algn="just">
                        <a:spcAft>
                          <a:spcPts val="0"/>
                        </a:spcAft>
                      </a:pPr>
                      <a:r>
                        <a:rPr lang="es-ES" sz="1100" dirty="0">
                          <a:effectLst/>
                          <a:latin typeface="Modern Love Caps" panose="04070805081001020A01"/>
                        </a:rPr>
                        <a:t>Fue objetado por el señor Alcalde el día 7 de Julio de 2021.</a:t>
                      </a:r>
                      <a:endParaRPr lang="es-CO" sz="1100" dirty="0">
                        <a:effectLst/>
                        <a:latin typeface="Modern Love Caps" panose="04070805081001020A01"/>
                      </a:endParaRPr>
                    </a:p>
                    <a:p>
                      <a:pPr algn="just">
                        <a:spcAft>
                          <a:spcPts val="0"/>
                        </a:spcAft>
                      </a:pPr>
                      <a:r>
                        <a:rPr lang="es-ES" sz="1100" dirty="0">
                          <a:effectLst/>
                          <a:latin typeface="Modern Love Caps" panose="04070805081001020A01"/>
                        </a:rPr>
                        <a:t> </a:t>
                      </a:r>
                      <a:endParaRPr lang="es-CO" sz="1100" dirty="0">
                        <a:effectLst/>
                        <a:latin typeface="Modern Love Caps" panose="04070805081001020A01"/>
                      </a:endParaRPr>
                    </a:p>
                    <a:p>
                      <a:pPr algn="just">
                        <a:spcAft>
                          <a:spcPts val="0"/>
                        </a:spcAft>
                      </a:pPr>
                      <a:r>
                        <a:rPr lang="es-ES" sz="1100" dirty="0">
                          <a:effectLst/>
                          <a:latin typeface="Modern Love Caps" panose="04070805081001020A01"/>
                        </a:rPr>
                        <a:t>Los ponentes de la comisión de estudio de objeciones son: Cesar Pion, Oscar Marín y Sergio Mendoza.</a:t>
                      </a:r>
                      <a:endParaRPr lang="es-CO" sz="1100" dirty="0">
                        <a:effectLst/>
                        <a:latin typeface="Modern Love Caps" panose="04070805081001020A01"/>
                      </a:endParaRPr>
                    </a:p>
                    <a:p>
                      <a:pPr algn="just">
                        <a:spcAft>
                          <a:spcPts val="0"/>
                        </a:spcAft>
                      </a:pPr>
                      <a:r>
                        <a:rPr lang="es-ES" sz="1100" dirty="0">
                          <a:effectLst/>
                          <a:latin typeface="Modern Love Caps" panose="04070805081001020A01"/>
                        </a:rPr>
                        <a:t> </a:t>
                      </a:r>
                      <a:endParaRPr lang="es-CO" sz="1100" dirty="0">
                        <a:effectLst/>
                        <a:latin typeface="Modern Love Caps" panose="04070805081001020A01"/>
                      </a:endParaRPr>
                    </a:p>
                    <a:p>
                      <a:pPr algn="just">
                        <a:spcAft>
                          <a:spcPts val="0"/>
                        </a:spcAft>
                      </a:pPr>
                      <a:r>
                        <a:rPr lang="es-ES" sz="1100" dirty="0">
                          <a:effectLst/>
                          <a:latin typeface="Modern Love Caps" panose="04070805081001020A01"/>
                        </a:rPr>
                        <a:t>El día 15 de Julio de 2021 los miembros de la comisión de estudio presentaron informe de objeciones acogiendo parcialmente las objeciones</a:t>
                      </a:r>
                      <a:endParaRPr lang="es-CO" sz="1100" dirty="0">
                        <a:effectLst/>
                        <a:latin typeface="Modern Love Caps" panose="04070805081001020A01"/>
                      </a:endParaRPr>
                    </a:p>
                    <a:p>
                      <a:pPr algn="just">
                        <a:spcAft>
                          <a:spcPts val="0"/>
                        </a:spcAft>
                      </a:pPr>
                      <a:r>
                        <a:rPr lang="es-ES" sz="1100" dirty="0">
                          <a:effectLst/>
                          <a:latin typeface="Modern Love Caps" panose="04070805081001020A01"/>
                        </a:rPr>
                        <a:t>Fue aprobado en la plenaria del día 15 de Julio de 2021 el informe de objeciones.</a:t>
                      </a:r>
                      <a:endParaRPr lang="es-CO" sz="1100" dirty="0">
                        <a:effectLst/>
                        <a:latin typeface="Modern Love Caps" panose="04070805081001020A01"/>
                        <a:ea typeface="Times New Roman" panose="02020603050405020304" pitchFamily="18" charset="0"/>
                      </a:endParaRPr>
                    </a:p>
                  </a:txBody>
                  <a:tcPr marL="28461" marR="28461" marT="0" marB="0" anchor="ctr"/>
                </a:tc>
                <a:extLst>
                  <a:ext uri="{0D108BD9-81ED-4DB2-BD59-A6C34878D82A}">
                    <a16:rowId xmlns:a16="http://schemas.microsoft.com/office/drawing/2014/main" val="1188663192"/>
                  </a:ext>
                </a:extLst>
              </a:tr>
              <a:tr h="1391416">
                <a:tc>
                  <a:txBody>
                    <a:bodyPr/>
                    <a:lstStyle/>
                    <a:p>
                      <a:pPr algn="ctr">
                        <a:spcAft>
                          <a:spcPts val="0"/>
                        </a:spcAft>
                      </a:pPr>
                      <a:r>
                        <a:rPr lang="es-ES" sz="1100">
                          <a:effectLst/>
                          <a:latin typeface="Modern Love Caps" panose="04070805081001020A01"/>
                        </a:rPr>
                        <a:t>082</a:t>
                      </a:r>
                      <a:endParaRPr lang="es-CO" sz="1100">
                        <a:effectLst/>
                        <a:latin typeface="Modern Love Caps" panose="04070805081001020A01"/>
                        <a:ea typeface="Times New Roman" panose="02020603050405020304" pitchFamily="18" charset="0"/>
                      </a:endParaRPr>
                    </a:p>
                  </a:txBody>
                  <a:tcPr marL="28461" marR="28461" marT="0" marB="0" anchor="ctr"/>
                </a:tc>
                <a:tc>
                  <a:txBody>
                    <a:bodyPr/>
                    <a:lstStyle/>
                    <a:p>
                      <a:pPr algn="just">
                        <a:spcAft>
                          <a:spcPts val="0"/>
                        </a:spcAft>
                      </a:pPr>
                      <a:r>
                        <a:rPr lang="es-ES" sz="1100">
                          <a:effectLst/>
                          <a:latin typeface="Modern Love Caps" panose="04070805081001020A01"/>
                        </a:rPr>
                        <a:t> </a:t>
                      </a:r>
                      <a:endParaRPr lang="es-CO" sz="1100">
                        <a:effectLst/>
                        <a:latin typeface="Modern Love Caps" panose="04070805081001020A01"/>
                      </a:endParaRPr>
                    </a:p>
                    <a:p>
                      <a:pPr algn="just">
                        <a:spcAft>
                          <a:spcPts val="0"/>
                        </a:spcAft>
                      </a:pPr>
                      <a:r>
                        <a:rPr lang="es-ES" sz="1100">
                          <a:effectLst/>
                          <a:latin typeface="Modern Love Caps" panose="04070805081001020A01"/>
                        </a:rPr>
                        <a:t>“Por medio del cual se realiza un Traslado entre Unidades Ejecutoras en el presupuesto de Rentas, Recursos de Capital y Recursos de Fondos Especiales; las Apropiaciones de Funcionamiento y de Servicio a la Deuda; así como el Plan de Inversiones con Enfoque de Género para la Vigencia Fiscal del 1 de enero al 31 de Diciembre de 2021 en el Distrito Turístico y Cultural de Cartagena de Indias”.</a:t>
                      </a:r>
                      <a:endParaRPr lang="es-CO" sz="1100">
                        <a:effectLst/>
                        <a:latin typeface="Modern Love Caps" panose="04070805081001020A01"/>
                      </a:endParaRPr>
                    </a:p>
                    <a:p>
                      <a:pPr algn="just">
                        <a:spcAft>
                          <a:spcPts val="0"/>
                        </a:spcAft>
                      </a:pPr>
                      <a:r>
                        <a:rPr lang="es-ES" sz="1100">
                          <a:effectLst/>
                          <a:latin typeface="Modern Love Caps" panose="04070805081001020A01"/>
                        </a:rPr>
                        <a:t> </a:t>
                      </a:r>
                      <a:endParaRPr lang="es-CO" sz="1100">
                        <a:effectLst/>
                        <a:latin typeface="Modern Love Caps" panose="04070805081001020A01"/>
                      </a:endParaRPr>
                    </a:p>
                    <a:p>
                      <a:pPr algn="just">
                        <a:spcAft>
                          <a:spcPts val="0"/>
                        </a:spcAft>
                        <a:tabLst>
                          <a:tab pos="2700020" algn="ctr"/>
                          <a:tab pos="5400040" algn="r"/>
                        </a:tabLst>
                      </a:pPr>
                      <a:r>
                        <a:rPr lang="es-ES" sz="1100">
                          <a:effectLst/>
                          <a:latin typeface="Modern Love Caps" panose="04070805081001020A01"/>
                        </a:rPr>
                        <a:t> </a:t>
                      </a:r>
                      <a:endParaRPr lang="es-CO" sz="1100">
                        <a:effectLst/>
                        <a:latin typeface="Modern Love Caps" panose="04070805081001020A01"/>
                        <a:ea typeface="Times New Roman" panose="02020603050405020304" pitchFamily="18" charset="0"/>
                      </a:endParaRPr>
                    </a:p>
                  </a:txBody>
                  <a:tcPr marL="28461" marR="28461" marT="0" marB="0" anchor="ctr"/>
                </a:tc>
                <a:tc>
                  <a:txBody>
                    <a:bodyPr/>
                    <a:lstStyle/>
                    <a:p>
                      <a:pPr algn="ctr">
                        <a:spcAft>
                          <a:spcPts val="0"/>
                        </a:spcAft>
                        <a:tabLst>
                          <a:tab pos="2700020" algn="ctr"/>
                          <a:tab pos="5400040" algn="r"/>
                        </a:tabLst>
                      </a:pPr>
                      <a:r>
                        <a:rPr lang="es-ES" sz="1100" dirty="0">
                          <a:effectLst/>
                          <a:latin typeface="Modern Love Caps" panose="04070805081001020A01"/>
                        </a:rPr>
                        <a:t>Ejecutivo</a:t>
                      </a:r>
                      <a:endParaRPr lang="es-CO" sz="1100" dirty="0">
                        <a:effectLst/>
                        <a:latin typeface="Modern Love Caps" panose="04070805081001020A01"/>
                      </a:endParaRPr>
                    </a:p>
                    <a:p>
                      <a:pPr algn="ctr">
                        <a:spcAft>
                          <a:spcPts val="0"/>
                        </a:spcAft>
                        <a:tabLst>
                          <a:tab pos="2700020" algn="ctr"/>
                          <a:tab pos="5400040" algn="r"/>
                        </a:tabLst>
                      </a:pPr>
                      <a:r>
                        <a:rPr lang="es-ES" sz="1100" dirty="0">
                          <a:effectLst/>
                          <a:latin typeface="Modern Love Caps" panose="04070805081001020A01"/>
                        </a:rPr>
                        <a:t>02/06/21</a:t>
                      </a:r>
                      <a:endParaRPr lang="es-CO" sz="1100" dirty="0">
                        <a:effectLst/>
                        <a:latin typeface="Modern Love Caps" panose="04070805081001020A01"/>
                        <a:ea typeface="Times New Roman" panose="02020603050405020304" pitchFamily="18" charset="0"/>
                      </a:endParaRPr>
                    </a:p>
                  </a:txBody>
                  <a:tcPr marL="28461" marR="28461" marT="0" marB="0" anchor="ctr"/>
                </a:tc>
                <a:tc>
                  <a:txBody>
                    <a:bodyPr/>
                    <a:lstStyle/>
                    <a:p>
                      <a:pPr algn="just">
                        <a:spcAft>
                          <a:spcPts val="0"/>
                        </a:spcAft>
                      </a:pPr>
                      <a:r>
                        <a:rPr lang="es-ES" sz="1100" dirty="0">
                          <a:effectLst/>
                          <a:latin typeface="Modern Love Caps" panose="04070805081001020A01"/>
                        </a:rPr>
                        <a:t>Fue objetado por el señor Alcalde el día 9 de Julio de 2021.</a:t>
                      </a:r>
                      <a:endParaRPr lang="es-CO" sz="1100" dirty="0">
                        <a:effectLst/>
                        <a:latin typeface="Modern Love Caps" panose="04070805081001020A01"/>
                      </a:endParaRPr>
                    </a:p>
                    <a:p>
                      <a:pPr algn="just">
                        <a:spcAft>
                          <a:spcPts val="0"/>
                        </a:spcAft>
                      </a:pPr>
                      <a:r>
                        <a:rPr lang="es-ES" sz="1100" dirty="0">
                          <a:effectLst/>
                          <a:latin typeface="Modern Love Caps" panose="04070805081001020A01"/>
                        </a:rPr>
                        <a:t> </a:t>
                      </a:r>
                      <a:endParaRPr lang="es-CO" sz="1100" dirty="0">
                        <a:effectLst/>
                        <a:latin typeface="Modern Love Caps" panose="04070805081001020A01"/>
                      </a:endParaRPr>
                    </a:p>
                    <a:p>
                      <a:pPr algn="just">
                        <a:spcAft>
                          <a:spcPts val="0"/>
                        </a:spcAft>
                      </a:pPr>
                      <a:r>
                        <a:rPr lang="es-ES" sz="1100" dirty="0">
                          <a:effectLst/>
                          <a:latin typeface="Modern Love Caps" panose="04070805081001020A01"/>
                        </a:rPr>
                        <a:t>Los ponentes de la comisión de estudio de objeciones son: Javier Julio, Oscar Marín y Sergio Mendoza.</a:t>
                      </a:r>
                      <a:endParaRPr lang="es-CO" sz="1100" dirty="0">
                        <a:effectLst/>
                        <a:latin typeface="Modern Love Caps" panose="04070805081001020A01"/>
                      </a:endParaRPr>
                    </a:p>
                    <a:p>
                      <a:pPr algn="just">
                        <a:spcAft>
                          <a:spcPts val="0"/>
                        </a:spcAft>
                      </a:pPr>
                      <a:r>
                        <a:rPr lang="es-ES" sz="1100" dirty="0">
                          <a:effectLst/>
                          <a:latin typeface="Modern Love Caps" panose="04070805081001020A01"/>
                        </a:rPr>
                        <a:t> </a:t>
                      </a:r>
                      <a:endParaRPr lang="es-CO" sz="1100" dirty="0">
                        <a:effectLst/>
                        <a:latin typeface="Modern Love Caps" panose="04070805081001020A01"/>
                      </a:endParaRPr>
                    </a:p>
                    <a:p>
                      <a:pPr algn="just">
                        <a:spcAft>
                          <a:spcPts val="0"/>
                        </a:spcAft>
                      </a:pPr>
                      <a:r>
                        <a:rPr lang="es-ES" sz="1100" dirty="0">
                          <a:effectLst/>
                          <a:latin typeface="Modern Love Caps" panose="04070805081001020A01"/>
                        </a:rPr>
                        <a:t>El día 16 de Julio de 2021 los miembros de la comisión de estudio presentaron informe de objeciones acogiendo parcialmente las objeciones</a:t>
                      </a:r>
                      <a:endParaRPr lang="es-CO" sz="1100" dirty="0">
                        <a:effectLst/>
                        <a:latin typeface="Modern Love Caps" panose="04070805081001020A01"/>
                      </a:endParaRPr>
                    </a:p>
                    <a:p>
                      <a:pPr algn="just">
                        <a:spcAft>
                          <a:spcPts val="0"/>
                        </a:spcAft>
                      </a:pPr>
                      <a:r>
                        <a:rPr lang="es-ES" sz="1100" dirty="0">
                          <a:effectLst/>
                          <a:latin typeface="Modern Love Caps" panose="04070805081001020A01"/>
                        </a:rPr>
                        <a:t>Fue aprobado en la plenaria del día 16 de Julio de 2021 el informe de objeciones.</a:t>
                      </a:r>
                      <a:endParaRPr lang="es-CO" sz="1100" dirty="0">
                        <a:effectLst/>
                        <a:latin typeface="Modern Love Caps" panose="04070805081001020A01"/>
                        <a:ea typeface="Times New Roman" panose="02020603050405020304" pitchFamily="18" charset="0"/>
                      </a:endParaRPr>
                    </a:p>
                  </a:txBody>
                  <a:tcPr marL="28461" marR="28461" marT="0" marB="0" anchor="ctr"/>
                </a:tc>
                <a:extLst>
                  <a:ext uri="{0D108BD9-81ED-4DB2-BD59-A6C34878D82A}">
                    <a16:rowId xmlns:a16="http://schemas.microsoft.com/office/drawing/2014/main" val="995069791"/>
                  </a:ext>
                </a:extLst>
              </a:tr>
            </a:tbl>
          </a:graphicData>
        </a:graphic>
      </p:graphicFrame>
    </p:spTree>
    <p:extLst>
      <p:ext uri="{BB962C8B-B14F-4D97-AF65-F5344CB8AC3E}">
        <p14:creationId xmlns:p14="http://schemas.microsoft.com/office/powerpoint/2010/main" val="3535215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25CA67F1-F470-4C8C-B664-D062793825F7}"/>
              </a:ext>
            </a:extLst>
          </p:cNvPr>
          <p:cNvGrpSpPr/>
          <p:nvPr/>
        </p:nvGrpSpPr>
        <p:grpSpPr>
          <a:xfrm>
            <a:off x="1263165" y="2823868"/>
            <a:ext cx="8872500" cy="3911227"/>
            <a:chOff x="1401389" y="2171920"/>
            <a:chExt cx="8872500" cy="3911227"/>
          </a:xfrm>
        </p:grpSpPr>
        <p:sp>
          <p:nvSpPr>
            <p:cNvPr id="4" name="Text Box 6">
              <a:extLst>
                <a:ext uri="{FF2B5EF4-FFF2-40B4-BE49-F238E27FC236}">
                  <a16:creationId xmlns:a16="http://schemas.microsoft.com/office/drawing/2014/main" id="{068754CA-5933-46C9-9835-7136F30BFFA4}"/>
                </a:ext>
              </a:extLst>
            </p:cNvPr>
            <p:cNvSpPr txBox="1"/>
            <p:nvPr/>
          </p:nvSpPr>
          <p:spPr>
            <a:xfrm>
              <a:off x="4982805" y="5187693"/>
              <a:ext cx="1876139" cy="553998"/>
            </a:xfrm>
            <a:prstGeom prst="rect">
              <a:avLst/>
            </a:prstGeom>
            <a:noFill/>
          </p:spPr>
          <p:txBody>
            <a:bodyPr wrap="square" lIns="0" tIns="0" rIns="0" bIns="0" rtlCol="0">
              <a:spAutoFit/>
            </a:bodyPr>
            <a:lstStyle/>
            <a:p>
              <a:pPr algn="ctr"/>
              <a:r>
                <a:rPr lang="es-CO" altLang="en-US" b="1" dirty="0">
                  <a:solidFill>
                    <a:schemeClr val="bg1"/>
                  </a:solidFill>
                  <a:latin typeface="Modern Love Caps" panose="04070805081001020A01" pitchFamily="82" charset="0"/>
                </a:rPr>
                <a:t>GLORIA ISABEL ESTRADA BENAVIDES</a:t>
              </a:r>
            </a:p>
          </p:txBody>
        </p:sp>
        <p:sp>
          <p:nvSpPr>
            <p:cNvPr id="5" name="Text Box 6">
              <a:extLst>
                <a:ext uri="{FF2B5EF4-FFF2-40B4-BE49-F238E27FC236}">
                  <a16:creationId xmlns:a16="http://schemas.microsoft.com/office/drawing/2014/main" id="{87C19BD4-C81A-4728-9DCD-4DAAAD64295C}"/>
                </a:ext>
              </a:extLst>
            </p:cNvPr>
            <p:cNvSpPr txBox="1"/>
            <p:nvPr/>
          </p:nvSpPr>
          <p:spPr>
            <a:xfrm>
              <a:off x="1401389" y="5252150"/>
              <a:ext cx="1876139" cy="830997"/>
            </a:xfrm>
            <a:prstGeom prst="rect">
              <a:avLst/>
            </a:prstGeom>
            <a:noFill/>
          </p:spPr>
          <p:txBody>
            <a:bodyPr wrap="square" lIns="0" tIns="0" rIns="0" bIns="0" rtlCol="0">
              <a:spAutoFit/>
            </a:bodyPr>
            <a:lstStyle/>
            <a:p>
              <a:pPr algn="ctr"/>
              <a:r>
                <a:rPr lang="es-CO" altLang="en-US" b="1" dirty="0">
                  <a:solidFill>
                    <a:schemeClr val="bg1"/>
                  </a:solidFill>
                  <a:latin typeface="Modern Love Caps" panose="04070805081001020A01" pitchFamily="82" charset="0"/>
                </a:rPr>
                <a:t>HERNANDO PIÑA ELLES</a:t>
              </a:r>
            </a:p>
            <a:p>
              <a:pPr algn="ctr"/>
              <a:endParaRPr lang="es-CO" altLang="en-US" b="1" dirty="0"/>
            </a:p>
          </p:txBody>
        </p:sp>
        <p:sp>
          <p:nvSpPr>
            <p:cNvPr id="6" name="Text Box 6">
              <a:extLst>
                <a:ext uri="{FF2B5EF4-FFF2-40B4-BE49-F238E27FC236}">
                  <a16:creationId xmlns:a16="http://schemas.microsoft.com/office/drawing/2014/main" id="{12130D4E-CA3E-47E2-9EB2-48B47B98812D}"/>
                </a:ext>
              </a:extLst>
            </p:cNvPr>
            <p:cNvSpPr txBox="1"/>
            <p:nvPr/>
          </p:nvSpPr>
          <p:spPr>
            <a:xfrm>
              <a:off x="8397750" y="5167129"/>
              <a:ext cx="1876139" cy="830997"/>
            </a:xfrm>
            <a:prstGeom prst="rect">
              <a:avLst/>
            </a:prstGeom>
            <a:noFill/>
          </p:spPr>
          <p:txBody>
            <a:bodyPr wrap="square" lIns="0" tIns="0" rIns="0" bIns="0" rtlCol="0">
              <a:spAutoFit/>
            </a:bodyPr>
            <a:lstStyle/>
            <a:p>
              <a:pPr algn="ctr"/>
              <a:r>
                <a:rPr lang="es-CO" altLang="en-US" b="1" dirty="0">
                  <a:solidFill>
                    <a:schemeClr val="bg1"/>
                  </a:solidFill>
                  <a:latin typeface="Modern Love Caps" panose="04070805081001020A01" pitchFamily="82" charset="0"/>
                </a:rPr>
                <a:t>KATTYA MARIA MENDOZA SALEME</a:t>
              </a:r>
            </a:p>
            <a:p>
              <a:pPr algn="ctr"/>
              <a:endParaRPr lang="es-CO" altLang="en-US" b="1" dirty="0"/>
            </a:p>
          </p:txBody>
        </p:sp>
        <p:pic>
          <p:nvPicPr>
            <p:cNvPr id="7" name="Picture 2" descr="https://i1.wp.com/concejodistritaldecartagena.gov.co/wp-content/uploads/2020/02/GLORIA-ISABEL-ESTRADA-BENAVIDEZS.jpg?resize=200%2C300">
              <a:extLst>
                <a:ext uri="{FF2B5EF4-FFF2-40B4-BE49-F238E27FC236}">
                  <a16:creationId xmlns:a16="http://schemas.microsoft.com/office/drawing/2014/main" id="{059037B3-2DF1-4C5C-BE2A-26CC95276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375" y="2171920"/>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EC4E1773-468C-4D3B-9092-A4E9929FFF5B}"/>
                </a:ext>
              </a:extLst>
            </p:cNvPr>
            <p:cNvPicPr>
              <a:picLocks noChangeAspect="1"/>
            </p:cNvPicPr>
            <p:nvPr/>
          </p:nvPicPr>
          <p:blipFill>
            <a:blip r:embed="rId3"/>
            <a:stretch>
              <a:fillRect/>
            </a:stretch>
          </p:blipFill>
          <p:spPr>
            <a:xfrm>
              <a:off x="1407929" y="2253549"/>
              <a:ext cx="1905000" cy="2857500"/>
            </a:xfrm>
            <a:prstGeom prst="rect">
              <a:avLst/>
            </a:prstGeom>
          </p:spPr>
        </p:pic>
        <p:pic>
          <p:nvPicPr>
            <p:cNvPr id="9" name="Imagen 8">
              <a:extLst>
                <a:ext uri="{FF2B5EF4-FFF2-40B4-BE49-F238E27FC236}">
                  <a16:creationId xmlns:a16="http://schemas.microsoft.com/office/drawing/2014/main" id="{2A299FBD-B207-435D-8D53-BBB5F41F0BE7}"/>
                </a:ext>
              </a:extLst>
            </p:cNvPr>
            <p:cNvPicPr>
              <a:picLocks noChangeAspect="1"/>
            </p:cNvPicPr>
            <p:nvPr/>
          </p:nvPicPr>
          <p:blipFill>
            <a:blip r:embed="rId4"/>
            <a:stretch>
              <a:fillRect/>
            </a:stretch>
          </p:blipFill>
          <p:spPr>
            <a:xfrm>
              <a:off x="8364499" y="2171920"/>
              <a:ext cx="1905000" cy="2857500"/>
            </a:xfrm>
            <a:prstGeom prst="rect">
              <a:avLst/>
            </a:prstGeom>
          </p:spPr>
        </p:pic>
      </p:grpSp>
      <p:sp>
        <p:nvSpPr>
          <p:cNvPr id="10" name="Título 1">
            <a:extLst>
              <a:ext uri="{FF2B5EF4-FFF2-40B4-BE49-F238E27FC236}">
                <a16:creationId xmlns:a16="http://schemas.microsoft.com/office/drawing/2014/main" id="{602D5644-BC05-4C77-8D0B-0FB0F5192F7F}"/>
              </a:ext>
            </a:extLst>
          </p:cNvPr>
          <p:cNvSpPr txBox="1">
            <a:spLocks/>
          </p:cNvSpPr>
          <p:nvPr/>
        </p:nvSpPr>
        <p:spPr>
          <a:xfrm>
            <a:off x="717078" y="1438833"/>
            <a:ext cx="82550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b="1" dirty="0">
                <a:solidFill>
                  <a:schemeClr val="bg1"/>
                </a:solidFill>
                <a:latin typeface="Modern Love Caps" panose="04070805081001020A01" pitchFamily="82" charset="0"/>
              </a:rPr>
              <a:t>BANCADA PARTIDO LIBERAL</a:t>
            </a:r>
          </a:p>
        </p:txBody>
      </p:sp>
      <p:pic>
        <p:nvPicPr>
          <p:cNvPr id="2" name="Imagen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969958" y="1297732"/>
            <a:ext cx="1208817" cy="1208817"/>
          </a:xfrm>
          <a:prstGeom prst="rect">
            <a:avLst/>
          </a:prstGeom>
        </p:spPr>
      </p:pic>
    </p:spTree>
    <p:extLst>
      <p:ext uri="{BB962C8B-B14F-4D97-AF65-F5344CB8AC3E}">
        <p14:creationId xmlns:p14="http://schemas.microsoft.com/office/powerpoint/2010/main" val="2730341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94840" y="890642"/>
            <a:ext cx="7199587" cy="1325563"/>
          </a:xfrm>
        </p:spPr>
        <p:txBody>
          <a:bodyPr>
            <a:normAutofit fontScale="90000"/>
          </a:bodyPr>
          <a:lstStyle/>
          <a:p>
            <a:pPr algn="ctr"/>
            <a:r>
              <a:rPr lang="es-ES" sz="5300" b="1" dirty="0">
                <a:solidFill>
                  <a:schemeClr val="bg1"/>
                </a:solidFill>
                <a:latin typeface="Modern Love Caps" panose="04070805081001020A01"/>
              </a:rPr>
              <a:t>PROYECTOS DE ACUERDO PENDIENTES POR SEGUNDO DEBATE </a:t>
            </a:r>
            <a:br>
              <a:rPr lang="es-CO" dirty="0"/>
            </a:b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61889537"/>
              </p:ext>
            </p:extLst>
          </p:nvPr>
        </p:nvGraphicFramePr>
        <p:xfrm>
          <a:off x="1111063" y="2434725"/>
          <a:ext cx="9041929" cy="3852034"/>
        </p:xfrm>
        <a:graphic>
          <a:graphicData uri="http://schemas.openxmlformats.org/drawingml/2006/table">
            <a:tbl>
              <a:tblPr firstRow="1" firstCol="1" bandRow="1">
                <a:tableStyleId>{16D9F66E-5EB9-4882-86FB-DCBF35E3C3E4}</a:tableStyleId>
              </a:tblPr>
              <a:tblGrid>
                <a:gridCol w="1641101">
                  <a:extLst>
                    <a:ext uri="{9D8B030D-6E8A-4147-A177-3AD203B41FA5}">
                      <a16:colId xmlns:a16="http://schemas.microsoft.com/office/drawing/2014/main" val="449710058"/>
                    </a:ext>
                  </a:extLst>
                </a:gridCol>
                <a:gridCol w="2384259">
                  <a:extLst>
                    <a:ext uri="{9D8B030D-6E8A-4147-A177-3AD203B41FA5}">
                      <a16:colId xmlns:a16="http://schemas.microsoft.com/office/drawing/2014/main" val="15293051"/>
                    </a:ext>
                  </a:extLst>
                </a:gridCol>
                <a:gridCol w="1567678">
                  <a:extLst>
                    <a:ext uri="{9D8B030D-6E8A-4147-A177-3AD203B41FA5}">
                      <a16:colId xmlns:a16="http://schemas.microsoft.com/office/drawing/2014/main" val="294716329"/>
                    </a:ext>
                  </a:extLst>
                </a:gridCol>
                <a:gridCol w="1504177">
                  <a:extLst>
                    <a:ext uri="{9D8B030D-6E8A-4147-A177-3AD203B41FA5}">
                      <a16:colId xmlns:a16="http://schemas.microsoft.com/office/drawing/2014/main" val="2164957171"/>
                    </a:ext>
                  </a:extLst>
                </a:gridCol>
                <a:gridCol w="1944714">
                  <a:extLst>
                    <a:ext uri="{9D8B030D-6E8A-4147-A177-3AD203B41FA5}">
                      <a16:colId xmlns:a16="http://schemas.microsoft.com/office/drawing/2014/main" val="1256498198"/>
                    </a:ext>
                  </a:extLst>
                </a:gridCol>
              </a:tblGrid>
              <a:tr h="185672">
                <a:tc>
                  <a:txBody>
                    <a:bodyPr/>
                    <a:lstStyle/>
                    <a:p>
                      <a:pPr algn="ctr">
                        <a:spcAft>
                          <a:spcPts val="0"/>
                        </a:spcAft>
                      </a:pPr>
                      <a:r>
                        <a:rPr lang="es-ES_tradnl" sz="1400" dirty="0">
                          <a:effectLst/>
                          <a:latin typeface="Modern Love Caps" panose="04070805081001020A01"/>
                        </a:rPr>
                        <a:t>PROYECTO No.</a:t>
                      </a:r>
                      <a:endParaRPr lang="es-CO" sz="14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_tradnl" sz="1400" dirty="0">
                          <a:effectLst/>
                          <a:latin typeface="Modern Love Caps" panose="04070805081001020A01"/>
                        </a:rPr>
                        <a:t>TÍTULO</a:t>
                      </a:r>
                      <a:endParaRPr lang="es-CO" sz="14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_tradnl" sz="1400" dirty="0">
                          <a:effectLst/>
                          <a:latin typeface="Modern Love Caps" panose="04070805081001020A01"/>
                        </a:rPr>
                        <a:t>PRESENTADO</a:t>
                      </a:r>
                      <a:endParaRPr lang="es-CO" sz="14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_tradnl" sz="1400">
                          <a:effectLst/>
                          <a:latin typeface="Modern Love Caps" panose="04070805081001020A01"/>
                        </a:rPr>
                        <a:t>PONENTES</a:t>
                      </a:r>
                      <a:endParaRPr lang="es-CO" sz="140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_tradnl" sz="1400" dirty="0">
                          <a:effectLst/>
                          <a:latin typeface="Modern Love Caps" panose="04070805081001020A01"/>
                        </a:rPr>
                        <a:t>OBSERVACIONES </a:t>
                      </a:r>
                      <a:endParaRPr lang="es-CO" sz="1400" dirty="0">
                        <a:effectLst/>
                        <a:latin typeface="Modern Love Caps" panose="04070805081001020A01"/>
                        <a:ea typeface="Times New Roman" panose="02020603050405020304" pitchFamily="18" charset="0"/>
                      </a:endParaRPr>
                    </a:p>
                  </a:txBody>
                  <a:tcPr marL="68580" marR="68580" marT="0" marB="0"/>
                </a:tc>
                <a:extLst>
                  <a:ext uri="{0D108BD9-81ED-4DB2-BD59-A6C34878D82A}">
                    <a16:rowId xmlns:a16="http://schemas.microsoft.com/office/drawing/2014/main" val="719828993"/>
                  </a:ext>
                </a:extLst>
              </a:tr>
              <a:tr h="2063020">
                <a:tc>
                  <a:txBody>
                    <a:bodyPr/>
                    <a:lstStyle/>
                    <a:p>
                      <a:pPr algn="ctr">
                        <a:spcAft>
                          <a:spcPts val="0"/>
                        </a:spcAft>
                      </a:pPr>
                      <a:r>
                        <a:rPr lang="es-ES" sz="1600" dirty="0">
                          <a:effectLst/>
                          <a:latin typeface="Modern Love Caps" panose="04070805081001020A01"/>
                        </a:rPr>
                        <a:t>067</a:t>
                      </a:r>
                      <a:endParaRPr lang="es-CO" sz="1600" dirty="0">
                        <a:effectLst/>
                        <a:latin typeface="Modern Love Caps" panose="04070805081001020A01"/>
                        <a:ea typeface="Times New Roman" panose="02020603050405020304" pitchFamily="18" charset="0"/>
                      </a:endParaRPr>
                    </a:p>
                  </a:txBody>
                  <a:tcPr marL="68580" marR="68580" marT="0" marB="0" anchor="ctr"/>
                </a:tc>
                <a:tc>
                  <a:txBody>
                    <a:bodyPr/>
                    <a:lstStyle/>
                    <a:p>
                      <a:pPr algn="just">
                        <a:spcAft>
                          <a:spcPts val="0"/>
                        </a:spcAft>
                      </a:pPr>
                      <a:r>
                        <a:rPr lang="es-ES" sz="1600" dirty="0">
                          <a:effectLst/>
                          <a:latin typeface="Modern Love Caps" panose="04070805081001020A01"/>
                        </a:rPr>
                        <a:t>“Por medio del cual se crean las casas de la juventud en el Distrito de Cartagena de Indias”</a:t>
                      </a:r>
                      <a:endParaRPr lang="es-CO" sz="16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tabLst>
                          <a:tab pos="2700020" algn="ctr"/>
                          <a:tab pos="5400040" algn="r"/>
                        </a:tabLst>
                      </a:pPr>
                      <a:r>
                        <a:rPr lang="es-ES" sz="1600" dirty="0">
                          <a:effectLst/>
                          <a:latin typeface="Modern Love Caps" panose="04070805081001020A01"/>
                        </a:rPr>
                        <a:t> </a:t>
                      </a:r>
                      <a:endParaRPr lang="es-CO" sz="1600" dirty="0">
                        <a:effectLst/>
                        <a:latin typeface="Modern Love Caps" panose="04070805081001020A01"/>
                      </a:endParaRPr>
                    </a:p>
                    <a:p>
                      <a:pPr algn="ctr">
                        <a:spcAft>
                          <a:spcPts val="0"/>
                        </a:spcAft>
                        <a:tabLst>
                          <a:tab pos="2700020" algn="ctr"/>
                          <a:tab pos="5400040" algn="r"/>
                        </a:tabLst>
                      </a:pPr>
                      <a:r>
                        <a:rPr lang="es-ES" sz="1600" dirty="0">
                          <a:effectLst/>
                          <a:latin typeface="Modern Love Caps" panose="04070805081001020A01"/>
                        </a:rPr>
                        <a:t>Partido Verde 15/03/21</a:t>
                      </a:r>
                      <a:endParaRPr lang="es-CO" sz="1600" dirty="0">
                        <a:effectLst/>
                        <a:latin typeface="Modern Love Caps" panose="04070805081001020A01"/>
                      </a:endParaRPr>
                    </a:p>
                    <a:p>
                      <a:pPr algn="ctr">
                        <a:spcAft>
                          <a:spcPts val="0"/>
                        </a:spcAft>
                        <a:tabLst>
                          <a:tab pos="2700020" algn="ctr"/>
                          <a:tab pos="5400040" algn="r"/>
                        </a:tabLst>
                      </a:pPr>
                      <a:r>
                        <a:rPr lang="es-ES" sz="1600" dirty="0">
                          <a:effectLst/>
                          <a:latin typeface="Modern Love Caps" panose="04070805081001020A01"/>
                        </a:rPr>
                        <a:t> </a:t>
                      </a:r>
                      <a:endParaRPr lang="es-CO" sz="16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 sz="1600" dirty="0">
                          <a:effectLst/>
                          <a:latin typeface="Modern Love Caps" panose="04070805081001020A01"/>
                        </a:rPr>
                        <a:t> </a:t>
                      </a:r>
                      <a:endParaRPr lang="es-CO" sz="1600" dirty="0">
                        <a:effectLst/>
                        <a:latin typeface="Modern Love Caps" panose="04070805081001020A01"/>
                      </a:endParaRPr>
                    </a:p>
                    <a:p>
                      <a:pPr algn="ctr">
                        <a:spcAft>
                          <a:spcPts val="0"/>
                        </a:spcAft>
                      </a:pPr>
                      <a:r>
                        <a:rPr lang="es-ES" sz="1600" dirty="0">
                          <a:effectLst/>
                          <a:latin typeface="Modern Love Caps" panose="04070805081001020A01"/>
                        </a:rPr>
                        <a:t> </a:t>
                      </a:r>
                      <a:endParaRPr lang="es-CO" sz="1600" dirty="0">
                        <a:effectLst/>
                        <a:latin typeface="Modern Love Caps" panose="04070805081001020A01"/>
                      </a:endParaRPr>
                    </a:p>
                    <a:p>
                      <a:pPr algn="ctr">
                        <a:spcAft>
                          <a:spcPts val="0"/>
                        </a:spcAft>
                      </a:pPr>
                      <a:r>
                        <a:rPr lang="es-ES" sz="1600" dirty="0">
                          <a:effectLst/>
                          <a:latin typeface="Modern Love Caps" panose="04070805081001020A01"/>
                        </a:rPr>
                        <a:t>COMISION 3RA</a:t>
                      </a:r>
                      <a:endParaRPr lang="es-CO" sz="1600" dirty="0">
                        <a:effectLst/>
                        <a:latin typeface="Modern Love Caps" panose="04070805081001020A01"/>
                      </a:endParaRPr>
                    </a:p>
                    <a:p>
                      <a:pPr algn="ctr">
                        <a:spcAft>
                          <a:spcPts val="0"/>
                        </a:spcAft>
                      </a:pPr>
                      <a:r>
                        <a:rPr lang="es-ES" sz="1600" dirty="0">
                          <a:effectLst/>
                          <a:latin typeface="Modern Love Caps" panose="04070805081001020A01"/>
                        </a:rPr>
                        <a:t>Carolina Lozano (c)</a:t>
                      </a:r>
                      <a:endParaRPr lang="es-CO" sz="1600" dirty="0">
                        <a:effectLst/>
                        <a:latin typeface="Modern Love Caps" panose="04070805081001020A01"/>
                      </a:endParaRPr>
                    </a:p>
                    <a:p>
                      <a:pPr algn="ctr">
                        <a:spcAft>
                          <a:spcPts val="0"/>
                        </a:spcAft>
                      </a:pPr>
                      <a:r>
                        <a:rPr lang="es-ES" sz="1600" dirty="0">
                          <a:effectLst/>
                          <a:latin typeface="Modern Love Caps" panose="04070805081001020A01"/>
                        </a:rPr>
                        <a:t>Rodrigo Reyes</a:t>
                      </a:r>
                      <a:endParaRPr lang="es-CO" sz="1600" dirty="0">
                        <a:effectLst/>
                        <a:latin typeface="Modern Love Caps" panose="04070805081001020A01"/>
                      </a:endParaRPr>
                    </a:p>
                    <a:p>
                      <a:pPr algn="ctr">
                        <a:spcAft>
                          <a:spcPts val="0"/>
                        </a:spcAft>
                      </a:pPr>
                      <a:r>
                        <a:rPr lang="es-ES" sz="1600" dirty="0">
                          <a:effectLst/>
                          <a:latin typeface="Modern Love Caps" panose="04070805081001020A01"/>
                        </a:rPr>
                        <a:t>Oscar Marín</a:t>
                      </a:r>
                      <a:endParaRPr lang="es-CO" sz="1600" dirty="0">
                        <a:effectLst/>
                        <a:latin typeface="Modern Love Caps" panose="04070805081001020A01"/>
                      </a:endParaRPr>
                    </a:p>
                    <a:p>
                      <a:pPr algn="ctr">
                        <a:spcAft>
                          <a:spcPts val="0"/>
                        </a:spcAft>
                      </a:pPr>
                      <a:r>
                        <a:rPr lang="es-ES" sz="1600" dirty="0">
                          <a:effectLst/>
                          <a:latin typeface="Modern Love Caps" panose="04070805081001020A01"/>
                        </a:rPr>
                        <a:t> </a:t>
                      </a:r>
                      <a:endParaRPr lang="es-CO" sz="1600" dirty="0">
                        <a:effectLst/>
                        <a:latin typeface="Modern Love Caps" panose="04070805081001020A01"/>
                      </a:endParaRPr>
                    </a:p>
                    <a:p>
                      <a:pPr algn="ctr">
                        <a:spcAft>
                          <a:spcPts val="0"/>
                        </a:spcAft>
                      </a:pPr>
                      <a:r>
                        <a:rPr lang="es-ES" sz="1600" dirty="0">
                          <a:effectLst/>
                          <a:latin typeface="Modern Love Caps" panose="04070805081001020A01"/>
                        </a:rPr>
                        <a:t> </a:t>
                      </a:r>
                      <a:endParaRPr lang="es-CO" sz="1600" dirty="0">
                        <a:effectLst/>
                        <a:latin typeface="Modern Love Caps" panose="04070805081001020A01"/>
                      </a:endParaRPr>
                    </a:p>
                    <a:p>
                      <a:pPr algn="ctr">
                        <a:spcAft>
                          <a:spcPts val="0"/>
                        </a:spcAft>
                        <a:tabLst>
                          <a:tab pos="2700020" algn="ctr"/>
                          <a:tab pos="5400040" algn="r"/>
                        </a:tabLst>
                      </a:pPr>
                      <a:r>
                        <a:rPr lang="es-ES" sz="1600" dirty="0">
                          <a:effectLst/>
                          <a:latin typeface="Modern Love Caps" panose="04070805081001020A01"/>
                        </a:rPr>
                        <a:t> </a:t>
                      </a:r>
                      <a:endParaRPr lang="es-CO" sz="16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tabLst>
                          <a:tab pos="525780" algn="l"/>
                        </a:tabLst>
                      </a:pPr>
                      <a:r>
                        <a:rPr lang="es-ES" sz="1600" dirty="0">
                          <a:effectLst/>
                          <a:latin typeface="Modern Love Caps" panose="04070805081001020A01"/>
                        </a:rPr>
                        <a:t> </a:t>
                      </a:r>
                      <a:endParaRPr lang="es-CO" sz="1600" dirty="0">
                        <a:effectLst/>
                        <a:latin typeface="Modern Love Caps" panose="04070805081001020A01"/>
                        <a:ea typeface="Times New Roman" panose="02020603050405020304" pitchFamily="18" charset="0"/>
                      </a:endParaRPr>
                    </a:p>
                  </a:txBody>
                  <a:tcPr marL="68580" marR="68580" marT="0" marB="0"/>
                </a:tc>
                <a:extLst>
                  <a:ext uri="{0D108BD9-81ED-4DB2-BD59-A6C34878D82A}">
                    <a16:rowId xmlns:a16="http://schemas.microsoft.com/office/drawing/2014/main" val="2509496151"/>
                  </a:ext>
                </a:extLst>
              </a:tr>
              <a:tr h="1444114">
                <a:tc>
                  <a:txBody>
                    <a:bodyPr/>
                    <a:lstStyle/>
                    <a:p>
                      <a:pPr algn="ctr">
                        <a:spcAft>
                          <a:spcPts val="0"/>
                        </a:spcAft>
                      </a:pPr>
                      <a:r>
                        <a:rPr lang="es-ES" sz="1600">
                          <a:effectLst/>
                          <a:latin typeface="Modern Love Caps" panose="04070805081001020A01"/>
                        </a:rPr>
                        <a:t>073 </a:t>
                      </a:r>
                      <a:endParaRPr lang="es-CO" sz="1600">
                        <a:effectLst/>
                        <a:latin typeface="Modern Love Caps" panose="04070805081001020A01"/>
                        <a:ea typeface="Times New Roman" panose="02020603050405020304" pitchFamily="18" charset="0"/>
                      </a:endParaRPr>
                    </a:p>
                  </a:txBody>
                  <a:tcPr marL="68580" marR="68580" marT="0" marB="0" anchor="ctr"/>
                </a:tc>
                <a:tc>
                  <a:txBody>
                    <a:bodyPr/>
                    <a:lstStyle/>
                    <a:p>
                      <a:pPr algn="just">
                        <a:spcAft>
                          <a:spcPts val="0"/>
                        </a:spcAft>
                      </a:pPr>
                      <a:r>
                        <a:rPr lang="es-ES" sz="1600" dirty="0">
                          <a:effectLst/>
                          <a:latin typeface="Modern Love Caps" panose="04070805081001020A01"/>
                        </a:rPr>
                        <a:t>“Por medio del cual se modifica Acuerdo 028 de 2004, por el cual se reglamenta el sistema de pasantías en la administración distrital de Cartagena de Indias”.</a:t>
                      </a:r>
                      <a:endParaRPr lang="es-CO" sz="16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tabLst>
                          <a:tab pos="2700020" algn="ctr"/>
                          <a:tab pos="5400040" algn="r"/>
                        </a:tabLst>
                      </a:pPr>
                      <a:r>
                        <a:rPr lang="es-ES" sz="1600" dirty="0">
                          <a:effectLst/>
                          <a:latin typeface="Modern Love Caps" panose="04070805081001020A01"/>
                        </a:rPr>
                        <a:t>Coalición Alternativa</a:t>
                      </a:r>
                      <a:endParaRPr lang="es-CO" sz="1600" dirty="0">
                        <a:effectLst/>
                        <a:latin typeface="Modern Love Caps" panose="04070805081001020A01"/>
                      </a:endParaRPr>
                    </a:p>
                    <a:p>
                      <a:pPr algn="ctr">
                        <a:spcAft>
                          <a:spcPts val="0"/>
                        </a:spcAft>
                        <a:tabLst>
                          <a:tab pos="2700020" algn="ctr"/>
                          <a:tab pos="5400040" algn="r"/>
                        </a:tabLst>
                      </a:pPr>
                      <a:r>
                        <a:rPr lang="es-ES" sz="1600" dirty="0">
                          <a:effectLst/>
                          <a:latin typeface="Modern Love Caps" panose="04070805081001020A01"/>
                        </a:rPr>
                        <a:t>31/03/21</a:t>
                      </a:r>
                      <a:endParaRPr lang="es-CO" sz="16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pPr>
                      <a:r>
                        <a:rPr lang="es-ES" sz="1600" dirty="0">
                          <a:effectLst/>
                          <a:latin typeface="Modern Love Caps" panose="04070805081001020A01"/>
                        </a:rPr>
                        <a:t>COMISION 3RA </a:t>
                      </a:r>
                      <a:r>
                        <a:rPr lang="es-ES" sz="1600" dirty="0" err="1">
                          <a:effectLst/>
                          <a:latin typeface="Modern Love Caps" panose="04070805081001020A01"/>
                        </a:rPr>
                        <a:t>Kattya</a:t>
                      </a:r>
                      <a:r>
                        <a:rPr lang="es-ES" sz="1600" dirty="0">
                          <a:effectLst/>
                          <a:latin typeface="Modern Love Caps" panose="04070805081001020A01"/>
                        </a:rPr>
                        <a:t> Mendoza (c)</a:t>
                      </a:r>
                      <a:endParaRPr lang="es-CO" sz="1600" dirty="0">
                        <a:effectLst/>
                        <a:latin typeface="Modern Love Caps" panose="04070805081001020A01"/>
                      </a:endParaRPr>
                    </a:p>
                    <a:p>
                      <a:pPr algn="ctr">
                        <a:spcAft>
                          <a:spcPts val="0"/>
                        </a:spcAft>
                      </a:pPr>
                      <a:r>
                        <a:rPr lang="es-ES" sz="1600" dirty="0">
                          <a:effectLst/>
                          <a:latin typeface="Modern Love Caps" panose="04070805081001020A01"/>
                        </a:rPr>
                        <a:t>Carolina Lozano</a:t>
                      </a:r>
                      <a:endParaRPr lang="es-CO" sz="1600" dirty="0">
                        <a:effectLst/>
                        <a:latin typeface="Modern Love Caps" panose="04070805081001020A01"/>
                      </a:endParaRPr>
                    </a:p>
                    <a:p>
                      <a:pPr algn="ctr">
                        <a:spcAft>
                          <a:spcPts val="0"/>
                        </a:spcAft>
                        <a:tabLst>
                          <a:tab pos="2700020" algn="ctr"/>
                          <a:tab pos="5400040" algn="r"/>
                        </a:tabLst>
                      </a:pPr>
                      <a:r>
                        <a:rPr lang="es-ES" sz="1600" dirty="0">
                          <a:effectLst/>
                          <a:latin typeface="Modern Love Caps" panose="04070805081001020A01"/>
                        </a:rPr>
                        <a:t>Sergio Mendoza</a:t>
                      </a:r>
                      <a:endParaRPr lang="es-CO" sz="1600" dirty="0">
                        <a:effectLst/>
                        <a:latin typeface="Modern Love Caps" panose="04070805081001020A01"/>
                        <a:ea typeface="Times New Roman" panose="02020603050405020304" pitchFamily="18" charset="0"/>
                      </a:endParaRPr>
                    </a:p>
                  </a:txBody>
                  <a:tcPr marL="68580" marR="68580" marT="0" marB="0" anchor="ctr"/>
                </a:tc>
                <a:tc>
                  <a:txBody>
                    <a:bodyPr/>
                    <a:lstStyle/>
                    <a:p>
                      <a:pPr algn="ctr">
                        <a:spcAft>
                          <a:spcPts val="0"/>
                        </a:spcAft>
                        <a:tabLst>
                          <a:tab pos="525780" algn="l"/>
                        </a:tabLst>
                      </a:pPr>
                      <a:r>
                        <a:rPr lang="es-ES" sz="1600" dirty="0">
                          <a:effectLst/>
                          <a:latin typeface="Modern Love Caps" panose="04070805081001020A01"/>
                        </a:rPr>
                        <a:t> </a:t>
                      </a:r>
                      <a:endParaRPr lang="es-CO" sz="1600" dirty="0">
                        <a:effectLst/>
                        <a:latin typeface="Modern Love Caps" panose="04070805081001020A01"/>
                        <a:ea typeface="Times New Roman" panose="02020603050405020304" pitchFamily="18" charset="0"/>
                      </a:endParaRPr>
                    </a:p>
                  </a:txBody>
                  <a:tcPr marL="68580" marR="68580" marT="0" marB="0"/>
                </a:tc>
                <a:extLst>
                  <a:ext uri="{0D108BD9-81ED-4DB2-BD59-A6C34878D82A}">
                    <a16:rowId xmlns:a16="http://schemas.microsoft.com/office/drawing/2014/main" val="3040951369"/>
                  </a:ext>
                </a:extLst>
              </a:tr>
            </a:tbl>
          </a:graphicData>
        </a:graphic>
      </p:graphicFrame>
    </p:spTree>
    <p:extLst>
      <p:ext uri="{BB962C8B-B14F-4D97-AF65-F5344CB8AC3E}">
        <p14:creationId xmlns:p14="http://schemas.microsoft.com/office/powerpoint/2010/main" val="1631136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5579" y="3132388"/>
            <a:ext cx="7619999" cy="1325563"/>
          </a:xfrm>
        </p:spPr>
        <p:txBody>
          <a:bodyPr>
            <a:normAutofit fontScale="90000"/>
          </a:bodyPr>
          <a:lstStyle/>
          <a:p>
            <a:pPr algn="ctr"/>
            <a:r>
              <a:rPr lang="es-CO" b="1" dirty="0"/>
              <a:t> </a:t>
            </a:r>
            <a:br>
              <a:rPr lang="es-CO" dirty="0"/>
            </a:br>
            <a:r>
              <a:rPr lang="es-ES_tradnl" sz="5300" b="1" dirty="0">
                <a:solidFill>
                  <a:schemeClr val="bg1"/>
                </a:solidFill>
                <a:latin typeface="Modern Love Caps" panose="04070805081001020A01"/>
              </a:rPr>
              <a:t>BALANCE DE PROYECTOS DE ACUERDOS PRESENTADOS</a:t>
            </a:r>
            <a:br>
              <a:rPr lang="es-CO" sz="5300" b="1" dirty="0">
                <a:solidFill>
                  <a:schemeClr val="bg1"/>
                </a:solidFill>
                <a:latin typeface="Modern Love Caps" panose="04070805081001020A01"/>
              </a:rPr>
            </a:br>
            <a:r>
              <a:rPr lang="es-ES_tradnl" sz="5300" b="1" dirty="0">
                <a:solidFill>
                  <a:schemeClr val="bg1"/>
                </a:solidFill>
                <a:latin typeface="Modern Love Caps" panose="04070805081001020A01"/>
              </a:rPr>
              <a:t> </a:t>
            </a:r>
            <a:br>
              <a:rPr lang="es-CO" dirty="0"/>
            </a:br>
            <a:r>
              <a:rPr lang="es-ES_tradnl" dirty="0">
                <a:solidFill>
                  <a:schemeClr val="bg1"/>
                </a:solidFill>
                <a:latin typeface="Modern Love Caps" panose="04070805081001020A01"/>
              </a:rPr>
              <a:t>EJECUTIVO : SIETE (7)</a:t>
            </a:r>
            <a:br>
              <a:rPr lang="es-CO" dirty="0">
                <a:solidFill>
                  <a:schemeClr val="bg1"/>
                </a:solidFill>
                <a:latin typeface="Modern Love Caps" panose="04070805081001020A01"/>
              </a:rPr>
            </a:br>
            <a:r>
              <a:rPr lang="es-ES_tradnl" dirty="0">
                <a:solidFill>
                  <a:schemeClr val="bg1"/>
                </a:solidFill>
                <a:latin typeface="Modern Love Caps" panose="04070805081001020A01"/>
              </a:rPr>
              <a:t>CORPORACIÓN	: DIEZCIOCHO (18)</a:t>
            </a:r>
            <a:br>
              <a:rPr lang="es-CO" dirty="0">
                <a:solidFill>
                  <a:schemeClr val="bg1"/>
                </a:solidFill>
                <a:latin typeface="Modern Love Caps" panose="04070805081001020A01"/>
              </a:rPr>
            </a:br>
            <a:r>
              <a:rPr lang="es-ES_tradnl" dirty="0"/>
              <a:t> </a:t>
            </a:r>
            <a:br>
              <a:rPr lang="es-CO" dirty="0"/>
            </a:br>
            <a:endParaRPr lang="es-CO" dirty="0"/>
          </a:p>
        </p:txBody>
      </p:sp>
    </p:spTree>
    <p:extLst>
      <p:ext uri="{BB962C8B-B14F-4D97-AF65-F5344CB8AC3E}">
        <p14:creationId xmlns:p14="http://schemas.microsoft.com/office/powerpoint/2010/main" val="1813299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EDC7ED-32B5-4BFD-8A1F-6E9755D4FFA3}"/>
              </a:ext>
            </a:extLst>
          </p:cNvPr>
          <p:cNvSpPr>
            <a:spLocks noGrp="1"/>
          </p:cNvSpPr>
          <p:nvPr>
            <p:ph type="title"/>
          </p:nvPr>
        </p:nvSpPr>
        <p:spPr>
          <a:xfrm>
            <a:off x="3352800" y="702010"/>
            <a:ext cx="6825916" cy="1325563"/>
          </a:xfrm>
        </p:spPr>
        <p:txBody>
          <a:bodyPr>
            <a:noAutofit/>
          </a:bodyPr>
          <a:lstStyle/>
          <a:p>
            <a:pPr algn="ctr"/>
            <a:r>
              <a:rPr lang="es-ES" sz="4800" b="1" dirty="0">
                <a:solidFill>
                  <a:schemeClr val="bg1"/>
                </a:solidFill>
                <a:latin typeface="Modern Love Caps" panose="04070805081001020A01"/>
              </a:rPr>
              <a:t>PROYECTOS DE ACUERDOS PRESENTADOS POR LA CORPORACIÓN</a:t>
            </a:r>
            <a:endParaRPr lang="es-CO" sz="4800" dirty="0">
              <a:solidFill>
                <a:schemeClr val="bg1"/>
              </a:solidFill>
              <a:latin typeface="Modern Love Caps" panose="04070805081001020A01"/>
            </a:endParaRPr>
          </a:p>
        </p:txBody>
      </p:sp>
      <p:pic>
        <p:nvPicPr>
          <p:cNvPr id="4" name="Marcador de contenido 3"/>
          <p:cNvPicPr>
            <a:picLocks noGrp="1" noChangeAspect="1"/>
          </p:cNvPicPr>
          <p:nvPr>
            <p:ph idx="1"/>
          </p:nvPr>
        </p:nvPicPr>
        <p:blipFill>
          <a:blip r:embed="rId2"/>
          <a:stretch>
            <a:fillRect/>
          </a:stretch>
        </p:blipFill>
        <p:spPr>
          <a:xfrm>
            <a:off x="2031632" y="2511110"/>
            <a:ext cx="7304874" cy="4178447"/>
          </a:xfrm>
          <a:prstGeom prst="rect">
            <a:avLst/>
          </a:prstGeom>
        </p:spPr>
      </p:pic>
    </p:spTree>
    <p:extLst>
      <p:ext uri="{BB962C8B-B14F-4D97-AF65-F5344CB8AC3E}">
        <p14:creationId xmlns:p14="http://schemas.microsoft.com/office/powerpoint/2010/main" val="433777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3454" y="3469273"/>
            <a:ext cx="10960767" cy="1325563"/>
          </a:xfrm>
        </p:spPr>
        <p:txBody>
          <a:bodyPr>
            <a:normAutofit fontScale="90000"/>
          </a:bodyPr>
          <a:lstStyle/>
          <a:p>
            <a:pPr algn="ctr"/>
            <a:r>
              <a:rPr lang="es-ES" sz="5300" b="1" dirty="0">
                <a:solidFill>
                  <a:schemeClr val="bg1"/>
                </a:solidFill>
                <a:latin typeface="Modern Love Caps" panose="04070805081001020A01"/>
              </a:rPr>
              <a:t>PROYECTOS DE ACUERDO PRESENTADOS POR VARIAS BANCADAS</a:t>
            </a:r>
            <a:br>
              <a:rPr lang="es-CO" dirty="0"/>
            </a:br>
            <a:r>
              <a:rPr lang="es-ES" b="1" dirty="0"/>
              <a:t> </a:t>
            </a:r>
            <a:br>
              <a:rPr lang="es-CO" dirty="0"/>
            </a:br>
            <a:r>
              <a:rPr lang="es-ES" dirty="0">
                <a:solidFill>
                  <a:schemeClr val="bg1"/>
                </a:solidFill>
                <a:latin typeface="Modern Love Caps" panose="04070805081001020A01"/>
              </a:rPr>
              <a:t>CONSERVADOR, ASI Y LIBERAL: 	  DOS (2)</a:t>
            </a:r>
            <a:br>
              <a:rPr lang="es-CO" dirty="0">
                <a:solidFill>
                  <a:schemeClr val="bg1"/>
                </a:solidFill>
                <a:latin typeface="Modern Love Caps" panose="04070805081001020A01"/>
              </a:rPr>
            </a:br>
            <a:r>
              <a:rPr lang="es-ES" dirty="0">
                <a:solidFill>
                  <a:schemeClr val="bg1"/>
                </a:solidFill>
                <a:latin typeface="Modern Love Caps" panose="04070805081001020A01"/>
              </a:rPr>
              <a:t> </a:t>
            </a:r>
            <a:br>
              <a:rPr lang="es-CO" dirty="0">
                <a:solidFill>
                  <a:schemeClr val="bg1"/>
                </a:solidFill>
                <a:latin typeface="Modern Love Caps" panose="04070805081001020A01"/>
              </a:rPr>
            </a:br>
            <a:r>
              <a:rPr lang="es-ES" dirty="0">
                <a:solidFill>
                  <a:schemeClr val="bg1"/>
                </a:solidFill>
                <a:latin typeface="Modern Love Caps" panose="04070805081001020A01"/>
              </a:rPr>
              <a:t>COALISION, ASI, VERDE, MIRA, CONSERVADOR:  UNO (1)</a:t>
            </a:r>
            <a:br>
              <a:rPr lang="es-CO" dirty="0">
                <a:solidFill>
                  <a:schemeClr val="bg1"/>
                </a:solidFill>
                <a:latin typeface="Modern Love Caps" panose="04070805081001020A01"/>
              </a:rPr>
            </a:br>
            <a:endParaRPr lang="es-CO" dirty="0">
              <a:solidFill>
                <a:schemeClr val="bg1"/>
              </a:solidFill>
              <a:latin typeface="Modern Love Caps" panose="04070805081001020A01"/>
            </a:endParaRPr>
          </a:p>
        </p:txBody>
      </p:sp>
    </p:spTree>
    <p:extLst>
      <p:ext uri="{BB962C8B-B14F-4D97-AF65-F5344CB8AC3E}">
        <p14:creationId xmlns:p14="http://schemas.microsoft.com/office/powerpoint/2010/main" val="1127178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07222" y="396656"/>
            <a:ext cx="6111240" cy="1325563"/>
          </a:xfrm>
        </p:spPr>
        <p:txBody>
          <a:bodyPr>
            <a:noAutofit/>
          </a:bodyPr>
          <a:lstStyle/>
          <a:p>
            <a:pPr algn="ctr"/>
            <a:r>
              <a:rPr lang="es-ES" sz="4800" b="1" dirty="0">
                <a:solidFill>
                  <a:schemeClr val="bg1"/>
                </a:solidFill>
                <a:latin typeface="Modern Love Caps" panose="04070805081001020A01"/>
              </a:rPr>
              <a:t>AUDIENCIAS PÚBLICAS A PROYECTOS DE ACUERDOS</a:t>
            </a:r>
            <a:endParaRPr lang="es-CO" sz="4800" dirty="0">
              <a:solidFill>
                <a:schemeClr val="bg1"/>
              </a:solidFill>
              <a:latin typeface="Modern Love Caps" panose="04070805081001020A01"/>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89760972"/>
              </p:ext>
            </p:extLst>
          </p:nvPr>
        </p:nvGraphicFramePr>
        <p:xfrm>
          <a:off x="609598" y="1794314"/>
          <a:ext cx="10047891" cy="4894657"/>
        </p:xfrm>
        <a:graphic>
          <a:graphicData uri="http://schemas.openxmlformats.org/drawingml/2006/table">
            <a:tbl>
              <a:tblPr firstRow="1" firstCol="1" bandRow="1">
                <a:tableStyleId>{16D9F66E-5EB9-4882-86FB-DCBF35E3C3E4}</a:tableStyleId>
              </a:tblPr>
              <a:tblGrid>
                <a:gridCol w="1386349">
                  <a:extLst>
                    <a:ext uri="{9D8B030D-6E8A-4147-A177-3AD203B41FA5}">
                      <a16:colId xmlns:a16="http://schemas.microsoft.com/office/drawing/2014/main" val="1842437361"/>
                    </a:ext>
                  </a:extLst>
                </a:gridCol>
                <a:gridCol w="5926584">
                  <a:extLst>
                    <a:ext uri="{9D8B030D-6E8A-4147-A177-3AD203B41FA5}">
                      <a16:colId xmlns:a16="http://schemas.microsoft.com/office/drawing/2014/main" val="4062750403"/>
                    </a:ext>
                  </a:extLst>
                </a:gridCol>
                <a:gridCol w="2734958">
                  <a:extLst>
                    <a:ext uri="{9D8B030D-6E8A-4147-A177-3AD203B41FA5}">
                      <a16:colId xmlns:a16="http://schemas.microsoft.com/office/drawing/2014/main" val="2220119296"/>
                    </a:ext>
                  </a:extLst>
                </a:gridCol>
              </a:tblGrid>
              <a:tr h="342388">
                <a:tc gridSpan="3">
                  <a:txBody>
                    <a:bodyPr/>
                    <a:lstStyle/>
                    <a:p>
                      <a:pPr algn="ctr">
                        <a:lnSpc>
                          <a:spcPct val="200000"/>
                        </a:lnSpc>
                        <a:spcAft>
                          <a:spcPts val="0"/>
                        </a:spcAft>
                        <a:tabLst>
                          <a:tab pos="2700020" algn="ctr"/>
                          <a:tab pos="5400040" algn="r"/>
                        </a:tabLst>
                      </a:pPr>
                      <a:r>
                        <a:rPr lang="es-ES" sz="1200" b="1" dirty="0">
                          <a:effectLst/>
                          <a:latin typeface="Modern Love Caps" panose="04070805081001020A01"/>
                        </a:rPr>
                        <a:t>PRIMER SEMESTRE</a:t>
                      </a:r>
                      <a:endParaRPr lang="es-CO" sz="1200" b="1" dirty="0">
                        <a:effectLst/>
                        <a:latin typeface="Modern Love Caps" panose="04070805081001020A01"/>
                        <a:ea typeface="Times New Roman" panose="02020603050405020304" pitchFamily="18" charset="0"/>
                      </a:endParaRPr>
                    </a:p>
                  </a:txBody>
                  <a:tcPr marL="38774" marR="38774" marT="0" marB="0" anchor="ct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047525387"/>
                  </a:ext>
                </a:extLst>
              </a:tr>
              <a:tr h="226742">
                <a:tc>
                  <a:txBody>
                    <a:bodyPr/>
                    <a:lstStyle/>
                    <a:p>
                      <a:pPr algn="ctr">
                        <a:spcAft>
                          <a:spcPts val="0"/>
                        </a:spcAft>
                        <a:tabLst>
                          <a:tab pos="2700020" algn="ctr"/>
                          <a:tab pos="5400040" algn="r"/>
                        </a:tabLst>
                      </a:pPr>
                      <a:r>
                        <a:rPr lang="es-ES" sz="1200" b="1">
                          <a:effectLst/>
                          <a:latin typeface="Modern Love Caps" panose="04070805081001020A01"/>
                        </a:rPr>
                        <a:t>FECHA</a:t>
                      </a:r>
                      <a:endParaRPr lang="es-CO" sz="1200" b="1">
                        <a:effectLst/>
                        <a:latin typeface="Modern Love Caps" panose="04070805081001020A01"/>
                        <a:ea typeface="Times New Roman" panose="02020603050405020304" pitchFamily="18" charset="0"/>
                      </a:endParaRPr>
                    </a:p>
                  </a:txBody>
                  <a:tcPr marL="38774" marR="38774" marT="0" marB="0" anchor="ctr"/>
                </a:tc>
                <a:tc>
                  <a:txBody>
                    <a:bodyPr/>
                    <a:lstStyle/>
                    <a:p>
                      <a:pPr algn="ctr">
                        <a:spcAft>
                          <a:spcPts val="0"/>
                        </a:spcAft>
                        <a:tabLst>
                          <a:tab pos="2700020" algn="ctr"/>
                          <a:tab pos="5400040" algn="r"/>
                        </a:tabLst>
                      </a:pPr>
                      <a:r>
                        <a:rPr lang="es-ES" sz="1200" b="1" dirty="0">
                          <a:effectLst/>
                          <a:latin typeface="Modern Love Caps" panose="04070805081001020A01"/>
                        </a:rPr>
                        <a:t>PROYECTOS DE ACUERDO</a:t>
                      </a:r>
                      <a:endParaRPr lang="es-CO" sz="1200" b="1" dirty="0">
                        <a:effectLst/>
                        <a:latin typeface="Modern Love Caps" panose="04070805081001020A01"/>
                        <a:ea typeface="Times New Roman" panose="02020603050405020304" pitchFamily="18" charset="0"/>
                      </a:endParaRPr>
                    </a:p>
                  </a:txBody>
                  <a:tcPr marL="38774" marR="38774" marT="0" marB="0" anchor="ctr"/>
                </a:tc>
                <a:tc>
                  <a:txBody>
                    <a:bodyPr/>
                    <a:lstStyle/>
                    <a:p>
                      <a:pPr algn="ctr">
                        <a:spcAft>
                          <a:spcPts val="0"/>
                        </a:spcAft>
                        <a:tabLst>
                          <a:tab pos="2700020" algn="ctr"/>
                          <a:tab pos="5400040" algn="r"/>
                        </a:tabLst>
                      </a:pPr>
                      <a:r>
                        <a:rPr lang="es-ES" sz="1200" b="1" dirty="0">
                          <a:effectLst/>
                          <a:latin typeface="Modern Love Caps" panose="04070805081001020A01"/>
                        </a:rPr>
                        <a:t>FUNCIONARIAS CITADOS Y/O INVITADOS </a:t>
                      </a:r>
                      <a:endParaRPr lang="es-CO" sz="1200" b="1" dirty="0">
                        <a:effectLst/>
                        <a:latin typeface="Modern Love Caps" panose="04070805081001020A01"/>
                        <a:ea typeface="Times New Roman" panose="02020603050405020304" pitchFamily="18" charset="0"/>
                      </a:endParaRPr>
                    </a:p>
                  </a:txBody>
                  <a:tcPr marL="38774" marR="38774" marT="0" marB="0" anchor="ctr"/>
                </a:tc>
                <a:extLst>
                  <a:ext uri="{0D108BD9-81ED-4DB2-BD59-A6C34878D82A}">
                    <a16:rowId xmlns:a16="http://schemas.microsoft.com/office/drawing/2014/main" val="3979512282"/>
                  </a:ext>
                </a:extLst>
              </a:tr>
              <a:tr h="784639">
                <a:tc>
                  <a:txBody>
                    <a:bodyPr/>
                    <a:lstStyle/>
                    <a:p>
                      <a:pPr algn="ctr">
                        <a:lnSpc>
                          <a:spcPct val="250000"/>
                        </a:lnSpc>
                        <a:spcAft>
                          <a:spcPts val="0"/>
                        </a:spcAft>
                      </a:pPr>
                      <a:r>
                        <a:rPr lang="es-ES" sz="1100" dirty="0">
                          <a:effectLst/>
                          <a:latin typeface="Modern Love Caps" panose="04070805081001020A01"/>
                        </a:rPr>
                        <a:t> </a:t>
                      </a:r>
                      <a:endParaRPr lang="es-CO" sz="1100" dirty="0">
                        <a:effectLst/>
                        <a:latin typeface="Modern Love Caps" panose="04070805081001020A01"/>
                      </a:endParaRPr>
                    </a:p>
                    <a:p>
                      <a:pPr algn="ctr">
                        <a:spcAft>
                          <a:spcPts val="0"/>
                        </a:spcAft>
                        <a:tabLst>
                          <a:tab pos="2700020" algn="ctr"/>
                          <a:tab pos="5400040" algn="r"/>
                        </a:tabLst>
                      </a:pPr>
                      <a:r>
                        <a:rPr lang="es-ES" sz="1100" dirty="0">
                          <a:effectLst/>
                          <a:latin typeface="Modern Love Caps" panose="04070805081001020A01"/>
                        </a:rPr>
                        <a:t>23/03/21</a:t>
                      </a:r>
                      <a:endParaRPr lang="es-CO" sz="1100" dirty="0">
                        <a:effectLst/>
                        <a:latin typeface="Modern Love Caps" panose="04070805081001020A01"/>
                        <a:ea typeface="Times New Roman" panose="02020603050405020304" pitchFamily="18" charset="0"/>
                      </a:endParaRPr>
                    </a:p>
                  </a:txBody>
                  <a:tcPr marL="38774" marR="38774" marT="0" marB="0"/>
                </a:tc>
                <a:tc>
                  <a:txBody>
                    <a:bodyPr/>
                    <a:lstStyle/>
                    <a:p>
                      <a:pPr algn="just">
                        <a:spcAft>
                          <a:spcPts val="0"/>
                        </a:spcAft>
                      </a:pPr>
                      <a:r>
                        <a:rPr lang="es-ES" sz="1100" u="sng" dirty="0">
                          <a:effectLst/>
                          <a:latin typeface="Modern Love Caps" panose="04070805081001020A01"/>
                        </a:rPr>
                        <a:t>065 </a:t>
                      </a:r>
                      <a:r>
                        <a:rPr lang="es-ES" sz="1100" dirty="0">
                          <a:effectLst/>
                          <a:latin typeface="Modern Love Caps" panose="04070805081001020A01"/>
                        </a:rPr>
                        <a:t>“Por medio del cual se le da prioridad al uso de la bicicleta y se institucionaliza la semana de la bicicleta “la nota es en bici” en el Distrito de Cartagena y se dictan otras disposiciones”.</a:t>
                      </a:r>
                      <a:endParaRPr lang="es-CO" sz="1100" dirty="0">
                        <a:effectLst/>
                        <a:latin typeface="Modern Love Caps" panose="04070805081001020A01"/>
                      </a:endParaRPr>
                    </a:p>
                    <a:p>
                      <a:pPr algn="just">
                        <a:spcAft>
                          <a:spcPts val="0"/>
                        </a:spcAft>
                      </a:pPr>
                      <a:r>
                        <a:rPr lang="es-ES" sz="1100" dirty="0">
                          <a:effectLst/>
                          <a:latin typeface="Modern Love Caps" panose="04070805081001020A01"/>
                        </a:rPr>
                        <a:t> </a:t>
                      </a:r>
                      <a:endParaRPr lang="es-CO" sz="1100" dirty="0">
                        <a:effectLst/>
                        <a:latin typeface="Modern Love Caps" panose="04070805081001020A01"/>
                      </a:endParaRPr>
                    </a:p>
                    <a:p>
                      <a:pPr algn="just">
                        <a:spcAft>
                          <a:spcPts val="0"/>
                        </a:spcAft>
                        <a:tabLst>
                          <a:tab pos="2700020" algn="ctr"/>
                          <a:tab pos="5400040" algn="r"/>
                        </a:tabLst>
                      </a:pPr>
                      <a:r>
                        <a:rPr lang="es-ES" sz="1100" u="sng" dirty="0">
                          <a:effectLst/>
                          <a:latin typeface="Modern Love Caps" panose="04070805081001020A01"/>
                        </a:rPr>
                        <a:t>070</a:t>
                      </a:r>
                      <a:r>
                        <a:rPr lang="es-ES" sz="1100" dirty="0">
                          <a:effectLst/>
                          <a:latin typeface="Modern Love Caps" panose="04070805081001020A01"/>
                        </a:rPr>
                        <a:t>  “Por medio dio el cual se establece la obligatoriedad de la adecuación de bici- parqueaderos abiertos al público de la ciudad de Cartagena”.”</a:t>
                      </a:r>
                      <a:endParaRPr lang="es-CO" sz="1100" dirty="0">
                        <a:effectLst/>
                        <a:latin typeface="Modern Love Caps" panose="04070805081001020A01"/>
                        <a:ea typeface="Times New Roman" panose="02020603050405020304" pitchFamily="18" charset="0"/>
                      </a:endParaRPr>
                    </a:p>
                  </a:txBody>
                  <a:tcPr marL="38774" marR="38774" marT="0" marB="0"/>
                </a:tc>
                <a:tc>
                  <a:txBody>
                    <a:bodyPr/>
                    <a:lstStyle/>
                    <a:p>
                      <a:pPr algn="ctr">
                        <a:spcAft>
                          <a:spcPts val="0"/>
                        </a:spcAft>
                        <a:tabLst>
                          <a:tab pos="2700020" algn="ctr"/>
                          <a:tab pos="5400040" algn="r"/>
                        </a:tabLst>
                      </a:pPr>
                      <a:r>
                        <a:rPr lang="es-ES" sz="1100" dirty="0">
                          <a:effectLst/>
                          <a:latin typeface="Modern Love Caps" panose="04070805081001020A01"/>
                        </a:rPr>
                        <a:t>Funcionarios Distritales </a:t>
                      </a:r>
                      <a:endParaRPr lang="es-CO" sz="1100" dirty="0">
                        <a:effectLst/>
                        <a:latin typeface="Modern Love Caps" panose="04070805081001020A01"/>
                      </a:endParaRPr>
                    </a:p>
                    <a:p>
                      <a:pPr algn="ctr">
                        <a:spcAft>
                          <a:spcPts val="0"/>
                        </a:spcAft>
                        <a:tabLst>
                          <a:tab pos="2700020" algn="ctr"/>
                          <a:tab pos="5400040" algn="r"/>
                        </a:tabLst>
                      </a:pPr>
                      <a:r>
                        <a:rPr lang="es-ES" sz="1100" dirty="0">
                          <a:effectLst/>
                          <a:latin typeface="Modern Love Caps" panose="04070805081001020A01"/>
                        </a:rPr>
                        <a:t>Gremios</a:t>
                      </a:r>
                      <a:endParaRPr lang="es-CO" sz="1100" dirty="0">
                        <a:effectLst/>
                        <a:latin typeface="Modern Love Caps" panose="04070805081001020A01"/>
                      </a:endParaRPr>
                    </a:p>
                    <a:p>
                      <a:pPr algn="ctr">
                        <a:spcAft>
                          <a:spcPts val="0"/>
                        </a:spcAft>
                        <a:tabLst>
                          <a:tab pos="2700020" algn="ctr"/>
                          <a:tab pos="5400040" algn="r"/>
                        </a:tabLst>
                      </a:pPr>
                      <a:r>
                        <a:rPr lang="es-ES" sz="1100" dirty="0">
                          <a:effectLst/>
                          <a:latin typeface="Modern Love Caps" panose="04070805081001020A01"/>
                        </a:rPr>
                        <a:t>Comunidad</a:t>
                      </a:r>
                      <a:endParaRPr lang="es-CO" sz="1100" dirty="0">
                        <a:effectLst/>
                        <a:latin typeface="Modern Love Caps" panose="04070805081001020A01"/>
                        <a:ea typeface="Times New Roman" panose="02020603050405020304" pitchFamily="18" charset="0"/>
                      </a:endParaRPr>
                    </a:p>
                  </a:txBody>
                  <a:tcPr marL="38774" marR="38774" marT="0" marB="0" anchor="ctr"/>
                </a:tc>
                <a:extLst>
                  <a:ext uri="{0D108BD9-81ED-4DB2-BD59-A6C34878D82A}">
                    <a16:rowId xmlns:a16="http://schemas.microsoft.com/office/drawing/2014/main" val="1635278836"/>
                  </a:ext>
                </a:extLst>
              </a:tr>
              <a:tr h="1176959">
                <a:tc>
                  <a:txBody>
                    <a:bodyPr/>
                    <a:lstStyle/>
                    <a:p>
                      <a:pPr algn="ctr">
                        <a:lnSpc>
                          <a:spcPct val="250000"/>
                        </a:lnSpc>
                        <a:spcAft>
                          <a:spcPts val="0"/>
                        </a:spcAft>
                      </a:pPr>
                      <a:r>
                        <a:rPr lang="es-ES" sz="1100">
                          <a:effectLst/>
                          <a:latin typeface="Modern Love Caps" panose="04070805081001020A01"/>
                        </a:rPr>
                        <a:t> </a:t>
                      </a:r>
                      <a:endParaRPr lang="es-CO" sz="1100">
                        <a:effectLst/>
                        <a:latin typeface="Modern Love Caps" panose="04070805081001020A01"/>
                      </a:endParaRPr>
                    </a:p>
                    <a:p>
                      <a:pPr algn="ctr">
                        <a:lnSpc>
                          <a:spcPct val="250000"/>
                        </a:lnSpc>
                        <a:spcAft>
                          <a:spcPts val="0"/>
                        </a:spcAft>
                      </a:pPr>
                      <a:r>
                        <a:rPr lang="es-ES" sz="1100">
                          <a:effectLst/>
                          <a:latin typeface="Modern Love Caps" panose="04070805081001020A01"/>
                        </a:rPr>
                        <a:t> </a:t>
                      </a:r>
                      <a:endParaRPr lang="es-CO" sz="1100">
                        <a:effectLst/>
                        <a:latin typeface="Modern Love Caps" panose="04070805081001020A01"/>
                      </a:endParaRPr>
                    </a:p>
                    <a:p>
                      <a:pPr algn="ctr">
                        <a:lnSpc>
                          <a:spcPct val="250000"/>
                        </a:lnSpc>
                        <a:spcAft>
                          <a:spcPts val="0"/>
                        </a:spcAft>
                      </a:pPr>
                      <a:r>
                        <a:rPr lang="es-ES" sz="1100">
                          <a:effectLst/>
                          <a:latin typeface="Modern Love Caps" panose="04070805081001020A01"/>
                        </a:rPr>
                        <a:t>23/03/21</a:t>
                      </a:r>
                      <a:endParaRPr lang="es-CO" sz="1100">
                        <a:effectLst/>
                        <a:latin typeface="Modern Love Caps" panose="04070805081001020A01"/>
                        <a:ea typeface="Times New Roman" panose="02020603050405020304" pitchFamily="18" charset="0"/>
                      </a:endParaRPr>
                    </a:p>
                  </a:txBody>
                  <a:tcPr marL="38774" marR="38774" marT="0" marB="0"/>
                </a:tc>
                <a:tc>
                  <a:txBody>
                    <a:bodyPr/>
                    <a:lstStyle/>
                    <a:p>
                      <a:pPr algn="just">
                        <a:spcAft>
                          <a:spcPts val="0"/>
                        </a:spcAft>
                      </a:pPr>
                      <a:r>
                        <a:rPr lang="es-ES" sz="1100" u="sng" dirty="0">
                          <a:effectLst/>
                          <a:latin typeface="Modern Love Caps" panose="04070805081001020A01"/>
                        </a:rPr>
                        <a:t>064 </a:t>
                      </a:r>
                      <a:r>
                        <a:rPr lang="es-ES" sz="1100" dirty="0">
                          <a:effectLst/>
                          <a:latin typeface="Modern Love Caps" panose="04070805081001020A01"/>
                        </a:rPr>
                        <a:t>“Mediante el cual se establece un cuidadoso análisis, se organiza, se socializa y se publica el plan de contingencia con los soportes reales que les permita materializar los objetivos y se cumplen decisiones normativas para la reactivación económica del turismo (sector hotelero), mercados </a:t>
                      </a:r>
                      <a:r>
                        <a:rPr lang="es-ES" sz="1100" dirty="0" err="1">
                          <a:effectLst/>
                          <a:latin typeface="Modern Love Caps" panose="04070805081001020A01"/>
                        </a:rPr>
                        <a:t>Bazurto</a:t>
                      </a:r>
                      <a:r>
                        <a:rPr lang="es-ES" sz="1100" dirty="0">
                          <a:effectLst/>
                          <a:latin typeface="Modern Love Caps" panose="04070805081001020A01"/>
                        </a:rPr>
                        <a:t>, Santa Rita, trabajadores informales de playa    y vendedores ambulantes de la ciudad, colocando especial atención en la mujer que habita en Cartagena”.</a:t>
                      </a:r>
                      <a:endParaRPr lang="es-CO" sz="1100" dirty="0">
                        <a:effectLst/>
                        <a:latin typeface="Modern Love Caps" panose="04070805081001020A01"/>
                        <a:ea typeface="Times New Roman" panose="02020603050405020304" pitchFamily="18" charset="0"/>
                      </a:endParaRPr>
                    </a:p>
                  </a:txBody>
                  <a:tcPr marL="38774" marR="38774" marT="0" marB="0"/>
                </a:tc>
                <a:tc>
                  <a:txBody>
                    <a:bodyPr/>
                    <a:lstStyle/>
                    <a:p>
                      <a:pPr algn="ctr">
                        <a:lnSpc>
                          <a:spcPct val="250000"/>
                        </a:lnSpc>
                        <a:spcAft>
                          <a:spcPts val="0"/>
                        </a:spcAft>
                      </a:pPr>
                      <a:r>
                        <a:rPr lang="es-ES" sz="1100">
                          <a:effectLst/>
                          <a:latin typeface="Modern Love Caps" panose="04070805081001020A01"/>
                        </a:rPr>
                        <a:t> </a:t>
                      </a:r>
                      <a:endParaRPr lang="es-CO" sz="1100">
                        <a:effectLst/>
                        <a:latin typeface="Modern Love Caps" panose="04070805081001020A01"/>
                      </a:endParaRPr>
                    </a:p>
                    <a:p>
                      <a:pPr algn="ctr">
                        <a:spcAft>
                          <a:spcPts val="0"/>
                        </a:spcAft>
                        <a:tabLst>
                          <a:tab pos="2700020" algn="ctr"/>
                          <a:tab pos="5400040" algn="r"/>
                        </a:tabLst>
                      </a:pPr>
                      <a:r>
                        <a:rPr lang="es-ES" sz="1100">
                          <a:effectLst/>
                          <a:latin typeface="Modern Love Caps" panose="04070805081001020A01"/>
                        </a:rPr>
                        <a:t>Funcionarios Distritales </a:t>
                      </a:r>
                      <a:endParaRPr lang="es-CO" sz="1100">
                        <a:effectLst/>
                        <a:latin typeface="Modern Love Caps" panose="04070805081001020A01"/>
                      </a:endParaRPr>
                    </a:p>
                    <a:p>
                      <a:pPr algn="ctr">
                        <a:spcAft>
                          <a:spcPts val="0"/>
                        </a:spcAft>
                        <a:tabLst>
                          <a:tab pos="2700020" algn="ctr"/>
                          <a:tab pos="5400040" algn="r"/>
                        </a:tabLst>
                      </a:pPr>
                      <a:r>
                        <a:rPr lang="es-ES" sz="1100">
                          <a:effectLst/>
                          <a:latin typeface="Modern Love Caps" panose="04070805081001020A01"/>
                        </a:rPr>
                        <a:t>Gremios</a:t>
                      </a:r>
                      <a:endParaRPr lang="es-CO" sz="1100">
                        <a:effectLst/>
                        <a:latin typeface="Modern Love Caps" panose="04070805081001020A01"/>
                      </a:endParaRPr>
                    </a:p>
                    <a:p>
                      <a:pPr algn="ctr">
                        <a:spcAft>
                          <a:spcPts val="0"/>
                        </a:spcAft>
                      </a:pPr>
                      <a:r>
                        <a:rPr lang="es-ES" sz="1100">
                          <a:effectLst/>
                          <a:latin typeface="Modern Love Caps" panose="04070805081001020A01"/>
                        </a:rPr>
                        <a:t>Comunidad</a:t>
                      </a:r>
                      <a:endParaRPr lang="es-CO" sz="1100">
                        <a:effectLst/>
                        <a:latin typeface="Modern Love Caps" panose="04070805081001020A01"/>
                        <a:ea typeface="Times New Roman" panose="02020603050405020304" pitchFamily="18" charset="0"/>
                      </a:endParaRPr>
                    </a:p>
                  </a:txBody>
                  <a:tcPr marL="38774" marR="38774" marT="0" marB="0"/>
                </a:tc>
                <a:extLst>
                  <a:ext uri="{0D108BD9-81ED-4DB2-BD59-A6C34878D82A}">
                    <a16:rowId xmlns:a16="http://schemas.microsoft.com/office/drawing/2014/main" val="962456826"/>
                  </a:ext>
                </a:extLst>
              </a:tr>
              <a:tr h="784639">
                <a:tc>
                  <a:txBody>
                    <a:bodyPr/>
                    <a:lstStyle/>
                    <a:p>
                      <a:pPr algn="ctr">
                        <a:lnSpc>
                          <a:spcPct val="250000"/>
                        </a:lnSpc>
                        <a:spcAft>
                          <a:spcPts val="0"/>
                        </a:spcAft>
                      </a:pPr>
                      <a:r>
                        <a:rPr lang="es-ES" sz="1100">
                          <a:effectLst/>
                          <a:latin typeface="Modern Love Caps" panose="04070805081001020A01"/>
                        </a:rPr>
                        <a:t> </a:t>
                      </a:r>
                      <a:endParaRPr lang="es-CO" sz="1100">
                        <a:effectLst/>
                        <a:latin typeface="Modern Love Caps" panose="04070805081001020A01"/>
                      </a:endParaRPr>
                    </a:p>
                    <a:p>
                      <a:pPr algn="ctr">
                        <a:lnSpc>
                          <a:spcPct val="250000"/>
                        </a:lnSpc>
                        <a:spcAft>
                          <a:spcPts val="0"/>
                        </a:spcAft>
                      </a:pPr>
                      <a:r>
                        <a:rPr lang="es-ES" sz="1100">
                          <a:effectLst/>
                          <a:latin typeface="Modern Love Caps" panose="04070805081001020A01"/>
                        </a:rPr>
                        <a:t>23/03/21</a:t>
                      </a:r>
                      <a:endParaRPr lang="es-CO" sz="1100">
                        <a:effectLst/>
                        <a:latin typeface="Modern Love Caps" panose="04070805081001020A01"/>
                        <a:ea typeface="Times New Roman" panose="02020603050405020304" pitchFamily="18" charset="0"/>
                      </a:endParaRPr>
                    </a:p>
                  </a:txBody>
                  <a:tcPr marL="38774" marR="38774" marT="0" marB="0"/>
                </a:tc>
                <a:tc>
                  <a:txBody>
                    <a:bodyPr/>
                    <a:lstStyle/>
                    <a:p>
                      <a:pPr algn="just">
                        <a:spcAft>
                          <a:spcPts val="0"/>
                        </a:spcAft>
                      </a:pPr>
                      <a:r>
                        <a:rPr lang="es-ES" sz="1100" u="sng" dirty="0">
                          <a:effectLst/>
                          <a:latin typeface="Modern Love Caps" panose="04070805081001020A01"/>
                        </a:rPr>
                        <a:t>063 </a:t>
                      </a:r>
                      <a:r>
                        <a:rPr lang="es-ES" sz="1100" dirty="0">
                          <a:effectLst/>
                          <a:latin typeface="Modern Love Caps" panose="04070805081001020A01"/>
                        </a:rPr>
                        <a:t>“Por el cual se reglamenta para el Distrito de Cartagena los procedimientos de trámite y seguimiento en materia de contratación referente a los proyectos de asociación público-privada”.</a:t>
                      </a:r>
                      <a:endParaRPr lang="es-CO" sz="1100" dirty="0">
                        <a:effectLst/>
                        <a:latin typeface="Modern Love Caps" panose="04070805081001020A01"/>
                        <a:ea typeface="Times New Roman" panose="02020603050405020304" pitchFamily="18" charset="0"/>
                      </a:endParaRPr>
                    </a:p>
                  </a:txBody>
                  <a:tcPr marL="38774" marR="38774" marT="0" marB="0"/>
                </a:tc>
                <a:tc>
                  <a:txBody>
                    <a:bodyPr/>
                    <a:lstStyle/>
                    <a:p>
                      <a:pPr algn="ctr">
                        <a:spcAft>
                          <a:spcPts val="0"/>
                        </a:spcAft>
                        <a:tabLst>
                          <a:tab pos="2700020" algn="ctr"/>
                          <a:tab pos="5400040" algn="r"/>
                        </a:tabLst>
                      </a:pPr>
                      <a:r>
                        <a:rPr lang="es-ES" sz="1100" dirty="0">
                          <a:effectLst/>
                          <a:latin typeface="Modern Love Caps" panose="04070805081001020A01"/>
                        </a:rPr>
                        <a:t>Funcionarios Distritales </a:t>
                      </a:r>
                      <a:endParaRPr lang="es-CO" sz="1100" dirty="0">
                        <a:effectLst/>
                        <a:latin typeface="Modern Love Caps" panose="04070805081001020A01"/>
                      </a:endParaRPr>
                    </a:p>
                    <a:p>
                      <a:pPr algn="ctr">
                        <a:spcAft>
                          <a:spcPts val="0"/>
                        </a:spcAft>
                        <a:tabLst>
                          <a:tab pos="2700020" algn="ctr"/>
                          <a:tab pos="5400040" algn="r"/>
                        </a:tabLst>
                      </a:pPr>
                      <a:r>
                        <a:rPr lang="es-ES" sz="1100" dirty="0">
                          <a:effectLst/>
                          <a:latin typeface="Modern Love Caps" panose="04070805081001020A01"/>
                        </a:rPr>
                        <a:t>Gremios</a:t>
                      </a:r>
                      <a:endParaRPr lang="es-CO" sz="1100" dirty="0">
                        <a:effectLst/>
                        <a:latin typeface="Modern Love Caps" panose="04070805081001020A01"/>
                      </a:endParaRPr>
                    </a:p>
                    <a:p>
                      <a:pPr algn="ctr">
                        <a:lnSpc>
                          <a:spcPct val="250000"/>
                        </a:lnSpc>
                        <a:spcAft>
                          <a:spcPts val="0"/>
                        </a:spcAft>
                      </a:pPr>
                      <a:r>
                        <a:rPr lang="es-ES" sz="1100" dirty="0">
                          <a:effectLst/>
                          <a:latin typeface="Modern Love Caps" panose="04070805081001020A01"/>
                        </a:rPr>
                        <a:t>Comunidad</a:t>
                      </a:r>
                      <a:endParaRPr lang="es-CO" sz="1100" dirty="0">
                        <a:effectLst/>
                        <a:latin typeface="Modern Love Caps" panose="04070805081001020A01"/>
                        <a:ea typeface="Times New Roman" panose="02020603050405020304" pitchFamily="18" charset="0"/>
                      </a:endParaRPr>
                    </a:p>
                  </a:txBody>
                  <a:tcPr marL="38774" marR="38774" marT="0" marB="0"/>
                </a:tc>
                <a:extLst>
                  <a:ext uri="{0D108BD9-81ED-4DB2-BD59-A6C34878D82A}">
                    <a16:rowId xmlns:a16="http://schemas.microsoft.com/office/drawing/2014/main" val="2688683174"/>
                  </a:ext>
                </a:extLst>
              </a:tr>
              <a:tr h="1490815">
                <a:tc>
                  <a:txBody>
                    <a:bodyPr/>
                    <a:lstStyle/>
                    <a:p>
                      <a:pPr algn="ctr">
                        <a:lnSpc>
                          <a:spcPct val="250000"/>
                        </a:lnSpc>
                        <a:spcAft>
                          <a:spcPts val="0"/>
                        </a:spcAft>
                      </a:pPr>
                      <a:r>
                        <a:rPr lang="es-ES" sz="1100">
                          <a:effectLst/>
                          <a:latin typeface="Modern Love Caps" panose="04070805081001020A01"/>
                        </a:rPr>
                        <a:t> </a:t>
                      </a:r>
                      <a:endParaRPr lang="es-CO" sz="1100">
                        <a:effectLst/>
                        <a:latin typeface="Modern Love Caps" panose="04070805081001020A01"/>
                      </a:endParaRPr>
                    </a:p>
                    <a:p>
                      <a:pPr algn="ctr">
                        <a:lnSpc>
                          <a:spcPct val="250000"/>
                        </a:lnSpc>
                        <a:spcAft>
                          <a:spcPts val="0"/>
                        </a:spcAft>
                      </a:pPr>
                      <a:r>
                        <a:rPr lang="es-ES" sz="1100">
                          <a:effectLst/>
                          <a:latin typeface="Modern Love Caps" panose="04070805081001020A01"/>
                        </a:rPr>
                        <a:t> </a:t>
                      </a:r>
                      <a:endParaRPr lang="es-CO" sz="1100">
                        <a:effectLst/>
                        <a:latin typeface="Modern Love Caps" panose="04070805081001020A01"/>
                      </a:endParaRPr>
                    </a:p>
                    <a:p>
                      <a:pPr algn="ctr">
                        <a:lnSpc>
                          <a:spcPct val="250000"/>
                        </a:lnSpc>
                        <a:spcAft>
                          <a:spcPts val="0"/>
                        </a:spcAft>
                      </a:pPr>
                      <a:r>
                        <a:rPr lang="es-ES" sz="1100">
                          <a:effectLst/>
                          <a:latin typeface="Modern Love Caps" panose="04070805081001020A01"/>
                        </a:rPr>
                        <a:t>05/04/21</a:t>
                      </a:r>
                      <a:endParaRPr lang="es-CO" sz="1100">
                        <a:effectLst/>
                        <a:latin typeface="Modern Love Caps" panose="04070805081001020A01"/>
                        <a:ea typeface="Times New Roman" panose="02020603050405020304" pitchFamily="18" charset="0"/>
                      </a:endParaRPr>
                    </a:p>
                  </a:txBody>
                  <a:tcPr marL="38774" marR="38774" marT="0" marB="0"/>
                </a:tc>
                <a:tc>
                  <a:txBody>
                    <a:bodyPr/>
                    <a:lstStyle/>
                    <a:p>
                      <a:pPr algn="just">
                        <a:spcAft>
                          <a:spcPts val="0"/>
                        </a:spcAft>
                      </a:pPr>
                      <a:r>
                        <a:rPr lang="es-ES" sz="1100" u="sng">
                          <a:effectLst/>
                          <a:latin typeface="Modern Love Caps" panose="04070805081001020A01"/>
                        </a:rPr>
                        <a:t>071</a:t>
                      </a:r>
                      <a:r>
                        <a:rPr lang="es-ES" sz="1100">
                          <a:effectLst/>
                          <a:latin typeface="Modern Love Caps" panose="04070805081001020A01"/>
                        </a:rPr>
                        <a:t> “Por el cual ser crea el Fondo de Educación para el trabajo y el Desarrollo Humano en el distrito de Cartagena de Indias y se dictan otras disposiciones”</a:t>
                      </a:r>
                      <a:endParaRPr lang="es-CO" sz="1100">
                        <a:effectLst/>
                        <a:latin typeface="Modern Love Caps" panose="04070805081001020A01"/>
                      </a:endParaRPr>
                    </a:p>
                    <a:p>
                      <a:pPr algn="just">
                        <a:spcAft>
                          <a:spcPts val="0"/>
                        </a:spcAft>
                      </a:pPr>
                      <a:r>
                        <a:rPr lang="es-ES" sz="1100">
                          <a:effectLst/>
                          <a:latin typeface="Modern Love Caps" panose="04070805081001020A01"/>
                        </a:rPr>
                        <a:t> </a:t>
                      </a:r>
                      <a:endParaRPr lang="es-CO" sz="1100">
                        <a:effectLst/>
                        <a:latin typeface="Modern Love Caps" panose="04070805081001020A01"/>
                      </a:endParaRPr>
                    </a:p>
                    <a:p>
                      <a:pPr algn="just">
                        <a:spcAft>
                          <a:spcPts val="0"/>
                        </a:spcAft>
                      </a:pPr>
                      <a:r>
                        <a:rPr lang="es-ES" sz="1100" u="sng">
                          <a:effectLst/>
                          <a:latin typeface="Modern Love Caps" panose="04070805081001020A01"/>
                        </a:rPr>
                        <a:t>072 </a:t>
                      </a:r>
                      <a:r>
                        <a:rPr lang="es-ES" sz="1100">
                          <a:effectLst/>
                          <a:latin typeface="Modern Love Caps" panose="04070805081001020A01"/>
                        </a:rPr>
                        <a:t> “Por medio del cual se realiza una incorporación y unos traslados entre unidades ejecutoras en el presupuesto de rentas, recursos de capital y recursos de fondos especiales; las apropiaciones de funcionamiento y de servicio de la deuda, así como el plan de inversiones con enfoque de género para la vigencia fiscal del 1° de enero al 31 de diciembre de 2021 en el Distrito Turístico y Cultural de Cartagena de Indias y se dictan otras disposiciones”</a:t>
                      </a:r>
                      <a:endParaRPr lang="es-CO" sz="1100">
                        <a:effectLst/>
                        <a:latin typeface="Modern Love Caps" panose="04070805081001020A01"/>
                        <a:ea typeface="Times New Roman" panose="02020603050405020304" pitchFamily="18" charset="0"/>
                      </a:endParaRPr>
                    </a:p>
                  </a:txBody>
                  <a:tcPr marL="38774" marR="38774" marT="0" marB="0"/>
                </a:tc>
                <a:tc>
                  <a:txBody>
                    <a:bodyPr/>
                    <a:lstStyle/>
                    <a:p>
                      <a:pPr algn="ctr">
                        <a:lnSpc>
                          <a:spcPct val="250000"/>
                        </a:lnSpc>
                        <a:spcAft>
                          <a:spcPts val="0"/>
                        </a:spcAft>
                      </a:pPr>
                      <a:r>
                        <a:rPr lang="es-ES" sz="1100" dirty="0">
                          <a:effectLst/>
                          <a:latin typeface="Modern Love Caps" panose="04070805081001020A01"/>
                        </a:rPr>
                        <a:t> </a:t>
                      </a:r>
                      <a:endParaRPr lang="es-CO" sz="1100" dirty="0">
                        <a:effectLst/>
                        <a:latin typeface="Modern Love Caps" panose="04070805081001020A01"/>
                      </a:endParaRPr>
                    </a:p>
                    <a:p>
                      <a:pPr algn="ctr">
                        <a:lnSpc>
                          <a:spcPct val="250000"/>
                        </a:lnSpc>
                        <a:spcAft>
                          <a:spcPts val="0"/>
                        </a:spcAft>
                      </a:pPr>
                      <a:r>
                        <a:rPr lang="es-ES" sz="1100" dirty="0">
                          <a:effectLst/>
                          <a:latin typeface="Modern Love Caps" panose="04070805081001020A01"/>
                        </a:rPr>
                        <a:t> </a:t>
                      </a:r>
                      <a:endParaRPr lang="es-CO" sz="1100" dirty="0">
                        <a:effectLst/>
                        <a:latin typeface="Modern Love Caps" panose="04070805081001020A01"/>
                      </a:endParaRPr>
                    </a:p>
                    <a:p>
                      <a:pPr algn="ctr">
                        <a:spcAft>
                          <a:spcPts val="0"/>
                        </a:spcAft>
                        <a:tabLst>
                          <a:tab pos="2700020" algn="ctr"/>
                          <a:tab pos="5400040" algn="r"/>
                        </a:tabLst>
                      </a:pPr>
                      <a:r>
                        <a:rPr lang="es-ES" sz="1100" dirty="0">
                          <a:effectLst/>
                          <a:latin typeface="Modern Love Caps" panose="04070805081001020A01"/>
                        </a:rPr>
                        <a:t>Funcionarios Distritales </a:t>
                      </a:r>
                      <a:endParaRPr lang="es-CO" sz="1100" dirty="0">
                        <a:effectLst/>
                        <a:latin typeface="Modern Love Caps" panose="04070805081001020A01"/>
                      </a:endParaRPr>
                    </a:p>
                    <a:p>
                      <a:pPr algn="ctr">
                        <a:spcAft>
                          <a:spcPts val="0"/>
                        </a:spcAft>
                        <a:tabLst>
                          <a:tab pos="2700020" algn="ctr"/>
                          <a:tab pos="5400040" algn="r"/>
                        </a:tabLst>
                      </a:pPr>
                      <a:r>
                        <a:rPr lang="es-ES" sz="1100" dirty="0">
                          <a:effectLst/>
                          <a:latin typeface="Modern Love Caps" panose="04070805081001020A01"/>
                        </a:rPr>
                        <a:t>Gremios</a:t>
                      </a:r>
                      <a:endParaRPr lang="es-CO" sz="1100" dirty="0">
                        <a:effectLst/>
                        <a:latin typeface="Modern Love Caps" panose="04070805081001020A01"/>
                      </a:endParaRPr>
                    </a:p>
                    <a:p>
                      <a:pPr algn="ctr">
                        <a:lnSpc>
                          <a:spcPct val="250000"/>
                        </a:lnSpc>
                        <a:spcAft>
                          <a:spcPts val="0"/>
                        </a:spcAft>
                      </a:pPr>
                      <a:r>
                        <a:rPr lang="es-ES" sz="1100" dirty="0">
                          <a:effectLst/>
                          <a:latin typeface="Modern Love Caps" panose="04070805081001020A01"/>
                        </a:rPr>
                        <a:t>Comunidad</a:t>
                      </a:r>
                      <a:endParaRPr lang="es-CO" sz="1100" dirty="0">
                        <a:effectLst/>
                        <a:latin typeface="Modern Love Caps" panose="04070805081001020A01"/>
                        <a:ea typeface="Times New Roman" panose="02020603050405020304" pitchFamily="18" charset="0"/>
                      </a:endParaRPr>
                    </a:p>
                  </a:txBody>
                  <a:tcPr marL="38774" marR="38774" marT="0" marB="0"/>
                </a:tc>
                <a:extLst>
                  <a:ext uri="{0D108BD9-81ED-4DB2-BD59-A6C34878D82A}">
                    <a16:rowId xmlns:a16="http://schemas.microsoft.com/office/drawing/2014/main" val="1540242177"/>
                  </a:ext>
                </a:extLst>
              </a:tr>
            </a:tbl>
          </a:graphicData>
        </a:graphic>
      </p:graphicFrame>
    </p:spTree>
    <p:extLst>
      <p:ext uri="{BB962C8B-B14F-4D97-AF65-F5344CB8AC3E}">
        <p14:creationId xmlns:p14="http://schemas.microsoft.com/office/powerpoint/2010/main" val="1312460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65145599"/>
              </p:ext>
            </p:extLst>
          </p:nvPr>
        </p:nvGraphicFramePr>
        <p:xfrm>
          <a:off x="325822" y="365125"/>
          <a:ext cx="10110950" cy="6250940"/>
        </p:xfrm>
        <a:graphic>
          <a:graphicData uri="http://schemas.openxmlformats.org/drawingml/2006/table">
            <a:tbl>
              <a:tblPr firstRow="1" firstCol="1" bandRow="1">
                <a:tableStyleId>{16D9F66E-5EB9-4882-86FB-DCBF35E3C3E4}</a:tableStyleId>
              </a:tblPr>
              <a:tblGrid>
                <a:gridCol w="938282">
                  <a:extLst>
                    <a:ext uri="{9D8B030D-6E8A-4147-A177-3AD203B41FA5}">
                      <a16:colId xmlns:a16="http://schemas.microsoft.com/office/drawing/2014/main" val="3363153085"/>
                    </a:ext>
                  </a:extLst>
                </a:gridCol>
                <a:gridCol w="1265591">
                  <a:extLst>
                    <a:ext uri="{9D8B030D-6E8A-4147-A177-3AD203B41FA5}">
                      <a16:colId xmlns:a16="http://schemas.microsoft.com/office/drawing/2014/main" val="1415666663"/>
                    </a:ext>
                  </a:extLst>
                </a:gridCol>
                <a:gridCol w="5410348">
                  <a:extLst>
                    <a:ext uri="{9D8B030D-6E8A-4147-A177-3AD203B41FA5}">
                      <a16:colId xmlns:a16="http://schemas.microsoft.com/office/drawing/2014/main" val="2346423852"/>
                    </a:ext>
                  </a:extLst>
                </a:gridCol>
                <a:gridCol w="2496729">
                  <a:extLst>
                    <a:ext uri="{9D8B030D-6E8A-4147-A177-3AD203B41FA5}">
                      <a16:colId xmlns:a16="http://schemas.microsoft.com/office/drawing/2014/main" val="94317983"/>
                    </a:ext>
                  </a:extLst>
                </a:gridCol>
              </a:tblGrid>
              <a:tr h="694362">
                <a:tc>
                  <a:txBody>
                    <a:bodyPr/>
                    <a:lstStyle/>
                    <a:p>
                      <a:pPr algn="ctr">
                        <a:lnSpc>
                          <a:spcPct val="250000"/>
                        </a:lnSpc>
                        <a:spcAft>
                          <a:spcPts val="0"/>
                        </a:spcAft>
                      </a:pPr>
                      <a:r>
                        <a:rPr lang="es-ES" sz="1200" dirty="0">
                          <a:effectLst/>
                          <a:latin typeface="Modern Love Caps" panose="04070805081001020A01"/>
                        </a:rPr>
                        <a:t>5</a:t>
                      </a:r>
                      <a:endParaRPr lang="es-CO" sz="1200" dirty="0">
                        <a:effectLst/>
                        <a:latin typeface="Modern Love Caps" panose="04070805081001020A01"/>
                        <a:ea typeface="Times New Roman" panose="02020603050405020304" pitchFamily="18" charset="0"/>
                      </a:endParaRPr>
                    </a:p>
                  </a:txBody>
                  <a:tcPr marL="41662" marR="41662" marT="0" marB="0"/>
                </a:tc>
                <a:tc>
                  <a:txBody>
                    <a:bodyPr/>
                    <a:lstStyle/>
                    <a:p>
                      <a:pPr algn="ctr">
                        <a:lnSpc>
                          <a:spcPct val="250000"/>
                        </a:lnSpc>
                        <a:spcAft>
                          <a:spcPts val="0"/>
                        </a:spcAft>
                      </a:pPr>
                      <a:r>
                        <a:rPr lang="es-ES" sz="1200">
                          <a:effectLst/>
                          <a:latin typeface="Modern Love Caps" panose="04070805081001020A01"/>
                        </a:rPr>
                        <a:t> </a:t>
                      </a:r>
                      <a:endParaRPr lang="es-CO" sz="1200">
                        <a:effectLst/>
                        <a:latin typeface="Modern Love Caps" panose="04070805081001020A01"/>
                      </a:endParaRPr>
                    </a:p>
                    <a:p>
                      <a:pPr algn="ctr">
                        <a:lnSpc>
                          <a:spcPct val="250000"/>
                        </a:lnSpc>
                        <a:spcAft>
                          <a:spcPts val="0"/>
                        </a:spcAft>
                      </a:pPr>
                      <a:r>
                        <a:rPr lang="es-ES" sz="1200">
                          <a:effectLst/>
                          <a:latin typeface="Modern Love Caps" panose="04070805081001020A01"/>
                        </a:rPr>
                        <a:t>09/04/21</a:t>
                      </a:r>
                      <a:endParaRPr lang="es-CO" sz="1200">
                        <a:effectLst/>
                        <a:latin typeface="Modern Love Caps" panose="04070805081001020A01"/>
                        <a:ea typeface="Times New Roman" panose="02020603050405020304" pitchFamily="18" charset="0"/>
                      </a:endParaRPr>
                    </a:p>
                  </a:txBody>
                  <a:tcPr marL="41662" marR="41662" marT="0" marB="0"/>
                </a:tc>
                <a:tc>
                  <a:txBody>
                    <a:bodyPr/>
                    <a:lstStyle/>
                    <a:p>
                      <a:pPr algn="just">
                        <a:spcAft>
                          <a:spcPts val="0"/>
                        </a:spcAft>
                      </a:pPr>
                      <a:r>
                        <a:rPr lang="es-ES" sz="1200" u="sng">
                          <a:effectLst/>
                          <a:latin typeface="Modern Love Caps" panose="04070805081001020A01"/>
                        </a:rPr>
                        <a:t>066 </a:t>
                      </a:r>
                      <a:r>
                        <a:rPr lang="es-ES" sz="1200">
                          <a:effectLst/>
                          <a:latin typeface="Modern Love Caps" panose="04070805081001020A01"/>
                        </a:rPr>
                        <a:t>“Por el cual se establece el sistema de estacionamiento regulado en las vías pública del distrito y se dictan normas sobre su administración, control y supervisión”</a:t>
                      </a:r>
                      <a:endParaRPr lang="es-CO" sz="1200">
                        <a:effectLst/>
                        <a:latin typeface="Modern Love Caps" panose="04070805081001020A01"/>
                        <a:ea typeface="Times New Roman" panose="02020603050405020304" pitchFamily="18" charset="0"/>
                      </a:endParaRPr>
                    </a:p>
                  </a:txBody>
                  <a:tcPr marL="41662" marR="41662" marT="0" marB="0"/>
                </a:tc>
                <a:tc>
                  <a:txBody>
                    <a:bodyPr/>
                    <a:lstStyle/>
                    <a:p>
                      <a:pPr algn="ctr">
                        <a:spcAft>
                          <a:spcPts val="0"/>
                        </a:spcAft>
                        <a:tabLst>
                          <a:tab pos="2700020" algn="ctr"/>
                          <a:tab pos="5400040" algn="r"/>
                        </a:tabLst>
                      </a:pPr>
                      <a:r>
                        <a:rPr lang="es-ES" sz="1200">
                          <a:effectLst/>
                          <a:latin typeface="Modern Love Caps" panose="04070805081001020A01"/>
                        </a:rPr>
                        <a:t>Funcionarios Distritales </a:t>
                      </a:r>
                      <a:endParaRPr lang="es-CO" sz="1200">
                        <a:effectLst/>
                        <a:latin typeface="Modern Love Caps" panose="04070805081001020A01"/>
                      </a:endParaRPr>
                    </a:p>
                    <a:p>
                      <a:pPr algn="ctr">
                        <a:spcAft>
                          <a:spcPts val="0"/>
                        </a:spcAft>
                        <a:tabLst>
                          <a:tab pos="2700020" algn="ctr"/>
                          <a:tab pos="5400040" algn="r"/>
                        </a:tabLst>
                      </a:pPr>
                      <a:r>
                        <a:rPr lang="es-ES" sz="1200">
                          <a:effectLst/>
                          <a:latin typeface="Modern Love Caps" panose="04070805081001020A01"/>
                        </a:rPr>
                        <a:t>Gremios</a:t>
                      </a:r>
                      <a:endParaRPr lang="es-CO" sz="1200">
                        <a:effectLst/>
                        <a:latin typeface="Modern Love Caps" panose="04070805081001020A01"/>
                      </a:endParaRPr>
                    </a:p>
                    <a:p>
                      <a:pPr algn="ctr">
                        <a:lnSpc>
                          <a:spcPct val="250000"/>
                        </a:lnSpc>
                        <a:spcAft>
                          <a:spcPts val="0"/>
                        </a:spcAft>
                      </a:pPr>
                      <a:r>
                        <a:rPr lang="es-ES" sz="1200">
                          <a:effectLst/>
                          <a:latin typeface="Modern Love Caps" panose="04070805081001020A01"/>
                        </a:rPr>
                        <a:t>Comunidad</a:t>
                      </a:r>
                      <a:endParaRPr lang="es-CO" sz="1200">
                        <a:effectLst/>
                        <a:latin typeface="Modern Love Caps" panose="04070805081001020A01"/>
                        <a:ea typeface="Times New Roman" panose="02020603050405020304" pitchFamily="18" charset="0"/>
                      </a:endParaRPr>
                    </a:p>
                  </a:txBody>
                  <a:tcPr marL="41662" marR="41662" marT="0" marB="0"/>
                </a:tc>
                <a:extLst>
                  <a:ext uri="{0D108BD9-81ED-4DB2-BD59-A6C34878D82A}">
                    <a16:rowId xmlns:a16="http://schemas.microsoft.com/office/drawing/2014/main" val="3272049997"/>
                  </a:ext>
                </a:extLst>
              </a:tr>
              <a:tr h="694362">
                <a:tc>
                  <a:txBody>
                    <a:bodyPr/>
                    <a:lstStyle/>
                    <a:p>
                      <a:pPr algn="ctr">
                        <a:lnSpc>
                          <a:spcPct val="250000"/>
                        </a:lnSpc>
                        <a:spcAft>
                          <a:spcPts val="0"/>
                        </a:spcAft>
                      </a:pPr>
                      <a:r>
                        <a:rPr lang="es-ES" sz="1200" dirty="0">
                          <a:effectLst/>
                          <a:latin typeface="Modern Love Caps" panose="04070805081001020A01"/>
                        </a:rPr>
                        <a:t>6</a:t>
                      </a:r>
                      <a:endParaRPr lang="es-CO" sz="1200" dirty="0">
                        <a:effectLst/>
                        <a:latin typeface="Modern Love Caps" panose="04070805081001020A01"/>
                        <a:ea typeface="Times New Roman" panose="02020603050405020304" pitchFamily="18" charset="0"/>
                      </a:endParaRPr>
                    </a:p>
                  </a:txBody>
                  <a:tcPr marL="41662" marR="41662" marT="0" marB="0"/>
                </a:tc>
                <a:tc>
                  <a:txBody>
                    <a:bodyPr/>
                    <a:lstStyle/>
                    <a:p>
                      <a:pPr algn="ctr">
                        <a:lnSpc>
                          <a:spcPct val="250000"/>
                        </a:lnSpc>
                        <a:spcAft>
                          <a:spcPts val="0"/>
                        </a:spcAft>
                      </a:pPr>
                      <a:r>
                        <a:rPr lang="es-ES" sz="1200">
                          <a:effectLst/>
                          <a:latin typeface="Modern Love Caps" panose="04070805081001020A01"/>
                        </a:rPr>
                        <a:t> </a:t>
                      </a:r>
                      <a:endParaRPr lang="es-CO" sz="1200">
                        <a:effectLst/>
                        <a:latin typeface="Modern Love Caps" panose="04070805081001020A01"/>
                      </a:endParaRPr>
                    </a:p>
                    <a:p>
                      <a:pPr algn="ctr">
                        <a:lnSpc>
                          <a:spcPct val="250000"/>
                        </a:lnSpc>
                        <a:spcAft>
                          <a:spcPts val="0"/>
                        </a:spcAft>
                      </a:pPr>
                      <a:r>
                        <a:rPr lang="es-ES" sz="1200">
                          <a:effectLst/>
                          <a:latin typeface="Modern Love Caps" panose="04070805081001020A01"/>
                        </a:rPr>
                        <a:t>09/04/21</a:t>
                      </a:r>
                      <a:endParaRPr lang="es-CO" sz="1200">
                        <a:effectLst/>
                        <a:latin typeface="Modern Love Caps" panose="04070805081001020A01"/>
                        <a:ea typeface="Times New Roman" panose="02020603050405020304" pitchFamily="18" charset="0"/>
                      </a:endParaRPr>
                    </a:p>
                  </a:txBody>
                  <a:tcPr marL="41662" marR="41662" marT="0" marB="0"/>
                </a:tc>
                <a:tc>
                  <a:txBody>
                    <a:bodyPr/>
                    <a:lstStyle/>
                    <a:p>
                      <a:pPr algn="just">
                        <a:spcAft>
                          <a:spcPts val="0"/>
                        </a:spcAft>
                      </a:pPr>
                      <a:r>
                        <a:rPr lang="es-ES" sz="1200" u="sng">
                          <a:effectLst/>
                          <a:latin typeface="Modern Love Caps" panose="04070805081001020A01"/>
                        </a:rPr>
                        <a:t>075 </a:t>
                      </a:r>
                      <a:r>
                        <a:rPr lang="es-ES" sz="1200">
                          <a:effectLst/>
                          <a:latin typeface="Modern Love Caps" panose="04070805081001020A01"/>
                        </a:rPr>
                        <a:t>“Por el cual se modifica y</a:t>
                      </a:r>
                      <a:endParaRPr lang="es-CO" sz="1200">
                        <a:effectLst/>
                        <a:latin typeface="Modern Love Caps" panose="04070805081001020A01"/>
                      </a:endParaRPr>
                    </a:p>
                    <a:p>
                      <a:pPr algn="just">
                        <a:spcAft>
                          <a:spcPts val="0"/>
                        </a:spcAft>
                      </a:pPr>
                      <a:r>
                        <a:rPr lang="es-ES" sz="1200">
                          <a:effectLst/>
                          <a:latin typeface="Modern Love Caps" panose="04070805081001020A01"/>
                        </a:rPr>
                        <a:t>adiciona el Acuerdo 014 de 2018, “Por medio del cual se establece el Reglamento Interno del Concejo de Cartagena</a:t>
                      </a:r>
                      <a:endParaRPr lang="es-CO" sz="1200">
                        <a:effectLst/>
                        <a:latin typeface="Modern Love Caps" panose="04070805081001020A01"/>
                      </a:endParaRPr>
                    </a:p>
                    <a:p>
                      <a:pPr algn="just">
                        <a:spcAft>
                          <a:spcPts val="0"/>
                        </a:spcAft>
                      </a:pPr>
                      <a:r>
                        <a:rPr lang="es-ES" sz="1200">
                          <a:effectLst/>
                          <a:latin typeface="Modern Love Caps" panose="04070805081001020A01"/>
                        </a:rPr>
                        <a:t>de Indias, Distrito Turístico y Cultural y se dictan otras disposiciones”.</a:t>
                      </a:r>
                      <a:endParaRPr lang="es-CO" sz="1200">
                        <a:effectLst/>
                        <a:latin typeface="Modern Love Caps" panose="04070805081001020A01"/>
                        <a:ea typeface="Times New Roman" panose="02020603050405020304" pitchFamily="18" charset="0"/>
                      </a:endParaRPr>
                    </a:p>
                  </a:txBody>
                  <a:tcPr marL="41662" marR="41662" marT="0" marB="0"/>
                </a:tc>
                <a:tc>
                  <a:txBody>
                    <a:bodyPr/>
                    <a:lstStyle/>
                    <a:p>
                      <a:pPr algn="ctr">
                        <a:spcAft>
                          <a:spcPts val="0"/>
                        </a:spcAft>
                        <a:tabLst>
                          <a:tab pos="2700020" algn="ctr"/>
                          <a:tab pos="5400040" algn="r"/>
                        </a:tabLst>
                      </a:pPr>
                      <a:r>
                        <a:rPr lang="es-ES" sz="1200">
                          <a:effectLst/>
                          <a:latin typeface="Modern Love Caps" panose="04070805081001020A01"/>
                        </a:rPr>
                        <a:t>Funcionarios Distritales </a:t>
                      </a:r>
                      <a:endParaRPr lang="es-CO" sz="1200">
                        <a:effectLst/>
                        <a:latin typeface="Modern Love Caps" panose="04070805081001020A01"/>
                      </a:endParaRPr>
                    </a:p>
                    <a:p>
                      <a:pPr algn="ctr">
                        <a:spcAft>
                          <a:spcPts val="0"/>
                        </a:spcAft>
                        <a:tabLst>
                          <a:tab pos="2700020" algn="ctr"/>
                          <a:tab pos="5400040" algn="r"/>
                        </a:tabLst>
                      </a:pPr>
                      <a:r>
                        <a:rPr lang="es-ES" sz="1200">
                          <a:effectLst/>
                          <a:latin typeface="Modern Love Caps" panose="04070805081001020A01"/>
                        </a:rPr>
                        <a:t>Gremios</a:t>
                      </a:r>
                      <a:endParaRPr lang="es-CO" sz="1200">
                        <a:effectLst/>
                        <a:latin typeface="Modern Love Caps" panose="04070805081001020A01"/>
                      </a:endParaRPr>
                    </a:p>
                    <a:p>
                      <a:pPr algn="ctr">
                        <a:lnSpc>
                          <a:spcPct val="250000"/>
                        </a:lnSpc>
                        <a:spcAft>
                          <a:spcPts val="0"/>
                        </a:spcAft>
                      </a:pPr>
                      <a:r>
                        <a:rPr lang="es-ES" sz="1200">
                          <a:effectLst/>
                          <a:latin typeface="Modern Love Caps" panose="04070805081001020A01"/>
                        </a:rPr>
                        <a:t>Comunidad</a:t>
                      </a:r>
                      <a:endParaRPr lang="es-CO" sz="1200">
                        <a:effectLst/>
                        <a:latin typeface="Modern Love Caps" panose="04070805081001020A01"/>
                        <a:ea typeface="Times New Roman" panose="02020603050405020304" pitchFamily="18" charset="0"/>
                      </a:endParaRPr>
                    </a:p>
                  </a:txBody>
                  <a:tcPr marL="41662" marR="41662" marT="0" marB="0"/>
                </a:tc>
                <a:extLst>
                  <a:ext uri="{0D108BD9-81ED-4DB2-BD59-A6C34878D82A}">
                    <a16:rowId xmlns:a16="http://schemas.microsoft.com/office/drawing/2014/main" val="4220707563"/>
                  </a:ext>
                </a:extLst>
              </a:tr>
              <a:tr h="716520">
                <a:tc>
                  <a:txBody>
                    <a:bodyPr/>
                    <a:lstStyle/>
                    <a:p>
                      <a:pPr algn="ctr">
                        <a:lnSpc>
                          <a:spcPct val="250000"/>
                        </a:lnSpc>
                        <a:spcAft>
                          <a:spcPts val="0"/>
                        </a:spcAft>
                      </a:pPr>
                      <a:r>
                        <a:rPr lang="es-ES" sz="1200" dirty="0">
                          <a:effectLst/>
                          <a:latin typeface="Modern Love Caps" panose="04070805081001020A01"/>
                        </a:rPr>
                        <a:t> </a:t>
                      </a:r>
                      <a:endParaRPr lang="es-CO" sz="1200" dirty="0">
                        <a:effectLst/>
                        <a:latin typeface="Modern Love Caps" panose="04070805081001020A01"/>
                      </a:endParaRPr>
                    </a:p>
                    <a:p>
                      <a:pPr algn="ctr">
                        <a:lnSpc>
                          <a:spcPct val="250000"/>
                        </a:lnSpc>
                        <a:spcAft>
                          <a:spcPts val="0"/>
                        </a:spcAft>
                      </a:pPr>
                      <a:r>
                        <a:rPr lang="es-MX" sz="1200" dirty="0">
                          <a:effectLst/>
                          <a:latin typeface="Modern Love Caps" panose="04070805081001020A01"/>
                          <a:ea typeface="Times New Roman" panose="02020603050405020304" pitchFamily="18" charset="0"/>
                        </a:rPr>
                        <a:t>7</a:t>
                      </a:r>
                      <a:endParaRPr lang="es-CO" sz="1200" dirty="0">
                        <a:effectLst/>
                        <a:latin typeface="Modern Love Caps" panose="04070805081001020A01"/>
                        <a:ea typeface="Times New Roman" panose="02020603050405020304" pitchFamily="18" charset="0"/>
                      </a:endParaRPr>
                    </a:p>
                  </a:txBody>
                  <a:tcPr marL="41662" marR="41662" marT="0" marB="0"/>
                </a:tc>
                <a:tc>
                  <a:txBody>
                    <a:bodyPr/>
                    <a:lstStyle/>
                    <a:p>
                      <a:pPr algn="ctr">
                        <a:lnSpc>
                          <a:spcPct val="250000"/>
                        </a:lnSpc>
                        <a:spcAft>
                          <a:spcPts val="0"/>
                        </a:spcAft>
                      </a:pPr>
                      <a:r>
                        <a:rPr lang="es-ES" sz="1200">
                          <a:effectLst/>
                          <a:latin typeface="Modern Love Caps" panose="04070805081001020A01"/>
                        </a:rPr>
                        <a:t> </a:t>
                      </a:r>
                      <a:endParaRPr lang="es-CO" sz="1200">
                        <a:effectLst/>
                        <a:latin typeface="Modern Love Caps" panose="04070805081001020A01"/>
                      </a:endParaRPr>
                    </a:p>
                    <a:p>
                      <a:pPr algn="ctr">
                        <a:lnSpc>
                          <a:spcPct val="250000"/>
                        </a:lnSpc>
                        <a:spcAft>
                          <a:spcPts val="0"/>
                        </a:spcAft>
                      </a:pPr>
                      <a:r>
                        <a:rPr lang="es-ES" sz="1200">
                          <a:effectLst/>
                          <a:latin typeface="Modern Love Caps" panose="04070805081001020A01"/>
                        </a:rPr>
                        <a:t> </a:t>
                      </a:r>
                      <a:endParaRPr lang="es-CO" sz="1200">
                        <a:effectLst/>
                        <a:latin typeface="Modern Love Caps" panose="04070805081001020A01"/>
                      </a:endParaRPr>
                    </a:p>
                    <a:p>
                      <a:pPr algn="ctr">
                        <a:lnSpc>
                          <a:spcPct val="250000"/>
                        </a:lnSpc>
                        <a:spcAft>
                          <a:spcPts val="0"/>
                        </a:spcAft>
                      </a:pPr>
                      <a:r>
                        <a:rPr lang="es-ES" sz="1200">
                          <a:effectLst/>
                          <a:latin typeface="Modern Love Caps" panose="04070805081001020A01"/>
                        </a:rPr>
                        <a:t> </a:t>
                      </a:r>
                      <a:endParaRPr lang="es-CO" sz="1200">
                        <a:effectLst/>
                        <a:latin typeface="Modern Love Caps" panose="04070805081001020A01"/>
                        <a:ea typeface="Times New Roman" panose="02020603050405020304" pitchFamily="18" charset="0"/>
                      </a:endParaRPr>
                    </a:p>
                  </a:txBody>
                  <a:tcPr marL="41662" marR="41662" marT="0" marB="0"/>
                </a:tc>
                <a:tc>
                  <a:txBody>
                    <a:bodyPr/>
                    <a:lstStyle/>
                    <a:p>
                      <a:pPr algn="just">
                        <a:spcAft>
                          <a:spcPts val="0"/>
                        </a:spcAft>
                      </a:pPr>
                      <a:r>
                        <a:rPr lang="es-ES" sz="1200" u="sng">
                          <a:effectLst/>
                          <a:latin typeface="Modern Love Caps" panose="04070805081001020A01"/>
                        </a:rPr>
                        <a:t>067 </a:t>
                      </a:r>
                      <a:r>
                        <a:rPr lang="es-ES" sz="1200">
                          <a:effectLst/>
                          <a:latin typeface="Modern Love Caps" panose="04070805081001020A01"/>
                        </a:rPr>
                        <a:t>“Por medio del cual se crean las casas de la juventud en el Distrito de Cartagena de Indias”</a:t>
                      </a:r>
                      <a:endParaRPr lang="es-CO" sz="1200">
                        <a:effectLst/>
                        <a:latin typeface="Modern Love Caps" panose="04070805081001020A01"/>
                      </a:endParaRPr>
                    </a:p>
                    <a:p>
                      <a:pPr algn="just">
                        <a:spcAft>
                          <a:spcPts val="0"/>
                        </a:spcAft>
                      </a:pPr>
                      <a:r>
                        <a:rPr lang="es-ES" sz="1200" u="none" strike="noStrike">
                          <a:effectLst/>
                          <a:latin typeface="Modern Love Caps" panose="04070805081001020A01"/>
                        </a:rPr>
                        <a:t> </a:t>
                      </a:r>
                      <a:endParaRPr lang="es-CO" sz="1200">
                        <a:effectLst/>
                        <a:latin typeface="Modern Love Caps" panose="04070805081001020A01"/>
                      </a:endParaRPr>
                    </a:p>
                    <a:p>
                      <a:pPr algn="just">
                        <a:spcAft>
                          <a:spcPts val="0"/>
                        </a:spcAft>
                      </a:pPr>
                      <a:r>
                        <a:rPr lang="es-ES" sz="1200" u="sng">
                          <a:effectLst/>
                          <a:latin typeface="Modern Love Caps" panose="04070805081001020A01"/>
                        </a:rPr>
                        <a:t>068 </a:t>
                      </a:r>
                      <a:r>
                        <a:rPr lang="es-ES" sz="1200">
                          <a:effectLst/>
                          <a:latin typeface="Modern Love Caps" panose="04070805081001020A01"/>
                        </a:rPr>
                        <a:t>“Por medio del cual se declara la emergencia climática en Cartagena D. T. y C., como un asunto prioritario de gestión pública, se definen lineamientos para la adaptación, mitigación y resiliencia frente al cambio climático y se dictan otras disposiciones”.</a:t>
                      </a:r>
                      <a:endParaRPr lang="es-CO" sz="1200">
                        <a:effectLst/>
                        <a:latin typeface="Modern Love Caps" panose="04070805081001020A01"/>
                        <a:ea typeface="Times New Roman" panose="02020603050405020304" pitchFamily="18" charset="0"/>
                      </a:endParaRPr>
                    </a:p>
                  </a:txBody>
                  <a:tcPr marL="41662" marR="41662" marT="0" marB="0"/>
                </a:tc>
                <a:tc>
                  <a:txBody>
                    <a:bodyPr/>
                    <a:lstStyle/>
                    <a:p>
                      <a:pPr algn="ctr">
                        <a:lnSpc>
                          <a:spcPct val="250000"/>
                        </a:lnSpc>
                        <a:spcAft>
                          <a:spcPts val="0"/>
                        </a:spcAft>
                      </a:pPr>
                      <a:r>
                        <a:rPr lang="es-ES" sz="1200">
                          <a:effectLst/>
                          <a:latin typeface="Modern Love Caps" panose="04070805081001020A01"/>
                        </a:rPr>
                        <a:t> </a:t>
                      </a:r>
                      <a:endParaRPr lang="es-CO" sz="1200">
                        <a:effectLst/>
                        <a:latin typeface="Modern Love Caps" panose="04070805081001020A01"/>
                      </a:endParaRPr>
                    </a:p>
                    <a:p>
                      <a:pPr algn="ctr">
                        <a:spcAft>
                          <a:spcPts val="0"/>
                        </a:spcAft>
                        <a:tabLst>
                          <a:tab pos="2700020" algn="ctr"/>
                          <a:tab pos="5400040" algn="r"/>
                        </a:tabLst>
                      </a:pPr>
                      <a:r>
                        <a:rPr lang="es-ES" sz="1200">
                          <a:effectLst/>
                          <a:latin typeface="Modern Love Caps" panose="04070805081001020A01"/>
                        </a:rPr>
                        <a:t>Funcionarios Distritales </a:t>
                      </a:r>
                      <a:endParaRPr lang="es-CO" sz="1200">
                        <a:effectLst/>
                        <a:latin typeface="Modern Love Caps" panose="04070805081001020A01"/>
                      </a:endParaRPr>
                    </a:p>
                    <a:p>
                      <a:pPr algn="ctr">
                        <a:spcAft>
                          <a:spcPts val="0"/>
                        </a:spcAft>
                        <a:tabLst>
                          <a:tab pos="2700020" algn="ctr"/>
                          <a:tab pos="5400040" algn="r"/>
                        </a:tabLst>
                      </a:pPr>
                      <a:r>
                        <a:rPr lang="es-ES" sz="1200">
                          <a:effectLst/>
                          <a:latin typeface="Modern Love Caps" panose="04070805081001020A01"/>
                        </a:rPr>
                        <a:t>Gremios</a:t>
                      </a:r>
                      <a:endParaRPr lang="es-CO" sz="1200">
                        <a:effectLst/>
                        <a:latin typeface="Modern Love Caps" panose="04070805081001020A01"/>
                      </a:endParaRPr>
                    </a:p>
                    <a:p>
                      <a:pPr algn="ctr">
                        <a:lnSpc>
                          <a:spcPct val="250000"/>
                        </a:lnSpc>
                        <a:spcAft>
                          <a:spcPts val="0"/>
                        </a:spcAft>
                      </a:pPr>
                      <a:r>
                        <a:rPr lang="es-ES" sz="1200">
                          <a:effectLst/>
                          <a:latin typeface="Modern Love Caps" panose="04070805081001020A01"/>
                        </a:rPr>
                        <a:t>Comunidad</a:t>
                      </a:r>
                      <a:endParaRPr lang="es-CO" sz="1200">
                        <a:effectLst/>
                        <a:latin typeface="Modern Love Caps" panose="04070805081001020A01"/>
                        <a:ea typeface="Times New Roman" panose="02020603050405020304" pitchFamily="18" charset="0"/>
                      </a:endParaRPr>
                    </a:p>
                  </a:txBody>
                  <a:tcPr marL="41662" marR="41662" marT="0" marB="0"/>
                </a:tc>
                <a:extLst>
                  <a:ext uri="{0D108BD9-81ED-4DB2-BD59-A6C34878D82A}">
                    <a16:rowId xmlns:a16="http://schemas.microsoft.com/office/drawing/2014/main" val="3582653356"/>
                  </a:ext>
                </a:extLst>
              </a:tr>
              <a:tr h="704193">
                <a:tc>
                  <a:txBody>
                    <a:bodyPr/>
                    <a:lstStyle/>
                    <a:p>
                      <a:pPr algn="ctr">
                        <a:lnSpc>
                          <a:spcPct val="300000"/>
                        </a:lnSpc>
                        <a:spcAft>
                          <a:spcPts val="0"/>
                        </a:spcAft>
                      </a:pPr>
                      <a:r>
                        <a:rPr lang="es-ES" sz="1200">
                          <a:effectLst/>
                          <a:latin typeface="Modern Love Caps" panose="04070805081001020A01"/>
                        </a:rPr>
                        <a:t> </a:t>
                      </a:r>
                      <a:endParaRPr lang="es-CO" sz="1200">
                        <a:effectLst/>
                        <a:latin typeface="Modern Love Caps" panose="04070805081001020A01"/>
                      </a:endParaRPr>
                    </a:p>
                    <a:p>
                      <a:pPr algn="ctr">
                        <a:lnSpc>
                          <a:spcPct val="300000"/>
                        </a:lnSpc>
                        <a:spcAft>
                          <a:spcPts val="0"/>
                        </a:spcAft>
                      </a:pPr>
                      <a:r>
                        <a:rPr lang="es-ES" sz="1200">
                          <a:effectLst/>
                          <a:latin typeface="Modern Love Caps" panose="04070805081001020A01"/>
                        </a:rPr>
                        <a:t>8</a:t>
                      </a:r>
                      <a:endParaRPr lang="es-CO" sz="1200">
                        <a:effectLst/>
                        <a:latin typeface="Modern Love Caps" panose="04070805081001020A01"/>
                      </a:endParaRPr>
                    </a:p>
                    <a:p>
                      <a:pPr algn="ctr">
                        <a:lnSpc>
                          <a:spcPct val="300000"/>
                        </a:lnSpc>
                        <a:spcAft>
                          <a:spcPts val="0"/>
                        </a:spcAft>
                      </a:pPr>
                      <a:r>
                        <a:rPr lang="es-ES" sz="1200">
                          <a:effectLst/>
                          <a:latin typeface="Modern Love Caps" panose="04070805081001020A01"/>
                        </a:rPr>
                        <a:t> </a:t>
                      </a:r>
                      <a:endParaRPr lang="es-CO" sz="1200">
                        <a:effectLst/>
                        <a:latin typeface="Modern Love Caps" panose="04070805081001020A01"/>
                      </a:endParaRPr>
                    </a:p>
                    <a:p>
                      <a:pPr algn="ctr">
                        <a:lnSpc>
                          <a:spcPct val="300000"/>
                        </a:lnSpc>
                        <a:spcAft>
                          <a:spcPts val="0"/>
                        </a:spcAft>
                      </a:pPr>
                      <a:r>
                        <a:rPr lang="es-ES" sz="1200">
                          <a:effectLst/>
                          <a:latin typeface="Modern Love Caps" panose="04070805081001020A01"/>
                        </a:rPr>
                        <a:t> </a:t>
                      </a:r>
                      <a:endParaRPr lang="es-CO" sz="1200">
                        <a:effectLst/>
                        <a:latin typeface="Modern Love Caps" panose="04070805081001020A01"/>
                        <a:ea typeface="Times New Roman" panose="02020603050405020304" pitchFamily="18" charset="0"/>
                      </a:endParaRPr>
                    </a:p>
                  </a:txBody>
                  <a:tcPr marL="41662" marR="41662" marT="0" marB="0"/>
                </a:tc>
                <a:tc>
                  <a:txBody>
                    <a:bodyPr/>
                    <a:lstStyle/>
                    <a:p>
                      <a:pPr algn="ctr">
                        <a:lnSpc>
                          <a:spcPct val="300000"/>
                        </a:lnSpc>
                        <a:spcAft>
                          <a:spcPts val="0"/>
                        </a:spcAft>
                      </a:pPr>
                      <a:r>
                        <a:rPr lang="es-ES" sz="1200">
                          <a:effectLst/>
                          <a:latin typeface="Modern Love Caps" panose="04070805081001020A01"/>
                        </a:rPr>
                        <a:t> </a:t>
                      </a:r>
                      <a:endParaRPr lang="es-CO" sz="1200">
                        <a:effectLst/>
                        <a:latin typeface="Modern Love Caps" panose="04070805081001020A01"/>
                      </a:endParaRPr>
                    </a:p>
                    <a:p>
                      <a:pPr algn="ctr">
                        <a:lnSpc>
                          <a:spcPct val="300000"/>
                        </a:lnSpc>
                        <a:spcAft>
                          <a:spcPts val="0"/>
                        </a:spcAft>
                      </a:pPr>
                      <a:r>
                        <a:rPr lang="es-ES" sz="1200">
                          <a:effectLst/>
                          <a:latin typeface="Modern Love Caps" panose="04070805081001020A01"/>
                        </a:rPr>
                        <a:t>16/04/21</a:t>
                      </a:r>
                      <a:endParaRPr lang="es-CO" sz="1200">
                        <a:effectLst/>
                        <a:latin typeface="Modern Love Caps" panose="04070805081001020A01"/>
                      </a:endParaRPr>
                    </a:p>
                    <a:p>
                      <a:pPr algn="ctr">
                        <a:lnSpc>
                          <a:spcPct val="300000"/>
                        </a:lnSpc>
                        <a:spcAft>
                          <a:spcPts val="0"/>
                        </a:spcAft>
                      </a:pPr>
                      <a:r>
                        <a:rPr lang="es-ES" sz="1200">
                          <a:effectLst/>
                          <a:latin typeface="Modern Love Caps" panose="04070805081001020A01"/>
                        </a:rPr>
                        <a:t> </a:t>
                      </a:r>
                      <a:endParaRPr lang="es-CO" sz="1200">
                        <a:effectLst/>
                        <a:latin typeface="Modern Love Caps" panose="04070805081001020A01"/>
                        <a:ea typeface="Times New Roman" panose="02020603050405020304" pitchFamily="18" charset="0"/>
                      </a:endParaRPr>
                    </a:p>
                  </a:txBody>
                  <a:tcPr marL="41662" marR="41662" marT="0" marB="0"/>
                </a:tc>
                <a:tc>
                  <a:txBody>
                    <a:bodyPr/>
                    <a:lstStyle/>
                    <a:p>
                      <a:pPr algn="just">
                        <a:spcAft>
                          <a:spcPts val="0"/>
                        </a:spcAft>
                      </a:pPr>
                      <a:r>
                        <a:rPr lang="es-ES" sz="1200" u="sng" dirty="0">
                          <a:effectLst/>
                          <a:latin typeface="Modern Love Caps" panose="04070805081001020A01"/>
                        </a:rPr>
                        <a:t>073</a:t>
                      </a:r>
                      <a:r>
                        <a:rPr lang="es-ES" sz="1200" dirty="0">
                          <a:effectLst/>
                          <a:latin typeface="Modern Love Caps" panose="04070805081001020A01"/>
                        </a:rPr>
                        <a:t> “Por medio del cual se modifica Acuerdo 028 de 2004, por el cual se reglamenta el sistema de pasantías en la administración distrital de Cartagena de Indias”.</a:t>
                      </a:r>
                      <a:endParaRPr lang="es-CO" sz="1200" dirty="0">
                        <a:effectLst/>
                        <a:latin typeface="Modern Love Caps" panose="04070805081001020A01"/>
                      </a:endParaRPr>
                    </a:p>
                    <a:p>
                      <a:pPr algn="just">
                        <a:spcAft>
                          <a:spcPts val="0"/>
                        </a:spcAft>
                      </a:pPr>
                      <a:r>
                        <a:rPr lang="es-ES" sz="1200" dirty="0">
                          <a:effectLst/>
                          <a:latin typeface="Modern Love Caps" panose="04070805081001020A01"/>
                        </a:rPr>
                        <a:t> </a:t>
                      </a:r>
                      <a:endParaRPr lang="es-CO" sz="1200" dirty="0">
                        <a:effectLst/>
                        <a:latin typeface="Modern Love Caps" panose="04070805081001020A01"/>
                      </a:endParaRPr>
                    </a:p>
                    <a:p>
                      <a:pPr algn="just">
                        <a:spcAft>
                          <a:spcPts val="0"/>
                        </a:spcAft>
                      </a:pPr>
                      <a:r>
                        <a:rPr lang="es-ES" sz="1200" u="sng" dirty="0">
                          <a:effectLst/>
                          <a:latin typeface="Modern Love Caps" panose="04070805081001020A01"/>
                        </a:rPr>
                        <a:t>074</a:t>
                      </a:r>
                      <a:r>
                        <a:rPr lang="es-ES" sz="1200" dirty="0">
                          <a:effectLst/>
                          <a:latin typeface="Modern Love Caps" panose="04070805081001020A01"/>
                        </a:rPr>
                        <a:t>“Por medio del cual se promueve la creación de becas en las instituciones de educación superior de la ciudad de Cartagena, dirigidas a deportistas selección Cartagena que hayan participado en competencias nacionales”</a:t>
                      </a:r>
                      <a:endParaRPr lang="es-CO" sz="1200" dirty="0">
                        <a:effectLst/>
                        <a:latin typeface="Modern Love Caps" panose="04070805081001020A01"/>
                        <a:ea typeface="Times New Roman" panose="02020603050405020304" pitchFamily="18" charset="0"/>
                      </a:endParaRPr>
                    </a:p>
                  </a:txBody>
                  <a:tcPr marL="41662" marR="41662" marT="0" marB="0"/>
                </a:tc>
                <a:tc>
                  <a:txBody>
                    <a:bodyPr/>
                    <a:lstStyle/>
                    <a:p>
                      <a:pPr algn="ctr">
                        <a:lnSpc>
                          <a:spcPct val="250000"/>
                        </a:lnSpc>
                        <a:spcAft>
                          <a:spcPts val="0"/>
                        </a:spcAft>
                      </a:pPr>
                      <a:r>
                        <a:rPr lang="es-ES" sz="1200">
                          <a:effectLst/>
                          <a:latin typeface="Modern Love Caps" panose="04070805081001020A01"/>
                        </a:rPr>
                        <a:t> </a:t>
                      </a:r>
                      <a:endParaRPr lang="es-CO" sz="1200">
                        <a:effectLst/>
                        <a:latin typeface="Modern Love Caps" panose="04070805081001020A01"/>
                      </a:endParaRPr>
                    </a:p>
                    <a:p>
                      <a:pPr algn="ctr">
                        <a:spcAft>
                          <a:spcPts val="0"/>
                        </a:spcAft>
                        <a:tabLst>
                          <a:tab pos="2700020" algn="ctr"/>
                          <a:tab pos="5400040" algn="r"/>
                        </a:tabLst>
                      </a:pPr>
                      <a:r>
                        <a:rPr lang="es-ES" sz="1200">
                          <a:effectLst/>
                          <a:latin typeface="Modern Love Caps" panose="04070805081001020A01"/>
                        </a:rPr>
                        <a:t>Funcionarios Distritales </a:t>
                      </a:r>
                      <a:endParaRPr lang="es-CO" sz="1200">
                        <a:effectLst/>
                        <a:latin typeface="Modern Love Caps" panose="04070805081001020A01"/>
                      </a:endParaRPr>
                    </a:p>
                    <a:p>
                      <a:pPr algn="ctr">
                        <a:spcAft>
                          <a:spcPts val="0"/>
                        </a:spcAft>
                        <a:tabLst>
                          <a:tab pos="2700020" algn="ctr"/>
                          <a:tab pos="5400040" algn="r"/>
                        </a:tabLst>
                      </a:pPr>
                      <a:r>
                        <a:rPr lang="es-ES" sz="1200">
                          <a:effectLst/>
                          <a:latin typeface="Modern Love Caps" panose="04070805081001020A01"/>
                        </a:rPr>
                        <a:t>Gremios</a:t>
                      </a:r>
                      <a:endParaRPr lang="es-CO" sz="1200">
                        <a:effectLst/>
                        <a:latin typeface="Modern Love Caps" panose="04070805081001020A01"/>
                      </a:endParaRPr>
                    </a:p>
                    <a:p>
                      <a:pPr algn="ctr">
                        <a:lnSpc>
                          <a:spcPct val="250000"/>
                        </a:lnSpc>
                        <a:spcAft>
                          <a:spcPts val="0"/>
                        </a:spcAft>
                      </a:pPr>
                      <a:r>
                        <a:rPr lang="es-ES" sz="1200">
                          <a:effectLst/>
                          <a:latin typeface="Modern Love Caps" panose="04070805081001020A01"/>
                        </a:rPr>
                        <a:t>Comunidad</a:t>
                      </a:r>
                      <a:endParaRPr lang="es-CO" sz="1200">
                        <a:effectLst/>
                        <a:latin typeface="Modern Love Caps" panose="04070805081001020A01"/>
                        <a:ea typeface="Times New Roman" panose="02020603050405020304" pitchFamily="18" charset="0"/>
                      </a:endParaRPr>
                    </a:p>
                  </a:txBody>
                  <a:tcPr marL="41662" marR="41662" marT="0" marB="0"/>
                </a:tc>
                <a:extLst>
                  <a:ext uri="{0D108BD9-81ED-4DB2-BD59-A6C34878D82A}">
                    <a16:rowId xmlns:a16="http://schemas.microsoft.com/office/drawing/2014/main" val="2861711820"/>
                  </a:ext>
                </a:extLst>
              </a:tr>
              <a:tr h="833235">
                <a:tc>
                  <a:txBody>
                    <a:bodyPr/>
                    <a:lstStyle/>
                    <a:p>
                      <a:pPr algn="ctr">
                        <a:lnSpc>
                          <a:spcPct val="300000"/>
                        </a:lnSpc>
                        <a:spcAft>
                          <a:spcPts val="0"/>
                        </a:spcAft>
                      </a:pPr>
                      <a:r>
                        <a:rPr lang="es-ES" sz="1200" dirty="0">
                          <a:effectLst/>
                          <a:latin typeface="Modern Love Caps" panose="04070805081001020A01"/>
                        </a:rPr>
                        <a:t>9</a:t>
                      </a:r>
                      <a:endParaRPr lang="es-CO" sz="1200" dirty="0">
                        <a:effectLst/>
                        <a:latin typeface="Modern Love Caps" panose="04070805081001020A01"/>
                        <a:ea typeface="Times New Roman" panose="02020603050405020304" pitchFamily="18" charset="0"/>
                      </a:endParaRPr>
                    </a:p>
                  </a:txBody>
                  <a:tcPr marL="41662" marR="41662" marT="0" marB="0"/>
                </a:tc>
                <a:tc>
                  <a:txBody>
                    <a:bodyPr/>
                    <a:lstStyle/>
                    <a:p>
                      <a:pPr algn="ctr">
                        <a:lnSpc>
                          <a:spcPct val="300000"/>
                        </a:lnSpc>
                        <a:spcAft>
                          <a:spcPts val="0"/>
                        </a:spcAft>
                      </a:pPr>
                      <a:r>
                        <a:rPr lang="es-ES" sz="1200">
                          <a:effectLst/>
                          <a:latin typeface="Modern Love Caps" panose="04070805081001020A01"/>
                        </a:rPr>
                        <a:t> </a:t>
                      </a:r>
                      <a:endParaRPr lang="es-CO" sz="1200">
                        <a:effectLst/>
                        <a:latin typeface="Modern Love Caps" panose="04070805081001020A01"/>
                      </a:endParaRPr>
                    </a:p>
                    <a:p>
                      <a:pPr algn="ctr">
                        <a:lnSpc>
                          <a:spcPct val="300000"/>
                        </a:lnSpc>
                        <a:spcAft>
                          <a:spcPts val="0"/>
                        </a:spcAft>
                      </a:pPr>
                      <a:r>
                        <a:rPr lang="es-ES" sz="1200">
                          <a:effectLst/>
                          <a:latin typeface="Modern Love Caps" panose="04070805081001020A01"/>
                        </a:rPr>
                        <a:t>26/04/21</a:t>
                      </a:r>
                      <a:endParaRPr lang="es-CO" sz="1200">
                        <a:effectLst/>
                        <a:latin typeface="Modern Love Caps" panose="04070805081001020A01"/>
                        <a:ea typeface="Times New Roman" panose="02020603050405020304" pitchFamily="18" charset="0"/>
                      </a:endParaRPr>
                    </a:p>
                  </a:txBody>
                  <a:tcPr marL="41662" marR="41662" marT="0" marB="0"/>
                </a:tc>
                <a:tc>
                  <a:txBody>
                    <a:bodyPr/>
                    <a:lstStyle/>
                    <a:p>
                      <a:pPr algn="just">
                        <a:spcAft>
                          <a:spcPts val="0"/>
                        </a:spcAft>
                      </a:pPr>
                      <a:r>
                        <a:rPr lang="es-ES" sz="1200" u="sng">
                          <a:effectLst/>
                          <a:latin typeface="Modern Love Caps" panose="04070805081001020A01"/>
                        </a:rPr>
                        <a:t>076</a:t>
                      </a:r>
                      <a:r>
                        <a:rPr lang="es-ES" sz="1200">
                          <a:effectLst/>
                          <a:latin typeface="Modern Love Caps" panose="04070805081001020A01"/>
                        </a:rPr>
                        <a:t> “Por el cual se implementa la arborización en el distrito Turístico y  Cultural de Cartagena de Indias, como parte integral de los proyectos ambientales escolares en las Instituciones Educativas del Distrito y se definen responsabilidades del Establecimiento Público Ambiental (EPA) y la Secretaría de Educación”.</a:t>
                      </a:r>
                      <a:endParaRPr lang="es-CO" sz="1200">
                        <a:effectLst/>
                        <a:latin typeface="Modern Love Caps" panose="04070805081001020A01"/>
                        <a:ea typeface="Times New Roman" panose="02020603050405020304" pitchFamily="18" charset="0"/>
                      </a:endParaRPr>
                    </a:p>
                  </a:txBody>
                  <a:tcPr marL="41662" marR="41662" marT="0" marB="0"/>
                </a:tc>
                <a:tc>
                  <a:txBody>
                    <a:bodyPr/>
                    <a:lstStyle/>
                    <a:p>
                      <a:pPr algn="ctr">
                        <a:lnSpc>
                          <a:spcPct val="250000"/>
                        </a:lnSpc>
                        <a:spcAft>
                          <a:spcPts val="0"/>
                        </a:spcAft>
                      </a:pPr>
                      <a:r>
                        <a:rPr lang="es-ES" sz="1200" dirty="0">
                          <a:effectLst/>
                          <a:latin typeface="Modern Love Caps" panose="04070805081001020A01"/>
                        </a:rPr>
                        <a:t> </a:t>
                      </a:r>
                      <a:endParaRPr lang="es-CO" sz="1200" dirty="0">
                        <a:effectLst/>
                        <a:latin typeface="Modern Love Caps" panose="04070805081001020A01"/>
                      </a:endParaRPr>
                    </a:p>
                    <a:p>
                      <a:pPr algn="ctr">
                        <a:spcAft>
                          <a:spcPts val="0"/>
                        </a:spcAft>
                        <a:tabLst>
                          <a:tab pos="2700020" algn="ctr"/>
                          <a:tab pos="5400040" algn="r"/>
                        </a:tabLst>
                      </a:pPr>
                      <a:r>
                        <a:rPr lang="es-ES" sz="1200" dirty="0">
                          <a:effectLst/>
                          <a:latin typeface="Modern Love Caps" panose="04070805081001020A01"/>
                        </a:rPr>
                        <a:t>Funcionarios Distritales </a:t>
                      </a:r>
                      <a:endParaRPr lang="es-CO" sz="1200" dirty="0">
                        <a:effectLst/>
                        <a:latin typeface="Modern Love Caps" panose="04070805081001020A01"/>
                      </a:endParaRPr>
                    </a:p>
                    <a:p>
                      <a:pPr algn="ctr">
                        <a:spcAft>
                          <a:spcPts val="0"/>
                        </a:spcAft>
                        <a:tabLst>
                          <a:tab pos="2700020" algn="ctr"/>
                          <a:tab pos="5400040" algn="r"/>
                        </a:tabLst>
                      </a:pPr>
                      <a:r>
                        <a:rPr lang="es-ES" sz="1200" dirty="0">
                          <a:effectLst/>
                          <a:latin typeface="Modern Love Caps" panose="04070805081001020A01"/>
                        </a:rPr>
                        <a:t>Gremios</a:t>
                      </a:r>
                      <a:endParaRPr lang="es-CO" sz="1200" dirty="0">
                        <a:effectLst/>
                        <a:latin typeface="Modern Love Caps" panose="04070805081001020A01"/>
                      </a:endParaRPr>
                    </a:p>
                    <a:p>
                      <a:pPr algn="ctr">
                        <a:lnSpc>
                          <a:spcPct val="250000"/>
                        </a:lnSpc>
                        <a:spcAft>
                          <a:spcPts val="0"/>
                        </a:spcAft>
                      </a:pPr>
                      <a:r>
                        <a:rPr lang="es-ES" sz="1200" dirty="0">
                          <a:effectLst/>
                          <a:latin typeface="Modern Love Caps" panose="04070805081001020A01"/>
                        </a:rPr>
                        <a:t>Comunidad</a:t>
                      </a:r>
                      <a:endParaRPr lang="es-CO" sz="1200" dirty="0">
                        <a:effectLst/>
                        <a:latin typeface="Modern Love Caps" panose="04070805081001020A01"/>
                        <a:ea typeface="Times New Roman" panose="02020603050405020304" pitchFamily="18" charset="0"/>
                      </a:endParaRPr>
                    </a:p>
                  </a:txBody>
                  <a:tcPr marL="41662" marR="41662" marT="0" marB="0"/>
                </a:tc>
                <a:extLst>
                  <a:ext uri="{0D108BD9-81ED-4DB2-BD59-A6C34878D82A}">
                    <a16:rowId xmlns:a16="http://schemas.microsoft.com/office/drawing/2014/main" val="160990143"/>
                  </a:ext>
                </a:extLst>
              </a:tr>
            </a:tbl>
          </a:graphicData>
        </a:graphic>
      </p:graphicFrame>
    </p:spTree>
    <p:extLst>
      <p:ext uri="{BB962C8B-B14F-4D97-AF65-F5344CB8AC3E}">
        <p14:creationId xmlns:p14="http://schemas.microsoft.com/office/powerpoint/2010/main" val="2098276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68145545"/>
              </p:ext>
            </p:extLst>
          </p:nvPr>
        </p:nvGraphicFramePr>
        <p:xfrm>
          <a:off x="273269" y="281043"/>
          <a:ext cx="10037380" cy="6157329"/>
        </p:xfrm>
        <a:graphic>
          <a:graphicData uri="http://schemas.openxmlformats.org/drawingml/2006/table">
            <a:tbl>
              <a:tblPr firstRow="1" firstCol="1" bandRow="1">
                <a:tableStyleId>{16D9F66E-5EB9-4882-86FB-DCBF35E3C3E4}</a:tableStyleId>
              </a:tblPr>
              <a:tblGrid>
                <a:gridCol w="931454">
                  <a:extLst>
                    <a:ext uri="{9D8B030D-6E8A-4147-A177-3AD203B41FA5}">
                      <a16:colId xmlns:a16="http://schemas.microsoft.com/office/drawing/2014/main" val="3749045429"/>
                    </a:ext>
                  </a:extLst>
                </a:gridCol>
                <a:gridCol w="1256383">
                  <a:extLst>
                    <a:ext uri="{9D8B030D-6E8A-4147-A177-3AD203B41FA5}">
                      <a16:colId xmlns:a16="http://schemas.microsoft.com/office/drawing/2014/main" val="382745466"/>
                    </a:ext>
                  </a:extLst>
                </a:gridCol>
                <a:gridCol w="5370980">
                  <a:extLst>
                    <a:ext uri="{9D8B030D-6E8A-4147-A177-3AD203B41FA5}">
                      <a16:colId xmlns:a16="http://schemas.microsoft.com/office/drawing/2014/main" val="585691891"/>
                    </a:ext>
                  </a:extLst>
                </a:gridCol>
                <a:gridCol w="2478563">
                  <a:extLst>
                    <a:ext uri="{9D8B030D-6E8A-4147-A177-3AD203B41FA5}">
                      <a16:colId xmlns:a16="http://schemas.microsoft.com/office/drawing/2014/main" val="1515717743"/>
                    </a:ext>
                  </a:extLst>
                </a:gridCol>
              </a:tblGrid>
              <a:tr h="852547">
                <a:tc>
                  <a:txBody>
                    <a:bodyPr/>
                    <a:lstStyle/>
                    <a:p>
                      <a:pPr algn="ctr">
                        <a:lnSpc>
                          <a:spcPct val="300000"/>
                        </a:lnSpc>
                        <a:spcAft>
                          <a:spcPts val="0"/>
                        </a:spcAft>
                      </a:pPr>
                      <a:r>
                        <a:rPr lang="es-ES" sz="1200" dirty="0">
                          <a:effectLst/>
                          <a:latin typeface="Modern Love Caps" panose="04070805081001020A01"/>
                        </a:rPr>
                        <a:t>10</a:t>
                      </a:r>
                      <a:endParaRPr lang="es-CO" sz="1200" dirty="0">
                        <a:effectLst/>
                        <a:latin typeface="Modern Love Caps" panose="04070805081001020A01"/>
                        <a:ea typeface="Times New Roman" panose="02020603050405020304" pitchFamily="18" charset="0"/>
                      </a:endParaRPr>
                    </a:p>
                  </a:txBody>
                  <a:tcPr marL="35602" marR="35602" marT="0" marB="0"/>
                </a:tc>
                <a:tc>
                  <a:txBody>
                    <a:bodyPr/>
                    <a:lstStyle/>
                    <a:p>
                      <a:pPr algn="ctr">
                        <a:lnSpc>
                          <a:spcPct val="300000"/>
                        </a:lnSpc>
                        <a:spcAft>
                          <a:spcPts val="0"/>
                        </a:spcAft>
                      </a:pPr>
                      <a:r>
                        <a:rPr lang="es-ES" sz="1200" dirty="0">
                          <a:effectLst/>
                          <a:latin typeface="Modern Love Caps" panose="04070805081001020A01"/>
                        </a:rPr>
                        <a:t>26/04/21</a:t>
                      </a:r>
                      <a:endParaRPr lang="es-CO" sz="1200" dirty="0">
                        <a:effectLst/>
                        <a:latin typeface="Modern Love Caps" panose="04070805081001020A01"/>
                        <a:ea typeface="Times New Roman" panose="02020603050405020304" pitchFamily="18" charset="0"/>
                      </a:endParaRPr>
                    </a:p>
                  </a:txBody>
                  <a:tcPr marL="35602" marR="35602" marT="0" marB="0"/>
                </a:tc>
                <a:tc>
                  <a:txBody>
                    <a:bodyPr/>
                    <a:lstStyle/>
                    <a:p>
                      <a:pPr algn="just">
                        <a:spcAft>
                          <a:spcPts val="0"/>
                        </a:spcAft>
                      </a:pPr>
                      <a:r>
                        <a:rPr lang="es-ES" sz="1200" u="sng" dirty="0">
                          <a:effectLst/>
                          <a:latin typeface="Modern Love Caps" panose="04070805081001020A01"/>
                        </a:rPr>
                        <a:t>077</a:t>
                      </a:r>
                      <a:r>
                        <a:rPr lang="es-ES" sz="1200" dirty="0">
                          <a:effectLst/>
                          <a:latin typeface="Modern Love Caps" panose="04070805081001020A01"/>
                        </a:rPr>
                        <a:t> “Por el cual se crea el programa de promoción y debate de políticas públicas en el Concejo Distrital de Cartagena de Indias, denominado &lt;&lt;Concejo de Cartagena un aula abierta para la formación ciudadana&gt;&gt;”</a:t>
                      </a:r>
                      <a:endParaRPr lang="es-CO" sz="1200" dirty="0">
                        <a:effectLst/>
                        <a:latin typeface="Modern Love Caps" panose="04070805081001020A01"/>
                        <a:ea typeface="Times New Roman" panose="02020603050405020304" pitchFamily="18" charset="0"/>
                      </a:endParaRPr>
                    </a:p>
                  </a:txBody>
                  <a:tcPr marL="35602" marR="35602" marT="0" marB="0"/>
                </a:tc>
                <a:tc>
                  <a:txBody>
                    <a:bodyPr/>
                    <a:lstStyle/>
                    <a:p>
                      <a:pPr algn="ctr">
                        <a:spcAft>
                          <a:spcPts val="0"/>
                        </a:spcAft>
                        <a:tabLst>
                          <a:tab pos="2700020" algn="ctr"/>
                          <a:tab pos="5400040" algn="r"/>
                        </a:tabLst>
                      </a:pPr>
                      <a:r>
                        <a:rPr lang="es-ES" sz="1200">
                          <a:effectLst/>
                          <a:latin typeface="Modern Love Caps" panose="04070805081001020A01"/>
                        </a:rPr>
                        <a:t>Funcionarios Distritales </a:t>
                      </a:r>
                      <a:endParaRPr lang="es-CO" sz="1200">
                        <a:effectLst/>
                        <a:latin typeface="Modern Love Caps" panose="04070805081001020A01"/>
                      </a:endParaRPr>
                    </a:p>
                    <a:p>
                      <a:pPr algn="ctr">
                        <a:spcAft>
                          <a:spcPts val="0"/>
                        </a:spcAft>
                        <a:tabLst>
                          <a:tab pos="2700020" algn="ctr"/>
                          <a:tab pos="5400040" algn="r"/>
                        </a:tabLst>
                      </a:pPr>
                      <a:r>
                        <a:rPr lang="es-ES" sz="1200">
                          <a:effectLst/>
                          <a:latin typeface="Modern Love Caps" panose="04070805081001020A01"/>
                        </a:rPr>
                        <a:t>Gremios</a:t>
                      </a:r>
                      <a:endParaRPr lang="es-CO" sz="1200">
                        <a:effectLst/>
                        <a:latin typeface="Modern Love Caps" panose="04070805081001020A01"/>
                      </a:endParaRPr>
                    </a:p>
                    <a:p>
                      <a:pPr algn="ctr">
                        <a:lnSpc>
                          <a:spcPct val="250000"/>
                        </a:lnSpc>
                        <a:spcAft>
                          <a:spcPts val="0"/>
                        </a:spcAft>
                      </a:pPr>
                      <a:r>
                        <a:rPr lang="es-ES" sz="1200">
                          <a:effectLst/>
                          <a:latin typeface="Modern Love Caps" panose="04070805081001020A01"/>
                        </a:rPr>
                        <a:t>Comunidad</a:t>
                      </a:r>
                      <a:endParaRPr lang="es-CO" sz="1200">
                        <a:effectLst/>
                        <a:latin typeface="Modern Love Caps" panose="04070805081001020A01"/>
                        <a:ea typeface="Times New Roman" panose="02020603050405020304" pitchFamily="18" charset="0"/>
                      </a:endParaRPr>
                    </a:p>
                  </a:txBody>
                  <a:tcPr marL="35602" marR="35602" marT="0" marB="0"/>
                </a:tc>
                <a:extLst>
                  <a:ext uri="{0D108BD9-81ED-4DB2-BD59-A6C34878D82A}">
                    <a16:rowId xmlns:a16="http://schemas.microsoft.com/office/drawing/2014/main" val="2505259693"/>
                  </a:ext>
                </a:extLst>
              </a:tr>
              <a:tr h="852547">
                <a:tc>
                  <a:txBody>
                    <a:bodyPr/>
                    <a:lstStyle/>
                    <a:p>
                      <a:pPr algn="ctr">
                        <a:lnSpc>
                          <a:spcPct val="300000"/>
                        </a:lnSpc>
                        <a:spcAft>
                          <a:spcPts val="0"/>
                        </a:spcAft>
                      </a:pPr>
                      <a:r>
                        <a:rPr lang="es-ES" sz="1200" dirty="0">
                          <a:effectLst/>
                          <a:latin typeface="Modern Love Caps" panose="04070805081001020A01"/>
                        </a:rPr>
                        <a:t> 11</a:t>
                      </a:r>
                      <a:endParaRPr lang="es-CO" sz="1200" dirty="0">
                        <a:effectLst/>
                        <a:latin typeface="Modern Love Caps" panose="04070805081001020A01"/>
                        <a:ea typeface="Times New Roman" panose="02020603050405020304" pitchFamily="18" charset="0"/>
                      </a:endParaRPr>
                    </a:p>
                  </a:txBody>
                  <a:tcPr marL="35602" marR="35602" marT="0" marB="0"/>
                </a:tc>
                <a:tc>
                  <a:txBody>
                    <a:bodyPr/>
                    <a:lstStyle/>
                    <a:p>
                      <a:pPr algn="ctr">
                        <a:lnSpc>
                          <a:spcPct val="300000"/>
                        </a:lnSpc>
                        <a:spcAft>
                          <a:spcPts val="0"/>
                        </a:spcAft>
                      </a:pPr>
                      <a:r>
                        <a:rPr lang="es-ES" sz="1200">
                          <a:effectLst/>
                          <a:latin typeface="Modern Love Caps" panose="04070805081001020A01"/>
                        </a:rPr>
                        <a:t> </a:t>
                      </a:r>
                      <a:endParaRPr lang="es-CO" sz="1200">
                        <a:effectLst/>
                        <a:latin typeface="Modern Love Caps" panose="04070805081001020A01"/>
                      </a:endParaRPr>
                    </a:p>
                    <a:p>
                      <a:pPr algn="ctr">
                        <a:lnSpc>
                          <a:spcPct val="300000"/>
                        </a:lnSpc>
                        <a:spcAft>
                          <a:spcPts val="0"/>
                        </a:spcAft>
                      </a:pPr>
                      <a:r>
                        <a:rPr lang="es-ES" sz="1200">
                          <a:effectLst/>
                          <a:latin typeface="Modern Love Caps" panose="04070805081001020A01"/>
                        </a:rPr>
                        <a:t>30/04/21</a:t>
                      </a:r>
                      <a:endParaRPr lang="es-CO" sz="1200">
                        <a:effectLst/>
                        <a:latin typeface="Modern Love Caps" panose="04070805081001020A01"/>
                        <a:ea typeface="Times New Roman" panose="02020603050405020304" pitchFamily="18" charset="0"/>
                      </a:endParaRPr>
                    </a:p>
                  </a:txBody>
                  <a:tcPr marL="35602" marR="35602" marT="0" marB="0"/>
                </a:tc>
                <a:tc>
                  <a:txBody>
                    <a:bodyPr/>
                    <a:lstStyle/>
                    <a:p>
                      <a:pPr algn="just">
                        <a:spcAft>
                          <a:spcPts val="0"/>
                        </a:spcAft>
                      </a:pPr>
                      <a:r>
                        <a:rPr lang="es-ES" sz="1200" u="sng" dirty="0">
                          <a:effectLst/>
                          <a:latin typeface="Modern Love Caps" panose="04070805081001020A01"/>
                        </a:rPr>
                        <a:t>078 </a:t>
                      </a:r>
                      <a:r>
                        <a:rPr lang="es-ES" sz="1200" dirty="0">
                          <a:effectLst/>
                          <a:latin typeface="Modern Love Caps" panose="04070805081001020A01"/>
                        </a:rPr>
                        <a:t>“Por medio del cual se hace una exalta de manera póstuma la memoria de un ciudadano cartagenero y por tanto se designa su nombre a un estadio </a:t>
                      </a:r>
                      <a:r>
                        <a:rPr lang="es-ES" sz="1200" dirty="0" err="1">
                          <a:effectLst/>
                          <a:latin typeface="Modern Love Caps" panose="04070805081001020A01"/>
                        </a:rPr>
                        <a:t>beisbol</a:t>
                      </a:r>
                      <a:r>
                        <a:rPr lang="es-ES" sz="1200" dirty="0">
                          <a:effectLst/>
                          <a:latin typeface="Modern Love Caps" panose="04070805081001020A01"/>
                        </a:rPr>
                        <a:t> ubicado en el barrio los caracoles con el nombre “Estadio de </a:t>
                      </a:r>
                      <a:r>
                        <a:rPr lang="es-ES" sz="1200" dirty="0" err="1">
                          <a:effectLst/>
                          <a:latin typeface="Modern Love Caps" panose="04070805081001020A01"/>
                        </a:rPr>
                        <a:t>Beisbol</a:t>
                      </a:r>
                      <a:r>
                        <a:rPr lang="es-ES" sz="1200" dirty="0">
                          <a:effectLst/>
                          <a:latin typeface="Modern Love Caps" panose="04070805081001020A01"/>
                        </a:rPr>
                        <a:t> Nelson Blanco Torres”.</a:t>
                      </a:r>
                      <a:endParaRPr lang="es-CO" sz="1200" dirty="0">
                        <a:effectLst/>
                        <a:latin typeface="Modern Love Caps" panose="04070805081001020A01"/>
                        <a:ea typeface="Times New Roman" panose="02020603050405020304" pitchFamily="18" charset="0"/>
                      </a:endParaRPr>
                    </a:p>
                  </a:txBody>
                  <a:tcPr marL="35602" marR="35602" marT="0" marB="0"/>
                </a:tc>
                <a:tc>
                  <a:txBody>
                    <a:bodyPr/>
                    <a:lstStyle/>
                    <a:p>
                      <a:pPr algn="ctr">
                        <a:lnSpc>
                          <a:spcPct val="250000"/>
                        </a:lnSpc>
                        <a:spcAft>
                          <a:spcPts val="0"/>
                        </a:spcAft>
                      </a:pPr>
                      <a:r>
                        <a:rPr lang="es-ES" sz="1200">
                          <a:effectLst/>
                          <a:latin typeface="Modern Love Caps" panose="04070805081001020A01"/>
                        </a:rPr>
                        <a:t> </a:t>
                      </a:r>
                      <a:endParaRPr lang="es-CO" sz="1200">
                        <a:effectLst/>
                        <a:latin typeface="Modern Love Caps" panose="04070805081001020A01"/>
                      </a:endParaRPr>
                    </a:p>
                    <a:p>
                      <a:pPr algn="ctr">
                        <a:spcAft>
                          <a:spcPts val="0"/>
                        </a:spcAft>
                        <a:tabLst>
                          <a:tab pos="2700020" algn="ctr"/>
                          <a:tab pos="5400040" algn="r"/>
                        </a:tabLst>
                      </a:pPr>
                      <a:r>
                        <a:rPr lang="es-ES" sz="1200">
                          <a:effectLst/>
                          <a:latin typeface="Modern Love Caps" panose="04070805081001020A01"/>
                        </a:rPr>
                        <a:t>Funcionarios Distritales </a:t>
                      </a:r>
                      <a:endParaRPr lang="es-CO" sz="1200">
                        <a:effectLst/>
                        <a:latin typeface="Modern Love Caps" panose="04070805081001020A01"/>
                      </a:endParaRPr>
                    </a:p>
                    <a:p>
                      <a:pPr algn="ctr">
                        <a:spcAft>
                          <a:spcPts val="0"/>
                        </a:spcAft>
                        <a:tabLst>
                          <a:tab pos="2700020" algn="ctr"/>
                          <a:tab pos="5400040" algn="r"/>
                        </a:tabLst>
                      </a:pPr>
                      <a:r>
                        <a:rPr lang="es-ES" sz="1200">
                          <a:effectLst/>
                          <a:latin typeface="Modern Love Caps" panose="04070805081001020A01"/>
                        </a:rPr>
                        <a:t>Gremios</a:t>
                      </a:r>
                      <a:endParaRPr lang="es-CO" sz="1200">
                        <a:effectLst/>
                        <a:latin typeface="Modern Love Caps" panose="04070805081001020A01"/>
                      </a:endParaRPr>
                    </a:p>
                    <a:p>
                      <a:pPr algn="ctr">
                        <a:lnSpc>
                          <a:spcPct val="250000"/>
                        </a:lnSpc>
                        <a:spcAft>
                          <a:spcPts val="0"/>
                        </a:spcAft>
                      </a:pPr>
                      <a:r>
                        <a:rPr lang="es-ES" sz="1200">
                          <a:effectLst/>
                          <a:latin typeface="Modern Love Caps" panose="04070805081001020A01"/>
                        </a:rPr>
                        <a:t>Comunidad</a:t>
                      </a:r>
                      <a:endParaRPr lang="es-CO" sz="1200">
                        <a:effectLst/>
                        <a:latin typeface="Modern Love Caps" panose="04070805081001020A01"/>
                        <a:ea typeface="Times New Roman" panose="02020603050405020304" pitchFamily="18" charset="0"/>
                      </a:endParaRPr>
                    </a:p>
                  </a:txBody>
                  <a:tcPr marL="35602" marR="35602" marT="0" marB="0"/>
                </a:tc>
                <a:extLst>
                  <a:ext uri="{0D108BD9-81ED-4DB2-BD59-A6C34878D82A}">
                    <a16:rowId xmlns:a16="http://schemas.microsoft.com/office/drawing/2014/main" val="2337034073"/>
                  </a:ext>
                </a:extLst>
              </a:tr>
              <a:tr h="852547">
                <a:tc>
                  <a:txBody>
                    <a:bodyPr/>
                    <a:lstStyle/>
                    <a:p>
                      <a:pPr algn="ctr">
                        <a:lnSpc>
                          <a:spcPct val="300000"/>
                        </a:lnSpc>
                        <a:spcAft>
                          <a:spcPts val="0"/>
                        </a:spcAft>
                      </a:pPr>
                      <a:r>
                        <a:rPr lang="es-ES" sz="1200" dirty="0">
                          <a:effectLst/>
                          <a:latin typeface="Modern Love Caps" panose="04070805081001020A01"/>
                        </a:rPr>
                        <a:t>12</a:t>
                      </a:r>
                      <a:endParaRPr lang="es-CO" sz="1200" dirty="0">
                        <a:effectLst/>
                        <a:latin typeface="Modern Love Caps" panose="04070805081001020A01"/>
                        <a:ea typeface="Times New Roman" panose="02020603050405020304" pitchFamily="18" charset="0"/>
                      </a:endParaRPr>
                    </a:p>
                  </a:txBody>
                  <a:tcPr marL="35602" marR="35602" marT="0" marB="0"/>
                </a:tc>
                <a:tc>
                  <a:txBody>
                    <a:bodyPr/>
                    <a:lstStyle/>
                    <a:p>
                      <a:pPr algn="ctr">
                        <a:lnSpc>
                          <a:spcPct val="300000"/>
                        </a:lnSpc>
                        <a:spcAft>
                          <a:spcPts val="0"/>
                        </a:spcAft>
                      </a:pPr>
                      <a:r>
                        <a:rPr lang="es-ES" sz="1200" dirty="0">
                          <a:effectLst/>
                          <a:latin typeface="Modern Love Caps" panose="04070805081001020A01"/>
                        </a:rPr>
                        <a:t>04/05/21</a:t>
                      </a:r>
                      <a:endParaRPr lang="es-CO" sz="1200" dirty="0">
                        <a:effectLst/>
                        <a:latin typeface="Modern Love Caps" panose="04070805081001020A01"/>
                        <a:ea typeface="Times New Roman" panose="02020603050405020304" pitchFamily="18" charset="0"/>
                      </a:endParaRPr>
                    </a:p>
                  </a:txBody>
                  <a:tcPr marL="35602" marR="35602" marT="0" marB="0"/>
                </a:tc>
                <a:tc>
                  <a:txBody>
                    <a:bodyPr/>
                    <a:lstStyle/>
                    <a:p>
                      <a:pPr algn="just">
                        <a:spcAft>
                          <a:spcPts val="0"/>
                        </a:spcAft>
                      </a:pPr>
                      <a:r>
                        <a:rPr lang="es-ES" sz="1200" u="sng" dirty="0">
                          <a:effectLst/>
                          <a:latin typeface="Modern Love Caps" panose="04070805081001020A01"/>
                        </a:rPr>
                        <a:t>079 </a:t>
                      </a:r>
                      <a:r>
                        <a:rPr lang="es-ES" sz="1200" dirty="0">
                          <a:effectLst/>
                          <a:latin typeface="Modern Love Caps" panose="04070805081001020A01"/>
                        </a:rPr>
                        <a:t>“Por medio del cual se denomina la plaza Judith Porto de González a la plaza ubicada en la Calle </a:t>
                      </a:r>
                      <a:r>
                        <a:rPr lang="es-ES" sz="1200" dirty="0" err="1">
                          <a:effectLst/>
                          <a:latin typeface="Modern Love Caps" panose="04070805081001020A01"/>
                        </a:rPr>
                        <a:t>Baloco</a:t>
                      </a:r>
                      <a:r>
                        <a:rPr lang="es-ES" sz="1200" dirty="0">
                          <a:effectLst/>
                          <a:latin typeface="Modern Love Caps" panose="04070805081001020A01"/>
                        </a:rPr>
                        <a:t> al frente de la casa de la cultura y se dictan otras disposiciones”</a:t>
                      </a:r>
                      <a:endParaRPr lang="es-CO" sz="1200" dirty="0">
                        <a:effectLst/>
                        <a:latin typeface="Modern Love Caps" panose="04070805081001020A01"/>
                        <a:ea typeface="Times New Roman" panose="02020603050405020304" pitchFamily="18" charset="0"/>
                      </a:endParaRPr>
                    </a:p>
                  </a:txBody>
                  <a:tcPr marL="35602" marR="35602" marT="0" marB="0"/>
                </a:tc>
                <a:tc>
                  <a:txBody>
                    <a:bodyPr/>
                    <a:lstStyle/>
                    <a:p>
                      <a:pPr algn="ctr">
                        <a:spcAft>
                          <a:spcPts val="0"/>
                        </a:spcAft>
                        <a:tabLst>
                          <a:tab pos="2700020" algn="ctr"/>
                          <a:tab pos="5400040" algn="r"/>
                        </a:tabLst>
                      </a:pPr>
                      <a:r>
                        <a:rPr lang="es-ES" sz="1200">
                          <a:effectLst/>
                          <a:latin typeface="Modern Love Caps" panose="04070805081001020A01"/>
                        </a:rPr>
                        <a:t>Funcionarios Distritales </a:t>
                      </a:r>
                      <a:endParaRPr lang="es-CO" sz="1200">
                        <a:effectLst/>
                        <a:latin typeface="Modern Love Caps" panose="04070805081001020A01"/>
                      </a:endParaRPr>
                    </a:p>
                    <a:p>
                      <a:pPr algn="ctr">
                        <a:spcAft>
                          <a:spcPts val="0"/>
                        </a:spcAft>
                        <a:tabLst>
                          <a:tab pos="2700020" algn="ctr"/>
                          <a:tab pos="5400040" algn="r"/>
                        </a:tabLst>
                      </a:pPr>
                      <a:r>
                        <a:rPr lang="es-ES" sz="1200">
                          <a:effectLst/>
                          <a:latin typeface="Modern Love Caps" panose="04070805081001020A01"/>
                        </a:rPr>
                        <a:t>Gremios</a:t>
                      </a:r>
                      <a:endParaRPr lang="es-CO" sz="1200">
                        <a:effectLst/>
                        <a:latin typeface="Modern Love Caps" panose="04070805081001020A01"/>
                      </a:endParaRPr>
                    </a:p>
                    <a:p>
                      <a:pPr algn="ctr">
                        <a:lnSpc>
                          <a:spcPct val="250000"/>
                        </a:lnSpc>
                        <a:spcAft>
                          <a:spcPts val="0"/>
                        </a:spcAft>
                      </a:pPr>
                      <a:r>
                        <a:rPr lang="es-ES" sz="1200">
                          <a:effectLst/>
                          <a:latin typeface="Modern Love Caps" panose="04070805081001020A01"/>
                        </a:rPr>
                        <a:t>Comunidad</a:t>
                      </a:r>
                      <a:endParaRPr lang="es-CO" sz="1200">
                        <a:effectLst/>
                        <a:latin typeface="Modern Love Caps" panose="04070805081001020A01"/>
                        <a:ea typeface="Times New Roman" panose="02020603050405020304" pitchFamily="18" charset="0"/>
                      </a:endParaRPr>
                    </a:p>
                  </a:txBody>
                  <a:tcPr marL="35602" marR="35602" marT="0" marB="0"/>
                </a:tc>
                <a:extLst>
                  <a:ext uri="{0D108BD9-81ED-4DB2-BD59-A6C34878D82A}">
                    <a16:rowId xmlns:a16="http://schemas.microsoft.com/office/drawing/2014/main" val="2922313043"/>
                  </a:ext>
                </a:extLst>
              </a:tr>
              <a:tr h="852547">
                <a:tc>
                  <a:txBody>
                    <a:bodyPr/>
                    <a:lstStyle/>
                    <a:p>
                      <a:pPr algn="ctr">
                        <a:lnSpc>
                          <a:spcPct val="300000"/>
                        </a:lnSpc>
                        <a:spcAft>
                          <a:spcPts val="0"/>
                        </a:spcAft>
                      </a:pPr>
                      <a:r>
                        <a:rPr lang="es-ES" sz="1200" dirty="0">
                          <a:effectLst/>
                          <a:latin typeface="Modern Love Caps" panose="04070805081001020A01"/>
                        </a:rPr>
                        <a:t> 13</a:t>
                      </a:r>
                      <a:endParaRPr lang="es-CO" sz="1200" dirty="0">
                        <a:effectLst/>
                        <a:latin typeface="Modern Love Caps" panose="04070805081001020A01"/>
                        <a:ea typeface="Times New Roman" panose="02020603050405020304" pitchFamily="18" charset="0"/>
                      </a:endParaRPr>
                    </a:p>
                  </a:txBody>
                  <a:tcPr marL="35602" marR="35602" marT="0" marB="0"/>
                </a:tc>
                <a:tc>
                  <a:txBody>
                    <a:bodyPr/>
                    <a:lstStyle/>
                    <a:p>
                      <a:pPr algn="ctr">
                        <a:lnSpc>
                          <a:spcPct val="300000"/>
                        </a:lnSpc>
                        <a:spcAft>
                          <a:spcPts val="0"/>
                        </a:spcAft>
                      </a:pPr>
                      <a:r>
                        <a:rPr lang="es-ES" sz="1200" dirty="0">
                          <a:effectLst/>
                          <a:latin typeface="Modern Love Caps" panose="04070805081001020A01"/>
                        </a:rPr>
                        <a:t>26/05/21</a:t>
                      </a:r>
                      <a:endParaRPr lang="es-CO" sz="1200" dirty="0">
                        <a:effectLst/>
                        <a:latin typeface="Modern Love Caps" panose="04070805081001020A01"/>
                        <a:ea typeface="Times New Roman" panose="02020603050405020304" pitchFamily="18" charset="0"/>
                      </a:endParaRPr>
                    </a:p>
                  </a:txBody>
                  <a:tcPr marL="35602" marR="35602" marT="0" marB="0"/>
                </a:tc>
                <a:tc>
                  <a:txBody>
                    <a:bodyPr/>
                    <a:lstStyle/>
                    <a:p>
                      <a:pPr algn="just">
                        <a:spcAft>
                          <a:spcPts val="0"/>
                        </a:spcAft>
                      </a:pPr>
                      <a:r>
                        <a:rPr lang="es-ES" sz="1200" u="sng" dirty="0">
                          <a:effectLst/>
                          <a:latin typeface="Modern Love Caps" panose="04070805081001020A01"/>
                        </a:rPr>
                        <a:t>080</a:t>
                      </a:r>
                      <a:r>
                        <a:rPr lang="es-ES" sz="1200" dirty="0">
                          <a:effectLst/>
                          <a:latin typeface="Modern Love Caps" panose="04070805081001020A01"/>
                        </a:rPr>
                        <a:t> “Por medio del cual se modifica el Acuerdo No. 0014 del 14 de Noviembre de 2019 el cual autoriza al Alcalde Distrital de Cartagena de Indias para la compra del terreno para la reubicación de las familias indígenas del Cabildo Indígena </a:t>
                      </a:r>
                      <a:r>
                        <a:rPr lang="es-ES" sz="1200" dirty="0" err="1">
                          <a:effectLst/>
                          <a:latin typeface="Modern Love Caps" panose="04070805081001020A01"/>
                        </a:rPr>
                        <a:t>Zenú</a:t>
                      </a:r>
                      <a:r>
                        <a:rPr lang="es-ES" sz="1200" dirty="0">
                          <a:effectLst/>
                          <a:latin typeface="Modern Love Caps" panose="04070805081001020A01"/>
                        </a:rPr>
                        <a:t> de </a:t>
                      </a:r>
                      <a:r>
                        <a:rPr lang="es-ES" sz="1200" dirty="0" err="1">
                          <a:effectLst/>
                          <a:latin typeface="Modern Love Caps" panose="04070805081001020A01"/>
                        </a:rPr>
                        <a:t>Membrillal</a:t>
                      </a:r>
                      <a:r>
                        <a:rPr lang="es-ES" sz="1200" dirty="0">
                          <a:effectLst/>
                          <a:latin typeface="Modern Love Caps" panose="04070805081001020A01"/>
                        </a:rPr>
                        <a:t> – CAIZEM” .</a:t>
                      </a:r>
                      <a:endParaRPr lang="es-CO" sz="1200" dirty="0">
                        <a:effectLst/>
                        <a:latin typeface="Modern Love Caps" panose="04070805081001020A01"/>
                        <a:ea typeface="Times New Roman" panose="02020603050405020304" pitchFamily="18" charset="0"/>
                      </a:endParaRPr>
                    </a:p>
                  </a:txBody>
                  <a:tcPr marL="35602" marR="35602" marT="0" marB="0"/>
                </a:tc>
                <a:tc>
                  <a:txBody>
                    <a:bodyPr/>
                    <a:lstStyle/>
                    <a:p>
                      <a:pPr algn="ctr">
                        <a:lnSpc>
                          <a:spcPct val="250000"/>
                        </a:lnSpc>
                        <a:spcAft>
                          <a:spcPts val="0"/>
                        </a:spcAft>
                      </a:pPr>
                      <a:r>
                        <a:rPr lang="es-ES" sz="1200" dirty="0">
                          <a:effectLst/>
                          <a:latin typeface="Modern Love Caps" panose="04070805081001020A01"/>
                        </a:rPr>
                        <a:t> </a:t>
                      </a:r>
                      <a:endParaRPr lang="es-CO" sz="1200" dirty="0">
                        <a:effectLst/>
                        <a:latin typeface="Modern Love Caps" panose="04070805081001020A01"/>
                      </a:endParaRPr>
                    </a:p>
                    <a:p>
                      <a:pPr algn="ctr">
                        <a:spcAft>
                          <a:spcPts val="0"/>
                        </a:spcAft>
                        <a:tabLst>
                          <a:tab pos="2700020" algn="ctr"/>
                          <a:tab pos="5400040" algn="r"/>
                        </a:tabLst>
                      </a:pPr>
                      <a:r>
                        <a:rPr lang="es-ES" sz="1200" dirty="0">
                          <a:effectLst/>
                          <a:latin typeface="Modern Love Caps" panose="04070805081001020A01"/>
                        </a:rPr>
                        <a:t>Funcionarios Distritales </a:t>
                      </a:r>
                      <a:endParaRPr lang="es-CO" sz="1200" dirty="0">
                        <a:effectLst/>
                        <a:latin typeface="Modern Love Caps" panose="04070805081001020A01"/>
                      </a:endParaRPr>
                    </a:p>
                    <a:p>
                      <a:pPr algn="ctr">
                        <a:spcAft>
                          <a:spcPts val="0"/>
                        </a:spcAft>
                        <a:tabLst>
                          <a:tab pos="2700020" algn="ctr"/>
                          <a:tab pos="5400040" algn="r"/>
                        </a:tabLst>
                      </a:pPr>
                      <a:r>
                        <a:rPr lang="es-ES" sz="1200" dirty="0">
                          <a:effectLst/>
                          <a:latin typeface="Modern Love Caps" panose="04070805081001020A01"/>
                        </a:rPr>
                        <a:t>Gremios</a:t>
                      </a:r>
                      <a:endParaRPr lang="es-CO" sz="1200" dirty="0">
                        <a:effectLst/>
                        <a:latin typeface="Modern Love Caps" panose="04070805081001020A01"/>
                      </a:endParaRPr>
                    </a:p>
                    <a:p>
                      <a:pPr algn="ctr">
                        <a:lnSpc>
                          <a:spcPct val="250000"/>
                        </a:lnSpc>
                        <a:spcAft>
                          <a:spcPts val="0"/>
                        </a:spcAft>
                      </a:pPr>
                      <a:r>
                        <a:rPr lang="es-ES" sz="1200" dirty="0">
                          <a:effectLst/>
                          <a:latin typeface="Modern Love Caps" panose="04070805081001020A01"/>
                        </a:rPr>
                        <a:t>Comunidad</a:t>
                      </a:r>
                      <a:endParaRPr lang="es-CO" sz="1200" dirty="0">
                        <a:effectLst/>
                        <a:latin typeface="Modern Love Caps" panose="04070805081001020A01"/>
                        <a:ea typeface="Times New Roman" panose="02020603050405020304" pitchFamily="18" charset="0"/>
                      </a:endParaRPr>
                    </a:p>
                  </a:txBody>
                  <a:tcPr marL="35602" marR="35602" marT="0" marB="0"/>
                </a:tc>
                <a:extLst>
                  <a:ext uri="{0D108BD9-81ED-4DB2-BD59-A6C34878D82A}">
                    <a16:rowId xmlns:a16="http://schemas.microsoft.com/office/drawing/2014/main" val="3673523349"/>
                  </a:ext>
                </a:extLst>
              </a:tr>
              <a:tr h="947274">
                <a:tc>
                  <a:txBody>
                    <a:bodyPr/>
                    <a:lstStyle/>
                    <a:p>
                      <a:pPr algn="ctr">
                        <a:lnSpc>
                          <a:spcPct val="300000"/>
                        </a:lnSpc>
                        <a:spcAft>
                          <a:spcPts val="0"/>
                        </a:spcAft>
                      </a:pPr>
                      <a:r>
                        <a:rPr lang="es-ES" sz="1200" dirty="0">
                          <a:effectLst/>
                          <a:latin typeface="Modern Love Caps" panose="04070805081001020A01"/>
                        </a:rPr>
                        <a:t>14</a:t>
                      </a:r>
                      <a:endParaRPr lang="es-CO" sz="1200" dirty="0">
                        <a:effectLst/>
                        <a:latin typeface="Modern Love Caps" panose="04070805081001020A01"/>
                        <a:ea typeface="Times New Roman" panose="02020603050405020304" pitchFamily="18" charset="0"/>
                      </a:endParaRPr>
                    </a:p>
                  </a:txBody>
                  <a:tcPr marL="35602" marR="35602" marT="0" marB="0"/>
                </a:tc>
                <a:tc>
                  <a:txBody>
                    <a:bodyPr/>
                    <a:lstStyle/>
                    <a:p>
                      <a:pPr algn="ctr">
                        <a:lnSpc>
                          <a:spcPct val="300000"/>
                        </a:lnSpc>
                        <a:spcAft>
                          <a:spcPts val="0"/>
                        </a:spcAft>
                      </a:pPr>
                      <a:r>
                        <a:rPr lang="es-ES" sz="1200" dirty="0">
                          <a:effectLst/>
                          <a:latin typeface="Modern Love Caps" panose="04070805081001020A01"/>
                        </a:rPr>
                        <a:t>08/06/21</a:t>
                      </a:r>
                      <a:endParaRPr lang="es-CO" sz="1200" dirty="0">
                        <a:effectLst/>
                        <a:latin typeface="Modern Love Caps" panose="04070805081001020A01"/>
                        <a:ea typeface="Times New Roman" panose="02020603050405020304" pitchFamily="18" charset="0"/>
                      </a:endParaRPr>
                    </a:p>
                  </a:txBody>
                  <a:tcPr marL="35602" marR="35602" marT="0" marB="0"/>
                </a:tc>
                <a:tc>
                  <a:txBody>
                    <a:bodyPr/>
                    <a:lstStyle/>
                    <a:p>
                      <a:pPr algn="just">
                        <a:spcAft>
                          <a:spcPts val="0"/>
                        </a:spcAft>
                      </a:pPr>
                      <a:r>
                        <a:rPr lang="es-ES" sz="1200" u="sng">
                          <a:effectLst/>
                          <a:latin typeface="Modern Love Caps" panose="04070805081001020A01"/>
                        </a:rPr>
                        <a:t>082 </a:t>
                      </a:r>
                      <a:r>
                        <a:rPr lang="es-ES" sz="1200">
                          <a:effectLst/>
                          <a:latin typeface="Modern Love Caps" panose="04070805081001020A01"/>
                        </a:rPr>
                        <a:t>“Por medio del cual se realiza un Traslado entre Unidades Ejecutoras en el presupuesto de Rentas, Recursos de Capital y Recursos de Fondos Especiales; las Apropiaciones de Funcionamiento y de Servicio a la Deuda; así como el Plan de Inversiones con Enfoque de Género para la Vigencia Fiscal del 1 de enero al 31 de Diciembre de 2021 en el Distrito Turístico y Cultural de Cartagena de Indias”.</a:t>
                      </a:r>
                      <a:endParaRPr lang="es-CO" sz="1200">
                        <a:effectLst/>
                        <a:latin typeface="Modern Love Caps" panose="04070805081001020A01"/>
                        <a:ea typeface="Times New Roman" panose="02020603050405020304" pitchFamily="18" charset="0"/>
                      </a:endParaRPr>
                    </a:p>
                  </a:txBody>
                  <a:tcPr marL="35602" marR="35602" marT="0" marB="0"/>
                </a:tc>
                <a:tc>
                  <a:txBody>
                    <a:bodyPr/>
                    <a:lstStyle/>
                    <a:p>
                      <a:pPr algn="ctr">
                        <a:lnSpc>
                          <a:spcPct val="250000"/>
                        </a:lnSpc>
                        <a:spcAft>
                          <a:spcPts val="0"/>
                        </a:spcAft>
                      </a:pPr>
                      <a:r>
                        <a:rPr lang="es-ES" sz="1200" dirty="0">
                          <a:effectLst/>
                          <a:latin typeface="Modern Love Caps" panose="04070805081001020A01"/>
                        </a:rPr>
                        <a:t> </a:t>
                      </a:r>
                      <a:endParaRPr lang="es-CO" sz="1200" dirty="0">
                        <a:effectLst/>
                        <a:latin typeface="Modern Love Caps" panose="04070805081001020A01"/>
                      </a:endParaRPr>
                    </a:p>
                    <a:p>
                      <a:pPr algn="ctr">
                        <a:spcAft>
                          <a:spcPts val="0"/>
                        </a:spcAft>
                        <a:tabLst>
                          <a:tab pos="2700020" algn="ctr"/>
                          <a:tab pos="5400040" algn="r"/>
                        </a:tabLst>
                      </a:pPr>
                      <a:r>
                        <a:rPr lang="es-ES" sz="1200" dirty="0">
                          <a:effectLst/>
                          <a:latin typeface="Modern Love Caps" panose="04070805081001020A01"/>
                        </a:rPr>
                        <a:t>Funcionarios Distritales </a:t>
                      </a:r>
                      <a:endParaRPr lang="es-CO" sz="1200" dirty="0">
                        <a:effectLst/>
                        <a:latin typeface="Modern Love Caps" panose="04070805081001020A01"/>
                      </a:endParaRPr>
                    </a:p>
                    <a:p>
                      <a:pPr algn="ctr">
                        <a:spcAft>
                          <a:spcPts val="0"/>
                        </a:spcAft>
                        <a:tabLst>
                          <a:tab pos="2700020" algn="ctr"/>
                          <a:tab pos="5400040" algn="r"/>
                        </a:tabLst>
                      </a:pPr>
                      <a:r>
                        <a:rPr lang="es-ES" sz="1200" dirty="0">
                          <a:effectLst/>
                          <a:latin typeface="Modern Love Caps" panose="04070805081001020A01"/>
                        </a:rPr>
                        <a:t>Gremios</a:t>
                      </a:r>
                      <a:endParaRPr lang="es-CO" sz="1200" dirty="0">
                        <a:effectLst/>
                        <a:latin typeface="Modern Love Caps" panose="04070805081001020A01"/>
                      </a:endParaRPr>
                    </a:p>
                    <a:p>
                      <a:pPr algn="ctr">
                        <a:lnSpc>
                          <a:spcPct val="250000"/>
                        </a:lnSpc>
                        <a:spcAft>
                          <a:spcPts val="0"/>
                        </a:spcAft>
                      </a:pPr>
                      <a:r>
                        <a:rPr lang="es-ES" sz="1200" dirty="0">
                          <a:effectLst/>
                          <a:latin typeface="Modern Love Caps" panose="04070805081001020A01"/>
                        </a:rPr>
                        <a:t>Comunidad</a:t>
                      </a:r>
                      <a:endParaRPr lang="es-CO" sz="1200" dirty="0">
                        <a:effectLst/>
                        <a:latin typeface="Modern Love Caps" panose="04070805081001020A01"/>
                        <a:ea typeface="Times New Roman" panose="02020603050405020304" pitchFamily="18" charset="0"/>
                      </a:endParaRPr>
                    </a:p>
                  </a:txBody>
                  <a:tcPr marL="35602" marR="35602" marT="0" marB="0"/>
                </a:tc>
                <a:extLst>
                  <a:ext uri="{0D108BD9-81ED-4DB2-BD59-A6C34878D82A}">
                    <a16:rowId xmlns:a16="http://schemas.microsoft.com/office/drawing/2014/main" val="3130441191"/>
                  </a:ext>
                </a:extLst>
              </a:tr>
              <a:tr h="852547">
                <a:tc>
                  <a:txBody>
                    <a:bodyPr/>
                    <a:lstStyle/>
                    <a:p>
                      <a:pPr algn="ctr">
                        <a:lnSpc>
                          <a:spcPct val="300000"/>
                        </a:lnSpc>
                        <a:spcAft>
                          <a:spcPts val="0"/>
                        </a:spcAft>
                      </a:pPr>
                      <a:r>
                        <a:rPr lang="es-ES" sz="1200" dirty="0">
                          <a:effectLst/>
                          <a:latin typeface="Modern Love Caps" panose="04070805081001020A01"/>
                        </a:rPr>
                        <a:t>15</a:t>
                      </a:r>
                      <a:endParaRPr lang="es-CO" sz="1200" dirty="0">
                        <a:effectLst/>
                        <a:latin typeface="Modern Love Caps" panose="04070805081001020A01"/>
                        <a:ea typeface="Times New Roman" panose="02020603050405020304" pitchFamily="18" charset="0"/>
                      </a:endParaRPr>
                    </a:p>
                  </a:txBody>
                  <a:tcPr marL="35602" marR="35602" marT="0" marB="0"/>
                </a:tc>
                <a:tc>
                  <a:txBody>
                    <a:bodyPr/>
                    <a:lstStyle/>
                    <a:p>
                      <a:pPr algn="ctr">
                        <a:lnSpc>
                          <a:spcPct val="300000"/>
                        </a:lnSpc>
                        <a:spcAft>
                          <a:spcPts val="0"/>
                        </a:spcAft>
                      </a:pPr>
                      <a:r>
                        <a:rPr lang="es-ES" sz="1200" dirty="0">
                          <a:effectLst/>
                          <a:latin typeface="Modern Love Caps" panose="04070805081001020A01"/>
                        </a:rPr>
                        <a:t>21/06/21</a:t>
                      </a:r>
                      <a:endParaRPr lang="es-CO" sz="1200" dirty="0">
                        <a:effectLst/>
                        <a:latin typeface="Modern Love Caps" panose="04070805081001020A01"/>
                        <a:ea typeface="Times New Roman" panose="02020603050405020304" pitchFamily="18" charset="0"/>
                      </a:endParaRPr>
                    </a:p>
                  </a:txBody>
                  <a:tcPr marL="35602" marR="35602" marT="0" marB="0"/>
                </a:tc>
                <a:tc>
                  <a:txBody>
                    <a:bodyPr/>
                    <a:lstStyle/>
                    <a:p>
                      <a:pPr algn="just">
                        <a:spcAft>
                          <a:spcPts val="0"/>
                        </a:spcAft>
                      </a:pPr>
                      <a:r>
                        <a:rPr lang="es-ES" sz="1200" u="sng">
                          <a:effectLst/>
                          <a:latin typeface="Modern Love Caps" panose="04070805081001020A01"/>
                        </a:rPr>
                        <a:t>083 </a:t>
                      </a:r>
                      <a:r>
                        <a:rPr lang="es-ES" sz="1200">
                          <a:effectLst/>
                          <a:latin typeface="Modern Love Caps" panose="04070805081001020A01"/>
                        </a:rPr>
                        <a:t>“Por el cual se establece el uso y promoción de fuentes no convencionales de energía - FNCE y se motiva el uso de vehículos eléctricos en el Distrito de Cartagena de Indias”</a:t>
                      </a:r>
                      <a:endParaRPr lang="es-CO" sz="1200">
                        <a:effectLst/>
                        <a:latin typeface="Modern Love Caps" panose="04070805081001020A01"/>
                        <a:ea typeface="Times New Roman" panose="02020603050405020304" pitchFamily="18" charset="0"/>
                      </a:endParaRPr>
                    </a:p>
                  </a:txBody>
                  <a:tcPr marL="35602" marR="35602" marT="0" marB="0"/>
                </a:tc>
                <a:tc>
                  <a:txBody>
                    <a:bodyPr/>
                    <a:lstStyle/>
                    <a:p>
                      <a:pPr algn="ctr">
                        <a:spcAft>
                          <a:spcPts val="0"/>
                        </a:spcAft>
                        <a:tabLst>
                          <a:tab pos="2700020" algn="ctr"/>
                          <a:tab pos="5400040" algn="r"/>
                        </a:tabLst>
                      </a:pPr>
                      <a:r>
                        <a:rPr lang="es-ES" sz="1200" dirty="0">
                          <a:effectLst/>
                          <a:latin typeface="Modern Love Caps" panose="04070805081001020A01"/>
                        </a:rPr>
                        <a:t>Funcionarios Distritales </a:t>
                      </a:r>
                      <a:endParaRPr lang="es-CO" sz="1200" dirty="0">
                        <a:effectLst/>
                        <a:latin typeface="Modern Love Caps" panose="04070805081001020A01"/>
                      </a:endParaRPr>
                    </a:p>
                    <a:p>
                      <a:pPr algn="ctr">
                        <a:spcAft>
                          <a:spcPts val="0"/>
                        </a:spcAft>
                        <a:tabLst>
                          <a:tab pos="2700020" algn="ctr"/>
                          <a:tab pos="5400040" algn="r"/>
                        </a:tabLst>
                      </a:pPr>
                      <a:r>
                        <a:rPr lang="es-ES" sz="1200" dirty="0">
                          <a:effectLst/>
                          <a:latin typeface="Modern Love Caps" panose="04070805081001020A01"/>
                        </a:rPr>
                        <a:t>Gremios</a:t>
                      </a:r>
                      <a:endParaRPr lang="es-CO" sz="1200" dirty="0">
                        <a:effectLst/>
                        <a:latin typeface="Modern Love Caps" panose="04070805081001020A01"/>
                      </a:endParaRPr>
                    </a:p>
                    <a:p>
                      <a:pPr algn="ctr">
                        <a:lnSpc>
                          <a:spcPct val="250000"/>
                        </a:lnSpc>
                        <a:spcAft>
                          <a:spcPts val="0"/>
                        </a:spcAft>
                      </a:pPr>
                      <a:r>
                        <a:rPr lang="es-ES" sz="1200" dirty="0">
                          <a:effectLst/>
                          <a:latin typeface="Modern Love Caps" panose="04070805081001020A01"/>
                        </a:rPr>
                        <a:t>Comunidad</a:t>
                      </a:r>
                      <a:endParaRPr lang="es-CO" sz="1200" dirty="0">
                        <a:effectLst/>
                        <a:latin typeface="Modern Love Caps" panose="04070805081001020A01"/>
                        <a:ea typeface="Times New Roman" panose="02020603050405020304" pitchFamily="18" charset="0"/>
                      </a:endParaRPr>
                    </a:p>
                  </a:txBody>
                  <a:tcPr marL="35602" marR="35602" marT="0" marB="0"/>
                </a:tc>
                <a:extLst>
                  <a:ext uri="{0D108BD9-81ED-4DB2-BD59-A6C34878D82A}">
                    <a16:rowId xmlns:a16="http://schemas.microsoft.com/office/drawing/2014/main" val="2941648664"/>
                  </a:ext>
                </a:extLst>
              </a:tr>
            </a:tbl>
          </a:graphicData>
        </a:graphic>
      </p:graphicFrame>
    </p:spTree>
    <p:extLst>
      <p:ext uri="{BB962C8B-B14F-4D97-AF65-F5344CB8AC3E}">
        <p14:creationId xmlns:p14="http://schemas.microsoft.com/office/powerpoint/2010/main" val="4278624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800" b="1" dirty="0">
                <a:solidFill>
                  <a:schemeClr val="bg1"/>
                </a:solidFill>
                <a:latin typeface="Modern Love Caps" panose="04070805081001020A01"/>
              </a:rPr>
              <a:t>PROPOSICIONES</a:t>
            </a:r>
            <a:endParaRPr lang="es-CO" sz="4800" dirty="0">
              <a:solidFill>
                <a:schemeClr val="bg1"/>
              </a:solidFill>
              <a:latin typeface="Modern Love Caps" panose="04070805081001020A01"/>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38069886"/>
              </p:ext>
            </p:extLst>
          </p:nvPr>
        </p:nvGraphicFramePr>
        <p:xfrm>
          <a:off x="2154621" y="2228193"/>
          <a:ext cx="7538019" cy="2659116"/>
        </p:xfrm>
        <a:graphic>
          <a:graphicData uri="http://schemas.openxmlformats.org/drawingml/2006/table">
            <a:tbl>
              <a:tblPr>
                <a:tableStyleId>{16D9F66E-5EB9-4882-86FB-DCBF35E3C3E4}</a:tableStyleId>
              </a:tblPr>
              <a:tblGrid>
                <a:gridCol w="4323096">
                  <a:extLst>
                    <a:ext uri="{9D8B030D-6E8A-4147-A177-3AD203B41FA5}">
                      <a16:colId xmlns:a16="http://schemas.microsoft.com/office/drawing/2014/main" val="2488493700"/>
                    </a:ext>
                  </a:extLst>
                </a:gridCol>
                <a:gridCol w="3214923">
                  <a:extLst>
                    <a:ext uri="{9D8B030D-6E8A-4147-A177-3AD203B41FA5}">
                      <a16:colId xmlns:a16="http://schemas.microsoft.com/office/drawing/2014/main" val="2372190017"/>
                    </a:ext>
                  </a:extLst>
                </a:gridCol>
              </a:tblGrid>
              <a:tr h="968164">
                <a:tc>
                  <a:txBody>
                    <a:bodyPr/>
                    <a:lstStyle/>
                    <a:p>
                      <a:pPr algn="ctr">
                        <a:spcAft>
                          <a:spcPts val="0"/>
                        </a:spcAft>
                        <a:tabLst>
                          <a:tab pos="2700020" algn="ctr"/>
                          <a:tab pos="5400040" algn="r"/>
                        </a:tabLst>
                      </a:pPr>
                      <a:r>
                        <a:rPr lang="es-ES" sz="1800" b="1" dirty="0">
                          <a:effectLst/>
                          <a:latin typeface="Modern Love Caps" panose="04070805081001020A01"/>
                        </a:rPr>
                        <a:t> Proposiciones de Control Político </a:t>
                      </a:r>
                      <a:endParaRPr lang="es-CO" sz="1800" b="1" dirty="0">
                        <a:effectLst/>
                        <a:latin typeface="Modern Love Caps" panose="04070805081001020A01"/>
                        <a:ea typeface="Times New Roman" panose="02020603050405020304" pitchFamily="18" charset="0"/>
                      </a:endParaRPr>
                    </a:p>
                  </a:txBody>
                  <a:tcPr marL="0" marR="0" marT="0" marB="0"/>
                </a:tc>
                <a:tc>
                  <a:txBody>
                    <a:bodyPr/>
                    <a:lstStyle/>
                    <a:p>
                      <a:pPr algn="ctr">
                        <a:spcAft>
                          <a:spcPts val="0"/>
                        </a:spcAft>
                        <a:tabLst>
                          <a:tab pos="2700020" algn="ctr"/>
                          <a:tab pos="5400040" algn="r"/>
                        </a:tabLst>
                      </a:pPr>
                      <a:r>
                        <a:rPr lang="es-ES_tradnl" sz="1800" b="1">
                          <a:effectLst/>
                          <a:latin typeface="Modern Love Caps" panose="04070805081001020A01"/>
                        </a:rPr>
                        <a:t>62</a:t>
                      </a:r>
                      <a:endParaRPr lang="es-CO" sz="1800" b="1">
                        <a:effectLst/>
                        <a:latin typeface="Modern Love Caps" panose="04070805081001020A01"/>
                        <a:ea typeface="Times New Roman" panose="02020603050405020304" pitchFamily="18" charset="0"/>
                      </a:endParaRPr>
                    </a:p>
                  </a:txBody>
                  <a:tcPr marL="0" marR="0" marT="0" marB="0"/>
                </a:tc>
                <a:extLst>
                  <a:ext uri="{0D108BD9-81ED-4DB2-BD59-A6C34878D82A}">
                    <a16:rowId xmlns:a16="http://schemas.microsoft.com/office/drawing/2014/main" val="3151938132"/>
                  </a:ext>
                </a:extLst>
              </a:tr>
              <a:tr h="845476">
                <a:tc>
                  <a:txBody>
                    <a:bodyPr/>
                    <a:lstStyle/>
                    <a:p>
                      <a:pPr algn="ctr">
                        <a:spcAft>
                          <a:spcPts val="0"/>
                        </a:spcAft>
                        <a:tabLst>
                          <a:tab pos="2700020" algn="ctr"/>
                          <a:tab pos="5400040" algn="r"/>
                        </a:tabLst>
                      </a:pPr>
                      <a:r>
                        <a:rPr lang="es-ES" sz="1800" b="1" dirty="0">
                          <a:effectLst/>
                          <a:latin typeface="Modern Love Caps" panose="04070805081001020A01"/>
                        </a:rPr>
                        <a:t> Proposiciones Protocolarias </a:t>
                      </a:r>
                      <a:endParaRPr lang="es-CO" sz="1800" b="1" dirty="0">
                        <a:effectLst/>
                        <a:latin typeface="Modern Love Caps" panose="04070805081001020A01"/>
                        <a:ea typeface="Times New Roman" panose="02020603050405020304" pitchFamily="18" charset="0"/>
                      </a:endParaRPr>
                    </a:p>
                  </a:txBody>
                  <a:tcPr marL="0" marR="0" marT="0" marB="0"/>
                </a:tc>
                <a:tc>
                  <a:txBody>
                    <a:bodyPr/>
                    <a:lstStyle/>
                    <a:p>
                      <a:pPr algn="ctr">
                        <a:spcAft>
                          <a:spcPts val="0"/>
                        </a:spcAft>
                        <a:tabLst>
                          <a:tab pos="2700020" algn="ctr"/>
                          <a:tab pos="5400040" algn="r"/>
                        </a:tabLst>
                      </a:pPr>
                      <a:r>
                        <a:rPr lang="es-ES_tradnl" sz="1800" b="1">
                          <a:effectLst/>
                          <a:latin typeface="Modern Love Caps" panose="04070805081001020A01"/>
                        </a:rPr>
                        <a:t>5</a:t>
                      </a:r>
                      <a:endParaRPr lang="es-CO" sz="1800" b="1">
                        <a:effectLst/>
                        <a:latin typeface="Modern Love Caps" panose="04070805081001020A01"/>
                        <a:ea typeface="Times New Roman" panose="02020603050405020304" pitchFamily="18" charset="0"/>
                      </a:endParaRPr>
                    </a:p>
                  </a:txBody>
                  <a:tcPr marL="0" marR="0" marT="0" marB="0"/>
                </a:tc>
                <a:extLst>
                  <a:ext uri="{0D108BD9-81ED-4DB2-BD59-A6C34878D82A}">
                    <a16:rowId xmlns:a16="http://schemas.microsoft.com/office/drawing/2014/main" val="4065693544"/>
                  </a:ext>
                </a:extLst>
              </a:tr>
              <a:tr h="845476">
                <a:tc>
                  <a:txBody>
                    <a:bodyPr/>
                    <a:lstStyle/>
                    <a:p>
                      <a:pPr algn="ctr">
                        <a:spcAft>
                          <a:spcPts val="0"/>
                        </a:spcAft>
                        <a:tabLst>
                          <a:tab pos="2700020" algn="ctr"/>
                          <a:tab pos="5400040" algn="r"/>
                        </a:tabLst>
                      </a:pPr>
                      <a:r>
                        <a:rPr lang="es-ES" sz="1800" b="1" dirty="0">
                          <a:effectLst/>
                          <a:latin typeface="Modern Love Caps" panose="04070805081001020A01"/>
                        </a:rPr>
                        <a:t> TOTAL</a:t>
                      </a:r>
                      <a:endParaRPr lang="es-CO" sz="1800" b="1" dirty="0">
                        <a:effectLst/>
                        <a:latin typeface="Modern Love Caps" panose="04070805081001020A01"/>
                        <a:ea typeface="Times New Roman" panose="02020603050405020304" pitchFamily="18" charset="0"/>
                      </a:endParaRPr>
                    </a:p>
                  </a:txBody>
                  <a:tcPr marL="0" marR="0" marT="0" marB="0"/>
                </a:tc>
                <a:tc>
                  <a:txBody>
                    <a:bodyPr/>
                    <a:lstStyle/>
                    <a:p>
                      <a:pPr algn="ctr">
                        <a:spcAft>
                          <a:spcPts val="0"/>
                        </a:spcAft>
                        <a:tabLst>
                          <a:tab pos="2700020" algn="ctr"/>
                          <a:tab pos="5400040" algn="r"/>
                        </a:tabLst>
                      </a:pPr>
                      <a:r>
                        <a:rPr lang="es-ES_tradnl" sz="1800" b="1" dirty="0">
                          <a:effectLst/>
                          <a:latin typeface="Modern Love Caps" panose="04070805081001020A01"/>
                        </a:rPr>
                        <a:t>67</a:t>
                      </a:r>
                      <a:endParaRPr lang="es-CO" sz="1800" b="1" dirty="0">
                        <a:effectLst/>
                        <a:latin typeface="Modern Love Caps" panose="04070805081001020A01"/>
                        <a:ea typeface="Times New Roman" panose="02020603050405020304" pitchFamily="18" charset="0"/>
                      </a:endParaRPr>
                    </a:p>
                  </a:txBody>
                  <a:tcPr marL="0" marR="0" marT="0" marB="0"/>
                </a:tc>
                <a:extLst>
                  <a:ext uri="{0D108BD9-81ED-4DB2-BD59-A6C34878D82A}">
                    <a16:rowId xmlns:a16="http://schemas.microsoft.com/office/drawing/2014/main" val="1477848426"/>
                  </a:ext>
                </a:extLst>
              </a:tr>
            </a:tbl>
          </a:graphicData>
        </a:graphic>
      </p:graphicFrame>
    </p:spTree>
    <p:extLst>
      <p:ext uri="{BB962C8B-B14F-4D97-AF65-F5344CB8AC3E}">
        <p14:creationId xmlns:p14="http://schemas.microsoft.com/office/powerpoint/2010/main" val="3755612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29525" y="897546"/>
            <a:ext cx="6910137" cy="1325563"/>
          </a:xfrm>
        </p:spPr>
        <p:txBody>
          <a:bodyPr>
            <a:normAutofit fontScale="90000"/>
          </a:bodyPr>
          <a:lstStyle/>
          <a:p>
            <a:pPr algn="ctr"/>
            <a:r>
              <a:rPr lang="es-ES" sz="5300" b="1" dirty="0">
                <a:solidFill>
                  <a:schemeClr val="bg1"/>
                </a:solidFill>
                <a:latin typeface="Modern Love Caps" panose="04070805081001020A01"/>
              </a:rPr>
              <a:t>PROPOSICIONES PRESENTADAS POR BANCADAS</a:t>
            </a:r>
            <a:br>
              <a:rPr lang="es-CO" dirty="0"/>
            </a:br>
            <a:endParaRPr lang="es-CO" dirty="0"/>
          </a:p>
        </p:txBody>
      </p:sp>
      <p:pic>
        <p:nvPicPr>
          <p:cNvPr id="7" name="Marcador de contenido 6"/>
          <p:cNvPicPr>
            <a:picLocks noGrp="1" noChangeAspect="1"/>
          </p:cNvPicPr>
          <p:nvPr>
            <p:ph idx="1"/>
          </p:nvPr>
        </p:nvPicPr>
        <p:blipFill>
          <a:blip r:embed="rId2"/>
          <a:stretch>
            <a:fillRect/>
          </a:stretch>
        </p:blipFill>
        <p:spPr>
          <a:xfrm>
            <a:off x="2309669" y="2078730"/>
            <a:ext cx="6136499" cy="4417824"/>
          </a:xfrm>
          <a:prstGeom prst="rect">
            <a:avLst/>
          </a:prstGeom>
        </p:spPr>
      </p:pic>
    </p:spTree>
    <p:extLst>
      <p:ext uri="{BB962C8B-B14F-4D97-AF65-F5344CB8AC3E}">
        <p14:creationId xmlns:p14="http://schemas.microsoft.com/office/powerpoint/2010/main" val="2399528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77651" y="1291558"/>
            <a:ext cx="6765759" cy="874128"/>
          </a:xfrm>
        </p:spPr>
        <p:txBody>
          <a:bodyPr>
            <a:noAutofit/>
          </a:bodyPr>
          <a:lstStyle/>
          <a:p>
            <a:pPr algn="ctr"/>
            <a:r>
              <a:rPr lang="es-ES" sz="4000" b="1" dirty="0">
                <a:solidFill>
                  <a:schemeClr val="bg1"/>
                </a:solidFill>
                <a:latin typeface="Modern Love Caps" panose="04070805081001020A01"/>
              </a:rPr>
              <a:t>PROPOSICIONES DE CONTROL POLÍTICO REALIZADAS, TENIENDO EN CUENTA LA BANCADA.</a:t>
            </a:r>
            <a:br>
              <a:rPr lang="es-CO" sz="4000" dirty="0"/>
            </a:br>
            <a:endParaRPr lang="es-CO" sz="40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939264611"/>
              </p:ext>
            </p:extLst>
          </p:nvPr>
        </p:nvGraphicFramePr>
        <p:xfrm>
          <a:off x="1066799" y="2523457"/>
          <a:ext cx="9773653" cy="36126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3002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17C0B3BC-36E2-4A12-B402-8AABAF79B7FC}"/>
              </a:ext>
            </a:extLst>
          </p:cNvPr>
          <p:cNvGrpSpPr/>
          <p:nvPr/>
        </p:nvGrpSpPr>
        <p:grpSpPr>
          <a:xfrm>
            <a:off x="1344241" y="2849759"/>
            <a:ext cx="8946789" cy="3575928"/>
            <a:chOff x="1716381" y="2339396"/>
            <a:chExt cx="8946789" cy="3575928"/>
          </a:xfrm>
        </p:grpSpPr>
        <p:grpSp>
          <p:nvGrpSpPr>
            <p:cNvPr id="4" name="Grupo 3">
              <a:extLst>
                <a:ext uri="{FF2B5EF4-FFF2-40B4-BE49-F238E27FC236}">
                  <a16:creationId xmlns:a16="http://schemas.microsoft.com/office/drawing/2014/main" id="{1A83DDB4-1F2A-4A7F-8178-0B41AD5D246B}"/>
                </a:ext>
              </a:extLst>
            </p:cNvPr>
            <p:cNvGrpSpPr/>
            <p:nvPr/>
          </p:nvGrpSpPr>
          <p:grpSpPr>
            <a:xfrm>
              <a:off x="1716381" y="2339396"/>
              <a:ext cx="8946789" cy="3575928"/>
              <a:chOff x="1407929" y="2350029"/>
              <a:chExt cx="8946789" cy="3575928"/>
            </a:xfrm>
          </p:grpSpPr>
          <p:sp>
            <p:nvSpPr>
              <p:cNvPr id="5" name="Text Box 6">
                <a:extLst>
                  <a:ext uri="{FF2B5EF4-FFF2-40B4-BE49-F238E27FC236}">
                    <a16:creationId xmlns:a16="http://schemas.microsoft.com/office/drawing/2014/main" id="{3C087251-7A4B-4F25-84E3-76610AF6787E}"/>
                  </a:ext>
                </a:extLst>
              </p:cNvPr>
              <p:cNvSpPr txBox="1"/>
              <p:nvPr/>
            </p:nvSpPr>
            <p:spPr>
              <a:xfrm>
                <a:off x="8478579" y="5371959"/>
                <a:ext cx="1876139" cy="553998"/>
              </a:xfrm>
              <a:prstGeom prst="rect">
                <a:avLst/>
              </a:prstGeom>
              <a:noFill/>
            </p:spPr>
            <p:txBody>
              <a:bodyPr wrap="square" lIns="0" tIns="0" rIns="0" bIns="0" rtlCol="0">
                <a:spAutoFit/>
              </a:bodyPr>
              <a:lstStyle/>
              <a:p>
                <a:pPr algn="ctr"/>
                <a:r>
                  <a:rPr lang="es-CO" altLang="en-US" b="1" dirty="0">
                    <a:solidFill>
                      <a:schemeClr val="bg1"/>
                    </a:solidFill>
                    <a:latin typeface="Modern Love Caps" panose="04070805081001020A01" pitchFamily="82" charset="0"/>
                  </a:rPr>
                  <a:t>CAROLINA LOZANO BENITOREVOLLO</a:t>
                </a:r>
              </a:p>
            </p:txBody>
          </p:sp>
          <p:sp>
            <p:nvSpPr>
              <p:cNvPr id="6" name="Text Box 6">
                <a:extLst>
                  <a:ext uri="{FF2B5EF4-FFF2-40B4-BE49-F238E27FC236}">
                    <a16:creationId xmlns:a16="http://schemas.microsoft.com/office/drawing/2014/main" id="{7D9DB364-BD2E-48E7-8ABA-64561E734C92}"/>
                  </a:ext>
                </a:extLst>
              </p:cNvPr>
              <p:cNvSpPr txBox="1"/>
              <p:nvPr/>
            </p:nvSpPr>
            <p:spPr>
              <a:xfrm>
                <a:off x="4950469" y="5371959"/>
                <a:ext cx="1876139" cy="553998"/>
              </a:xfrm>
              <a:prstGeom prst="rect">
                <a:avLst/>
              </a:prstGeom>
              <a:noFill/>
            </p:spPr>
            <p:txBody>
              <a:bodyPr wrap="square" lIns="0" tIns="0" rIns="0" bIns="0" rtlCol="0">
                <a:spAutoFit/>
              </a:bodyPr>
              <a:lstStyle/>
              <a:p>
                <a:pPr algn="ctr"/>
                <a:r>
                  <a:rPr lang="es-CO" altLang="en-US" b="1" dirty="0">
                    <a:solidFill>
                      <a:schemeClr val="bg1"/>
                    </a:solidFill>
                    <a:latin typeface="Modern Love Caps" panose="04070805081001020A01" pitchFamily="82" charset="0"/>
                  </a:rPr>
                  <a:t>LAUREANO MIGUEL CURI ZAPATA</a:t>
                </a:r>
              </a:p>
            </p:txBody>
          </p:sp>
          <p:sp>
            <p:nvSpPr>
              <p:cNvPr id="7" name="Text Box 6">
                <a:extLst>
                  <a:ext uri="{FF2B5EF4-FFF2-40B4-BE49-F238E27FC236}">
                    <a16:creationId xmlns:a16="http://schemas.microsoft.com/office/drawing/2014/main" id="{8C71029E-1FA3-45DF-BE6A-10887326D347}"/>
                  </a:ext>
                </a:extLst>
              </p:cNvPr>
              <p:cNvSpPr txBox="1"/>
              <p:nvPr/>
            </p:nvSpPr>
            <p:spPr>
              <a:xfrm>
                <a:off x="1422359" y="5339877"/>
                <a:ext cx="1876139" cy="553998"/>
              </a:xfrm>
              <a:prstGeom prst="rect">
                <a:avLst/>
              </a:prstGeom>
              <a:noFill/>
            </p:spPr>
            <p:txBody>
              <a:bodyPr wrap="square" lIns="0" tIns="0" rIns="0" bIns="0" rtlCol="0">
                <a:spAutoFit/>
              </a:bodyPr>
              <a:lstStyle/>
              <a:p>
                <a:pPr algn="ctr"/>
                <a:r>
                  <a:rPr lang="es-CO" altLang="en-US" b="1" dirty="0">
                    <a:solidFill>
                      <a:schemeClr val="bg1"/>
                    </a:solidFill>
                    <a:latin typeface="Modern Love Caps" panose="04070805081001020A01" pitchFamily="82" charset="0"/>
                  </a:rPr>
                  <a:t>LILIANA MARGARITA SUAREZ BETANCOURT</a:t>
                </a:r>
              </a:p>
            </p:txBody>
          </p:sp>
          <p:pic>
            <p:nvPicPr>
              <p:cNvPr id="8" name="Imagen 7">
                <a:extLst>
                  <a:ext uri="{FF2B5EF4-FFF2-40B4-BE49-F238E27FC236}">
                    <a16:creationId xmlns:a16="http://schemas.microsoft.com/office/drawing/2014/main" id="{CA158AD4-9A69-4E96-B49F-F3C106F6E4EA}"/>
                  </a:ext>
                </a:extLst>
              </p:cNvPr>
              <p:cNvPicPr>
                <a:picLocks noChangeAspect="1"/>
              </p:cNvPicPr>
              <p:nvPr/>
            </p:nvPicPr>
            <p:blipFill>
              <a:blip r:embed="rId2"/>
              <a:stretch>
                <a:fillRect/>
              </a:stretch>
            </p:blipFill>
            <p:spPr>
              <a:xfrm>
                <a:off x="8364499" y="2350029"/>
                <a:ext cx="1905000" cy="2857500"/>
              </a:xfrm>
              <a:prstGeom prst="rect">
                <a:avLst/>
              </a:prstGeom>
            </p:spPr>
          </p:pic>
          <p:pic>
            <p:nvPicPr>
              <p:cNvPr id="9" name="Imagen 8">
                <a:extLst>
                  <a:ext uri="{FF2B5EF4-FFF2-40B4-BE49-F238E27FC236}">
                    <a16:creationId xmlns:a16="http://schemas.microsoft.com/office/drawing/2014/main" id="{178BCB54-5DF1-44DB-8DC2-3DFCC243220C}"/>
                  </a:ext>
                </a:extLst>
              </p:cNvPr>
              <p:cNvPicPr>
                <a:picLocks noChangeAspect="1"/>
              </p:cNvPicPr>
              <p:nvPr/>
            </p:nvPicPr>
            <p:blipFill>
              <a:blip r:embed="rId3"/>
              <a:stretch>
                <a:fillRect/>
              </a:stretch>
            </p:blipFill>
            <p:spPr>
              <a:xfrm>
                <a:off x="1407929" y="2350029"/>
                <a:ext cx="1905000" cy="2857500"/>
              </a:xfrm>
              <a:prstGeom prst="rect">
                <a:avLst/>
              </a:prstGeom>
            </p:spPr>
          </p:pic>
        </p:grpSp>
        <p:pic>
          <p:nvPicPr>
            <p:cNvPr id="10" name="Imagen 9">
              <a:extLst>
                <a:ext uri="{FF2B5EF4-FFF2-40B4-BE49-F238E27FC236}">
                  <a16:creationId xmlns:a16="http://schemas.microsoft.com/office/drawing/2014/main" id="{53EA3A0F-C8A2-4797-A0A4-B74B9A6E9547}"/>
                </a:ext>
              </a:extLst>
            </p:cNvPr>
            <p:cNvPicPr>
              <a:picLocks noChangeAspect="1"/>
            </p:cNvPicPr>
            <p:nvPr/>
          </p:nvPicPr>
          <p:blipFill>
            <a:blip r:embed="rId4"/>
            <a:stretch>
              <a:fillRect/>
            </a:stretch>
          </p:blipFill>
          <p:spPr>
            <a:xfrm>
              <a:off x="5258921" y="2339396"/>
              <a:ext cx="1905000" cy="2857500"/>
            </a:xfrm>
            <a:prstGeom prst="rect">
              <a:avLst/>
            </a:prstGeom>
          </p:spPr>
        </p:pic>
      </p:grpSp>
      <p:sp>
        <p:nvSpPr>
          <p:cNvPr id="11" name="Rectángulo 10">
            <a:extLst>
              <a:ext uri="{FF2B5EF4-FFF2-40B4-BE49-F238E27FC236}">
                <a16:creationId xmlns:a16="http://schemas.microsoft.com/office/drawing/2014/main" id="{80478300-C6B9-41F9-A258-63BA189B826E}"/>
              </a:ext>
            </a:extLst>
          </p:cNvPr>
          <p:cNvSpPr/>
          <p:nvPr/>
        </p:nvSpPr>
        <p:spPr>
          <a:xfrm>
            <a:off x="2634309" y="1854332"/>
            <a:ext cx="5478332" cy="830997"/>
          </a:xfrm>
          <a:prstGeom prst="rect">
            <a:avLst/>
          </a:prstGeom>
        </p:spPr>
        <p:txBody>
          <a:bodyPr wrap="square">
            <a:spAutoFit/>
          </a:bodyPr>
          <a:lstStyle/>
          <a:p>
            <a:pPr algn="ctr"/>
            <a:r>
              <a:rPr lang="es-CO" sz="4800" b="1" dirty="0">
                <a:solidFill>
                  <a:schemeClr val="bg1"/>
                </a:solidFill>
                <a:latin typeface="Modern Love Caps" panose="04070805081001020A01" pitchFamily="82" charset="0"/>
              </a:rPr>
              <a:t>BANCADA PARTIDO ASI</a:t>
            </a: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0811" y="1622979"/>
            <a:ext cx="1649305" cy="938494"/>
          </a:xfrm>
          <a:prstGeom prst="rect">
            <a:avLst/>
          </a:prstGeom>
        </p:spPr>
      </p:pic>
    </p:spTree>
    <p:extLst>
      <p:ext uri="{BB962C8B-B14F-4D97-AF65-F5344CB8AC3E}">
        <p14:creationId xmlns:p14="http://schemas.microsoft.com/office/powerpoint/2010/main" val="4222393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07221" y="669925"/>
            <a:ext cx="6111240" cy="1325563"/>
          </a:xfrm>
        </p:spPr>
        <p:txBody>
          <a:bodyPr>
            <a:normAutofit fontScale="90000"/>
          </a:bodyPr>
          <a:lstStyle/>
          <a:p>
            <a:pPr lvl="0" algn="ctr"/>
            <a:r>
              <a:rPr lang="es-ES" sz="5300" b="1" dirty="0">
                <a:solidFill>
                  <a:schemeClr val="bg1"/>
                </a:solidFill>
                <a:latin typeface="Modern Love Caps" panose="04070805081001020A01"/>
              </a:rPr>
              <a:t>DESIGNACION DE COMISIONES ACCIDENTALES</a:t>
            </a:r>
            <a:br>
              <a:rPr lang="es-CO" dirty="0"/>
            </a:br>
            <a:endParaRPr lang="es-CO" dirty="0"/>
          </a:p>
        </p:txBody>
      </p:sp>
      <p:sp>
        <p:nvSpPr>
          <p:cNvPr id="3" name="Marcador de contenido 2"/>
          <p:cNvSpPr>
            <a:spLocks noGrp="1"/>
          </p:cNvSpPr>
          <p:nvPr>
            <p:ph idx="1"/>
          </p:nvPr>
        </p:nvSpPr>
        <p:spPr>
          <a:xfrm>
            <a:off x="785649" y="2666453"/>
            <a:ext cx="10515600" cy="2588720"/>
          </a:xfrm>
        </p:spPr>
        <p:txBody>
          <a:bodyPr/>
          <a:lstStyle/>
          <a:p>
            <a:pPr marL="0" indent="0" algn="just">
              <a:buNone/>
            </a:pPr>
            <a:r>
              <a:rPr lang="es-ES" sz="4800" dirty="0">
                <a:solidFill>
                  <a:schemeClr val="bg1"/>
                </a:solidFill>
                <a:latin typeface="Modern Love Caps" panose="04070805081001020A01"/>
              </a:rPr>
              <a:t>Durante las sesiones realizadas en el periodo comprendido entre marzo y junio 30 de 2021, se crearon las siguientes Comisiones Accidentales: </a:t>
            </a:r>
            <a:endParaRPr lang="es-CO" sz="4800" dirty="0">
              <a:solidFill>
                <a:schemeClr val="bg1"/>
              </a:solidFill>
              <a:latin typeface="Modern Love Caps" panose="04070805081001020A01"/>
            </a:endParaRPr>
          </a:p>
          <a:p>
            <a:pPr marL="0" indent="0">
              <a:buNone/>
            </a:pPr>
            <a:endParaRPr lang="es-CO" dirty="0"/>
          </a:p>
        </p:txBody>
      </p:sp>
    </p:spTree>
    <p:extLst>
      <p:ext uri="{BB962C8B-B14F-4D97-AF65-F5344CB8AC3E}">
        <p14:creationId xmlns:p14="http://schemas.microsoft.com/office/powerpoint/2010/main" val="12951515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45922989"/>
              </p:ext>
            </p:extLst>
          </p:nvPr>
        </p:nvGraphicFramePr>
        <p:xfrm>
          <a:off x="865929" y="511831"/>
          <a:ext cx="9255535" cy="5987513"/>
        </p:xfrm>
        <a:graphic>
          <a:graphicData uri="http://schemas.openxmlformats.org/drawingml/2006/table">
            <a:tbl>
              <a:tblPr firstRow="1" firstCol="1" bandRow="1">
                <a:tableStyleId>{16D9F66E-5EB9-4882-86FB-DCBF35E3C3E4}</a:tableStyleId>
              </a:tblPr>
              <a:tblGrid>
                <a:gridCol w="953694">
                  <a:extLst>
                    <a:ext uri="{9D8B030D-6E8A-4147-A177-3AD203B41FA5}">
                      <a16:colId xmlns:a16="http://schemas.microsoft.com/office/drawing/2014/main" val="494362973"/>
                    </a:ext>
                  </a:extLst>
                </a:gridCol>
                <a:gridCol w="2722781">
                  <a:extLst>
                    <a:ext uri="{9D8B030D-6E8A-4147-A177-3AD203B41FA5}">
                      <a16:colId xmlns:a16="http://schemas.microsoft.com/office/drawing/2014/main" val="2873798363"/>
                    </a:ext>
                  </a:extLst>
                </a:gridCol>
                <a:gridCol w="2175345">
                  <a:extLst>
                    <a:ext uri="{9D8B030D-6E8A-4147-A177-3AD203B41FA5}">
                      <a16:colId xmlns:a16="http://schemas.microsoft.com/office/drawing/2014/main" val="3726463552"/>
                    </a:ext>
                  </a:extLst>
                </a:gridCol>
                <a:gridCol w="2041846">
                  <a:extLst>
                    <a:ext uri="{9D8B030D-6E8A-4147-A177-3AD203B41FA5}">
                      <a16:colId xmlns:a16="http://schemas.microsoft.com/office/drawing/2014/main" val="3856554905"/>
                    </a:ext>
                  </a:extLst>
                </a:gridCol>
                <a:gridCol w="1361869">
                  <a:extLst>
                    <a:ext uri="{9D8B030D-6E8A-4147-A177-3AD203B41FA5}">
                      <a16:colId xmlns:a16="http://schemas.microsoft.com/office/drawing/2014/main" val="874900005"/>
                    </a:ext>
                  </a:extLst>
                </a:gridCol>
              </a:tblGrid>
              <a:tr h="143237">
                <a:tc gridSpan="5">
                  <a:txBody>
                    <a:bodyPr/>
                    <a:lstStyle/>
                    <a:p>
                      <a:pPr algn="ctr">
                        <a:spcAft>
                          <a:spcPts val="0"/>
                        </a:spcAft>
                      </a:pPr>
                      <a:r>
                        <a:rPr lang="es-ES" sz="800">
                          <a:effectLst/>
                        </a:rPr>
                        <a:t> </a:t>
                      </a:r>
                      <a:endParaRPr lang="es-CO" sz="1000">
                        <a:effectLst/>
                        <a:latin typeface="Times New Roman" panose="02020603050405020304" pitchFamily="18" charset="0"/>
                        <a:ea typeface="Times New Roman" panose="02020603050405020304" pitchFamily="18" charset="0"/>
                      </a:endParaRPr>
                    </a:p>
                  </a:txBody>
                  <a:tcPr marL="54987" marR="54987"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958560773"/>
                  </a:ext>
                </a:extLst>
              </a:tr>
              <a:tr h="296502">
                <a:tc>
                  <a:txBody>
                    <a:bodyPr/>
                    <a:lstStyle/>
                    <a:p>
                      <a:pPr algn="ctr">
                        <a:spcAft>
                          <a:spcPts val="0"/>
                        </a:spcAft>
                      </a:pPr>
                      <a:r>
                        <a:rPr lang="es-ES" sz="1600" b="1" dirty="0">
                          <a:effectLst/>
                          <a:latin typeface="Modern Love Caps" panose="04070805081001020A01"/>
                        </a:rPr>
                        <a:t>No.</a:t>
                      </a:r>
                      <a:endParaRPr lang="es-CO" sz="1600" b="1" dirty="0">
                        <a:effectLst/>
                        <a:latin typeface="Modern Love Caps" panose="04070805081001020A01"/>
                        <a:ea typeface="Times New Roman" panose="02020603050405020304" pitchFamily="18" charset="0"/>
                      </a:endParaRPr>
                    </a:p>
                  </a:txBody>
                  <a:tcPr marL="54987" marR="54987" marT="0" marB="0" anchor="ctr"/>
                </a:tc>
                <a:tc>
                  <a:txBody>
                    <a:bodyPr/>
                    <a:lstStyle/>
                    <a:p>
                      <a:pPr algn="ctr">
                        <a:spcAft>
                          <a:spcPts val="0"/>
                        </a:spcAft>
                      </a:pPr>
                      <a:r>
                        <a:rPr lang="es-ES" sz="1600" b="1" dirty="0">
                          <a:effectLst/>
                          <a:latin typeface="Modern Love Caps" panose="04070805081001020A01"/>
                        </a:rPr>
                        <a:t>TEMA</a:t>
                      </a:r>
                      <a:endParaRPr lang="es-CO" sz="1600" b="1" dirty="0">
                        <a:effectLst/>
                        <a:latin typeface="Modern Love Caps" panose="04070805081001020A01"/>
                        <a:ea typeface="Times New Roman" panose="02020603050405020304" pitchFamily="18" charset="0"/>
                      </a:endParaRPr>
                    </a:p>
                  </a:txBody>
                  <a:tcPr marL="54987" marR="54987" marT="0" marB="0" anchor="ctr"/>
                </a:tc>
                <a:tc>
                  <a:txBody>
                    <a:bodyPr/>
                    <a:lstStyle/>
                    <a:p>
                      <a:pPr algn="ctr">
                        <a:spcAft>
                          <a:spcPts val="0"/>
                        </a:spcAft>
                      </a:pPr>
                      <a:r>
                        <a:rPr lang="es-ES" sz="1600" b="1">
                          <a:effectLst/>
                          <a:latin typeface="Modern Love Caps" panose="04070805081001020A01"/>
                        </a:rPr>
                        <a:t>FECHA DE CONFORMACION</a:t>
                      </a:r>
                      <a:endParaRPr lang="es-CO" sz="1600" b="1">
                        <a:effectLst/>
                        <a:latin typeface="Modern Love Caps" panose="04070805081001020A01"/>
                        <a:ea typeface="Times New Roman" panose="02020603050405020304" pitchFamily="18" charset="0"/>
                      </a:endParaRPr>
                    </a:p>
                  </a:txBody>
                  <a:tcPr marL="54987" marR="54987" marT="0" marB="0" anchor="ctr"/>
                </a:tc>
                <a:tc>
                  <a:txBody>
                    <a:bodyPr/>
                    <a:lstStyle/>
                    <a:p>
                      <a:pPr algn="ctr">
                        <a:spcAft>
                          <a:spcPts val="0"/>
                        </a:spcAft>
                      </a:pPr>
                      <a:r>
                        <a:rPr lang="es-ES" sz="1600" b="1" dirty="0">
                          <a:effectLst/>
                          <a:latin typeface="Modern Love Caps" panose="04070805081001020A01"/>
                        </a:rPr>
                        <a:t>CONCEJALES </a:t>
                      </a:r>
                      <a:endParaRPr lang="es-CO" sz="1600" b="1" dirty="0">
                        <a:effectLst/>
                        <a:latin typeface="Modern Love Caps" panose="04070805081001020A01"/>
                        <a:ea typeface="Times New Roman" panose="02020603050405020304" pitchFamily="18" charset="0"/>
                      </a:endParaRPr>
                    </a:p>
                  </a:txBody>
                  <a:tcPr marL="54987" marR="54987" marT="0" marB="0"/>
                </a:tc>
                <a:tc>
                  <a:txBody>
                    <a:bodyPr/>
                    <a:lstStyle/>
                    <a:p>
                      <a:pPr algn="ctr">
                        <a:spcAft>
                          <a:spcPts val="0"/>
                        </a:spcAft>
                      </a:pPr>
                      <a:r>
                        <a:rPr lang="es-ES" sz="1600" b="1" dirty="0">
                          <a:effectLst/>
                          <a:latin typeface="Modern Love Caps" panose="04070805081001020A01"/>
                        </a:rPr>
                        <a:t>ESTADO</a:t>
                      </a:r>
                      <a:endParaRPr lang="es-CO" sz="1600" b="1" dirty="0">
                        <a:effectLst/>
                        <a:latin typeface="Modern Love Caps" panose="04070805081001020A01"/>
                        <a:ea typeface="Times New Roman" panose="02020603050405020304" pitchFamily="18" charset="0"/>
                      </a:endParaRPr>
                    </a:p>
                  </a:txBody>
                  <a:tcPr marL="54987" marR="54987" marT="0" marB="0"/>
                </a:tc>
                <a:extLst>
                  <a:ext uri="{0D108BD9-81ED-4DB2-BD59-A6C34878D82A}">
                    <a16:rowId xmlns:a16="http://schemas.microsoft.com/office/drawing/2014/main" val="1549396020"/>
                  </a:ext>
                </a:extLst>
              </a:tr>
              <a:tr h="613057">
                <a:tc>
                  <a:txBody>
                    <a:bodyPr/>
                    <a:lstStyle/>
                    <a:p>
                      <a:pPr algn="ctr">
                        <a:spcAft>
                          <a:spcPts val="0"/>
                        </a:spcAft>
                      </a:pPr>
                      <a:r>
                        <a:rPr lang="es-ES" sz="1400">
                          <a:effectLst/>
                          <a:latin typeface="Modern Love Caps" panose="04070805081001020A01"/>
                        </a:rPr>
                        <a:t> </a:t>
                      </a:r>
                      <a:endParaRPr lang="es-CO" sz="1400">
                        <a:effectLst/>
                        <a:latin typeface="Modern Love Caps" panose="04070805081001020A01"/>
                      </a:endParaRPr>
                    </a:p>
                    <a:p>
                      <a:pPr algn="ctr">
                        <a:spcAft>
                          <a:spcPts val="0"/>
                        </a:spcAft>
                      </a:pPr>
                      <a:r>
                        <a:rPr lang="es-ES" sz="1400">
                          <a:effectLst/>
                          <a:latin typeface="Modern Love Caps" panose="04070805081001020A01"/>
                        </a:rPr>
                        <a:t>1</a:t>
                      </a:r>
                      <a:endParaRPr lang="es-CO" sz="1400">
                        <a:effectLst/>
                        <a:latin typeface="Modern Love Caps" panose="04070805081001020A01"/>
                        <a:ea typeface="Times New Roman" panose="02020603050405020304" pitchFamily="18" charset="0"/>
                      </a:endParaRPr>
                    </a:p>
                  </a:txBody>
                  <a:tcPr marL="54987" marR="54987" marT="0" marB="0" anchor="ctr"/>
                </a:tc>
                <a:tc>
                  <a:txBody>
                    <a:bodyPr/>
                    <a:lstStyle/>
                    <a:p>
                      <a:pPr algn="just">
                        <a:spcAft>
                          <a:spcPts val="0"/>
                        </a:spcAft>
                      </a:pPr>
                      <a:r>
                        <a:rPr lang="es-ES" sz="1400" dirty="0">
                          <a:effectLst/>
                          <a:latin typeface="Modern Love Caps" panose="04070805081001020A01"/>
                        </a:rPr>
                        <a:t>Seguimiento al Tema de Concesión Vial y los peajes</a:t>
                      </a:r>
                      <a:endParaRPr lang="es-CO" sz="1400" dirty="0">
                        <a:effectLst/>
                        <a:latin typeface="Modern Love Caps" panose="04070805081001020A01"/>
                        <a:ea typeface="Times New Roman" panose="02020603050405020304" pitchFamily="18" charset="0"/>
                      </a:endParaRPr>
                    </a:p>
                  </a:txBody>
                  <a:tcPr marL="54987" marR="54987" marT="0" marB="0" anchor="ctr"/>
                </a:tc>
                <a:tc>
                  <a:txBody>
                    <a:bodyPr/>
                    <a:lstStyle/>
                    <a:p>
                      <a:pPr algn="ctr">
                        <a:spcAft>
                          <a:spcPts val="0"/>
                        </a:spcAft>
                      </a:pPr>
                      <a:r>
                        <a:rPr lang="es-ES" sz="1400" dirty="0">
                          <a:effectLst/>
                          <a:latin typeface="Modern Love Caps" panose="04070805081001020A01"/>
                        </a:rPr>
                        <a:t>10 DE MARZO</a:t>
                      </a:r>
                      <a:endParaRPr lang="es-CO" sz="1400" dirty="0">
                        <a:effectLst/>
                        <a:latin typeface="Modern Love Caps" panose="04070805081001020A01"/>
                        <a:ea typeface="Times New Roman" panose="02020603050405020304" pitchFamily="18" charset="0"/>
                      </a:endParaRPr>
                    </a:p>
                  </a:txBody>
                  <a:tcPr marL="54987" marR="54987" marT="0" marB="0" anchor="ctr"/>
                </a:tc>
                <a:tc>
                  <a:txBody>
                    <a:bodyPr/>
                    <a:lstStyle/>
                    <a:p>
                      <a:pPr algn="ctr">
                        <a:lnSpc>
                          <a:spcPct val="107000"/>
                        </a:lnSpc>
                        <a:spcAft>
                          <a:spcPts val="0"/>
                        </a:spcAft>
                      </a:pPr>
                      <a:r>
                        <a:rPr lang="es-ES" sz="1400">
                          <a:effectLst/>
                          <a:latin typeface="Modern Love Caps" panose="04070805081001020A01"/>
                        </a:rPr>
                        <a:t>David Caballero </a:t>
                      </a:r>
                      <a:endParaRPr lang="es-CO" sz="1400">
                        <a:effectLst/>
                        <a:latin typeface="Modern Love Caps" panose="04070805081001020A01"/>
                      </a:endParaRPr>
                    </a:p>
                    <a:p>
                      <a:pPr algn="ctr">
                        <a:lnSpc>
                          <a:spcPct val="107000"/>
                        </a:lnSpc>
                        <a:spcAft>
                          <a:spcPts val="0"/>
                        </a:spcAft>
                      </a:pPr>
                      <a:r>
                        <a:rPr lang="es-ES" sz="1400">
                          <a:effectLst/>
                          <a:latin typeface="Modern Love Caps" panose="04070805081001020A01"/>
                        </a:rPr>
                        <a:t>César Pión </a:t>
                      </a:r>
                      <a:endParaRPr lang="es-CO" sz="1400">
                        <a:effectLst/>
                        <a:latin typeface="Modern Love Caps" panose="04070805081001020A01"/>
                      </a:endParaRPr>
                    </a:p>
                    <a:p>
                      <a:pPr algn="ctr">
                        <a:lnSpc>
                          <a:spcPct val="107000"/>
                        </a:lnSpc>
                        <a:spcAft>
                          <a:spcPts val="0"/>
                        </a:spcAft>
                      </a:pPr>
                      <a:r>
                        <a:rPr lang="es-ES" sz="1400">
                          <a:effectLst/>
                          <a:latin typeface="Modern Love Caps" panose="04070805081001020A01"/>
                        </a:rPr>
                        <a:t> Carlos Barrios </a:t>
                      </a:r>
                      <a:endParaRPr lang="es-CO" sz="1400">
                        <a:effectLst/>
                        <a:latin typeface="Modern Love Caps" panose="04070805081001020A01"/>
                      </a:endParaRPr>
                    </a:p>
                    <a:p>
                      <a:pPr algn="ctr">
                        <a:lnSpc>
                          <a:spcPct val="107000"/>
                        </a:lnSpc>
                        <a:spcAft>
                          <a:spcPts val="0"/>
                        </a:spcAft>
                      </a:pPr>
                      <a:r>
                        <a:rPr lang="es-ES" sz="1400">
                          <a:effectLst/>
                          <a:latin typeface="Modern Love Caps" panose="04070805081001020A01"/>
                        </a:rPr>
                        <a:t> Óscar Marín </a:t>
                      </a:r>
                      <a:endParaRPr lang="es-CO" sz="1400">
                        <a:effectLst/>
                        <a:latin typeface="Modern Love Caps" panose="04070805081001020A01"/>
                        <a:ea typeface="Times New Roman" panose="02020603050405020304" pitchFamily="18" charset="0"/>
                      </a:endParaRPr>
                    </a:p>
                  </a:txBody>
                  <a:tcPr marL="54987" marR="54987" marT="0" marB="0"/>
                </a:tc>
                <a:tc>
                  <a:txBody>
                    <a:bodyPr/>
                    <a:lstStyle/>
                    <a:p>
                      <a:pPr algn="ctr">
                        <a:spcAft>
                          <a:spcPts val="0"/>
                        </a:spcAft>
                      </a:pPr>
                      <a:r>
                        <a:rPr lang="es-ES" sz="1400">
                          <a:effectLst/>
                          <a:latin typeface="Modern Love Caps" panose="04070805081001020A01"/>
                        </a:rPr>
                        <a:t> </a:t>
                      </a:r>
                      <a:endParaRPr lang="es-CO" sz="1400">
                        <a:effectLst/>
                        <a:latin typeface="Modern Love Caps" panose="04070805081001020A01"/>
                      </a:endParaRPr>
                    </a:p>
                    <a:p>
                      <a:pPr algn="ctr">
                        <a:spcAft>
                          <a:spcPts val="0"/>
                        </a:spcAft>
                      </a:pPr>
                      <a:r>
                        <a:rPr lang="es-ES" sz="1400">
                          <a:effectLst/>
                          <a:latin typeface="Modern Love Caps" panose="04070805081001020A01"/>
                        </a:rPr>
                        <a:t>ACTIVA</a:t>
                      </a:r>
                      <a:endParaRPr lang="es-CO" sz="1400">
                        <a:effectLst/>
                        <a:latin typeface="Modern Love Caps" panose="04070805081001020A01"/>
                        <a:ea typeface="Times New Roman" panose="02020603050405020304" pitchFamily="18" charset="0"/>
                      </a:endParaRPr>
                    </a:p>
                  </a:txBody>
                  <a:tcPr marL="54987" marR="54987" marT="0" marB="0"/>
                </a:tc>
                <a:extLst>
                  <a:ext uri="{0D108BD9-81ED-4DB2-BD59-A6C34878D82A}">
                    <a16:rowId xmlns:a16="http://schemas.microsoft.com/office/drawing/2014/main" val="484239297"/>
                  </a:ext>
                </a:extLst>
              </a:tr>
              <a:tr h="919586">
                <a:tc>
                  <a:txBody>
                    <a:bodyPr/>
                    <a:lstStyle/>
                    <a:p>
                      <a:pPr algn="ctr">
                        <a:spcAft>
                          <a:spcPts val="0"/>
                        </a:spcAft>
                      </a:pPr>
                      <a:r>
                        <a:rPr lang="es-ES" sz="1400">
                          <a:effectLst/>
                          <a:latin typeface="Modern Love Caps" panose="04070805081001020A01"/>
                        </a:rPr>
                        <a:t>2</a:t>
                      </a:r>
                      <a:endParaRPr lang="es-CO" sz="1400">
                        <a:effectLst/>
                        <a:latin typeface="Modern Love Caps" panose="04070805081001020A01"/>
                        <a:ea typeface="Times New Roman" panose="02020603050405020304" pitchFamily="18" charset="0"/>
                      </a:endParaRPr>
                    </a:p>
                  </a:txBody>
                  <a:tcPr marL="54987" marR="54987" marT="0" marB="0" anchor="ctr"/>
                </a:tc>
                <a:tc>
                  <a:txBody>
                    <a:bodyPr/>
                    <a:lstStyle/>
                    <a:p>
                      <a:pPr algn="just">
                        <a:spcAft>
                          <a:spcPts val="0"/>
                        </a:spcAft>
                      </a:pPr>
                      <a:r>
                        <a:rPr lang="es-ES" sz="1400">
                          <a:effectLst/>
                          <a:latin typeface="Modern Love Caps" panose="04070805081001020A01"/>
                        </a:rPr>
                        <a:t>Seguimiento – Visita Cárcel de mujeres</a:t>
                      </a:r>
                      <a:endParaRPr lang="es-CO" sz="1400">
                        <a:effectLst/>
                        <a:latin typeface="Modern Love Caps" panose="04070805081001020A01"/>
                        <a:ea typeface="Times New Roman" panose="02020603050405020304" pitchFamily="18" charset="0"/>
                      </a:endParaRPr>
                    </a:p>
                  </a:txBody>
                  <a:tcPr marL="54987" marR="54987" marT="0" marB="0" anchor="ctr"/>
                </a:tc>
                <a:tc>
                  <a:txBody>
                    <a:bodyPr/>
                    <a:lstStyle/>
                    <a:p>
                      <a:pPr algn="ctr">
                        <a:spcAft>
                          <a:spcPts val="0"/>
                        </a:spcAft>
                      </a:pPr>
                      <a:r>
                        <a:rPr lang="es-ES" sz="1400" dirty="0">
                          <a:effectLst/>
                          <a:latin typeface="Modern Love Caps" panose="04070805081001020A01"/>
                        </a:rPr>
                        <a:t>10 DE ABRIL</a:t>
                      </a:r>
                      <a:endParaRPr lang="es-CO" sz="1400" dirty="0">
                        <a:effectLst/>
                        <a:latin typeface="Modern Love Caps" panose="04070805081001020A01"/>
                        <a:ea typeface="Times New Roman" panose="02020603050405020304" pitchFamily="18" charset="0"/>
                      </a:endParaRPr>
                    </a:p>
                  </a:txBody>
                  <a:tcPr marL="54987" marR="54987" marT="0" marB="0" anchor="ctr"/>
                </a:tc>
                <a:tc>
                  <a:txBody>
                    <a:bodyPr/>
                    <a:lstStyle/>
                    <a:p>
                      <a:pPr algn="ctr">
                        <a:lnSpc>
                          <a:spcPct val="107000"/>
                        </a:lnSpc>
                        <a:spcAft>
                          <a:spcPts val="0"/>
                        </a:spcAft>
                      </a:pPr>
                      <a:r>
                        <a:rPr lang="es-ES" sz="1400" dirty="0">
                          <a:effectLst/>
                          <a:latin typeface="Modern Love Caps" panose="04070805081001020A01"/>
                        </a:rPr>
                        <a:t>Liliana Suarez</a:t>
                      </a:r>
                      <a:endParaRPr lang="es-CO" sz="1400" dirty="0">
                        <a:effectLst/>
                        <a:latin typeface="Modern Love Caps" panose="04070805081001020A01"/>
                      </a:endParaRPr>
                    </a:p>
                    <a:p>
                      <a:pPr algn="ctr">
                        <a:lnSpc>
                          <a:spcPct val="107000"/>
                        </a:lnSpc>
                        <a:spcAft>
                          <a:spcPts val="0"/>
                        </a:spcAft>
                      </a:pPr>
                      <a:r>
                        <a:rPr lang="es-ES" sz="1400" dirty="0">
                          <a:effectLst/>
                          <a:latin typeface="Modern Love Caps" panose="04070805081001020A01"/>
                        </a:rPr>
                        <a:t>Gloria Estrada, Hernando Piña</a:t>
                      </a:r>
                      <a:endParaRPr lang="es-CO" sz="1400" dirty="0">
                        <a:effectLst/>
                        <a:latin typeface="Modern Love Caps" panose="04070805081001020A01"/>
                      </a:endParaRPr>
                    </a:p>
                    <a:p>
                      <a:pPr algn="ctr">
                        <a:lnSpc>
                          <a:spcPct val="107000"/>
                        </a:lnSpc>
                        <a:spcAft>
                          <a:spcPts val="0"/>
                        </a:spcAft>
                      </a:pPr>
                      <a:r>
                        <a:rPr lang="es-ES" sz="1400" dirty="0">
                          <a:effectLst/>
                          <a:latin typeface="Modern Love Caps" panose="04070805081001020A01"/>
                        </a:rPr>
                        <a:t>Carlos Barrios</a:t>
                      </a:r>
                      <a:endParaRPr lang="es-CO" sz="1400" dirty="0">
                        <a:effectLst/>
                        <a:latin typeface="Modern Love Caps" panose="04070805081001020A01"/>
                      </a:endParaRPr>
                    </a:p>
                    <a:p>
                      <a:pPr algn="ctr">
                        <a:lnSpc>
                          <a:spcPct val="107000"/>
                        </a:lnSpc>
                        <a:spcAft>
                          <a:spcPts val="0"/>
                        </a:spcAft>
                      </a:pPr>
                      <a:r>
                        <a:rPr lang="es-ES" sz="1400" dirty="0">
                          <a:effectLst/>
                          <a:latin typeface="Modern Love Caps" panose="04070805081001020A01"/>
                        </a:rPr>
                        <a:t>Luís Javier </a:t>
                      </a:r>
                      <a:r>
                        <a:rPr lang="es-ES" sz="1400" dirty="0" err="1">
                          <a:effectLst/>
                          <a:latin typeface="Modern Love Caps" panose="04070805081001020A01"/>
                        </a:rPr>
                        <a:t>Cassiani</a:t>
                      </a:r>
                      <a:r>
                        <a:rPr lang="es-ES" sz="1400" dirty="0">
                          <a:effectLst/>
                          <a:latin typeface="Modern Love Caps" panose="04070805081001020A01"/>
                        </a:rPr>
                        <a:t>.</a:t>
                      </a:r>
                      <a:endParaRPr lang="es-CO" sz="1400" dirty="0">
                        <a:effectLst/>
                        <a:latin typeface="Modern Love Caps" panose="04070805081001020A01"/>
                        <a:ea typeface="Times New Roman" panose="02020603050405020304" pitchFamily="18" charset="0"/>
                      </a:endParaRPr>
                    </a:p>
                  </a:txBody>
                  <a:tcPr marL="54987" marR="54987" marT="0" marB="0" anchor="ctr"/>
                </a:tc>
                <a:tc>
                  <a:txBody>
                    <a:bodyPr/>
                    <a:lstStyle/>
                    <a:p>
                      <a:pPr algn="ctr">
                        <a:spcAft>
                          <a:spcPts val="0"/>
                        </a:spcAft>
                      </a:pPr>
                      <a:r>
                        <a:rPr lang="es-ES" sz="1400">
                          <a:effectLst/>
                          <a:latin typeface="Modern Love Caps" panose="04070805081001020A01"/>
                        </a:rPr>
                        <a:t>ACTIVA</a:t>
                      </a:r>
                      <a:endParaRPr lang="es-CO" sz="1400">
                        <a:effectLst/>
                        <a:latin typeface="Modern Love Caps" panose="04070805081001020A01"/>
                        <a:ea typeface="Times New Roman" panose="02020603050405020304" pitchFamily="18" charset="0"/>
                      </a:endParaRPr>
                    </a:p>
                  </a:txBody>
                  <a:tcPr marL="54987" marR="54987" marT="0" marB="0" anchor="ctr"/>
                </a:tc>
                <a:extLst>
                  <a:ext uri="{0D108BD9-81ED-4DB2-BD59-A6C34878D82A}">
                    <a16:rowId xmlns:a16="http://schemas.microsoft.com/office/drawing/2014/main" val="1006343963"/>
                  </a:ext>
                </a:extLst>
              </a:tr>
              <a:tr h="613057">
                <a:tc>
                  <a:txBody>
                    <a:bodyPr/>
                    <a:lstStyle/>
                    <a:p>
                      <a:pPr algn="ctr">
                        <a:spcAft>
                          <a:spcPts val="0"/>
                        </a:spcAft>
                      </a:pPr>
                      <a:r>
                        <a:rPr lang="es-ES" sz="1400">
                          <a:effectLst/>
                          <a:latin typeface="Modern Love Caps" panose="04070805081001020A01"/>
                        </a:rPr>
                        <a:t>3</a:t>
                      </a:r>
                      <a:endParaRPr lang="es-CO" sz="1400">
                        <a:effectLst/>
                        <a:latin typeface="Modern Love Caps" panose="04070805081001020A01"/>
                        <a:ea typeface="Times New Roman" panose="02020603050405020304" pitchFamily="18" charset="0"/>
                      </a:endParaRPr>
                    </a:p>
                  </a:txBody>
                  <a:tcPr marL="54987" marR="54987" marT="0" marB="0" anchor="ctr"/>
                </a:tc>
                <a:tc>
                  <a:txBody>
                    <a:bodyPr/>
                    <a:lstStyle/>
                    <a:p>
                      <a:pPr algn="just">
                        <a:lnSpc>
                          <a:spcPct val="107000"/>
                        </a:lnSpc>
                        <a:spcAft>
                          <a:spcPts val="0"/>
                        </a:spcAft>
                      </a:pPr>
                      <a:r>
                        <a:rPr lang="es-ES" sz="1400">
                          <a:effectLst/>
                          <a:latin typeface="Modern Love Caps" panose="04070805081001020A01"/>
                        </a:rPr>
                        <a:t>Delegación Alcaldes Locales para el manejo de los fondos de desarrollo local</a:t>
                      </a:r>
                      <a:endParaRPr lang="es-CO" sz="1400">
                        <a:effectLst/>
                        <a:latin typeface="Modern Love Caps" panose="04070805081001020A01"/>
                        <a:ea typeface="Times New Roman" panose="02020603050405020304" pitchFamily="18" charset="0"/>
                      </a:endParaRPr>
                    </a:p>
                  </a:txBody>
                  <a:tcPr marL="54987" marR="54987" marT="0" marB="0" anchor="ctr"/>
                </a:tc>
                <a:tc>
                  <a:txBody>
                    <a:bodyPr/>
                    <a:lstStyle/>
                    <a:p>
                      <a:pPr algn="ctr">
                        <a:spcAft>
                          <a:spcPts val="0"/>
                        </a:spcAft>
                      </a:pPr>
                      <a:r>
                        <a:rPr lang="es-ES" sz="1400">
                          <a:effectLst/>
                          <a:latin typeface="Modern Love Caps" panose="04070805081001020A01"/>
                        </a:rPr>
                        <a:t>22 DE ABRIL</a:t>
                      </a:r>
                      <a:endParaRPr lang="es-CO" sz="1400">
                        <a:effectLst/>
                        <a:latin typeface="Modern Love Caps" panose="04070805081001020A01"/>
                        <a:ea typeface="Times New Roman" panose="02020603050405020304" pitchFamily="18" charset="0"/>
                      </a:endParaRPr>
                    </a:p>
                  </a:txBody>
                  <a:tcPr marL="54987" marR="54987" marT="0" marB="0" anchor="ctr"/>
                </a:tc>
                <a:tc>
                  <a:txBody>
                    <a:bodyPr/>
                    <a:lstStyle/>
                    <a:p>
                      <a:pPr algn="ctr">
                        <a:lnSpc>
                          <a:spcPct val="107000"/>
                        </a:lnSpc>
                        <a:spcAft>
                          <a:spcPts val="0"/>
                        </a:spcAft>
                      </a:pPr>
                      <a:r>
                        <a:rPr lang="es-ES" sz="1400" dirty="0">
                          <a:effectLst/>
                          <a:latin typeface="Modern Love Caps" panose="04070805081001020A01"/>
                        </a:rPr>
                        <a:t>Rodrigo Reyes</a:t>
                      </a:r>
                      <a:endParaRPr lang="es-CO" sz="1400" dirty="0">
                        <a:effectLst/>
                        <a:latin typeface="Modern Love Caps" panose="04070805081001020A01"/>
                      </a:endParaRPr>
                    </a:p>
                    <a:p>
                      <a:pPr algn="ctr">
                        <a:lnSpc>
                          <a:spcPct val="107000"/>
                        </a:lnSpc>
                        <a:spcAft>
                          <a:spcPts val="0"/>
                        </a:spcAft>
                      </a:pPr>
                      <a:r>
                        <a:rPr lang="es-ES" sz="1400" dirty="0">
                          <a:effectLst/>
                          <a:latin typeface="Modern Love Caps" panose="04070805081001020A01"/>
                        </a:rPr>
                        <a:t>Carlos Barrios Hernando Piña</a:t>
                      </a:r>
                      <a:endParaRPr lang="es-CO" sz="1400" dirty="0">
                        <a:effectLst/>
                        <a:latin typeface="Modern Love Caps" panose="04070805081001020A01"/>
                      </a:endParaRPr>
                    </a:p>
                    <a:p>
                      <a:pPr algn="ctr">
                        <a:lnSpc>
                          <a:spcPct val="107000"/>
                        </a:lnSpc>
                        <a:spcAft>
                          <a:spcPts val="0"/>
                        </a:spcAft>
                      </a:pPr>
                      <a:r>
                        <a:rPr lang="es-ES" sz="1400" dirty="0">
                          <a:effectLst/>
                          <a:latin typeface="Modern Love Caps" panose="04070805081001020A01"/>
                        </a:rPr>
                        <a:t>Gloria Estrada</a:t>
                      </a:r>
                      <a:endParaRPr lang="es-CO" sz="1400" dirty="0">
                        <a:effectLst/>
                        <a:latin typeface="Modern Love Caps" panose="04070805081001020A01"/>
                        <a:ea typeface="Times New Roman" panose="02020603050405020304" pitchFamily="18" charset="0"/>
                      </a:endParaRPr>
                    </a:p>
                  </a:txBody>
                  <a:tcPr marL="54987" marR="54987" marT="0" marB="0" anchor="ctr"/>
                </a:tc>
                <a:tc>
                  <a:txBody>
                    <a:bodyPr/>
                    <a:lstStyle/>
                    <a:p>
                      <a:pPr algn="ctr">
                        <a:spcAft>
                          <a:spcPts val="0"/>
                        </a:spcAft>
                      </a:pPr>
                      <a:r>
                        <a:rPr lang="es-ES" sz="1400">
                          <a:effectLst/>
                          <a:latin typeface="Modern Love Caps" panose="04070805081001020A01"/>
                        </a:rPr>
                        <a:t>ACTIVA</a:t>
                      </a:r>
                      <a:endParaRPr lang="es-CO" sz="1400">
                        <a:effectLst/>
                        <a:latin typeface="Modern Love Caps" panose="04070805081001020A01"/>
                        <a:ea typeface="Times New Roman" panose="02020603050405020304" pitchFamily="18" charset="0"/>
                      </a:endParaRPr>
                    </a:p>
                  </a:txBody>
                  <a:tcPr marL="54987" marR="54987" marT="0" marB="0" anchor="ctr"/>
                </a:tc>
                <a:extLst>
                  <a:ext uri="{0D108BD9-81ED-4DB2-BD59-A6C34878D82A}">
                    <a16:rowId xmlns:a16="http://schemas.microsoft.com/office/drawing/2014/main" val="698372625"/>
                  </a:ext>
                </a:extLst>
              </a:tr>
              <a:tr h="766321">
                <a:tc>
                  <a:txBody>
                    <a:bodyPr/>
                    <a:lstStyle/>
                    <a:p>
                      <a:pPr algn="ctr">
                        <a:spcAft>
                          <a:spcPts val="0"/>
                        </a:spcAft>
                      </a:pPr>
                      <a:r>
                        <a:rPr lang="es-ES" sz="1400">
                          <a:effectLst/>
                          <a:latin typeface="Modern Love Caps" panose="04070805081001020A01"/>
                        </a:rPr>
                        <a:t>4</a:t>
                      </a:r>
                      <a:endParaRPr lang="es-CO" sz="1400">
                        <a:effectLst/>
                        <a:latin typeface="Modern Love Caps" panose="04070805081001020A01"/>
                        <a:ea typeface="Times New Roman" panose="02020603050405020304" pitchFamily="18" charset="0"/>
                      </a:endParaRPr>
                    </a:p>
                  </a:txBody>
                  <a:tcPr marL="54987" marR="54987" marT="0" marB="0" anchor="ctr"/>
                </a:tc>
                <a:tc>
                  <a:txBody>
                    <a:bodyPr/>
                    <a:lstStyle/>
                    <a:p>
                      <a:pPr algn="just">
                        <a:spcAft>
                          <a:spcPts val="0"/>
                        </a:spcAft>
                      </a:pPr>
                      <a:r>
                        <a:rPr lang="es-ES" sz="1400">
                          <a:effectLst/>
                          <a:latin typeface="Modern Love Caps" panose="04070805081001020A01"/>
                        </a:rPr>
                        <a:t>Adquisición de vacunas por privados</a:t>
                      </a:r>
                      <a:endParaRPr lang="es-CO" sz="1400">
                        <a:effectLst/>
                        <a:latin typeface="Modern Love Caps" panose="04070805081001020A01"/>
                        <a:ea typeface="Times New Roman" panose="02020603050405020304" pitchFamily="18" charset="0"/>
                      </a:endParaRPr>
                    </a:p>
                  </a:txBody>
                  <a:tcPr marL="54987" marR="54987" marT="0" marB="0" anchor="ctr"/>
                </a:tc>
                <a:tc>
                  <a:txBody>
                    <a:bodyPr/>
                    <a:lstStyle/>
                    <a:p>
                      <a:pPr algn="ctr">
                        <a:lnSpc>
                          <a:spcPct val="107000"/>
                        </a:lnSpc>
                        <a:spcAft>
                          <a:spcPts val="0"/>
                        </a:spcAft>
                      </a:pPr>
                      <a:r>
                        <a:rPr lang="es-ES" sz="1400">
                          <a:effectLst/>
                          <a:latin typeface="Modern Love Caps" panose="04070805081001020A01"/>
                        </a:rPr>
                        <a:t> </a:t>
                      </a:r>
                      <a:endParaRPr lang="es-CO" sz="1400">
                        <a:effectLst/>
                        <a:latin typeface="Modern Love Caps" panose="04070805081001020A01"/>
                      </a:endParaRPr>
                    </a:p>
                    <a:p>
                      <a:pPr algn="ctr">
                        <a:lnSpc>
                          <a:spcPct val="107000"/>
                        </a:lnSpc>
                        <a:spcAft>
                          <a:spcPts val="0"/>
                        </a:spcAft>
                      </a:pPr>
                      <a:r>
                        <a:rPr lang="es-ES" sz="1400">
                          <a:effectLst/>
                          <a:latin typeface="Modern Love Caps" panose="04070805081001020A01"/>
                        </a:rPr>
                        <a:t>27 DE ABRIL</a:t>
                      </a:r>
                      <a:endParaRPr lang="es-CO" sz="1400">
                        <a:effectLst/>
                        <a:latin typeface="Modern Love Caps" panose="04070805081001020A01"/>
                      </a:endParaRPr>
                    </a:p>
                    <a:p>
                      <a:pPr algn="ctr">
                        <a:lnSpc>
                          <a:spcPct val="107000"/>
                        </a:lnSpc>
                        <a:spcAft>
                          <a:spcPts val="0"/>
                        </a:spcAft>
                      </a:pPr>
                      <a:r>
                        <a:rPr lang="es-ES" sz="1400">
                          <a:effectLst/>
                          <a:latin typeface="Modern Love Caps" panose="04070805081001020A01"/>
                        </a:rPr>
                        <a:t> </a:t>
                      </a:r>
                      <a:endParaRPr lang="es-CO" sz="1400">
                        <a:effectLst/>
                        <a:latin typeface="Modern Love Caps" panose="04070805081001020A01"/>
                      </a:endParaRPr>
                    </a:p>
                    <a:p>
                      <a:pPr algn="ctr">
                        <a:spcAft>
                          <a:spcPts val="0"/>
                        </a:spcAft>
                      </a:pPr>
                      <a:r>
                        <a:rPr lang="es-ES" sz="1400">
                          <a:effectLst/>
                          <a:latin typeface="Modern Love Caps" panose="04070805081001020A01"/>
                        </a:rPr>
                        <a:t> </a:t>
                      </a:r>
                      <a:endParaRPr lang="es-CO" sz="1400">
                        <a:effectLst/>
                        <a:latin typeface="Modern Love Caps" panose="04070805081001020A01"/>
                        <a:ea typeface="Times New Roman" panose="02020603050405020304" pitchFamily="18" charset="0"/>
                      </a:endParaRPr>
                    </a:p>
                  </a:txBody>
                  <a:tcPr marL="54987" marR="54987" marT="0" marB="0" anchor="ctr"/>
                </a:tc>
                <a:tc>
                  <a:txBody>
                    <a:bodyPr/>
                    <a:lstStyle/>
                    <a:p>
                      <a:pPr algn="ctr">
                        <a:lnSpc>
                          <a:spcPct val="107000"/>
                        </a:lnSpc>
                        <a:spcAft>
                          <a:spcPts val="0"/>
                        </a:spcAft>
                      </a:pPr>
                      <a:r>
                        <a:rPr lang="es-ES" sz="1400" dirty="0">
                          <a:effectLst/>
                          <a:latin typeface="Modern Love Caps" panose="04070805081001020A01"/>
                        </a:rPr>
                        <a:t>Luís Javier </a:t>
                      </a:r>
                      <a:r>
                        <a:rPr lang="es-ES" sz="1400" dirty="0" err="1">
                          <a:effectLst/>
                          <a:latin typeface="Modern Love Caps" panose="04070805081001020A01"/>
                        </a:rPr>
                        <a:t>Cassiani</a:t>
                      </a:r>
                      <a:r>
                        <a:rPr lang="es-ES" sz="1400" dirty="0">
                          <a:effectLst/>
                          <a:latin typeface="Modern Love Caps" panose="04070805081001020A01"/>
                        </a:rPr>
                        <a:t>, Cesar </a:t>
                      </a:r>
                      <a:r>
                        <a:rPr lang="es-ES" sz="1400" dirty="0" err="1">
                          <a:effectLst/>
                          <a:latin typeface="Modern Love Caps" panose="04070805081001020A01"/>
                        </a:rPr>
                        <a:t>Pión</a:t>
                      </a:r>
                      <a:endParaRPr lang="es-CO" sz="1400" dirty="0">
                        <a:effectLst/>
                        <a:latin typeface="Modern Love Caps" panose="04070805081001020A01"/>
                      </a:endParaRPr>
                    </a:p>
                    <a:p>
                      <a:pPr algn="ctr">
                        <a:lnSpc>
                          <a:spcPct val="107000"/>
                        </a:lnSpc>
                        <a:spcAft>
                          <a:spcPts val="0"/>
                        </a:spcAft>
                      </a:pPr>
                      <a:r>
                        <a:rPr lang="es-ES" sz="1400" dirty="0" err="1">
                          <a:effectLst/>
                          <a:latin typeface="Modern Love Caps" panose="04070805081001020A01"/>
                        </a:rPr>
                        <a:t>Kattya</a:t>
                      </a:r>
                      <a:r>
                        <a:rPr lang="es-ES" sz="1400" dirty="0">
                          <a:effectLst/>
                          <a:latin typeface="Modern Love Caps" panose="04070805081001020A01"/>
                        </a:rPr>
                        <a:t> Mendoza </a:t>
                      </a:r>
                      <a:r>
                        <a:rPr lang="es-ES" sz="1400" dirty="0" err="1">
                          <a:effectLst/>
                          <a:latin typeface="Modern Love Caps" panose="04070805081001020A01"/>
                        </a:rPr>
                        <a:t>Luder</a:t>
                      </a:r>
                      <a:r>
                        <a:rPr lang="es-ES" sz="1400" dirty="0">
                          <a:effectLst/>
                          <a:latin typeface="Modern Love Caps" panose="04070805081001020A01"/>
                        </a:rPr>
                        <a:t> Ariza</a:t>
                      </a:r>
                      <a:endParaRPr lang="es-CO" sz="1400" dirty="0">
                        <a:effectLst/>
                        <a:latin typeface="Modern Love Caps" panose="04070805081001020A01"/>
                        <a:ea typeface="Times New Roman" panose="02020603050405020304" pitchFamily="18" charset="0"/>
                      </a:endParaRPr>
                    </a:p>
                  </a:txBody>
                  <a:tcPr marL="54987" marR="54987" marT="0" marB="0" anchor="ctr"/>
                </a:tc>
                <a:tc>
                  <a:txBody>
                    <a:bodyPr/>
                    <a:lstStyle/>
                    <a:p>
                      <a:pPr algn="ctr">
                        <a:spcAft>
                          <a:spcPts val="0"/>
                        </a:spcAft>
                      </a:pPr>
                      <a:r>
                        <a:rPr lang="es-ES" sz="1400">
                          <a:effectLst/>
                          <a:latin typeface="Modern Love Caps" panose="04070805081001020A01"/>
                        </a:rPr>
                        <a:t>ACTIVA</a:t>
                      </a:r>
                      <a:endParaRPr lang="es-CO" sz="1400">
                        <a:effectLst/>
                        <a:latin typeface="Modern Love Caps" panose="04070805081001020A01"/>
                        <a:ea typeface="Times New Roman" panose="02020603050405020304" pitchFamily="18" charset="0"/>
                      </a:endParaRPr>
                    </a:p>
                  </a:txBody>
                  <a:tcPr marL="54987" marR="54987" marT="0" marB="0" anchor="ctr"/>
                </a:tc>
                <a:extLst>
                  <a:ext uri="{0D108BD9-81ED-4DB2-BD59-A6C34878D82A}">
                    <a16:rowId xmlns:a16="http://schemas.microsoft.com/office/drawing/2014/main" val="3554050265"/>
                  </a:ext>
                </a:extLst>
              </a:tr>
              <a:tr h="459793">
                <a:tc>
                  <a:txBody>
                    <a:bodyPr/>
                    <a:lstStyle/>
                    <a:p>
                      <a:pPr algn="ctr">
                        <a:spcAft>
                          <a:spcPts val="0"/>
                        </a:spcAft>
                      </a:pPr>
                      <a:r>
                        <a:rPr lang="es-ES" sz="1400">
                          <a:effectLst/>
                          <a:latin typeface="Modern Love Caps" panose="04070805081001020A01"/>
                        </a:rPr>
                        <a:t>5</a:t>
                      </a:r>
                      <a:endParaRPr lang="es-CO" sz="1400">
                        <a:effectLst/>
                        <a:latin typeface="Modern Love Caps" panose="04070805081001020A01"/>
                        <a:ea typeface="Times New Roman" panose="02020603050405020304" pitchFamily="18" charset="0"/>
                      </a:endParaRPr>
                    </a:p>
                  </a:txBody>
                  <a:tcPr marL="54987" marR="54987" marT="0" marB="0" anchor="ctr"/>
                </a:tc>
                <a:tc>
                  <a:txBody>
                    <a:bodyPr/>
                    <a:lstStyle/>
                    <a:p>
                      <a:pPr algn="just">
                        <a:lnSpc>
                          <a:spcPct val="107000"/>
                        </a:lnSpc>
                        <a:spcAft>
                          <a:spcPts val="0"/>
                        </a:spcAft>
                      </a:pPr>
                      <a:r>
                        <a:rPr lang="es-ES" sz="1400">
                          <a:effectLst/>
                          <a:latin typeface="Modern Love Caps" panose="04070805081001020A01"/>
                        </a:rPr>
                        <a:t>Comisión de paz – Derechos Humanos – Marchantes. </a:t>
                      </a:r>
                      <a:endParaRPr lang="es-CO" sz="1400">
                        <a:effectLst/>
                        <a:latin typeface="Modern Love Caps" panose="04070805081001020A01"/>
                        <a:ea typeface="Times New Roman" panose="02020603050405020304" pitchFamily="18" charset="0"/>
                      </a:endParaRPr>
                    </a:p>
                  </a:txBody>
                  <a:tcPr marL="54987" marR="54987" marT="0" marB="0" anchor="ctr"/>
                </a:tc>
                <a:tc>
                  <a:txBody>
                    <a:bodyPr/>
                    <a:lstStyle/>
                    <a:p>
                      <a:pPr algn="ctr">
                        <a:lnSpc>
                          <a:spcPct val="107000"/>
                        </a:lnSpc>
                        <a:spcAft>
                          <a:spcPts val="0"/>
                        </a:spcAft>
                      </a:pPr>
                      <a:r>
                        <a:rPr lang="es-ES" sz="1400">
                          <a:effectLst/>
                          <a:latin typeface="Modern Love Caps" panose="04070805081001020A01"/>
                        </a:rPr>
                        <a:t> </a:t>
                      </a:r>
                      <a:endParaRPr lang="es-CO" sz="1400">
                        <a:effectLst/>
                        <a:latin typeface="Modern Love Caps" panose="04070805081001020A01"/>
                      </a:endParaRPr>
                    </a:p>
                    <a:p>
                      <a:pPr algn="ctr">
                        <a:lnSpc>
                          <a:spcPct val="107000"/>
                        </a:lnSpc>
                        <a:spcAft>
                          <a:spcPts val="0"/>
                        </a:spcAft>
                      </a:pPr>
                      <a:r>
                        <a:rPr lang="es-ES" sz="1400">
                          <a:effectLst/>
                          <a:latin typeface="Modern Love Caps" panose="04070805081001020A01"/>
                        </a:rPr>
                        <a:t>8 DE MAYO </a:t>
                      </a:r>
                      <a:endParaRPr lang="es-CO" sz="1400">
                        <a:effectLst/>
                        <a:latin typeface="Modern Love Caps" panose="04070805081001020A01"/>
                        <a:ea typeface="Times New Roman" panose="02020603050405020304" pitchFamily="18" charset="0"/>
                      </a:endParaRPr>
                    </a:p>
                  </a:txBody>
                  <a:tcPr marL="54987" marR="54987" marT="0" marB="0" anchor="ctr"/>
                </a:tc>
                <a:tc>
                  <a:txBody>
                    <a:bodyPr/>
                    <a:lstStyle/>
                    <a:p>
                      <a:pPr algn="ctr">
                        <a:lnSpc>
                          <a:spcPct val="107000"/>
                        </a:lnSpc>
                        <a:spcAft>
                          <a:spcPts val="0"/>
                        </a:spcAft>
                      </a:pPr>
                      <a:r>
                        <a:rPr lang="es-ES" sz="1400" dirty="0">
                          <a:effectLst/>
                          <a:latin typeface="Modern Love Caps" panose="04070805081001020A01"/>
                        </a:rPr>
                        <a:t>Sergio Mendoza </a:t>
                      </a:r>
                      <a:r>
                        <a:rPr lang="es-ES" sz="1400" dirty="0" err="1">
                          <a:effectLst/>
                          <a:latin typeface="Modern Love Caps" panose="04070805081001020A01"/>
                        </a:rPr>
                        <a:t>Luder</a:t>
                      </a:r>
                      <a:r>
                        <a:rPr lang="es-ES" sz="1400" dirty="0">
                          <a:effectLst/>
                          <a:latin typeface="Modern Love Caps" panose="04070805081001020A01"/>
                        </a:rPr>
                        <a:t> Ariza</a:t>
                      </a:r>
                      <a:endParaRPr lang="es-CO" sz="1400" dirty="0">
                        <a:effectLst/>
                        <a:latin typeface="Modern Love Caps" panose="04070805081001020A01"/>
                      </a:endParaRPr>
                    </a:p>
                    <a:p>
                      <a:pPr algn="ctr">
                        <a:lnSpc>
                          <a:spcPct val="107000"/>
                        </a:lnSpc>
                        <a:spcAft>
                          <a:spcPts val="0"/>
                        </a:spcAft>
                      </a:pPr>
                      <a:r>
                        <a:rPr lang="es-ES" sz="1400" dirty="0">
                          <a:effectLst/>
                          <a:latin typeface="Modern Love Caps" panose="04070805081001020A01"/>
                        </a:rPr>
                        <a:t>Javier Julio</a:t>
                      </a:r>
                      <a:endParaRPr lang="es-CO" sz="1400" dirty="0">
                        <a:effectLst/>
                        <a:latin typeface="Modern Love Caps" panose="04070805081001020A01"/>
                        <a:ea typeface="Times New Roman" panose="02020603050405020304" pitchFamily="18" charset="0"/>
                      </a:endParaRPr>
                    </a:p>
                  </a:txBody>
                  <a:tcPr marL="54987" marR="54987" marT="0" marB="0" anchor="ctr"/>
                </a:tc>
                <a:tc>
                  <a:txBody>
                    <a:bodyPr/>
                    <a:lstStyle/>
                    <a:p>
                      <a:pPr algn="ctr">
                        <a:spcAft>
                          <a:spcPts val="0"/>
                        </a:spcAft>
                      </a:pPr>
                      <a:r>
                        <a:rPr lang="es-ES" sz="1400" dirty="0">
                          <a:effectLst/>
                          <a:latin typeface="Modern Love Caps" panose="04070805081001020A01"/>
                        </a:rPr>
                        <a:t>ACTIVA </a:t>
                      </a:r>
                      <a:endParaRPr lang="es-CO" sz="1400" dirty="0">
                        <a:effectLst/>
                        <a:latin typeface="Modern Love Caps" panose="04070805081001020A01"/>
                        <a:ea typeface="Times New Roman" panose="02020603050405020304" pitchFamily="18" charset="0"/>
                      </a:endParaRPr>
                    </a:p>
                  </a:txBody>
                  <a:tcPr marL="54987" marR="54987" marT="0" marB="0" anchor="ctr"/>
                </a:tc>
                <a:extLst>
                  <a:ext uri="{0D108BD9-81ED-4DB2-BD59-A6C34878D82A}">
                    <a16:rowId xmlns:a16="http://schemas.microsoft.com/office/drawing/2014/main" val="4157456759"/>
                  </a:ext>
                </a:extLst>
              </a:tr>
              <a:tr h="716188">
                <a:tc>
                  <a:txBody>
                    <a:bodyPr/>
                    <a:lstStyle/>
                    <a:p>
                      <a:pPr algn="ctr">
                        <a:spcAft>
                          <a:spcPts val="0"/>
                        </a:spcAft>
                      </a:pPr>
                      <a:r>
                        <a:rPr lang="es-ES" sz="1400">
                          <a:effectLst/>
                          <a:latin typeface="Modern Love Caps" panose="04070805081001020A01"/>
                        </a:rPr>
                        <a:t>6</a:t>
                      </a:r>
                      <a:endParaRPr lang="es-CO" sz="1400">
                        <a:effectLst/>
                        <a:latin typeface="Modern Love Caps" panose="04070805081001020A01"/>
                        <a:ea typeface="Times New Roman" panose="02020603050405020304" pitchFamily="18" charset="0"/>
                      </a:endParaRPr>
                    </a:p>
                  </a:txBody>
                  <a:tcPr marL="54987" marR="54987" marT="0" marB="0" anchor="ctr"/>
                </a:tc>
                <a:tc>
                  <a:txBody>
                    <a:bodyPr/>
                    <a:lstStyle/>
                    <a:p>
                      <a:pPr algn="just">
                        <a:spcAft>
                          <a:spcPts val="0"/>
                        </a:spcAft>
                      </a:pPr>
                      <a:r>
                        <a:rPr lang="es-ES" sz="1400">
                          <a:effectLst/>
                          <a:latin typeface="Modern Love Caps" panose="04070805081001020A01"/>
                        </a:rPr>
                        <a:t>Seguimiento problemática Guías Turísticos Castillo San Felipe</a:t>
                      </a:r>
                      <a:endParaRPr lang="es-CO" sz="1400">
                        <a:effectLst/>
                        <a:latin typeface="Modern Love Caps" panose="04070805081001020A01"/>
                        <a:ea typeface="Times New Roman" panose="02020603050405020304" pitchFamily="18" charset="0"/>
                      </a:endParaRPr>
                    </a:p>
                  </a:txBody>
                  <a:tcPr marL="54987" marR="54987" marT="0" marB="0" anchor="ctr"/>
                </a:tc>
                <a:tc>
                  <a:txBody>
                    <a:bodyPr/>
                    <a:lstStyle/>
                    <a:p>
                      <a:pPr algn="ctr">
                        <a:lnSpc>
                          <a:spcPct val="107000"/>
                        </a:lnSpc>
                        <a:spcAft>
                          <a:spcPts val="0"/>
                        </a:spcAft>
                      </a:pPr>
                      <a:r>
                        <a:rPr lang="es-ES" sz="1400">
                          <a:effectLst/>
                          <a:latin typeface="Modern Love Caps" panose="04070805081001020A01"/>
                        </a:rPr>
                        <a:t>14 DE JUNIO </a:t>
                      </a:r>
                      <a:endParaRPr lang="es-CO" sz="1400">
                        <a:effectLst/>
                        <a:latin typeface="Modern Love Caps" panose="04070805081001020A01"/>
                        <a:ea typeface="Times New Roman" panose="02020603050405020304" pitchFamily="18" charset="0"/>
                      </a:endParaRPr>
                    </a:p>
                  </a:txBody>
                  <a:tcPr marL="54987" marR="54987" marT="0" marB="0" anchor="ctr"/>
                </a:tc>
                <a:tc>
                  <a:txBody>
                    <a:bodyPr/>
                    <a:lstStyle/>
                    <a:p>
                      <a:pPr algn="ctr">
                        <a:spcAft>
                          <a:spcPts val="0"/>
                        </a:spcAft>
                      </a:pPr>
                      <a:r>
                        <a:rPr lang="es-ES" sz="1400">
                          <a:effectLst/>
                          <a:latin typeface="Modern Love Caps" panose="04070805081001020A01"/>
                        </a:rPr>
                        <a:t>Wilson Toncel Cesar Pión</a:t>
                      </a:r>
                      <a:endParaRPr lang="es-CO" sz="1400">
                        <a:effectLst/>
                        <a:latin typeface="Modern Love Caps" panose="04070805081001020A01"/>
                      </a:endParaRPr>
                    </a:p>
                    <a:p>
                      <a:pPr algn="ctr">
                        <a:spcAft>
                          <a:spcPts val="0"/>
                        </a:spcAft>
                      </a:pPr>
                      <a:r>
                        <a:rPr lang="es-ES" sz="1400">
                          <a:effectLst/>
                          <a:latin typeface="Modern Love Caps" panose="04070805081001020A01"/>
                        </a:rPr>
                        <a:t>Fernando Niño</a:t>
                      </a:r>
                      <a:endParaRPr lang="es-CO" sz="1400">
                        <a:effectLst/>
                        <a:latin typeface="Modern Love Caps" panose="04070805081001020A01"/>
                      </a:endParaRPr>
                    </a:p>
                    <a:p>
                      <a:pPr algn="ctr">
                        <a:spcAft>
                          <a:spcPts val="0"/>
                        </a:spcAft>
                      </a:pPr>
                      <a:r>
                        <a:rPr lang="es-ES" sz="1400">
                          <a:effectLst/>
                          <a:latin typeface="Modern Love Caps" panose="04070805081001020A01"/>
                        </a:rPr>
                        <a:t>Hernando Piña</a:t>
                      </a:r>
                      <a:endParaRPr lang="es-CO" sz="1400">
                        <a:effectLst/>
                        <a:latin typeface="Modern Love Caps" panose="04070805081001020A01"/>
                      </a:endParaRPr>
                    </a:p>
                    <a:p>
                      <a:pPr algn="ctr">
                        <a:spcAft>
                          <a:spcPts val="0"/>
                        </a:spcAft>
                      </a:pPr>
                      <a:r>
                        <a:rPr lang="es-ES" sz="1400">
                          <a:effectLst/>
                          <a:latin typeface="Modern Love Caps" panose="04070805081001020A01"/>
                        </a:rPr>
                        <a:t> </a:t>
                      </a:r>
                      <a:endParaRPr lang="es-CO" sz="1400">
                        <a:effectLst/>
                        <a:latin typeface="Modern Love Caps" panose="04070805081001020A01"/>
                        <a:ea typeface="Times New Roman" panose="02020603050405020304" pitchFamily="18" charset="0"/>
                      </a:endParaRPr>
                    </a:p>
                  </a:txBody>
                  <a:tcPr marL="54987" marR="54987" marT="0" marB="0" anchor="ctr"/>
                </a:tc>
                <a:tc>
                  <a:txBody>
                    <a:bodyPr/>
                    <a:lstStyle/>
                    <a:p>
                      <a:pPr algn="ctr">
                        <a:spcAft>
                          <a:spcPts val="0"/>
                        </a:spcAft>
                      </a:pPr>
                      <a:r>
                        <a:rPr lang="es-ES" sz="1400" dirty="0">
                          <a:effectLst/>
                          <a:latin typeface="Modern Love Caps" panose="04070805081001020A01"/>
                        </a:rPr>
                        <a:t>ACTIVA</a:t>
                      </a:r>
                      <a:endParaRPr lang="es-CO" sz="1400" dirty="0">
                        <a:effectLst/>
                        <a:latin typeface="Modern Love Caps" panose="04070805081001020A01"/>
                        <a:ea typeface="Times New Roman" panose="02020603050405020304" pitchFamily="18" charset="0"/>
                      </a:endParaRPr>
                    </a:p>
                  </a:txBody>
                  <a:tcPr marL="54987" marR="54987" marT="0" marB="0" anchor="ctr"/>
                </a:tc>
                <a:extLst>
                  <a:ext uri="{0D108BD9-81ED-4DB2-BD59-A6C34878D82A}">
                    <a16:rowId xmlns:a16="http://schemas.microsoft.com/office/drawing/2014/main" val="1237222362"/>
                  </a:ext>
                </a:extLst>
              </a:tr>
              <a:tr h="572951">
                <a:tc>
                  <a:txBody>
                    <a:bodyPr/>
                    <a:lstStyle/>
                    <a:p>
                      <a:pPr algn="ctr">
                        <a:spcAft>
                          <a:spcPts val="0"/>
                        </a:spcAft>
                      </a:pPr>
                      <a:r>
                        <a:rPr lang="es-ES" sz="1400">
                          <a:effectLst/>
                          <a:latin typeface="Modern Love Caps" panose="04070805081001020A01"/>
                        </a:rPr>
                        <a:t>7</a:t>
                      </a:r>
                      <a:endParaRPr lang="es-CO" sz="1400">
                        <a:effectLst/>
                        <a:latin typeface="Modern Love Caps" panose="04070805081001020A01"/>
                        <a:ea typeface="Times New Roman" panose="02020603050405020304" pitchFamily="18" charset="0"/>
                      </a:endParaRPr>
                    </a:p>
                  </a:txBody>
                  <a:tcPr marL="54987" marR="54987" marT="0" marB="0" anchor="ctr"/>
                </a:tc>
                <a:tc>
                  <a:txBody>
                    <a:bodyPr/>
                    <a:lstStyle/>
                    <a:p>
                      <a:pPr algn="just">
                        <a:lnSpc>
                          <a:spcPct val="107000"/>
                        </a:lnSpc>
                        <a:spcAft>
                          <a:spcPts val="0"/>
                        </a:spcAft>
                      </a:pPr>
                      <a:r>
                        <a:rPr lang="es-ES" sz="1400">
                          <a:effectLst/>
                          <a:latin typeface="Modern Love Caps" panose="04070805081001020A01"/>
                        </a:rPr>
                        <a:t>Visitas a los colegios oficiales – Presencialidad</a:t>
                      </a:r>
                      <a:endParaRPr lang="es-CO" sz="1400">
                        <a:effectLst/>
                        <a:latin typeface="Modern Love Caps" panose="04070805081001020A01"/>
                        <a:ea typeface="Times New Roman" panose="02020603050405020304" pitchFamily="18" charset="0"/>
                      </a:endParaRPr>
                    </a:p>
                  </a:txBody>
                  <a:tcPr marL="54987" marR="54987" marT="0" marB="0" anchor="ctr"/>
                </a:tc>
                <a:tc>
                  <a:txBody>
                    <a:bodyPr/>
                    <a:lstStyle/>
                    <a:p>
                      <a:pPr algn="ctr">
                        <a:lnSpc>
                          <a:spcPct val="107000"/>
                        </a:lnSpc>
                        <a:spcAft>
                          <a:spcPts val="0"/>
                        </a:spcAft>
                      </a:pPr>
                      <a:r>
                        <a:rPr lang="es-ES" sz="1400">
                          <a:effectLst/>
                          <a:latin typeface="Modern Love Caps" panose="04070805081001020A01"/>
                        </a:rPr>
                        <a:t>20 DE JUNIO.</a:t>
                      </a:r>
                      <a:endParaRPr lang="es-CO" sz="1400">
                        <a:effectLst/>
                        <a:latin typeface="Modern Love Caps" panose="04070805081001020A01"/>
                        <a:ea typeface="Times New Roman" panose="02020603050405020304" pitchFamily="18" charset="0"/>
                      </a:endParaRPr>
                    </a:p>
                  </a:txBody>
                  <a:tcPr marL="54987" marR="54987" marT="0" marB="0" anchor="ctr"/>
                </a:tc>
                <a:tc>
                  <a:txBody>
                    <a:bodyPr/>
                    <a:lstStyle/>
                    <a:p>
                      <a:pPr algn="ctr">
                        <a:spcAft>
                          <a:spcPts val="0"/>
                        </a:spcAft>
                      </a:pPr>
                      <a:r>
                        <a:rPr lang="es-ES" sz="1400">
                          <a:effectLst/>
                          <a:latin typeface="Modern Love Caps" panose="04070805081001020A01"/>
                        </a:rPr>
                        <a:t>David Caballero</a:t>
                      </a:r>
                      <a:endParaRPr lang="es-CO" sz="1400">
                        <a:effectLst/>
                        <a:latin typeface="Modern Love Caps" panose="04070805081001020A01"/>
                      </a:endParaRPr>
                    </a:p>
                    <a:p>
                      <a:pPr algn="ctr">
                        <a:spcAft>
                          <a:spcPts val="0"/>
                        </a:spcAft>
                      </a:pPr>
                      <a:r>
                        <a:rPr lang="es-ES" sz="1400">
                          <a:effectLst/>
                          <a:latin typeface="Modern Love Caps" panose="04070805081001020A01"/>
                        </a:rPr>
                        <a:t>Oscar Marín</a:t>
                      </a:r>
                      <a:endParaRPr lang="es-CO" sz="1400">
                        <a:effectLst/>
                        <a:latin typeface="Modern Love Caps" panose="04070805081001020A01"/>
                      </a:endParaRPr>
                    </a:p>
                    <a:p>
                      <a:pPr algn="ctr">
                        <a:spcAft>
                          <a:spcPts val="0"/>
                        </a:spcAft>
                      </a:pPr>
                      <a:r>
                        <a:rPr lang="es-ES" sz="1400">
                          <a:effectLst/>
                          <a:latin typeface="Modern Love Caps" panose="04070805081001020A01"/>
                        </a:rPr>
                        <a:t>Luder Ariza</a:t>
                      </a:r>
                      <a:endParaRPr lang="es-CO" sz="1400">
                        <a:effectLst/>
                        <a:latin typeface="Modern Love Caps" panose="04070805081001020A01"/>
                      </a:endParaRPr>
                    </a:p>
                    <a:p>
                      <a:pPr algn="ctr">
                        <a:spcAft>
                          <a:spcPts val="0"/>
                        </a:spcAft>
                      </a:pPr>
                      <a:r>
                        <a:rPr lang="es-ES" sz="1400">
                          <a:effectLst/>
                          <a:latin typeface="Modern Love Caps" panose="04070805081001020A01"/>
                        </a:rPr>
                        <a:t> </a:t>
                      </a:r>
                      <a:endParaRPr lang="es-CO" sz="1400">
                        <a:effectLst/>
                        <a:latin typeface="Modern Love Caps" panose="04070805081001020A01"/>
                        <a:ea typeface="Times New Roman" panose="02020603050405020304" pitchFamily="18" charset="0"/>
                      </a:endParaRPr>
                    </a:p>
                  </a:txBody>
                  <a:tcPr marL="54987" marR="54987" marT="0" marB="0" anchor="ctr"/>
                </a:tc>
                <a:tc>
                  <a:txBody>
                    <a:bodyPr/>
                    <a:lstStyle/>
                    <a:p>
                      <a:pPr algn="ctr">
                        <a:spcAft>
                          <a:spcPts val="0"/>
                        </a:spcAft>
                      </a:pPr>
                      <a:r>
                        <a:rPr lang="es-ES" sz="1400" dirty="0">
                          <a:effectLst/>
                          <a:latin typeface="Modern Love Caps" panose="04070805081001020A01"/>
                        </a:rPr>
                        <a:t>ACTIVA</a:t>
                      </a:r>
                      <a:endParaRPr lang="es-CO" sz="1400" dirty="0">
                        <a:effectLst/>
                        <a:latin typeface="Modern Love Caps" panose="04070805081001020A01"/>
                        <a:ea typeface="Times New Roman" panose="02020603050405020304" pitchFamily="18" charset="0"/>
                      </a:endParaRPr>
                    </a:p>
                  </a:txBody>
                  <a:tcPr marL="54987" marR="54987" marT="0" marB="0" anchor="ctr"/>
                </a:tc>
                <a:extLst>
                  <a:ext uri="{0D108BD9-81ED-4DB2-BD59-A6C34878D82A}">
                    <a16:rowId xmlns:a16="http://schemas.microsoft.com/office/drawing/2014/main" val="3838726007"/>
                  </a:ext>
                </a:extLst>
              </a:tr>
            </a:tbl>
          </a:graphicData>
        </a:graphic>
      </p:graphicFrame>
    </p:spTree>
    <p:extLst>
      <p:ext uri="{BB962C8B-B14F-4D97-AF65-F5344CB8AC3E}">
        <p14:creationId xmlns:p14="http://schemas.microsoft.com/office/powerpoint/2010/main" val="1296789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71193" y="1048297"/>
            <a:ext cx="7443951" cy="1325563"/>
          </a:xfrm>
        </p:spPr>
        <p:txBody>
          <a:bodyPr>
            <a:normAutofit fontScale="90000"/>
          </a:bodyPr>
          <a:lstStyle/>
          <a:p>
            <a:pPr algn="ctr"/>
            <a:r>
              <a:rPr lang="es-ES" sz="4000" dirty="0">
                <a:solidFill>
                  <a:schemeClr val="bg1"/>
                </a:solidFill>
                <a:latin typeface="Modern Love Caps" panose="04070805081001020A01"/>
              </a:rPr>
              <a:t>Así mismo, en el presente año han continuado activas las siguientes Comisiones Accidentales creadas en el año anterior 2020: </a:t>
            </a:r>
            <a:br>
              <a:rPr lang="es-CO" dirty="0"/>
            </a:br>
            <a:r>
              <a:rPr lang="es-ES" b="1" dirty="0"/>
              <a:t> </a:t>
            </a:r>
            <a:br>
              <a:rPr lang="es-CO" dirty="0"/>
            </a:b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76946548"/>
              </p:ext>
            </p:extLst>
          </p:nvPr>
        </p:nvGraphicFramePr>
        <p:xfrm>
          <a:off x="798786" y="1966924"/>
          <a:ext cx="10478815" cy="4053840"/>
        </p:xfrm>
        <a:graphic>
          <a:graphicData uri="http://schemas.openxmlformats.org/drawingml/2006/table">
            <a:tbl>
              <a:tblPr firstRow="1" firstCol="1" bandRow="1">
                <a:tableStyleId>{16D9F66E-5EB9-4882-86FB-DCBF35E3C3E4}</a:tableStyleId>
              </a:tblPr>
              <a:tblGrid>
                <a:gridCol w="1079741">
                  <a:extLst>
                    <a:ext uri="{9D8B030D-6E8A-4147-A177-3AD203B41FA5}">
                      <a16:colId xmlns:a16="http://schemas.microsoft.com/office/drawing/2014/main" val="827100279"/>
                    </a:ext>
                  </a:extLst>
                </a:gridCol>
                <a:gridCol w="3082643">
                  <a:extLst>
                    <a:ext uri="{9D8B030D-6E8A-4147-A177-3AD203B41FA5}">
                      <a16:colId xmlns:a16="http://schemas.microsoft.com/office/drawing/2014/main" val="3885632276"/>
                    </a:ext>
                  </a:extLst>
                </a:gridCol>
                <a:gridCol w="2462854">
                  <a:extLst>
                    <a:ext uri="{9D8B030D-6E8A-4147-A177-3AD203B41FA5}">
                      <a16:colId xmlns:a16="http://schemas.microsoft.com/office/drawing/2014/main" val="32744436"/>
                    </a:ext>
                  </a:extLst>
                </a:gridCol>
                <a:gridCol w="2311713">
                  <a:extLst>
                    <a:ext uri="{9D8B030D-6E8A-4147-A177-3AD203B41FA5}">
                      <a16:colId xmlns:a16="http://schemas.microsoft.com/office/drawing/2014/main" val="3406445834"/>
                    </a:ext>
                  </a:extLst>
                </a:gridCol>
                <a:gridCol w="1541864">
                  <a:extLst>
                    <a:ext uri="{9D8B030D-6E8A-4147-A177-3AD203B41FA5}">
                      <a16:colId xmlns:a16="http://schemas.microsoft.com/office/drawing/2014/main" val="846194535"/>
                    </a:ext>
                  </a:extLst>
                </a:gridCol>
              </a:tblGrid>
              <a:tr h="170573">
                <a:tc>
                  <a:txBody>
                    <a:bodyPr/>
                    <a:lstStyle/>
                    <a:p>
                      <a:pPr algn="ctr">
                        <a:spcAft>
                          <a:spcPts val="0"/>
                        </a:spcAft>
                      </a:pPr>
                      <a:r>
                        <a:rPr lang="es-ES" sz="1400" dirty="0">
                          <a:effectLst/>
                          <a:latin typeface="Modern Love Caps" panose="04070805081001020A01"/>
                        </a:rPr>
                        <a:t>No.</a:t>
                      </a:r>
                      <a:endParaRPr lang="es-CO" sz="1400" dirty="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400" dirty="0">
                          <a:effectLst/>
                          <a:latin typeface="Modern Love Caps" panose="04070805081001020A01"/>
                        </a:rPr>
                        <a:t>TEMA</a:t>
                      </a:r>
                      <a:endParaRPr lang="es-CO" sz="1400" dirty="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400" dirty="0">
                          <a:effectLst/>
                          <a:latin typeface="Modern Love Caps" panose="04070805081001020A01"/>
                        </a:rPr>
                        <a:t>FECHA DE CONFORMACION</a:t>
                      </a:r>
                      <a:endParaRPr lang="es-CO" sz="1400" dirty="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400" dirty="0">
                          <a:effectLst/>
                          <a:latin typeface="Modern Love Caps" panose="04070805081001020A01"/>
                        </a:rPr>
                        <a:t>CONCEJALES </a:t>
                      </a:r>
                      <a:endParaRPr lang="es-CO" sz="1400" dirty="0">
                        <a:effectLst/>
                        <a:latin typeface="Modern Love Caps" panose="04070805081001020A01"/>
                        <a:ea typeface="Times New Roman" panose="02020603050405020304" pitchFamily="18" charset="0"/>
                      </a:endParaRPr>
                    </a:p>
                  </a:txBody>
                  <a:tcPr marL="42643" marR="42643" marT="0" marB="0"/>
                </a:tc>
                <a:tc>
                  <a:txBody>
                    <a:bodyPr/>
                    <a:lstStyle/>
                    <a:p>
                      <a:pPr algn="ctr">
                        <a:spcAft>
                          <a:spcPts val="0"/>
                        </a:spcAft>
                      </a:pPr>
                      <a:r>
                        <a:rPr lang="es-ES" sz="1400" dirty="0">
                          <a:effectLst/>
                          <a:latin typeface="Modern Love Caps" panose="04070805081001020A01"/>
                        </a:rPr>
                        <a:t>ESTADO</a:t>
                      </a:r>
                      <a:endParaRPr lang="es-CO" sz="1400" dirty="0">
                        <a:effectLst/>
                        <a:latin typeface="Modern Love Caps" panose="04070805081001020A01"/>
                        <a:ea typeface="Times New Roman" panose="02020603050405020304" pitchFamily="18" charset="0"/>
                      </a:endParaRPr>
                    </a:p>
                  </a:txBody>
                  <a:tcPr marL="42643" marR="42643" marT="0" marB="0"/>
                </a:tc>
                <a:extLst>
                  <a:ext uri="{0D108BD9-81ED-4DB2-BD59-A6C34878D82A}">
                    <a16:rowId xmlns:a16="http://schemas.microsoft.com/office/drawing/2014/main" val="2210868125"/>
                  </a:ext>
                </a:extLst>
              </a:tr>
              <a:tr h="597004">
                <a:tc>
                  <a:txBody>
                    <a:bodyPr/>
                    <a:lstStyle/>
                    <a:p>
                      <a:pPr algn="ctr">
                        <a:spcAft>
                          <a:spcPts val="0"/>
                        </a:spcAft>
                      </a:pPr>
                      <a:r>
                        <a:rPr lang="es-ES" sz="1200" dirty="0">
                          <a:effectLst/>
                          <a:latin typeface="Modern Love Caps" panose="04070805081001020A01"/>
                        </a:rPr>
                        <a:t>1</a:t>
                      </a:r>
                      <a:endParaRPr lang="es-CO" sz="1200" dirty="0">
                        <a:effectLst/>
                        <a:latin typeface="Modern Love Caps" panose="04070805081001020A01"/>
                        <a:ea typeface="Times New Roman" panose="02020603050405020304" pitchFamily="18" charset="0"/>
                      </a:endParaRPr>
                    </a:p>
                  </a:txBody>
                  <a:tcPr marL="42643" marR="42643" marT="0" marB="0" anchor="ctr"/>
                </a:tc>
                <a:tc>
                  <a:txBody>
                    <a:bodyPr/>
                    <a:lstStyle/>
                    <a:p>
                      <a:pPr algn="just">
                        <a:spcAft>
                          <a:spcPts val="0"/>
                        </a:spcAft>
                      </a:pPr>
                      <a:r>
                        <a:rPr lang="es-ES" sz="1200" dirty="0">
                          <a:effectLst/>
                          <a:latin typeface="Modern Love Caps" panose="04070805081001020A01"/>
                        </a:rPr>
                        <a:t> </a:t>
                      </a:r>
                      <a:endParaRPr lang="es-CO" sz="1200" dirty="0">
                        <a:effectLst/>
                        <a:latin typeface="Modern Love Caps" panose="04070805081001020A01"/>
                      </a:endParaRPr>
                    </a:p>
                    <a:p>
                      <a:pPr algn="just">
                        <a:spcAft>
                          <a:spcPts val="0"/>
                        </a:spcAft>
                      </a:pPr>
                      <a:r>
                        <a:rPr lang="es-ES" sz="1200" dirty="0">
                          <a:effectLst/>
                          <a:latin typeface="Modern Love Caps" panose="04070805081001020A01"/>
                        </a:rPr>
                        <a:t>Debate de la PROPOSICION 038 (DEFICIT DEL DISTRITO) se creó Comisión Accidental Para hacer seguimiento al mismo.</a:t>
                      </a:r>
                      <a:endParaRPr lang="es-CO" sz="1200" dirty="0">
                        <a:effectLst/>
                        <a:latin typeface="Modern Love Caps" panose="04070805081001020A01"/>
                      </a:endParaRPr>
                    </a:p>
                    <a:p>
                      <a:pPr algn="ctr">
                        <a:spcAft>
                          <a:spcPts val="0"/>
                        </a:spcAft>
                      </a:pPr>
                      <a:r>
                        <a:rPr lang="es-ES" sz="1200" dirty="0">
                          <a:effectLst/>
                          <a:latin typeface="Modern Love Caps" panose="04070805081001020A01"/>
                        </a:rPr>
                        <a:t> </a:t>
                      </a:r>
                      <a:endParaRPr lang="es-CO" sz="1200" dirty="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200" dirty="0">
                          <a:effectLst/>
                          <a:latin typeface="Modern Love Caps" panose="04070805081001020A01"/>
                        </a:rPr>
                        <a:t>17 DE FEBRERO</a:t>
                      </a:r>
                      <a:endParaRPr lang="es-CO" sz="1200" dirty="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200">
                          <a:effectLst/>
                          <a:latin typeface="Modern Love Caps" panose="04070805081001020A01"/>
                        </a:rPr>
                        <a:t>Fernando Niño Wilson Toncel David Caballero, Carlos Barrios</a:t>
                      </a:r>
                      <a:endParaRPr lang="es-CO" sz="1200">
                        <a:effectLst/>
                        <a:latin typeface="Modern Love Caps" panose="04070805081001020A01"/>
                      </a:endParaRPr>
                    </a:p>
                    <a:p>
                      <a:pPr algn="ctr">
                        <a:spcAft>
                          <a:spcPts val="0"/>
                        </a:spcAft>
                      </a:pPr>
                      <a:r>
                        <a:rPr lang="es-ES" sz="1200">
                          <a:effectLst/>
                          <a:latin typeface="Modern Love Caps" panose="04070805081001020A01"/>
                        </a:rPr>
                        <a:t>Oscar Marín</a:t>
                      </a:r>
                      <a:endParaRPr lang="es-CO" sz="120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200">
                          <a:effectLst/>
                          <a:latin typeface="Modern Love Caps" panose="04070805081001020A01"/>
                        </a:rPr>
                        <a:t>ACTIVA</a:t>
                      </a:r>
                      <a:endParaRPr lang="es-CO" sz="1200">
                        <a:effectLst/>
                        <a:latin typeface="Modern Love Caps" panose="04070805081001020A01"/>
                      </a:endParaRPr>
                    </a:p>
                    <a:p>
                      <a:pPr algn="ctr">
                        <a:spcAft>
                          <a:spcPts val="0"/>
                        </a:spcAft>
                      </a:pPr>
                      <a:r>
                        <a:rPr lang="es-ES" sz="1200">
                          <a:effectLst/>
                          <a:latin typeface="Modern Love Caps" panose="04070805081001020A01"/>
                        </a:rPr>
                        <a:t> </a:t>
                      </a:r>
                      <a:endParaRPr lang="es-CO" sz="1200">
                        <a:effectLst/>
                        <a:latin typeface="Modern Love Caps" panose="04070805081001020A01"/>
                      </a:endParaRPr>
                    </a:p>
                    <a:p>
                      <a:pPr algn="ctr">
                        <a:spcAft>
                          <a:spcPts val="0"/>
                        </a:spcAft>
                      </a:pPr>
                      <a:r>
                        <a:rPr lang="es-ES" sz="1200">
                          <a:effectLst/>
                          <a:latin typeface="Modern Love Caps" panose="04070805081001020A01"/>
                        </a:rPr>
                        <a:t> </a:t>
                      </a:r>
                      <a:endParaRPr lang="es-CO" sz="1200">
                        <a:effectLst/>
                        <a:latin typeface="Modern Love Caps" panose="04070805081001020A01"/>
                        <a:ea typeface="Times New Roman" panose="02020603050405020304" pitchFamily="18" charset="0"/>
                      </a:endParaRPr>
                    </a:p>
                  </a:txBody>
                  <a:tcPr marL="42643" marR="42643" marT="0" marB="0" anchor="ctr"/>
                </a:tc>
                <a:extLst>
                  <a:ext uri="{0D108BD9-81ED-4DB2-BD59-A6C34878D82A}">
                    <a16:rowId xmlns:a16="http://schemas.microsoft.com/office/drawing/2014/main" val="639389892"/>
                  </a:ext>
                </a:extLst>
              </a:tr>
              <a:tr h="597004">
                <a:tc>
                  <a:txBody>
                    <a:bodyPr/>
                    <a:lstStyle/>
                    <a:p>
                      <a:pPr algn="ctr">
                        <a:spcAft>
                          <a:spcPts val="0"/>
                        </a:spcAft>
                      </a:pPr>
                      <a:r>
                        <a:rPr lang="es-ES" sz="1200">
                          <a:effectLst/>
                          <a:latin typeface="Modern Love Caps" panose="04070805081001020A01"/>
                        </a:rPr>
                        <a:t>2</a:t>
                      </a:r>
                      <a:endParaRPr lang="es-CO" sz="1200">
                        <a:effectLst/>
                        <a:latin typeface="Modern Love Caps" panose="04070805081001020A01"/>
                        <a:ea typeface="Times New Roman" panose="02020603050405020304" pitchFamily="18" charset="0"/>
                      </a:endParaRPr>
                    </a:p>
                  </a:txBody>
                  <a:tcPr marL="42643" marR="42643" marT="0" marB="0" anchor="ctr"/>
                </a:tc>
                <a:tc>
                  <a:txBody>
                    <a:bodyPr/>
                    <a:lstStyle/>
                    <a:p>
                      <a:pPr algn="just">
                        <a:spcAft>
                          <a:spcPts val="0"/>
                        </a:spcAft>
                      </a:pPr>
                      <a:r>
                        <a:rPr lang="es-ES" sz="1200">
                          <a:effectLst/>
                          <a:latin typeface="Modern Love Caps" panose="04070805081001020A01"/>
                        </a:rPr>
                        <a:t>Debate de Control Político de la PROPPOSICION 035 (ASENTAMIENTOS CHAMBACÚ) se creó Comisión Accidental para hacer seguimiento al mismo.</a:t>
                      </a:r>
                      <a:endParaRPr lang="es-CO" sz="120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200" dirty="0">
                          <a:effectLst/>
                          <a:latin typeface="Modern Love Caps" panose="04070805081001020A01"/>
                        </a:rPr>
                        <a:t>19 DE FEBRERO DE 2020</a:t>
                      </a:r>
                      <a:endParaRPr lang="es-CO" sz="1200" dirty="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200" dirty="0">
                          <a:effectLst/>
                          <a:latin typeface="Modern Love Caps" panose="04070805081001020A01"/>
                        </a:rPr>
                        <a:t>Liliana Suarez</a:t>
                      </a:r>
                      <a:endParaRPr lang="es-CO" sz="1200" dirty="0">
                        <a:effectLst/>
                        <a:latin typeface="Modern Love Caps" panose="04070805081001020A01"/>
                      </a:endParaRPr>
                    </a:p>
                    <a:p>
                      <a:pPr algn="ctr">
                        <a:spcAft>
                          <a:spcPts val="0"/>
                        </a:spcAft>
                      </a:pPr>
                      <a:r>
                        <a:rPr lang="es-ES" sz="1200" dirty="0">
                          <a:effectLst/>
                          <a:latin typeface="Modern Love Caps" panose="04070805081001020A01"/>
                        </a:rPr>
                        <a:t>Gloria Estrada</a:t>
                      </a:r>
                      <a:endParaRPr lang="es-CO" sz="1200" dirty="0">
                        <a:effectLst/>
                        <a:latin typeface="Modern Love Caps" panose="04070805081001020A01"/>
                      </a:endParaRPr>
                    </a:p>
                    <a:p>
                      <a:pPr algn="ctr">
                        <a:spcAft>
                          <a:spcPts val="0"/>
                        </a:spcAft>
                      </a:pPr>
                      <a:r>
                        <a:rPr lang="es-ES" sz="1200" dirty="0">
                          <a:effectLst/>
                          <a:latin typeface="Modern Love Caps" panose="04070805081001020A01"/>
                        </a:rPr>
                        <a:t>Claudia Arboleda</a:t>
                      </a:r>
                      <a:endParaRPr lang="es-CO" sz="1200" dirty="0">
                        <a:effectLst/>
                        <a:latin typeface="Modern Love Caps" panose="04070805081001020A01"/>
                      </a:endParaRPr>
                    </a:p>
                    <a:p>
                      <a:pPr algn="ctr">
                        <a:spcAft>
                          <a:spcPts val="0"/>
                        </a:spcAft>
                      </a:pPr>
                      <a:r>
                        <a:rPr lang="es-ES" sz="1200" dirty="0">
                          <a:effectLst/>
                          <a:latin typeface="Modern Love Caps" panose="04070805081001020A01"/>
                        </a:rPr>
                        <a:t>Oscar Marín</a:t>
                      </a:r>
                      <a:endParaRPr lang="es-CO" sz="1200" dirty="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200">
                          <a:effectLst/>
                          <a:latin typeface="Modern Love Caps" panose="04070805081001020A01"/>
                        </a:rPr>
                        <a:t>ACTIVA</a:t>
                      </a:r>
                      <a:endParaRPr lang="es-CO" sz="1200">
                        <a:effectLst/>
                        <a:latin typeface="Modern Love Caps" panose="04070805081001020A01"/>
                        <a:ea typeface="Times New Roman" panose="02020603050405020304" pitchFamily="18" charset="0"/>
                      </a:endParaRPr>
                    </a:p>
                  </a:txBody>
                  <a:tcPr marL="42643" marR="42643" marT="0" marB="0" anchor="ctr"/>
                </a:tc>
                <a:extLst>
                  <a:ext uri="{0D108BD9-81ED-4DB2-BD59-A6C34878D82A}">
                    <a16:rowId xmlns:a16="http://schemas.microsoft.com/office/drawing/2014/main" val="1477673480"/>
                  </a:ext>
                </a:extLst>
              </a:tr>
              <a:tr h="597004">
                <a:tc>
                  <a:txBody>
                    <a:bodyPr/>
                    <a:lstStyle/>
                    <a:p>
                      <a:pPr algn="ctr">
                        <a:spcAft>
                          <a:spcPts val="0"/>
                        </a:spcAft>
                      </a:pPr>
                      <a:r>
                        <a:rPr lang="es-ES" sz="1200">
                          <a:effectLst/>
                          <a:latin typeface="Modern Love Caps" panose="04070805081001020A01"/>
                        </a:rPr>
                        <a:t>3</a:t>
                      </a:r>
                      <a:endParaRPr lang="es-CO" sz="1200">
                        <a:effectLst/>
                        <a:latin typeface="Modern Love Caps" panose="04070805081001020A01"/>
                        <a:ea typeface="Times New Roman" panose="02020603050405020304" pitchFamily="18" charset="0"/>
                      </a:endParaRPr>
                    </a:p>
                  </a:txBody>
                  <a:tcPr marL="42643" marR="42643" marT="0" marB="0" anchor="ctr"/>
                </a:tc>
                <a:tc>
                  <a:txBody>
                    <a:bodyPr/>
                    <a:lstStyle/>
                    <a:p>
                      <a:pPr algn="just">
                        <a:spcAft>
                          <a:spcPts val="0"/>
                        </a:spcAft>
                      </a:pPr>
                      <a:r>
                        <a:rPr lang="es-ES" sz="1200">
                          <a:effectLst/>
                          <a:latin typeface="Modern Love Caps" panose="04070805081001020A01"/>
                        </a:rPr>
                        <a:t>Debate Control Político de la PROPPOSICION 043 (CORVIVIENDA – CIUDADELA LA PAZ) se creó Comisión Accidental para hacer seguimiento al mismo.</a:t>
                      </a:r>
                      <a:endParaRPr lang="es-CO" sz="120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200">
                          <a:effectLst/>
                          <a:latin typeface="Modern Love Caps" panose="04070805081001020A01"/>
                        </a:rPr>
                        <a:t>18 DE FEBRERO de 2020</a:t>
                      </a:r>
                      <a:endParaRPr lang="es-CO" sz="120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200" dirty="0">
                          <a:effectLst/>
                          <a:latin typeface="Modern Love Caps" panose="04070805081001020A01"/>
                        </a:rPr>
                        <a:t>Fernando Niño</a:t>
                      </a:r>
                      <a:endParaRPr lang="es-CO" sz="1200" dirty="0">
                        <a:effectLst/>
                        <a:latin typeface="Modern Love Caps" panose="04070805081001020A01"/>
                      </a:endParaRPr>
                    </a:p>
                    <a:p>
                      <a:pPr algn="ctr">
                        <a:spcAft>
                          <a:spcPts val="0"/>
                        </a:spcAft>
                      </a:pPr>
                      <a:r>
                        <a:rPr lang="es-ES" sz="1200" dirty="0">
                          <a:effectLst/>
                          <a:latin typeface="Modern Love Caps" panose="04070805081001020A01"/>
                        </a:rPr>
                        <a:t>Carlos Barrios</a:t>
                      </a:r>
                      <a:endParaRPr lang="es-CO" sz="1200" dirty="0">
                        <a:effectLst/>
                        <a:latin typeface="Modern Love Caps" panose="04070805081001020A01"/>
                      </a:endParaRPr>
                    </a:p>
                    <a:p>
                      <a:pPr algn="ctr">
                        <a:spcAft>
                          <a:spcPts val="0"/>
                        </a:spcAft>
                      </a:pPr>
                      <a:r>
                        <a:rPr lang="es-ES" sz="1200" dirty="0">
                          <a:effectLst/>
                          <a:latin typeface="Modern Love Caps" panose="04070805081001020A01"/>
                        </a:rPr>
                        <a:t>Cesar Pion</a:t>
                      </a:r>
                      <a:endParaRPr lang="es-CO" sz="1200" dirty="0">
                        <a:effectLst/>
                        <a:latin typeface="Modern Love Caps" panose="04070805081001020A01"/>
                      </a:endParaRPr>
                    </a:p>
                    <a:p>
                      <a:pPr algn="ctr">
                        <a:spcAft>
                          <a:spcPts val="0"/>
                        </a:spcAft>
                      </a:pPr>
                      <a:r>
                        <a:rPr lang="es-ES" sz="1200" dirty="0">
                          <a:effectLst/>
                          <a:latin typeface="Modern Love Caps" panose="04070805081001020A01"/>
                        </a:rPr>
                        <a:t>Luis </a:t>
                      </a:r>
                      <a:r>
                        <a:rPr lang="es-ES" sz="1200" dirty="0" err="1">
                          <a:effectLst/>
                          <a:latin typeface="Modern Love Caps" panose="04070805081001020A01"/>
                        </a:rPr>
                        <a:t>Cassiani</a:t>
                      </a:r>
                      <a:endParaRPr lang="es-CO" sz="1200" dirty="0">
                        <a:effectLst/>
                        <a:latin typeface="Modern Love Caps" panose="04070805081001020A01"/>
                      </a:endParaRPr>
                    </a:p>
                    <a:p>
                      <a:pPr algn="ctr">
                        <a:spcAft>
                          <a:spcPts val="0"/>
                        </a:spcAft>
                      </a:pPr>
                      <a:r>
                        <a:rPr lang="es-ES" sz="1200" dirty="0" err="1">
                          <a:effectLst/>
                          <a:latin typeface="Modern Love Caps" panose="04070805081001020A01"/>
                        </a:rPr>
                        <a:t>Kattya</a:t>
                      </a:r>
                      <a:r>
                        <a:rPr lang="es-ES" sz="1200" dirty="0">
                          <a:effectLst/>
                          <a:latin typeface="Modern Love Caps" panose="04070805081001020A01"/>
                        </a:rPr>
                        <a:t> Mendoza</a:t>
                      </a:r>
                      <a:endParaRPr lang="es-CO" sz="1200" dirty="0">
                        <a:effectLst/>
                        <a:latin typeface="Modern Love Caps" panose="04070805081001020A01"/>
                      </a:endParaRPr>
                    </a:p>
                    <a:p>
                      <a:pPr algn="ctr">
                        <a:spcAft>
                          <a:spcPts val="0"/>
                        </a:spcAft>
                      </a:pPr>
                      <a:r>
                        <a:rPr lang="es-ES" sz="1200" dirty="0">
                          <a:effectLst/>
                          <a:latin typeface="Modern Love Caps" panose="04070805081001020A01"/>
                        </a:rPr>
                        <a:t>Rodrigo Reyes</a:t>
                      </a:r>
                      <a:endParaRPr lang="es-CO" sz="1200" dirty="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200">
                          <a:effectLst/>
                          <a:latin typeface="Modern Love Caps" panose="04070805081001020A01"/>
                        </a:rPr>
                        <a:t>ACTIVA</a:t>
                      </a:r>
                      <a:endParaRPr lang="es-CO" sz="1200">
                        <a:effectLst/>
                        <a:latin typeface="Modern Love Caps" panose="04070805081001020A01"/>
                        <a:ea typeface="Times New Roman" panose="02020603050405020304" pitchFamily="18" charset="0"/>
                      </a:endParaRPr>
                    </a:p>
                  </a:txBody>
                  <a:tcPr marL="42643" marR="42643" marT="0" marB="0" anchor="ctr"/>
                </a:tc>
                <a:extLst>
                  <a:ext uri="{0D108BD9-81ED-4DB2-BD59-A6C34878D82A}">
                    <a16:rowId xmlns:a16="http://schemas.microsoft.com/office/drawing/2014/main" val="4168898714"/>
                  </a:ext>
                </a:extLst>
              </a:tr>
              <a:tr h="597004">
                <a:tc>
                  <a:txBody>
                    <a:bodyPr/>
                    <a:lstStyle/>
                    <a:p>
                      <a:pPr algn="ctr">
                        <a:spcAft>
                          <a:spcPts val="0"/>
                        </a:spcAft>
                      </a:pPr>
                      <a:r>
                        <a:rPr lang="es-ES" sz="1200">
                          <a:effectLst/>
                          <a:latin typeface="Modern Love Caps" panose="04070805081001020A01"/>
                        </a:rPr>
                        <a:t>4</a:t>
                      </a:r>
                      <a:endParaRPr lang="es-CO" sz="1200">
                        <a:effectLst/>
                        <a:latin typeface="Modern Love Caps" panose="04070805081001020A01"/>
                        <a:ea typeface="Times New Roman" panose="02020603050405020304" pitchFamily="18" charset="0"/>
                      </a:endParaRPr>
                    </a:p>
                  </a:txBody>
                  <a:tcPr marL="42643" marR="42643" marT="0" marB="0" anchor="ctr"/>
                </a:tc>
                <a:tc>
                  <a:txBody>
                    <a:bodyPr/>
                    <a:lstStyle/>
                    <a:p>
                      <a:pPr algn="just">
                        <a:spcAft>
                          <a:spcPts val="0"/>
                        </a:spcAft>
                      </a:pPr>
                      <a:r>
                        <a:rPr lang="es-ES" sz="1200" dirty="0">
                          <a:effectLst/>
                          <a:latin typeface="Modern Love Caps" panose="04070805081001020A01"/>
                        </a:rPr>
                        <a:t>Una vez finalizado el debate de la PROPPOSICION 094 (EMISARIO SUBMARINO) se creó Comisión Accidental para hacer seguimiento al mismo.</a:t>
                      </a:r>
                      <a:endParaRPr lang="es-CO" sz="1200" dirty="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200">
                          <a:effectLst/>
                          <a:latin typeface="Modern Love Caps" panose="04070805081001020A01"/>
                        </a:rPr>
                        <a:t>24 DE JUNIO</a:t>
                      </a:r>
                      <a:endParaRPr lang="es-CO" sz="120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200" dirty="0">
                          <a:effectLst/>
                          <a:latin typeface="Modern Love Caps" panose="04070805081001020A01"/>
                        </a:rPr>
                        <a:t>Rodrigo Reyes</a:t>
                      </a:r>
                      <a:endParaRPr lang="es-CO" sz="1200" dirty="0">
                        <a:effectLst/>
                        <a:latin typeface="Modern Love Caps" panose="04070805081001020A01"/>
                      </a:endParaRPr>
                    </a:p>
                    <a:p>
                      <a:pPr algn="ctr">
                        <a:spcAft>
                          <a:spcPts val="0"/>
                        </a:spcAft>
                      </a:pPr>
                      <a:r>
                        <a:rPr lang="es-ES" sz="1200" dirty="0">
                          <a:effectLst/>
                          <a:latin typeface="Modern Love Caps" panose="04070805081001020A01"/>
                        </a:rPr>
                        <a:t>Lewis Montero</a:t>
                      </a:r>
                      <a:endParaRPr lang="es-CO" sz="1200" dirty="0">
                        <a:effectLst/>
                        <a:latin typeface="Modern Love Caps" panose="04070805081001020A01"/>
                      </a:endParaRPr>
                    </a:p>
                    <a:p>
                      <a:pPr algn="ctr">
                        <a:spcAft>
                          <a:spcPts val="0"/>
                        </a:spcAft>
                      </a:pPr>
                      <a:r>
                        <a:rPr lang="es-ES" sz="1200" dirty="0">
                          <a:effectLst/>
                          <a:latin typeface="Modern Love Caps" panose="04070805081001020A01"/>
                        </a:rPr>
                        <a:t>Wilson </a:t>
                      </a:r>
                      <a:r>
                        <a:rPr lang="es-ES" sz="1200" dirty="0" err="1">
                          <a:effectLst/>
                          <a:latin typeface="Modern Love Caps" panose="04070805081001020A01"/>
                        </a:rPr>
                        <a:t>Toncel</a:t>
                      </a:r>
                      <a:endParaRPr lang="es-CO" sz="1200" dirty="0">
                        <a:effectLst/>
                        <a:latin typeface="Modern Love Caps" panose="04070805081001020A01"/>
                      </a:endParaRPr>
                    </a:p>
                    <a:p>
                      <a:pPr algn="ctr">
                        <a:spcAft>
                          <a:spcPts val="0"/>
                        </a:spcAft>
                      </a:pPr>
                      <a:r>
                        <a:rPr lang="es-ES" sz="1200" dirty="0">
                          <a:effectLst/>
                          <a:latin typeface="Modern Love Caps" panose="04070805081001020A01"/>
                        </a:rPr>
                        <a:t>Liliana Suarez</a:t>
                      </a:r>
                      <a:endParaRPr lang="es-CO" sz="1200" dirty="0">
                        <a:effectLst/>
                        <a:latin typeface="Modern Love Caps" panose="04070805081001020A01"/>
                      </a:endParaRPr>
                    </a:p>
                    <a:p>
                      <a:pPr algn="ctr">
                        <a:spcAft>
                          <a:spcPts val="0"/>
                        </a:spcAft>
                      </a:pPr>
                      <a:r>
                        <a:rPr lang="es-ES" sz="1200" dirty="0">
                          <a:effectLst/>
                          <a:latin typeface="Modern Love Caps" panose="04070805081001020A01"/>
                        </a:rPr>
                        <a:t>David Caballero</a:t>
                      </a:r>
                      <a:endParaRPr lang="es-CO" sz="1200" dirty="0">
                        <a:effectLst/>
                        <a:latin typeface="Modern Love Caps" panose="04070805081001020A01"/>
                      </a:endParaRPr>
                    </a:p>
                    <a:p>
                      <a:pPr algn="ctr">
                        <a:spcAft>
                          <a:spcPts val="0"/>
                        </a:spcAft>
                      </a:pPr>
                      <a:r>
                        <a:rPr lang="es-ES" sz="1200" dirty="0" err="1">
                          <a:effectLst/>
                          <a:latin typeface="Modern Love Caps" panose="04070805081001020A01"/>
                        </a:rPr>
                        <a:t>Kattya</a:t>
                      </a:r>
                      <a:r>
                        <a:rPr lang="es-ES" sz="1200" dirty="0">
                          <a:effectLst/>
                          <a:latin typeface="Modern Love Caps" panose="04070805081001020A01"/>
                        </a:rPr>
                        <a:t> Mendoza</a:t>
                      </a:r>
                      <a:endParaRPr lang="es-CO" sz="1200" dirty="0">
                        <a:effectLst/>
                        <a:latin typeface="Modern Love Caps" panose="04070805081001020A01"/>
                      </a:endParaRPr>
                    </a:p>
                    <a:p>
                      <a:pPr algn="ctr">
                        <a:spcAft>
                          <a:spcPts val="0"/>
                        </a:spcAft>
                      </a:pPr>
                      <a:r>
                        <a:rPr lang="es-ES" sz="1200" dirty="0">
                          <a:effectLst/>
                          <a:latin typeface="Modern Love Caps" panose="04070805081001020A01"/>
                        </a:rPr>
                        <a:t>Cesar Pion</a:t>
                      </a:r>
                      <a:endParaRPr lang="es-CO" sz="1200" dirty="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200" dirty="0">
                          <a:effectLst/>
                          <a:latin typeface="Modern Love Caps" panose="04070805081001020A01"/>
                        </a:rPr>
                        <a:t>ACTIVA</a:t>
                      </a:r>
                      <a:endParaRPr lang="es-CO" sz="1200" dirty="0">
                        <a:effectLst/>
                        <a:latin typeface="Modern Love Caps" panose="04070805081001020A01"/>
                        <a:ea typeface="Times New Roman" panose="02020603050405020304" pitchFamily="18" charset="0"/>
                      </a:endParaRPr>
                    </a:p>
                  </a:txBody>
                  <a:tcPr marL="42643" marR="42643" marT="0" marB="0" anchor="ctr"/>
                </a:tc>
                <a:extLst>
                  <a:ext uri="{0D108BD9-81ED-4DB2-BD59-A6C34878D82A}">
                    <a16:rowId xmlns:a16="http://schemas.microsoft.com/office/drawing/2014/main" val="259619378"/>
                  </a:ext>
                </a:extLst>
              </a:tr>
            </a:tbl>
          </a:graphicData>
        </a:graphic>
      </p:graphicFrame>
    </p:spTree>
    <p:extLst>
      <p:ext uri="{BB962C8B-B14F-4D97-AF65-F5344CB8AC3E}">
        <p14:creationId xmlns:p14="http://schemas.microsoft.com/office/powerpoint/2010/main" val="34112369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69930727"/>
              </p:ext>
            </p:extLst>
          </p:nvPr>
        </p:nvGraphicFramePr>
        <p:xfrm>
          <a:off x="838200" y="1825625"/>
          <a:ext cx="10478815" cy="3614801"/>
        </p:xfrm>
        <a:graphic>
          <a:graphicData uri="http://schemas.openxmlformats.org/drawingml/2006/table">
            <a:tbl>
              <a:tblPr firstRow="1" firstCol="1" bandRow="1">
                <a:tableStyleId>{16D9F66E-5EB9-4882-86FB-DCBF35E3C3E4}</a:tableStyleId>
              </a:tblPr>
              <a:tblGrid>
                <a:gridCol w="1079741">
                  <a:extLst>
                    <a:ext uri="{9D8B030D-6E8A-4147-A177-3AD203B41FA5}">
                      <a16:colId xmlns:a16="http://schemas.microsoft.com/office/drawing/2014/main" val="3021783125"/>
                    </a:ext>
                  </a:extLst>
                </a:gridCol>
                <a:gridCol w="3082643">
                  <a:extLst>
                    <a:ext uri="{9D8B030D-6E8A-4147-A177-3AD203B41FA5}">
                      <a16:colId xmlns:a16="http://schemas.microsoft.com/office/drawing/2014/main" val="2239250789"/>
                    </a:ext>
                  </a:extLst>
                </a:gridCol>
                <a:gridCol w="2462854">
                  <a:extLst>
                    <a:ext uri="{9D8B030D-6E8A-4147-A177-3AD203B41FA5}">
                      <a16:colId xmlns:a16="http://schemas.microsoft.com/office/drawing/2014/main" val="3954547642"/>
                    </a:ext>
                  </a:extLst>
                </a:gridCol>
                <a:gridCol w="2311713">
                  <a:extLst>
                    <a:ext uri="{9D8B030D-6E8A-4147-A177-3AD203B41FA5}">
                      <a16:colId xmlns:a16="http://schemas.microsoft.com/office/drawing/2014/main" val="1851931818"/>
                    </a:ext>
                  </a:extLst>
                </a:gridCol>
                <a:gridCol w="1541864">
                  <a:extLst>
                    <a:ext uri="{9D8B030D-6E8A-4147-A177-3AD203B41FA5}">
                      <a16:colId xmlns:a16="http://schemas.microsoft.com/office/drawing/2014/main" val="3122019357"/>
                    </a:ext>
                  </a:extLst>
                </a:gridCol>
              </a:tblGrid>
              <a:tr h="767577">
                <a:tc>
                  <a:txBody>
                    <a:bodyPr/>
                    <a:lstStyle/>
                    <a:p>
                      <a:pPr algn="ctr">
                        <a:spcAft>
                          <a:spcPts val="0"/>
                        </a:spcAft>
                      </a:pPr>
                      <a:r>
                        <a:rPr lang="es-ES" sz="1200" b="0" dirty="0">
                          <a:effectLst/>
                          <a:latin typeface="Modern Love Caps" panose="04070805081001020A01"/>
                        </a:rPr>
                        <a:t>5</a:t>
                      </a:r>
                      <a:endParaRPr lang="es-CO" sz="1200" b="0" dirty="0">
                        <a:effectLst/>
                        <a:latin typeface="Modern Love Caps" panose="04070805081001020A01"/>
                        <a:ea typeface="Times New Roman" panose="02020603050405020304" pitchFamily="18" charset="0"/>
                      </a:endParaRPr>
                    </a:p>
                  </a:txBody>
                  <a:tcPr marL="42643" marR="42643" marT="0" marB="0" anchor="ctr"/>
                </a:tc>
                <a:tc>
                  <a:txBody>
                    <a:bodyPr/>
                    <a:lstStyle/>
                    <a:p>
                      <a:pPr algn="just">
                        <a:spcAft>
                          <a:spcPts val="0"/>
                        </a:spcAft>
                      </a:pPr>
                      <a:r>
                        <a:rPr lang="es-ES" sz="1200" b="0" dirty="0">
                          <a:effectLst/>
                          <a:latin typeface="Modern Love Caps" panose="04070805081001020A01"/>
                        </a:rPr>
                        <a:t>Comisión Seguimiento PAE</a:t>
                      </a:r>
                      <a:endParaRPr lang="es-CO" sz="1200" b="0" dirty="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200" b="0" dirty="0">
                          <a:effectLst/>
                          <a:latin typeface="Modern Love Caps" panose="04070805081001020A01"/>
                        </a:rPr>
                        <a:t>04 DE NOVIEMBRE</a:t>
                      </a:r>
                      <a:endParaRPr lang="es-CO" sz="1200" b="0" dirty="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200" b="0" dirty="0">
                          <a:effectLst/>
                          <a:latin typeface="Modern Love Caps" panose="04070805081001020A01"/>
                        </a:rPr>
                        <a:t>Luis </a:t>
                      </a:r>
                      <a:r>
                        <a:rPr lang="es-ES" sz="1200" b="0" dirty="0" err="1">
                          <a:effectLst/>
                          <a:latin typeface="Modern Love Caps" panose="04070805081001020A01"/>
                        </a:rPr>
                        <a:t>Cassiani</a:t>
                      </a:r>
                      <a:endParaRPr lang="es-CO" sz="1200" b="0" dirty="0">
                        <a:effectLst/>
                        <a:latin typeface="Modern Love Caps" panose="04070805081001020A01"/>
                      </a:endParaRPr>
                    </a:p>
                    <a:p>
                      <a:pPr algn="ctr">
                        <a:spcAft>
                          <a:spcPts val="0"/>
                        </a:spcAft>
                      </a:pPr>
                      <a:r>
                        <a:rPr lang="es-ES" sz="1200" b="0" dirty="0">
                          <a:effectLst/>
                          <a:latin typeface="Modern Love Caps" panose="04070805081001020A01"/>
                        </a:rPr>
                        <a:t>Gloria Estrada</a:t>
                      </a:r>
                      <a:endParaRPr lang="es-CO" sz="1200" b="0" dirty="0">
                        <a:effectLst/>
                        <a:latin typeface="Modern Love Caps" panose="04070805081001020A01"/>
                      </a:endParaRPr>
                    </a:p>
                    <a:p>
                      <a:pPr algn="ctr">
                        <a:spcAft>
                          <a:spcPts val="0"/>
                        </a:spcAft>
                      </a:pPr>
                      <a:r>
                        <a:rPr lang="es-ES" sz="1200" b="0" dirty="0">
                          <a:effectLst/>
                          <a:latin typeface="Modern Love Caps" panose="04070805081001020A01"/>
                        </a:rPr>
                        <a:t>Liliana Suarez</a:t>
                      </a:r>
                      <a:endParaRPr lang="es-CO" sz="1200" b="0" dirty="0">
                        <a:effectLst/>
                        <a:latin typeface="Modern Love Caps" panose="04070805081001020A01"/>
                      </a:endParaRPr>
                    </a:p>
                    <a:p>
                      <a:pPr algn="ctr">
                        <a:spcAft>
                          <a:spcPts val="0"/>
                        </a:spcAft>
                      </a:pPr>
                      <a:r>
                        <a:rPr lang="es-ES" sz="1200" b="0" dirty="0">
                          <a:effectLst/>
                          <a:latin typeface="Modern Love Caps" panose="04070805081001020A01"/>
                        </a:rPr>
                        <a:t>Sergio Mendoza</a:t>
                      </a:r>
                      <a:endParaRPr lang="es-CO" sz="1200" b="0" dirty="0">
                        <a:effectLst/>
                        <a:latin typeface="Modern Love Caps" panose="04070805081001020A01"/>
                      </a:endParaRPr>
                    </a:p>
                    <a:p>
                      <a:pPr algn="ctr">
                        <a:spcAft>
                          <a:spcPts val="0"/>
                        </a:spcAft>
                      </a:pPr>
                      <a:r>
                        <a:rPr lang="es-ES" sz="1200" b="0" dirty="0">
                          <a:effectLst/>
                          <a:latin typeface="Modern Love Caps" panose="04070805081001020A01"/>
                        </a:rPr>
                        <a:t>Laureano </a:t>
                      </a:r>
                      <a:r>
                        <a:rPr lang="es-ES" sz="1200" b="0" dirty="0" err="1">
                          <a:effectLst/>
                          <a:latin typeface="Modern Love Caps" panose="04070805081001020A01"/>
                        </a:rPr>
                        <a:t>Curi</a:t>
                      </a:r>
                      <a:endParaRPr lang="es-CO" sz="1200" b="0" dirty="0">
                        <a:effectLst/>
                        <a:latin typeface="Modern Love Caps" panose="04070805081001020A01"/>
                      </a:endParaRPr>
                    </a:p>
                    <a:p>
                      <a:pPr algn="ctr">
                        <a:spcAft>
                          <a:spcPts val="0"/>
                        </a:spcAft>
                      </a:pPr>
                      <a:r>
                        <a:rPr lang="es-ES" sz="1200" b="0" dirty="0">
                          <a:effectLst/>
                          <a:latin typeface="Modern Love Caps" panose="04070805081001020A01"/>
                        </a:rPr>
                        <a:t>Fernando Niño</a:t>
                      </a:r>
                      <a:endParaRPr lang="es-CO" sz="1200" b="0" dirty="0">
                        <a:effectLst/>
                        <a:latin typeface="Modern Love Caps" panose="04070805081001020A01"/>
                      </a:endParaRPr>
                    </a:p>
                    <a:p>
                      <a:pPr algn="ctr">
                        <a:spcAft>
                          <a:spcPts val="0"/>
                        </a:spcAft>
                      </a:pPr>
                      <a:r>
                        <a:rPr lang="es-ES" sz="1200" b="0" dirty="0">
                          <a:effectLst/>
                          <a:latin typeface="Modern Love Caps" panose="04070805081001020A01"/>
                        </a:rPr>
                        <a:t>Cesar Pion </a:t>
                      </a:r>
                      <a:endParaRPr lang="es-CO" sz="1200" b="0" dirty="0">
                        <a:effectLst/>
                        <a:latin typeface="Modern Love Caps" panose="04070805081001020A01"/>
                      </a:endParaRPr>
                    </a:p>
                    <a:p>
                      <a:pPr algn="ctr">
                        <a:spcAft>
                          <a:spcPts val="0"/>
                        </a:spcAft>
                      </a:pPr>
                      <a:r>
                        <a:rPr lang="es-ES" sz="1200" b="0" dirty="0">
                          <a:effectLst/>
                          <a:latin typeface="Modern Love Caps" panose="04070805081001020A01"/>
                        </a:rPr>
                        <a:t>Rodrigo Reyes</a:t>
                      </a:r>
                      <a:endParaRPr lang="es-CO" sz="1200" b="0" dirty="0">
                        <a:effectLst/>
                        <a:latin typeface="Modern Love Caps" panose="04070805081001020A01"/>
                      </a:endParaRPr>
                    </a:p>
                    <a:p>
                      <a:pPr algn="ctr">
                        <a:spcAft>
                          <a:spcPts val="0"/>
                        </a:spcAft>
                      </a:pPr>
                      <a:r>
                        <a:rPr lang="es-ES" sz="1200" b="0" dirty="0">
                          <a:effectLst/>
                          <a:latin typeface="Modern Love Caps" panose="04070805081001020A01"/>
                        </a:rPr>
                        <a:t>David Cabalero</a:t>
                      </a:r>
                      <a:endParaRPr lang="es-CO" sz="1200" b="0" dirty="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200" b="0" dirty="0">
                          <a:effectLst/>
                          <a:latin typeface="Modern Love Caps" panose="04070805081001020A01"/>
                        </a:rPr>
                        <a:t>ACTIVA</a:t>
                      </a:r>
                      <a:endParaRPr lang="es-CO" sz="1200" b="0" dirty="0">
                        <a:effectLst/>
                        <a:latin typeface="Modern Love Caps" panose="04070805081001020A01"/>
                        <a:ea typeface="Times New Roman" panose="02020603050405020304" pitchFamily="18" charset="0"/>
                      </a:endParaRPr>
                    </a:p>
                  </a:txBody>
                  <a:tcPr marL="42643" marR="42643" marT="0" marB="0" anchor="ctr"/>
                </a:tc>
                <a:extLst>
                  <a:ext uri="{0D108BD9-81ED-4DB2-BD59-A6C34878D82A}">
                    <a16:rowId xmlns:a16="http://schemas.microsoft.com/office/drawing/2014/main" val="4141160172"/>
                  </a:ext>
                </a:extLst>
              </a:tr>
              <a:tr h="597004">
                <a:tc>
                  <a:txBody>
                    <a:bodyPr/>
                    <a:lstStyle/>
                    <a:p>
                      <a:pPr algn="ctr">
                        <a:spcAft>
                          <a:spcPts val="0"/>
                        </a:spcAft>
                      </a:pPr>
                      <a:r>
                        <a:rPr lang="es-ES" sz="1200">
                          <a:effectLst/>
                          <a:latin typeface="Modern Love Caps" panose="04070805081001020A01"/>
                        </a:rPr>
                        <a:t>6</a:t>
                      </a:r>
                      <a:endParaRPr lang="es-CO" sz="1200">
                        <a:effectLst/>
                        <a:latin typeface="Modern Love Caps" panose="04070805081001020A01"/>
                        <a:ea typeface="Times New Roman" panose="02020603050405020304" pitchFamily="18" charset="0"/>
                      </a:endParaRPr>
                    </a:p>
                  </a:txBody>
                  <a:tcPr marL="42643" marR="42643" marT="0" marB="0" anchor="ctr"/>
                </a:tc>
                <a:tc>
                  <a:txBody>
                    <a:bodyPr/>
                    <a:lstStyle/>
                    <a:p>
                      <a:pPr algn="just">
                        <a:lnSpc>
                          <a:spcPct val="107000"/>
                        </a:lnSpc>
                        <a:spcAft>
                          <a:spcPts val="800"/>
                        </a:spcAft>
                      </a:pPr>
                      <a:r>
                        <a:rPr lang="es-ES" sz="1200">
                          <a:effectLst/>
                          <a:latin typeface="Modern Love Caps" panose="04070805081001020A01"/>
                        </a:rPr>
                        <a:t>Comisión Protección Costera</a:t>
                      </a:r>
                      <a:endParaRPr lang="es-CO" sz="120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200">
                          <a:effectLst/>
                          <a:latin typeface="Modern Love Caps" panose="04070805081001020A01"/>
                        </a:rPr>
                        <a:t>18 DE NOVIEMBRE de 2020</a:t>
                      </a:r>
                      <a:endParaRPr lang="es-CO" sz="120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200" dirty="0">
                          <a:effectLst/>
                          <a:latin typeface="Modern Love Caps" panose="04070805081001020A01"/>
                        </a:rPr>
                        <a:t>Cesar Pion</a:t>
                      </a:r>
                      <a:endParaRPr lang="es-CO" sz="1200" dirty="0">
                        <a:effectLst/>
                        <a:latin typeface="Modern Love Caps" panose="04070805081001020A01"/>
                      </a:endParaRPr>
                    </a:p>
                    <a:p>
                      <a:pPr algn="ctr">
                        <a:spcAft>
                          <a:spcPts val="0"/>
                        </a:spcAft>
                      </a:pPr>
                      <a:r>
                        <a:rPr lang="es-ES" sz="1200" dirty="0" err="1">
                          <a:effectLst/>
                          <a:latin typeface="Modern Love Caps" panose="04070805081001020A01"/>
                        </a:rPr>
                        <a:t>Luder</a:t>
                      </a:r>
                      <a:r>
                        <a:rPr lang="es-ES" sz="1200" dirty="0">
                          <a:effectLst/>
                          <a:latin typeface="Modern Love Caps" panose="04070805081001020A01"/>
                        </a:rPr>
                        <a:t> Ariza</a:t>
                      </a:r>
                      <a:endParaRPr lang="es-CO" sz="1200" dirty="0">
                        <a:effectLst/>
                        <a:latin typeface="Modern Love Caps" panose="04070805081001020A01"/>
                      </a:endParaRPr>
                    </a:p>
                    <a:p>
                      <a:pPr algn="ctr">
                        <a:spcAft>
                          <a:spcPts val="0"/>
                        </a:spcAft>
                      </a:pPr>
                      <a:r>
                        <a:rPr lang="es-ES" sz="1200" dirty="0">
                          <a:effectLst/>
                          <a:latin typeface="Modern Love Caps" panose="04070805081001020A01"/>
                        </a:rPr>
                        <a:t>David Caballero</a:t>
                      </a:r>
                      <a:endParaRPr lang="es-CO" sz="1200" dirty="0">
                        <a:effectLst/>
                        <a:latin typeface="Modern Love Caps" panose="04070805081001020A01"/>
                      </a:endParaRPr>
                    </a:p>
                    <a:p>
                      <a:pPr algn="ctr">
                        <a:spcAft>
                          <a:spcPts val="0"/>
                        </a:spcAft>
                      </a:pPr>
                      <a:r>
                        <a:rPr lang="es-ES" sz="1200" dirty="0">
                          <a:effectLst/>
                          <a:latin typeface="Modern Love Caps" panose="04070805081001020A01"/>
                        </a:rPr>
                        <a:t>Carlos Barrios</a:t>
                      </a:r>
                      <a:endParaRPr lang="es-CO" sz="1200" dirty="0">
                        <a:effectLst/>
                        <a:latin typeface="Modern Love Caps" panose="04070805081001020A01"/>
                      </a:endParaRPr>
                    </a:p>
                    <a:p>
                      <a:pPr algn="ctr">
                        <a:spcAft>
                          <a:spcPts val="0"/>
                        </a:spcAft>
                      </a:pPr>
                      <a:r>
                        <a:rPr lang="es-ES" sz="1200" dirty="0">
                          <a:effectLst/>
                          <a:latin typeface="Modern Love Caps" panose="04070805081001020A01"/>
                        </a:rPr>
                        <a:t>Oscar Marín</a:t>
                      </a:r>
                      <a:endParaRPr lang="es-CO" sz="1200" dirty="0">
                        <a:effectLst/>
                        <a:latin typeface="Modern Love Caps" panose="04070805081001020A01"/>
                      </a:endParaRPr>
                    </a:p>
                    <a:p>
                      <a:pPr algn="ctr">
                        <a:spcAft>
                          <a:spcPts val="0"/>
                        </a:spcAft>
                      </a:pPr>
                      <a:r>
                        <a:rPr lang="es-ES" sz="1200" dirty="0">
                          <a:effectLst/>
                          <a:latin typeface="Modern Love Caps" panose="04070805081001020A01"/>
                        </a:rPr>
                        <a:t>Fernando Niño</a:t>
                      </a:r>
                      <a:endParaRPr lang="es-CO" sz="1200" dirty="0">
                        <a:effectLst/>
                        <a:latin typeface="Modern Love Caps" panose="04070805081001020A01"/>
                      </a:endParaRPr>
                    </a:p>
                    <a:p>
                      <a:pPr algn="ctr">
                        <a:spcAft>
                          <a:spcPts val="0"/>
                        </a:spcAft>
                      </a:pPr>
                      <a:r>
                        <a:rPr lang="es-ES" sz="1200" dirty="0">
                          <a:effectLst/>
                          <a:latin typeface="Modern Love Caps" panose="04070805081001020A01"/>
                        </a:rPr>
                        <a:t>Rodrigo Reyes</a:t>
                      </a:r>
                      <a:endParaRPr lang="es-CO" sz="1200" dirty="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200" dirty="0">
                          <a:effectLst/>
                          <a:latin typeface="Modern Love Caps" panose="04070805081001020A01"/>
                        </a:rPr>
                        <a:t>ACTIVA</a:t>
                      </a:r>
                      <a:endParaRPr lang="es-CO" sz="1200" dirty="0">
                        <a:effectLst/>
                        <a:latin typeface="Modern Love Caps" panose="04070805081001020A01"/>
                        <a:ea typeface="Times New Roman" panose="02020603050405020304" pitchFamily="18" charset="0"/>
                      </a:endParaRPr>
                    </a:p>
                  </a:txBody>
                  <a:tcPr marL="42643" marR="42643" marT="0" marB="0" anchor="ctr"/>
                </a:tc>
                <a:extLst>
                  <a:ext uri="{0D108BD9-81ED-4DB2-BD59-A6C34878D82A}">
                    <a16:rowId xmlns:a16="http://schemas.microsoft.com/office/drawing/2014/main" val="2261232845"/>
                  </a:ext>
                </a:extLst>
              </a:tr>
              <a:tr h="428169">
                <a:tc>
                  <a:txBody>
                    <a:bodyPr/>
                    <a:lstStyle/>
                    <a:p>
                      <a:pPr algn="ctr">
                        <a:spcAft>
                          <a:spcPts val="0"/>
                        </a:spcAft>
                      </a:pPr>
                      <a:r>
                        <a:rPr lang="es-ES" sz="1200">
                          <a:effectLst/>
                          <a:latin typeface="Modern Love Caps" panose="04070805081001020A01"/>
                        </a:rPr>
                        <a:t>7</a:t>
                      </a:r>
                      <a:endParaRPr lang="es-CO" sz="1200">
                        <a:effectLst/>
                        <a:latin typeface="Modern Love Caps" panose="04070805081001020A01"/>
                        <a:ea typeface="Times New Roman" panose="02020603050405020304" pitchFamily="18" charset="0"/>
                      </a:endParaRPr>
                    </a:p>
                  </a:txBody>
                  <a:tcPr marL="42643" marR="42643" marT="0" marB="0" anchor="ctr"/>
                </a:tc>
                <a:tc>
                  <a:txBody>
                    <a:bodyPr/>
                    <a:lstStyle/>
                    <a:p>
                      <a:pPr algn="just">
                        <a:lnSpc>
                          <a:spcPct val="107000"/>
                        </a:lnSpc>
                        <a:spcAft>
                          <a:spcPts val="800"/>
                        </a:spcAft>
                      </a:pPr>
                      <a:r>
                        <a:rPr lang="es-ES" sz="1200">
                          <a:effectLst/>
                          <a:latin typeface="Modern Love Caps" panose="04070805081001020A01"/>
                        </a:rPr>
                        <a:t>Seguimiento al contrato celebrado entre el Distrito y el Consorcio Vial Isla Barú. </a:t>
                      </a:r>
                      <a:endParaRPr lang="es-CO" sz="1200">
                        <a:effectLst/>
                        <a:latin typeface="Modern Love Caps" panose="04070805081001020A01"/>
                      </a:endParaRPr>
                    </a:p>
                    <a:p>
                      <a:pPr algn="just">
                        <a:lnSpc>
                          <a:spcPct val="107000"/>
                        </a:lnSpc>
                        <a:spcAft>
                          <a:spcPts val="800"/>
                        </a:spcAft>
                      </a:pPr>
                      <a:r>
                        <a:rPr lang="es-ES" sz="1200">
                          <a:effectLst/>
                          <a:latin typeface="Modern Love Caps" panose="04070805081001020A01"/>
                        </a:rPr>
                        <a:t> </a:t>
                      </a:r>
                      <a:endParaRPr lang="es-CO" sz="120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200">
                          <a:effectLst/>
                          <a:latin typeface="Modern Love Caps" panose="04070805081001020A01"/>
                        </a:rPr>
                        <a:t>2020</a:t>
                      </a:r>
                      <a:endParaRPr lang="es-CO" sz="120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200">
                          <a:effectLst/>
                          <a:latin typeface="Modern Love Caps" panose="04070805081001020A01"/>
                        </a:rPr>
                        <a:t>Carlos Barrios </a:t>
                      </a:r>
                      <a:endParaRPr lang="es-CO" sz="1200">
                        <a:effectLst/>
                        <a:latin typeface="Modern Love Caps" panose="04070805081001020A01"/>
                      </a:endParaRPr>
                    </a:p>
                    <a:p>
                      <a:pPr algn="ctr">
                        <a:spcAft>
                          <a:spcPts val="0"/>
                        </a:spcAft>
                      </a:pPr>
                      <a:r>
                        <a:rPr lang="es-ES" sz="1200">
                          <a:effectLst/>
                          <a:latin typeface="Modern Love Caps" panose="04070805081001020A01"/>
                        </a:rPr>
                        <a:t>Liliana Suarez </a:t>
                      </a:r>
                      <a:endParaRPr lang="es-CO" sz="1200">
                        <a:effectLst/>
                        <a:latin typeface="Modern Love Caps" panose="04070805081001020A01"/>
                      </a:endParaRPr>
                    </a:p>
                    <a:p>
                      <a:pPr algn="ctr">
                        <a:spcAft>
                          <a:spcPts val="0"/>
                        </a:spcAft>
                      </a:pPr>
                      <a:r>
                        <a:rPr lang="es-ES" sz="1200">
                          <a:effectLst/>
                          <a:latin typeface="Modern Love Caps" panose="04070805081001020A01"/>
                        </a:rPr>
                        <a:t>Gloria Estrada  Wilson Toncel</a:t>
                      </a:r>
                      <a:endParaRPr lang="es-CO" sz="1200">
                        <a:effectLst/>
                        <a:latin typeface="Modern Love Caps" panose="04070805081001020A01"/>
                        <a:ea typeface="Times New Roman" panose="02020603050405020304" pitchFamily="18" charset="0"/>
                      </a:endParaRPr>
                    </a:p>
                  </a:txBody>
                  <a:tcPr marL="42643" marR="42643" marT="0" marB="0" anchor="ctr"/>
                </a:tc>
                <a:tc>
                  <a:txBody>
                    <a:bodyPr/>
                    <a:lstStyle/>
                    <a:p>
                      <a:pPr algn="ctr">
                        <a:spcAft>
                          <a:spcPts val="0"/>
                        </a:spcAft>
                      </a:pPr>
                      <a:r>
                        <a:rPr lang="es-ES" sz="1200" dirty="0">
                          <a:effectLst/>
                          <a:latin typeface="Modern Love Caps" panose="04070805081001020A01"/>
                        </a:rPr>
                        <a:t>ACTIVA</a:t>
                      </a:r>
                      <a:endParaRPr lang="es-CO" sz="1200" dirty="0">
                        <a:effectLst/>
                        <a:latin typeface="Modern Love Caps" panose="04070805081001020A01"/>
                        <a:ea typeface="Times New Roman" panose="02020603050405020304" pitchFamily="18" charset="0"/>
                      </a:endParaRPr>
                    </a:p>
                  </a:txBody>
                  <a:tcPr marL="42643" marR="42643" marT="0" marB="0" anchor="ctr"/>
                </a:tc>
                <a:extLst>
                  <a:ext uri="{0D108BD9-81ED-4DB2-BD59-A6C34878D82A}">
                    <a16:rowId xmlns:a16="http://schemas.microsoft.com/office/drawing/2014/main" val="555133487"/>
                  </a:ext>
                </a:extLst>
              </a:tr>
            </a:tbl>
          </a:graphicData>
        </a:graphic>
      </p:graphicFrame>
    </p:spTree>
    <p:extLst>
      <p:ext uri="{BB962C8B-B14F-4D97-AF65-F5344CB8AC3E}">
        <p14:creationId xmlns:p14="http://schemas.microsoft.com/office/powerpoint/2010/main" val="32287365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1CFEA-C2D4-4C11-935E-5E4F070496A2}"/>
              </a:ext>
            </a:extLst>
          </p:cNvPr>
          <p:cNvSpPr>
            <a:spLocks noGrp="1"/>
          </p:cNvSpPr>
          <p:nvPr>
            <p:ph type="title"/>
          </p:nvPr>
        </p:nvSpPr>
        <p:spPr>
          <a:xfrm>
            <a:off x="2900917" y="2991367"/>
            <a:ext cx="10515600" cy="1325563"/>
          </a:xfrm>
        </p:spPr>
        <p:txBody>
          <a:bodyPr>
            <a:noAutofit/>
          </a:bodyPr>
          <a:lstStyle/>
          <a:p>
            <a:r>
              <a:rPr lang="es-CO" sz="9600" dirty="0">
                <a:solidFill>
                  <a:srgbClr val="002060"/>
                </a:solidFill>
                <a:latin typeface="Modern Love Caps" panose="04070805081001020A01" pitchFamily="82" charset="0"/>
              </a:rPr>
              <a:t>¡GRACIAS!</a:t>
            </a:r>
          </a:p>
        </p:txBody>
      </p:sp>
    </p:spTree>
    <p:extLst>
      <p:ext uri="{BB962C8B-B14F-4D97-AF65-F5344CB8AC3E}">
        <p14:creationId xmlns:p14="http://schemas.microsoft.com/office/powerpoint/2010/main" val="3904867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FF9096A6-689D-443E-AF8F-667A93BECF45}"/>
              </a:ext>
            </a:extLst>
          </p:cNvPr>
          <p:cNvGrpSpPr/>
          <p:nvPr/>
        </p:nvGrpSpPr>
        <p:grpSpPr>
          <a:xfrm>
            <a:off x="857965" y="2734127"/>
            <a:ext cx="9641268" cy="4081341"/>
            <a:chOff x="1176941" y="2324637"/>
            <a:chExt cx="9641268" cy="4081341"/>
          </a:xfrm>
        </p:grpSpPr>
        <p:pic>
          <p:nvPicPr>
            <p:cNvPr id="5" name="Picture 2" descr="https://i2.wp.com/concejodistritaldecartagena.gov.co/wp-content/uploads/2020/02/DAVID-BERNARDO-CABALLERO-RODRIGUEZ.jpg?resize=200%2C300">
              <a:extLst>
                <a:ext uri="{FF2B5EF4-FFF2-40B4-BE49-F238E27FC236}">
                  <a16:creationId xmlns:a16="http://schemas.microsoft.com/office/drawing/2014/main" id="{B4DEEDDE-18E3-4312-943F-6AA31BF8F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941" y="2324637"/>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i2.wp.com/concejodistritaldecartagena.gov.co/wp-content/uploads/2020/02/FERNANDO-DAVID-NI%C3%91O-MENDOZA.jpg?resize=200%2C300">
              <a:extLst>
                <a:ext uri="{FF2B5EF4-FFF2-40B4-BE49-F238E27FC236}">
                  <a16:creationId xmlns:a16="http://schemas.microsoft.com/office/drawing/2014/main" id="{31703EDA-6458-4C11-8FCF-ADD44709C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8781" y="2324637"/>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0.wp.com/concejodistritaldecartagena.gov.co/wp-content/uploads/2020/02/OSCAR-ALFONSO-MARIN-VILLALBA.jpg?resize=200%2C300">
              <a:extLst>
                <a:ext uri="{FF2B5EF4-FFF2-40B4-BE49-F238E27FC236}">
                  <a16:creationId xmlns:a16="http://schemas.microsoft.com/office/drawing/2014/main" id="{0ED47F65-73F4-4A8A-B1B3-5F6AF165F3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0161" y="2324637"/>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i1.wp.com/concejodistritaldecartagena.gov.co/wp-content/uploads/2020/02/RODRIGO-RAUL-REYES-PEREIRA.jpg?resize=200%2C300">
              <a:extLst>
                <a:ext uri="{FF2B5EF4-FFF2-40B4-BE49-F238E27FC236}">
                  <a16:creationId xmlns:a16="http://schemas.microsoft.com/office/drawing/2014/main" id="{76FF483E-9A4E-4EE2-AB2F-BFBA22716A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3209" y="2324637"/>
              <a:ext cx="190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6">
              <a:extLst>
                <a:ext uri="{FF2B5EF4-FFF2-40B4-BE49-F238E27FC236}">
                  <a16:creationId xmlns:a16="http://schemas.microsoft.com/office/drawing/2014/main" id="{A1860A9D-B418-42F5-BB19-DAA484F6A73F}"/>
                </a:ext>
              </a:extLst>
            </p:cNvPr>
            <p:cNvSpPr txBox="1"/>
            <p:nvPr/>
          </p:nvSpPr>
          <p:spPr>
            <a:xfrm>
              <a:off x="1205802" y="5539087"/>
              <a:ext cx="1876139" cy="830997"/>
            </a:xfrm>
            <a:prstGeom prst="rect">
              <a:avLst/>
            </a:prstGeom>
            <a:noFill/>
          </p:spPr>
          <p:txBody>
            <a:bodyPr wrap="square" lIns="0" tIns="0" rIns="0" bIns="0" rtlCol="0">
              <a:spAutoFit/>
            </a:bodyPr>
            <a:lstStyle/>
            <a:p>
              <a:pPr algn="ctr"/>
              <a:r>
                <a:rPr lang="es-CO" altLang="en-US" b="1" dirty="0">
                  <a:solidFill>
                    <a:schemeClr val="bg1"/>
                  </a:solidFill>
                </a:rPr>
                <a:t>DAVID BERNARDO CABALLERO RODRIGUEZ</a:t>
              </a:r>
            </a:p>
          </p:txBody>
        </p:sp>
        <p:sp>
          <p:nvSpPr>
            <p:cNvPr id="10" name="Text Box 6">
              <a:extLst>
                <a:ext uri="{FF2B5EF4-FFF2-40B4-BE49-F238E27FC236}">
                  <a16:creationId xmlns:a16="http://schemas.microsoft.com/office/drawing/2014/main" id="{8059CF58-8F59-45BF-A449-0687EE9A8C19}"/>
                </a:ext>
              </a:extLst>
            </p:cNvPr>
            <p:cNvSpPr txBox="1"/>
            <p:nvPr/>
          </p:nvSpPr>
          <p:spPr>
            <a:xfrm>
              <a:off x="3777642" y="5574981"/>
              <a:ext cx="1876139" cy="830997"/>
            </a:xfrm>
            <a:prstGeom prst="rect">
              <a:avLst/>
            </a:prstGeom>
            <a:noFill/>
          </p:spPr>
          <p:txBody>
            <a:bodyPr wrap="square" lIns="0" tIns="0" rIns="0" bIns="0" rtlCol="0">
              <a:spAutoFit/>
            </a:bodyPr>
            <a:lstStyle/>
            <a:p>
              <a:pPr algn="ctr"/>
              <a:r>
                <a:rPr lang="es-CO" altLang="en-US" b="1" dirty="0">
                  <a:solidFill>
                    <a:schemeClr val="bg1"/>
                  </a:solidFill>
                </a:rPr>
                <a:t>FERNANDO DAVID NIÑO MENDOZA</a:t>
              </a:r>
            </a:p>
            <a:p>
              <a:pPr algn="ctr"/>
              <a:endParaRPr lang="es-CO" altLang="en-US" b="1" dirty="0"/>
            </a:p>
          </p:txBody>
        </p:sp>
        <p:sp>
          <p:nvSpPr>
            <p:cNvPr id="11" name="Text Box 6">
              <a:extLst>
                <a:ext uri="{FF2B5EF4-FFF2-40B4-BE49-F238E27FC236}">
                  <a16:creationId xmlns:a16="http://schemas.microsoft.com/office/drawing/2014/main" id="{D073F8E4-C945-4559-B1FF-654525A046DE}"/>
                </a:ext>
              </a:extLst>
            </p:cNvPr>
            <p:cNvSpPr txBox="1"/>
            <p:nvPr/>
          </p:nvSpPr>
          <p:spPr>
            <a:xfrm>
              <a:off x="6349482" y="5574981"/>
              <a:ext cx="1876139" cy="830997"/>
            </a:xfrm>
            <a:prstGeom prst="rect">
              <a:avLst/>
            </a:prstGeom>
            <a:noFill/>
          </p:spPr>
          <p:txBody>
            <a:bodyPr wrap="square" lIns="0" tIns="0" rIns="0" bIns="0" rtlCol="0">
              <a:spAutoFit/>
            </a:bodyPr>
            <a:lstStyle/>
            <a:p>
              <a:pPr algn="ctr"/>
              <a:r>
                <a:rPr lang="es-CO" altLang="en-US" b="1" dirty="0">
                  <a:solidFill>
                    <a:schemeClr val="bg1"/>
                  </a:solidFill>
                </a:rPr>
                <a:t>OSCAR ALFONSO MARIN VILLALBA</a:t>
              </a:r>
            </a:p>
            <a:p>
              <a:pPr algn="ctr"/>
              <a:endParaRPr lang="es-CO" altLang="en-US" b="1" dirty="0"/>
            </a:p>
          </p:txBody>
        </p:sp>
        <p:sp>
          <p:nvSpPr>
            <p:cNvPr id="12" name="Text Box 6">
              <a:extLst>
                <a:ext uri="{FF2B5EF4-FFF2-40B4-BE49-F238E27FC236}">
                  <a16:creationId xmlns:a16="http://schemas.microsoft.com/office/drawing/2014/main" id="{9C120289-D964-415B-AFDF-F3C700CFDC39}"/>
                </a:ext>
              </a:extLst>
            </p:cNvPr>
            <p:cNvSpPr txBox="1"/>
            <p:nvPr/>
          </p:nvSpPr>
          <p:spPr>
            <a:xfrm>
              <a:off x="8921322" y="5574981"/>
              <a:ext cx="1876139" cy="830997"/>
            </a:xfrm>
            <a:prstGeom prst="rect">
              <a:avLst/>
            </a:prstGeom>
            <a:noFill/>
          </p:spPr>
          <p:txBody>
            <a:bodyPr wrap="square" lIns="0" tIns="0" rIns="0" bIns="0" rtlCol="0">
              <a:spAutoFit/>
            </a:bodyPr>
            <a:lstStyle/>
            <a:p>
              <a:pPr algn="ctr"/>
              <a:r>
                <a:rPr lang="es-CO" altLang="en-US" b="1" dirty="0">
                  <a:solidFill>
                    <a:schemeClr val="bg1"/>
                  </a:solidFill>
                </a:rPr>
                <a:t>RODRIGO RAUL REYES PEREIRA</a:t>
              </a:r>
            </a:p>
            <a:p>
              <a:pPr algn="ctr"/>
              <a:endParaRPr lang="es-CO" altLang="en-US" b="1" dirty="0"/>
            </a:p>
          </p:txBody>
        </p:sp>
      </p:grpSp>
      <p:sp>
        <p:nvSpPr>
          <p:cNvPr id="13" name="Rectángulo 12">
            <a:extLst>
              <a:ext uri="{FF2B5EF4-FFF2-40B4-BE49-F238E27FC236}">
                <a16:creationId xmlns:a16="http://schemas.microsoft.com/office/drawing/2014/main" id="{3E01DF0F-9813-4FF6-8926-030A549871FE}"/>
              </a:ext>
            </a:extLst>
          </p:cNvPr>
          <p:cNvSpPr/>
          <p:nvPr/>
        </p:nvSpPr>
        <p:spPr>
          <a:xfrm>
            <a:off x="857965" y="1607736"/>
            <a:ext cx="8232165" cy="769441"/>
          </a:xfrm>
          <a:prstGeom prst="rect">
            <a:avLst/>
          </a:prstGeom>
        </p:spPr>
        <p:txBody>
          <a:bodyPr wrap="square">
            <a:spAutoFit/>
          </a:bodyPr>
          <a:lstStyle/>
          <a:p>
            <a:pPr algn="ctr"/>
            <a:r>
              <a:rPr lang="es-CO" sz="4400" b="1" dirty="0">
                <a:solidFill>
                  <a:schemeClr val="bg1"/>
                </a:solidFill>
                <a:latin typeface="Modern Love Caps" panose="04070805081001020A01" pitchFamily="82" charset="0"/>
              </a:rPr>
              <a:t>BANCADA PARTIDO CONSERVADOR</a:t>
            </a:r>
          </a:p>
        </p:txBody>
      </p:sp>
      <p:pic>
        <p:nvPicPr>
          <p:cNvPr id="2" name="Imagen 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836694" y="1401066"/>
            <a:ext cx="1094695" cy="940217"/>
          </a:xfrm>
          <a:prstGeom prst="rect">
            <a:avLst/>
          </a:prstGeom>
        </p:spPr>
      </p:pic>
    </p:spTree>
    <p:extLst>
      <p:ext uri="{BB962C8B-B14F-4D97-AF65-F5344CB8AC3E}">
        <p14:creationId xmlns:p14="http://schemas.microsoft.com/office/powerpoint/2010/main" val="2583178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7CECCCBF-7D48-4A6D-956E-15F6F6C83D95}"/>
              </a:ext>
            </a:extLst>
          </p:cNvPr>
          <p:cNvGrpSpPr/>
          <p:nvPr/>
        </p:nvGrpSpPr>
        <p:grpSpPr>
          <a:xfrm>
            <a:off x="3376378" y="2951079"/>
            <a:ext cx="4721189" cy="3676881"/>
            <a:chOff x="3828357" y="2350029"/>
            <a:chExt cx="4721189" cy="3676881"/>
          </a:xfrm>
        </p:grpSpPr>
        <p:sp>
          <p:nvSpPr>
            <p:cNvPr id="4" name="Text Box 6">
              <a:extLst>
                <a:ext uri="{FF2B5EF4-FFF2-40B4-BE49-F238E27FC236}">
                  <a16:creationId xmlns:a16="http://schemas.microsoft.com/office/drawing/2014/main" id="{49F4F478-1945-4BEE-B50F-D290A849BB7C}"/>
                </a:ext>
              </a:extLst>
            </p:cNvPr>
            <p:cNvSpPr txBox="1"/>
            <p:nvPr/>
          </p:nvSpPr>
          <p:spPr>
            <a:xfrm>
              <a:off x="3842787" y="5428053"/>
              <a:ext cx="1876139" cy="553998"/>
            </a:xfrm>
            <a:prstGeom prst="rect">
              <a:avLst/>
            </a:prstGeom>
            <a:noFill/>
          </p:spPr>
          <p:txBody>
            <a:bodyPr wrap="square" lIns="0" tIns="0" rIns="0" bIns="0" rtlCol="0">
              <a:spAutoFit/>
            </a:bodyPr>
            <a:lstStyle/>
            <a:p>
              <a:pPr algn="ctr"/>
              <a:r>
                <a:rPr lang="es-CO" altLang="en-US" b="1" dirty="0">
                  <a:solidFill>
                    <a:schemeClr val="bg1"/>
                  </a:solidFill>
                  <a:latin typeface="Modern Love Caps" panose="04070805081001020A01" pitchFamily="82" charset="0"/>
                </a:rPr>
                <a:t>CESAR AUGUSTO PION GONZALEZ</a:t>
              </a:r>
            </a:p>
          </p:txBody>
        </p:sp>
        <p:sp>
          <p:nvSpPr>
            <p:cNvPr id="5" name="Text Box 6">
              <a:extLst>
                <a:ext uri="{FF2B5EF4-FFF2-40B4-BE49-F238E27FC236}">
                  <a16:creationId xmlns:a16="http://schemas.microsoft.com/office/drawing/2014/main" id="{BB7B07B7-B05D-4CE0-A200-27644D8F50AE}"/>
                </a:ext>
              </a:extLst>
            </p:cNvPr>
            <p:cNvSpPr txBox="1"/>
            <p:nvPr/>
          </p:nvSpPr>
          <p:spPr>
            <a:xfrm>
              <a:off x="6658976" y="5472912"/>
              <a:ext cx="1876139" cy="553998"/>
            </a:xfrm>
            <a:prstGeom prst="rect">
              <a:avLst/>
            </a:prstGeom>
            <a:noFill/>
          </p:spPr>
          <p:txBody>
            <a:bodyPr wrap="square" lIns="0" tIns="0" rIns="0" bIns="0" rtlCol="0">
              <a:spAutoFit/>
            </a:bodyPr>
            <a:lstStyle/>
            <a:p>
              <a:pPr algn="ctr"/>
              <a:r>
                <a:rPr lang="es-CO" altLang="en-US" b="1" dirty="0">
                  <a:solidFill>
                    <a:schemeClr val="bg1"/>
                  </a:solidFill>
                  <a:latin typeface="Modern Love Caps" panose="04070805081001020A01" pitchFamily="82" charset="0"/>
                </a:rPr>
                <a:t>LEWIS MONTERO POLO</a:t>
              </a:r>
            </a:p>
          </p:txBody>
        </p:sp>
        <p:pic>
          <p:nvPicPr>
            <p:cNvPr id="6" name="Imagen 5">
              <a:extLst>
                <a:ext uri="{FF2B5EF4-FFF2-40B4-BE49-F238E27FC236}">
                  <a16:creationId xmlns:a16="http://schemas.microsoft.com/office/drawing/2014/main" id="{EB0FB994-C523-40F1-8324-8DA9FEB64B88}"/>
                </a:ext>
              </a:extLst>
            </p:cNvPr>
            <p:cNvPicPr>
              <a:picLocks noChangeAspect="1"/>
            </p:cNvPicPr>
            <p:nvPr/>
          </p:nvPicPr>
          <p:blipFill>
            <a:blip r:embed="rId2"/>
            <a:stretch>
              <a:fillRect/>
            </a:stretch>
          </p:blipFill>
          <p:spPr>
            <a:xfrm>
              <a:off x="3828357" y="2350029"/>
              <a:ext cx="1905000" cy="2857500"/>
            </a:xfrm>
            <a:prstGeom prst="rect">
              <a:avLst/>
            </a:prstGeom>
          </p:spPr>
        </p:pic>
        <p:pic>
          <p:nvPicPr>
            <p:cNvPr id="7" name="Imagen 6">
              <a:extLst>
                <a:ext uri="{FF2B5EF4-FFF2-40B4-BE49-F238E27FC236}">
                  <a16:creationId xmlns:a16="http://schemas.microsoft.com/office/drawing/2014/main" id="{5013E0D2-B1E0-4F2A-B470-0CD8633C5238}"/>
                </a:ext>
              </a:extLst>
            </p:cNvPr>
            <p:cNvPicPr>
              <a:picLocks noChangeAspect="1"/>
            </p:cNvPicPr>
            <p:nvPr/>
          </p:nvPicPr>
          <p:blipFill>
            <a:blip r:embed="rId3"/>
            <a:stretch>
              <a:fillRect/>
            </a:stretch>
          </p:blipFill>
          <p:spPr>
            <a:xfrm>
              <a:off x="6644546" y="2350029"/>
              <a:ext cx="1905000" cy="2857500"/>
            </a:xfrm>
            <a:prstGeom prst="rect">
              <a:avLst/>
            </a:prstGeom>
          </p:spPr>
        </p:pic>
      </p:grpSp>
      <p:sp>
        <p:nvSpPr>
          <p:cNvPr id="8" name="Rectángulo 7">
            <a:extLst>
              <a:ext uri="{FF2B5EF4-FFF2-40B4-BE49-F238E27FC236}">
                <a16:creationId xmlns:a16="http://schemas.microsoft.com/office/drawing/2014/main" id="{418278B1-815D-4F47-9F25-F557A7CCCE8A}"/>
              </a:ext>
            </a:extLst>
          </p:cNvPr>
          <p:cNvSpPr/>
          <p:nvPr/>
        </p:nvSpPr>
        <p:spPr>
          <a:xfrm>
            <a:off x="1441741" y="1879990"/>
            <a:ext cx="8232165" cy="769441"/>
          </a:xfrm>
          <a:prstGeom prst="rect">
            <a:avLst/>
          </a:prstGeom>
        </p:spPr>
        <p:txBody>
          <a:bodyPr wrap="square">
            <a:spAutoFit/>
          </a:bodyPr>
          <a:lstStyle/>
          <a:p>
            <a:pPr algn="ctr"/>
            <a:r>
              <a:rPr lang="es-CO" sz="4400" b="1" dirty="0">
                <a:solidFill>
                  <a:schemeClr val="bg1"/>
                </a:solidFill>
                <a:latin typeface="Modern Love Caps" panose="04070805081001020A01" pitchFamily="82" charset="0"/>
              </a:rPr>
              <a:t>BANCADA PARTIDO DE LA U</a:t>
            </a:r>
          </a:p>
        </p:txBody>
      </p:sp>
      <p:pic>
        <p:nvPicPr>
          <p:cNvPr id="2" name="Imagen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63076" y="3344779"/>
            <a:ext cx="1790488" cy="1792704"/>
          </a:xfrm>
          <a:prstGeom prst="rect">
            <a:avLst/>
          </a:prstGeom>
        </p:spPr>
      </p:pic>
    </p:spTree>
    <p:extLst>
      <p:ext uri="{BB962C8B-B14F-4D97-AF65-F5344CB8AC3E}">
        <p14:creationId xmlns:p14="http://schemas.microsoft.com/office/powerpoint/2010/main" val="112465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90FEFB35-BE50-4EAA-B171-2B7F8219B522}"/>
              </a:ext>
            </a:extLst>
          </p:cNvPr>
          <p:cNvGrpSpPr/>
          <p:nvPr/>
        </p:nvGrpSpPr>
        <p:grpSpPr>
          <a:xfrm>
            <a:off x="3449294" y="2629367"/>
            <a:ext cx="4849418" cy="3620229"/>
            <a:chOff x="2791008" y="2491696"/>
            <a:chExt cx="4849418" cy="3620229"/>
          </a:xfrm>
        </p:grpSpPr>
        <p:sp>
          <p:nvSpPr>
            <p:cNvPr id="5" name="Text Box 6">
              <a:extLst>
                <a:ext uri="{FF2B5EF4-FFF2-40B4-BE49-F238E27FC236}">
                  <a16:creationId xmlns:a16="http://schemas.microsoft.com/office/drawing/2014/main" id="{2A31507E-CE3D-47AA-96BA-B818A42D9261}"/>
                </a:ext>
              </a:extLst>
            </p:cNvPr>
            <p:cNvSpPr txBox="1"/>
            <p:nvPr/>
          </p:nvSpPr>
          <p:spPr>
            <a:xfrm>
              <a:off x="2805438" y="5557927"/>
              <a:ext cx="1876139" cy="553998"/>
            </a:xfrm>
            <a:prstGeom prst="rect">
              <a:avLst/>
            </a:prstGeom>
            <a:noFill/>
          </p:spPr>
          <p:txBody>
            <a:bodyPr wrap="square" lIns="0" tIns="0" rIns="0" bIns="0" rtlCol="0">
              <a:spAutoFit/>
            </a:bodyPr>
            <a:lstStyle/>
            <a:p>
              <a:pPr algn="ctr"/>
              <a:r>
                <a:rPr lang="es-CO" altLang="en-US" b="1" dirty="0">
                  <a:solidFill>
                    <a:schemeClr val="bg1"/>
                  </a:solidFill>
                  <a:latin typeface="Modern Love Caps" panose="04070805081001020A01" pitchFamily="82" charset="0"/>
                </a:rPr>
                <a:t>LUDER MIGUEL ARIZA SANMARTIN</a:t>
              </a:r>
            </a:p>
          </p:txBody>
        </p:sp>
        <p:pic>
          <p:nvPicPr>
            <p:cNvPr id="6" name="Imagen 5">
              <a:extLst>
                <a:ext uri="{FF2B5EF4-FFF2-40B4-BE49-F238E27FC236}">
                  <a16:creationId xmlns:a16="http://schemas.microsoft.com/office/drawing/2014/main" id="{ED664D8C-B11F-413A-95B8-A8D20F873CBE}"/>
                </a:ext>
              </a:extLst>
            </p:cNvPr>
            <p:cNvPicPr>
              <a:picLocks noChangeAspect="1"/>
            </p:cNvPicPr>
            <p:nvPr/>
          </p:nvPicPr>
          <p:blipFill>
            <a:blip r:embed="rId2"/>
            <a:stretch>
              <a:fillRect/>
            </a:stretch>
          </p:blipFill>
          <p:spPr>
            <a:xfrm>
              <a:off x="2791008" y="2491696"/>
              <a:ext cx="1905000" cy="2857500"/>
            </a:xfrm>
            <a:prstGeom prst="rect">
              <a:avLst/>
            </a:prstGeom>
          </p:spPr>
        </p:pic>
        <p:pic>
          <p:nvPicPr>
            <p:cNvPr id="7" name="Imagen 6">
              <a:extLst>
                <a:ext uri="{FF2B5EF4-FFF2-40B4-BE49-F238E27FC236}">
                  <a16:creationId xmlns:a16="http://schemas.microsoft.com/office/drawing/2014/main" id="{C93943EE-CC1B-46DD-98D2-1B5A361C2813}"/>
                </a:ext>
              </a:extLst>
            </p:cNvPr>
            <p:cNvPicPr>
              <a:picLocks noChangeAspect="1"/>
            </p:cNvPicPr>
            <p:nvPr/>
          </p:nvPicPr>
          <p:blipFill>
            <a:blip r:embed="rId3"/>
            <a:stretch>
              <a:fillRect/>
            </a:stretch>
          </p:blipFill>
          <p:spPr>
            <a:xfrm>
              <a:off x="5735426" y="2491696"/>
              <a:ext cx="1905000" cy="2857500"/>
            </a:xfrm>
            <a:prstGeom prst="rect">
              <a:avLst/>
            </a:prstGeom>
          </p:spPr>
        </p:pic>
      </p:grpSp>
      <p:sp>
        <p:nvSpPr>
          <p:cNvPr id="12" name="Rectángulo 11">
            <a:extLst>
              <a:ext uri="{FF2B5EF4-FFF2-40B4-BE49-F238E27FC236}">
                <a16:creationId xmlns:a16="http://schemas.microsoft.com/office/drawing/2014/main" id="{F6AE5633-9CE8-4BC1-A7DB-565DF8D10E37}"/>
              </a:ext>
            </a:extLst>
          </p:cNvPr>
          <p:cNvSpPr/>
          <p:nvPr/>
        </p:nvSpPr>
        <p:spPr>
          <a:xfrm>
            <a:off x="6393712" y="5589318"/>
            <a:ext cx="1905000" cy="646331"/>
          </a:xfrm>
          <a:prstGeom prst="rect">
            <a:avLst/>
          </a:prstGeom>
        </p:spPr>
        <p:txBody>
          <a:bodyPr wrap="square">
            <a:spAutoFit/>
          </a:bodyPr>
          <a:lstStyle/>
          <a:p>
            <a:pPr algn="ctr"/>
            <a:r>
              <a:rPr lang="es-CO" altLang="en-US" b="1" dirty="0">
                <a:solidFill>
                  <a:schemeClr val="bg1"/>
                </a:solidFill>
                <a:latin typeface="Modern Love Caps" panose="04070805081001020A01" pitchFamily="82" charset="0"/>
              </a:rPr>
              <a:t>SERGIO ANDRES MENDOZA CASTRO</a:t>
            </a:r>
          </a:p>
        </p:txBody>
      </p:sp>
      <p:sp>
        <p:nvSpPr>
          <p:cNvPr id="13" name="Rectángulo 12">
            <a:extLst>
              <a:ext uri="{FF2B5EF4-FFF2-40B4-BE49-F238E27FC236}">
                <a16:creationId xmlns:a16="http://schemas.microsoft.com/office/drawing/2014/main" id="{1D274128-0F5A-4298-9705-EC4406BE228D}"/>
              </a:ext>
            </a:extLst>
          </p:cNvPr>
          <p:cNvSpPr/>
          <p:nvPr/>
        </p:nvSpPr>
        <p:spPr>
          <a:xfrm>
            <a:off x="1656594" y="1798370"/>
            <a:ext cx="8232165" cy="830997"/>
          </a:xfrm>
          <a:prstGeom prst="rect">
            <a:avLst/>
          </a:prstGeom>
        </p:spPr>
        <p:txBody>
          <a:bodyPr wrap="square">
            <a:spAutoFit/>
          </a:bodyPr>
          <a:lstStyle/>
          <a:p>
            <a:pPr algn="ctr"/>
            <a:r>
              <a:rPr lang="es-CO" sz="4800" b="1" dirty="0">
                <a:solidFill>
                  <a:schemeClr val="bg1"/>
                </a:solidFill>
                <a:latin typeface="Modern Love Caps" panose="04070805081001020A01" pitchFamily="82" charset="0"/>
              </a:rPr>
              <a:t>BANCADA PARTIDO ALIANZA VERDE </a:t>
            </a:r>
          </a:p>
        </p:txBody>
      </p:sp>
      <p:pic>
        <p:nvPicPr>
          <p:cNvPr id="2" name="Imagen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03192" y="3372550"/>
            <a:ext cx="1371133" cy="1371133"/>
          </a:xfrm>
          <a:prstGeom prst="rect">
            <a:avLst/>
          </a:prstGeom>
        </p:spPr>
      </p:pic>
    </p:spTree>
    <p:extLst>
      <p:ext uri="{BB962C8B-B14F-4D97-AF65-F5344CB8AC3E}">
        <p14:creationId xmlns:p14="http://schemas.microsoft.com/office/powerpoint/2010/main" val="844945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295C9B2B-CD59-4B0A-AB05-4D91E0F683A8}"/>
              </a:ext>
            </a:extLst>
          </p:cNvPr>
          <p:cNvGrpSpPr/>
          <p:nvPr/>
        </p:nvGrpSpPr>
        <p:grpSpPr>
          <a:xfrm>
            <a:off x="2345328" y="2621297"/>
            <a:ext cx="7597104" cy="3499337"/>
            <a:chOff x="2164575" y="2610664"/>
            <a:chExt cx="7597104" cy="3499337"/>
          </a:xfrm>
        </p:grpSpPr>
        <p:sp>
          <p:nvSpPr>
            <p:cNvPr id="5" name="Text Box 6">
              <a:extLst>
                <a:ext uri="{FF2B5EF4-FFF2-40B4-BE49-F238E27FC236}">
                  <a16:creationId xmlns:a16="http://schemas.microsoft.com/office/drawing/2014/main" id="{4E91E351-80F4-4957-99FB-3A9016F33946}"/>
                </a:ext>
              </a:extLst>
            </p:cNvPr>
            <p:cNvSpPr txBox="1"/>
            <p:nvPr/>
          </p:nvSpPr>
          <p:spPr>
            <a:xfrm>
              <a:off x="2164575" y="5556003"/>
              <a:ext cx="1876139" cy="553998"/>
            </a:xfrm>
            <a:prstGeom prst="rect">
              <a:avLst/>
            </a:prstGeom>
            <a:noFill/>
          </p:spPr>
          <p:txBody>
            <a:bodyPr wrap="square" lIns="0" tIns="0" rIns="0" bIns="0" rtlCol="0">
              <a:spAutoFit/>
            </a:bodyPr>
            <a:lstStyle/>
            <a:p>
              <a:pPr algn="ctr"/>
              <a:r>
                <a:rPr lang="es-CO" altLang="en-US" b="1" dirty="0">
                  <a:solidFill>
                    <a:schemeClr val="bg1"/>
                  </a:solidFill>
                  <a:latin typeface="Modern Love Caps" panose="04070805081001020A01" pitchFamily="82" charset="0"/>
                </a:rPr>
                <a:t>CLAUDIA</a:t>
              </a:r>
              <a:r>
                <a:rPr lang="es-CO" altLang="en-US" b="1" dirty="0">
                  <a:solidFill>
                    <a:schemeClr val="bg1"/>
                  </a:solidFill>
                </a:rPr>
                <a:t> </a:t>
              </a:r>
              <a:r>
                <a:rPr lang="es-CO" altLang="en-US" b="1" dirty="0">
                  <a:solidFill>
                    <a:schemeClr val="bg1"/>
                  </a:solidFill>
                  <a:latin typeface="Modern Love Caps" panose="04070805081001020A01" pitchFamily="82" charset="0"/>
                </a:rPr>
                <a:t>ARBOLEDA TORRES</a:t>
              </a:r>
            </a:p>
          </p:txBody>
        </p:sp>
        <p:sp>
          <p:nvSpPr>
            <p:cNvPr id="6" name="Text Box 6">
              <a:extLst>
                <a:ext uri="{FF2B5EF4-FFF2-40B4-BE49-F238E27FC236}">
                  <a16:creationId xmlns:a16="http://schemas.microsoft.com/office/drawing/2014/main" id="{F292D500-5DFB-48F3-A969-F92B3098E498}"/>
                </a:ext>
              </a:extLst>
            </p:cNvPr>
            <p:cNvSpPr txBox="1"/>
            <p:nvPr/>
          </p:nvSpPr>
          <p:spPr>
            <a:xfrm>
              <a:off x="7885540" y="5556003"/>
              <a:ext cx="1876139" cy="553998"/>
            </a:xfrm>
            <a:prstGeom prst="rect">
              <a:avLst/>
            </a:prstGeom>
            <a:noFill/>
          </p:spPr>
          <p:txBody>
            <a:bodyPr wrap="square" lIns="0" tIns="0" rIns="0" bIns="0" rtlCol="0">
              <a:spAutoFit/>
            </a:bodyPr>
            <a:lstStyle/>
            <a:p>
              <a:pPr algn="ctr"/>
              <a:r>
                <a:rPr lang="es-CO" altLang="en-US" b="1" dirty="0">
                  <a:solidFill>
                    <a:schemeClr val="bg1"/>
                  </a:solidFill>
                  <a:latin typeface="Modern Love Caps" panose="04070805081001020A01" pitchFamily="82" charset="0"/>
                </a:rPr>
                <a:t>JAVIER</a:t>
              </a:r>
              <a:r>
                <a:rPr lang="es-CO" altLang="en-US" b="1" dirty="0">
                  <a:solidFill>
                    <a:schemeClr val="bg1"/>
                  </a:solidFill>
                </a:rPr>
                <a:t> </a:t>
              </a:r>
              <a:r>
                <a:rPr lang="es-CO" altLang="en-US" b="1" dirty="0">
                  <a:solidFill>
                    <a:schemeClr val="bg1"/>
                  </a:solidFill>
                  <a:latin typeface="Modern Love Caps" panose="04070805081001020A01" pitchFamily="82" charset="0"/>
                </a:rPr>
                <a:t>JULIO BEJARANO</a:t>
              </a:r>
            </a:p>
          </p:txBody>
        </p:sp>
        <p:pic>
          <p:nvPicPr>
            <p:cNvPr id="7" name="Imagen 6">
              <a:extLst>
                <a:ext uri="{FF2B5EF4-FFF2-40B4-BE49-F238E27FC236}">
                  <a16:creationId xmlns:a16="http://schemas.microsoft.com/office/drawing/2014/main" id="{2B4175D7-715D-4D1D-B9CF-38A3F120DE13}"/>
                </a:ext>
              </a:extLst>
            </p:cNvPr>
            <p:cNvPicPr>
              <a:picLocks noChangeAspect="1"/>
            </p:cNvPicPr>
            <p:nvPr/>
          </p:nvPicPr>
          <p:blipFill>
            <a:blip r:embed="rId2"/>
            <a:stretch>
              <a:fillRect/>
            </a:stretch>
          </p:blipFill>
          <p:spPr>
            <a:xfrm>
              <a:off x="2164575" y="2610664"/>
              <a:ext cx="1905000" cy="2857500"/>
            </a:xfrm>
            <a:prstGeom prst="rect">
              <a:avLst/>
            </a:prstGeom>
          </p:spPr>
        </p:pic>
        <p:pic>
          <p:nvPicPr>
            <p:cNvPr id="8" name="Imagen 7">
              <a:extLst>
                <a:ext uri="{FF2B5EF4-FFF2-40B4-BE49-F238E27FC236}">
                  <a16:creationId xmlns:a16="http://schemas.microsoft.com/office/drawing/2014/main" id="{B895093F-F1E9-4675-B65E-AC6A499981D2}"/>
                </a:ext>
              </a:extLst>
            </p:cNvPr>
            <p:cNvPicPr>
              <a:picLocks noChangeAspect="1"/>
            </p:cNvPicPr>
            <p:nvPr/>
          </p:nvPicPr>
          <p:blipFill>
            <a:blip r:embed="rId3"/>
            <a:stretch>
              <a:fillRect/>
            </a:stretch>
          </p:blipFill>
          <p:spPr>
            <a:xfrm>
              <a:off x="7780772" y="2610664"/>
              <a:ext cx="1905000" cy="2857500"/>
            </a:xfrm>
            <a:prstGeom prst="rect">
              <a:avLst/>
            </a:prstGeom>
          </p:spPr>
        </p:pic>
      </p:grpSp>
      <p:sp>
        <p:nvSpPr>
          <p:cNvPr id="9" name="Rectángulo 8">
            <a:extLst>
              <a:ext uri="{FF2B5EF4-FFF2-40B4-BE49-F238E27FC236}">
                <a16:creationId xmlns:a16="http://schemas.microsoft.com/office/drawing/2014/main" id="{7933A98D-06AF-4CB1-B595-8AE1707217FB}"/>
              </a:ext>
            </a:extLst>
          </p:cNvPr>
          <p:cNvSpPr/>
          <p:nvPr/>
        </p:nvSpPr>
        <p:spPr>
          <a:xfrm>
            <a:off x="-999008" y="1849167"/>
            <a:ext cx="8232165" cy="769441"/>
          </a:xfrm>
          <a:prstGeom prst="rect">
            <a:avLst/>
          </a:prstGeom>
        </p:spPr>
        <p:txBody>
          <a:bodyPr wrap="square">
            <a:spAutoFit/>
          </a:bodyPr>
          <a:lstStyle/>
          <a:p>
            <a:pPr algn="ctr"/>
            <a:r>
              <a:rPr lang="es-CO" sz="4400" b="1" dirty="0">
                <a:solidFill>
                  <a:schemeClr val="bg1"/>
                </a:solidFill>
                <a:latin typeface="Modern Love Caps" panose="04070805081001020A01" pitchFamily="82" charset="0"/>
              </a:rPr>
              <a:t>PARTIDO MIRA</a:t>
            </a:r>
          </a:p>
        </p:txBody>
      </p:sp>
      <p:sp>
        <p:nvSpPr>
          <p:cNvPr id="10" name="Rectángulo 9">
            <a:extLst>
              <a:ext uri="{FF2B5EF4-FFF2-40B4-BE49-F238E27FC236}">
                <a16:creationId xmlns:a16="http://schemas.microsoft.com/office/drawing/2014/main" id="{5CB4AF8C-8F76-484D-A506-806BEE3F2CCC}"/>
              </a:ext>
            </a:extLst>
          </p:cNvPr>
          <p:cNvSpPr/>
          <p:nvPr/>
        </p:nvSpPr>
        <p:spPr>
          <a:xfrm>
            <a:off x="4698866" y="1849166"/>
            <a:ext cx="8232165" cy="769441"/>
          </a:xfrm>
          <a:prstGeom prst="rect">
            <a:avLst/>
          </a:prstGeom>
        </p:spPr>
        <p:txBody>
          <a:bodyPr wrap="square">
            <a:spAutoFit/>
          </a:bodyPr>
          <a:lstStyle/>
          <a:p>
            <a:pPr algn="ctr"/>
            <a:r>
              <a:rPr lang="es-CO" sz="4400" b="1" dirty="0">
                <a:solidFill>
                  <a:schemeClr val="bg1"/>
                </a:solidFill>
                <a:latin typeface="Modern Love Caps" panose="04070805081001020A01" pitchFamily="82" charset="0"/>
              </a:rPr>
              <a:t>COALICIÓN ALTERNATIVA</a:t>
            </a:r>
          </a:p>
        </p:txBody>
      </p:sp>
      <p:pic>
        <p:nvPicPr>
          <p:cNvPr id="2" name="Imagen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1050" y="3429752"/>
            <a:ext cx="1325740" cy="1325740"/>
          </a:xfrm>
          <a:prstGeom prst="rect">
            <a:avLst/>
          </a:prstGeom>
        </p:spPr>
      </p:pic>
    </p:spTree>
    <p:extLst>
      <p:ext uri="{BB962C8B-B14F-4D97-AF65-F5344CB8AC3E}">
        <p14:creationId xmlns:p14="http://schemas.microsoft.com/office/powerpoint/2010/main" val="2425802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4488</Words>
  <Application>Microsoft Office PowerPoint</Application>
  <PresentationFormat>Panorámica</PresentationFormat>
  <Paragraphs>926</Paragraphs>
  <Slides>54</Slides>
  <Notes>0</Notes>
  <HiddenSlides>0</HiddenSlides>
  <MMClips>0</MMClips>
  <ScaleCrop>false</ScaleCrop>
  <HeadingPairs>
    <vt:vector size="6" baseType="variant">
      <vt:variant>
        <vt:lpstr>Fuentes usadas</vt:lpstr>
      </vt:variant>
      <vt:variant>
        <vt:i4>8</vt:i4>
      </vt:variant>
      <vt:variant>
        <vt:lpstr>Tema</vt:lpstr>
      </vt:variant>
      <vt:variant>
        <vt:i4>6</vt:i4>
      </vt:variant>
      <vt:variant>
        <vt:lpstr>Títulos de diapositiva</vt:lpstr>
      </vt:variant>
      <vt:variant>
        <vt:i4>54</vt:i4>
      </vt:variant>
    </vt:vector>
  </HeadingPairs>
  <TitlesOfParts>
    <vt:vector size="68" baseType="lpstr">
      <vt:lpstr>Arial</vt:lpstr>
      <vt:lpstr>Calibri</vt:lpstr>
      <vt:lpstr>Calibri Light</vt:lpstr>
      <vt:lpstr>Candara Light</vt:lpstr>
      <vt:lpstr>Modern Love Caps</vt:lpstr>
      <vt:lpstr>Symbol</vt:lpstr>
      <vt:lpstr>Times New Roman</vt:lpstr>
      <vt:lpstr>Wingdings</vt:lpstr>
      <vt:lpstr>Tema de Office</vt:lpstr>
      <vt:lpstr>Diseño personalizado</vt:lpstr>
      <vt:lpstr>1_Diseño personalizado</vt:lpstr>
      <vt:lpstr>2_Diseño personalizado</vt:lpstr>
      <vt:lpstr>3_Diseño personalizado</vt:lpstr>
      <vt:lpstr>Office Theme</vt:lpstr>
      <vt:lpstr>Presentación de PowerPoint</vt:lpstr>
      <vt:lpstr>CONCEJALES  2020-2023</vt:lpstr>
      <vt:lpstr>BANCADA PARTIDO CAMBIO RADICAL</vt:lpstr>
      <vt:lpstr>Presentación de PowerPoint</vt:lpstr>
      <vt:lpstr>Presentación de PowerPoint</vt:lpstr>
      <vt:lpstr>Presentación de PowerPoint</vt:lpstr>
      <vt:lpstr>Presentación de PowerPoint</vt:lpstr>
      <vt:lpstr>Presentación de PowerPoint</vt:lpstr>
      <vt:lpstr>Presentación de PowerPoint</vt:lpstr>
      <vt:lpstr>MESA DIRECTIVA AÑO 2021</vt:lpstr>
      <vt:lpstr>FUNCIONARIOS ADSCRITOS A LA SECRETARÍA GENERAL</vt:lpstr>
      <vt:lpstr>VOCEROS POR BANCADAS </vt:lpstr>
      <vt:lpstr>Presentación de PowerPoint</vt:lpstr>
      <vt:lpstr>Presentación de PowerPoint</vt:lpstr>
      <vt:lpstr>Presentación de PowerPoint</vt:lpstr>
      <vt:lpstr>Presentación de PowerPoint</vt:lpstr>
      <vt:lpstr>SESIONES REALIZADAS EN EL 1ER SEMESTRE DEL AÑO 2021</vt:lpstr>
      <vt:lpstr>GESTIÓN MISIONAL    SESIONES REALIZADAS DEL  01 DE MARZO AL 30 DE JUNIO DE 2021 </vt:lpstr>
      <vt:lpstr>1. SESIONES ORDINARIAS </vt:lpstr>
      <vt:lpstr>2. SESIONES PRÓRROGAS ORDINARIAS </vt:lpstr>
      <vt:lpstr>3. SESIONES EXTRAORDINARIAS </vt:lpstr>
      <vt:lpstr>TOTAL DE SESIONES</vt:lpstr>
      <vt:lpstr>4. SESIONES DE CONTROL POLÍTICO   </vt:lpstr>
      <vt:lpstr>Presentación de PowerPoint</vt:lpstr>
      <vt:lpstr>Presentación de PowerPoint</vt:lpstr>
      <vt:lpstr>Presentación de PowerPoint</vt:lpstr>
      <vt:lpstr>Presentación de PowerPoint</vt:lpstr>
      <vt:lpstr>Presentación de PowerPoint</vt:lpstr>
      <vt:lpstr>GESTION NORMATIVA  TRÁMITE DE LOS PROYECTOS DE ACUERDO RADICADOS.  </vt:lpstr>
      <vt:lpstr>Presentación de PowerPoint</vt:lpstr>
      <vt:lpstr>PROYECTOS DE ACUERDOS APROBADOS Y SANCIONADOS </vt:lpstr>
      <vt:lpstr>Presentación de PowerPoint</vt:lpstr>
      <vt:lpstr>Presentación de PowerPoint</vt:lpstr>
      <vt:lpstr>Presentación de PowerPoint</vt:lpstr>
      <vt:lpstr>PROYECTOS DE ACUERDOS APROBADOS QUE SE ENCUENTRAN PARA LA SANCIÓN DEL ALCALDE MAYOR DE CARTAGENA.   </vt:lpstr>
      <vt:lpstr>Presentación de PowerPoint</vt:lpstr>
      <vt:lpstr>  PROYECTOS DE ACUERDO ARCHIVADOS </vt:lpstr>
      <vt:lpstr>PROYECTOS DE ACUERDO RETIRADOS </vt:lpstr>
      <vt:lpstr>PROYECTOS DE ACUERDO OBJETADOS </vt:lpstr>
      <vt:lpstr>PROYECTOS DE ACUERDO PENDIENTES POR SEGUNDO DEBATE  </vt:lpstr>
      <vt:lpstr>  BALANCE DE PROYECTOS DE ACUERDOS PRESENTADOS   EJECUTIVO : SIETE (7) CORPORACIÓN : DIEZCIOCHO (18)   </vt:lpstr>
      <vt:lpstr>PROYECTOS DE ACUERDOS PRESENTADOS POR LA CORPORACIÓN</vt:lpstr>
      <vt:lpstr>PROYECTOS DE ACUERDO PRESENTADOS POR VARIAS BANCADAS   CONSERVADOR, ASI Y LIBERAL:    DOS (2)   COALISION, ASI, VERDE, MIRA, CONSERVADOR:  UNO (1) </vt:lpstr>
      <vt:lpstr>AUDIENCIAS PÚBLICAS A PROYECTOS DE ACUERDOS</vt:lpstr>
      <vt:lpstr>Presentación de PowerPoint</vt:lpstr>
      <vt:lpstr>Presentación de PowerPoint</vt:lpstr>
      <vt:lpstr>PROPOSICIONES</vt:lpstr>
      <vt:lpstr>PROPOSICIONES PRESENTADAS POR BANCADAS </vt:lpstr>
      <vt:lpstr>PROPOSICIONES DE CONTROL POLÍTICO REALIZADAS, TENIENDO EN CUENTA LA BANCADA. </vt:lpstr>
      <vt:lpstr>DESIGNACION DE COMISIONES ACCIDENTALES </vt:lpstr>
      <vt:lpstr>Presentación de PowerPoint</vt:lpstr>
      <vt:lpstr>Así mismo, en el presente año han continuado activas las siguientes Comisiones Accidentales creadas en el año anterior 2020:    </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José</dc:creator>
  <cp:lastModifiedBy>rosaamelia maciasseguanes</cp:lastModifiedBy>
  <cp:revision>37</cp:revision>
  <dcterms:created xsi:type="dcterms:W3CDTF">2021-07-22T20:37:52Z</dcterms:created>
  <dcterms:modified xsi:type="dcterms:W3CDTF">2021-07-23T13:41:46Z</dcterms:modified>
</cp:coreProperties>
</file>