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sldIdLst>
    <p:sldId id="256" r:id="rId6"/>
    <p:sldId id="261" r:id="rId7"/>
    <p:sldId id="258" r:id="rId8"/>
    <p:sldId id="260" r:id="rId9"/>
    <p:sldId id="259" r:id="rId10"/>
    <p:sldId id="262" r:id="rId11"/>
    <p:sldId id="265" r:id="rId12"/>
    <p:sldId id="264" r:id="rId13"/>
    <p:sldId id="268" r:id="rId14"/>
    <p:sldId id="270"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3"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87534" y="1894114"/>
            <a:ext cx="7016931" cy="1218157"/>
          </a:xfrm>
          <a:prstGeom prst="rect">
            <a:avLst/>
          </a:prstGeom>
        </p:spPr>
        <p:txBody>
          <a:bodyPr anchor="b">
            <a:normAutofit/>
          </a:bodyPr>
          <a:lstStyle>
            <a:lvl1pPr algn="ctr">
              <a:defRPr sz="3600"/>
            </a:lvl1pPr>
          </a:lstStyle>
          <a:p>
            <a:r>
              <a:rPr lang="es-ES" dirty="0"/>
              <a:t>Haga clic para modificar el estilo de título del patrón</a:t>
            </a:r>
            <a:endParaRPr lang="es-CO" dirty="0"/>
          </a:p>
        </p:txBody>
      </p:sp>
      <p:sp>
        <p:nvSpPr>
          <p:cNvPr id="3" name="Subtítulo 2"/>
          <p:cNvSpPr>
            <a:spLocks noGrp="1"/>
          </p:cNvSpPr>
          <p:nvPr>
            <p:ph type="subTitle" idx="1" hasCustomPrompt="1"/>
          </p:nvPr>
        </p:nvSpPr>
        <p:spPr>
          <a:xfrm>
            <a:off x="1524000" y="3112271"/>
            <a:ext cx="9144000" cy="260926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5089381-53EF-4658-89A9-55A931B71BA8}" type="datetimeFigureOut">
              <a:rPr lang="es-CO" smtClean="0"/>
              <a:t>23/07/2021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5089381-53EF-4658-89A9-55A931B71BA8}" type="datetimeFigureOut">
              <a:rPr lang="es-CO" smtClean="0"/>
              <a:t>23/07/2021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5089381-53EF-4658-89A9-55A931B71BA8}" type="datetimeFigureOut">
              <a:rPr lang="es-CO" smtClean="0"/>
              <a:t>23/07/2021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hasCustomPrompt="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5089381-53EF-4658-89A9-55A931B71BA8}"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5089381-53EF-4658-89A9-55A931B71BA8}"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260A60B-3B3E-43D9-8AC9-D7CF532472DC}" type="slidenum">
              <a:rPr lang="es-CO" smtClean="0"/>
              <a:t>‹Nº›</a:t>
            </a:fld>
            <a:endParaRPr lang="es-CO"/>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1CF0295C-F203-4A4F-B264-3CA14C308292}" type="datetimeFigureOut">
              <a:rPr lang="es-CO" smtClean="0"/>
              <a:t>23/07/2021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1CF0295C-F203-4A4F-B264-3CA14C308292}" type="datetimeFigureOut">
              <a:rPr lang="es-CO" smtClean="0"/>
              <a:t>23/07/2021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F0295C-F203-4A4F-B264-3CA14C308292}" type="datetimeFigureOut">
              <a:rPr lang="es-CO" smtClean="0"/>
              <a:t>23/07/2021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B1AA30DF-E748-40C1-9B2B-4F25F75A62D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1CF0295C-F203-4A4F-B264-3CA14C308292}"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CF0295C-F203-4A4F-B264-3CA14C308292}"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99BCE27-D7C3-4222-B1D8-E1B2A24012A3}" type="slidenum">
              <a:rPr lang="es-CO" smtClean="0"/>
              <a:t>‹Nº›</a:t>
            </a:fld>
            <a:endParaRPr lang="es-C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763AFCE-33A9-40BB-8B29-89ED9B279F55}" type="datetimeFigureOut">
              <a:rPr lang="es-CO" smtClean="0"/>
              <a:t>23/07/2021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763AFCE-33A9-40BB-8B29-89ED9B279F55}" type="datetimeFigureOut">
              <a:rPr lang="es-CO" smtClean="0"/>
              <a:t>23/07/2021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hasCustomPrompt="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hasCustomPrompt="1"/>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63AFCE-33A9-40BB-8B29-89ED9B279F55}" type="datetimeFigureOut">
              <a:rPr lang="es-CO" smtClean="0"/>
              <a:t>23/07/2021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763AFCE-33A9-40BB-8B29-89ED9B279F55}"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763AFCE-33A9-40BB-8B29-89ED9B279F55}"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ECEE3223-0816-4360-9024-8E7324ABDE7F}" type="slidenum">
              <a:rPr lang="es-CO" smtClean="0"/>
              <a:t>‹Nº›</a:t>
            </a:fld>
            <a:endParaRPr lang="es-CO"/>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D22D54D-FB35-44CF-9655-EED9C7268FFD}" type="datetimeFigureOut">
              <a:rPr lang="es-CO" smtClean="0"/>
              <a:t>23/07/2021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B1AA30DF-E748-40C1-9B2B-4F25F75A62D5}" type="datetimeFigureOut">
              <a:rPr lang="es-CO" smtClean="0"/>
              <a:t>23/07/2021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D22D54D-FB35-44CF-9655-EED9C7268FFD}" type="datetimeFigureOut">
              <a:rPr lang="es-CO" smtClean="0"/>
              <a:t>23/07/2021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D22D54D-FB35-44CF-9655-EED9C7268FFD}" type="datetimeFigureOut">
              <a:rPr lang="es-CO" smtClean="0"/>
              <a:t>23/07/2021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D22D54D-FB35-44CF-9655-EED9C7268FFD}"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D22D54D-FB35-44CF-9655-EED9C7268FFD}" type="datetimeFigureOut">
              <a:rPr lang="es-CO" smtClean="0"/>
              <a:t>23/07/2021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9C089C2-C0B0-4C3C-B315-B8459B59268A}"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B1AA30DF-E748-40C1-9B2B-4F25F75A62D5}" type="datetimeFigureOut">
              <a:rPr lang="es-CO" smtClean="0"/>
              <a:t>23/07/2021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AA30DF-E748-40C1-9B2B-4F25F75A62D5}" type="datetimeFigureOut">
              <a:rPr lang="es-CO" smtClean="0"/>
              <a:t>23/07/2021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B1AA30DF-E748-40C1-9B2B-4F25F75A62D5}" type="datetimeFigureOut">
              <a:rPr lang="es-CO" smtClean="0"/>
              <a:t>23/07/2021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72572B7-8B25-4A3E-AC2B-AE6692FE38BB}"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Imagen que contiene Texto&#10;&#10;Descripción generada automáticament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A30DF-E748-40C1-9B2B-4F25F75A62D5}" type="datetimeFigureOut">
              <a:rPr lang="es-CO" smtClean="0"/>
              <a:t>23/07/2021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72B7-8B25-4A3E-AC2B-AE6692FE38BB}"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que contiene Gráfico&#10;&#10;Descripción generada automáticament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838200" y="191960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3428999"/>
            <a:ext cx="10515600" cy="2790826"/>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89381-53EF-4658-89A9-55A931B71BA8}" type="datetimeFigureOut">
              <a:rPr lang="es-CO" smtClean="0"/>
              <a:t>23/07/2021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0A60B-3B3E-43D9-8AC9-D7CF532472DC}"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que contiene Forma&#10;&#10;Descripción generada automáticament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3581400" y="365125"/>
            <a:ext cx="6176554"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0295C-F203-4A4F-B264-3CA14C308292}" type="datetimeFigureOut">
              <a:rPr lang="es-CO" smtClean="0"/>
              <a:t>23/07/2021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BCE27-D7C3-4222-B1D8-E1B2A24012A3}"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Forma&#10;&#10;Descripción generada automáticament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3581401" y="365125"/>
            <a:ext cx="611124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3AFCE-33A9-40BB-8B29-89ED9B279F55}" type="datetimeFigureOut">
              <a:rPr lang="es-CO" smtClean="0"/>
              <a:t>23/07/2021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E3223-0816-4360-9024-8E7324ABDE7F}"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Forma&#10;&#10;Descripción generada automáticamente con confianza baja"/>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3581399" y="365125"/>
            <a:ext cx="6098177"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2D54D-FB35-44CF-9655-EED9C7268FFD}" type="datetimeFigureOut">
              <a:rPr lang="es-CO" smtClean="0"/>
              <a:t>23/07/2021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089C2-C0B0-4C3C-B315-B8459B59268A}"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9490"/>
            <a:ext cx="10515600" cy="4213225"/>
          </a:xfrm>
        </p:spPr>
        <p:txBody>
          <a:bodyPr>
            <a:noAutofit/>
          </a:bodyPr>
          <a:lstStyle/>
          <a:p>
            <a:pPr marL="0" indent="0" algn="ctr">
              <a:buNone/>
            </a:pPr>
            <a:endParaRPr lang="en-US" sz="11000" b="1">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Black" panose="020B0A04020102020204" charset="0"/>
              <a:cs typeface="Arial Black" panose="020B0A04020102020204" charset="0"/>
              <a:sym typeface="+mn-ea"/>
            </a:endParaRPr>
          </a:p>
          <a:p>
            <a:pPr marL="0" indent="0" algn="ctr">
              <a:buNone/>
            </a:pPr>
            <a:r>
              <a:rPr lang="en-US" sz="11000" b="1">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Black" panose="020B0A04020102020204" charset="0"/>
                <a:cs typeface="Arial Black" panose="020B0A04020102020204" charset="0"/>
                <a:sym typeface="+mn-ea"/>
              </a:rPr>
              <a:t>Gracias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98880" y="1675765"/>
            <a:ext cx="10298430" cy="800100"/>
          </a:xfrm>
        </p:spPr>
        <p:txBody>
          <a:bodyPr>
            <a:normAutofit fontScale="90000"/>
          </a:bodyPr>
          <a:lstStyle/>
          <a:p>
            <a:r>
              <a:rPr lang="es-CO">
                <a:ln w="22225">
                  <a:solidFill>
                    <a:schemeClr val="accent2"/>
                  </a:solidFill>
                  <a:prstDash val="solid"/>
                </a:ln>
                <a:solidFill>
                  <a:schemeClr val="accent2">
                    <a:lumMod val="40000"/>
                    <a:lumOff val="60000"/>
                  </a:schemeClr>
                </a:solidFill>
                <a:effectLst/>
                <a:latin typeface="Arial Black" panose="020B0A04020102020204" charset="0"/>
                <a:cs typeface="Arial Black" panose="020B0A04020102020204" charset="0"/>
              </a:rPr>
              <a:t>MIEMBROS COMISIÓN PRIMERA O DEL PLAN</a:t>
            </a:r>
          </a:p>
        </p:txBody>
      </p:sp>
      <p:pic>
        <p:nvPicPr>
          <p:cNvPr id="4" name="Picture 3" descr="SERGIO MENDOZA"/>
          <p:cNvPicPr>
            <a:picLocks noChangeAspect="1"/>
          </p:cNvPicPr>
          <p:nvPr/>
        </p:nvPicPr>
        <p:blipFill>
          <a:blip r:embed="rId2"/>
          <a:stretch>
            <a:fillRect/>
          </a:stretch>
        </p:blipFill>
        <p:spPr>
          <a:xfrm>
            <a:off x="3064510" y="2648585"/>
            <a:ext cx="1652270" cy="2477135"/>
          </a:xfrm>
          <a:prstGeom prst="rect">
            <a:avLst/>
          </a:prstGeom>
        </p:spPr>
      </p:pic>
      <p:sp>
        <p:nvSpPr>
          <p:cNvPr id="5" name="Text Box 4"/>
          <p:cNvSpPr txBox="1"/>
          <p:nvPr/>
        </p:nvSpPr>
        <p:spPr>
          <a:xfrm>
            <a:off x="1011555" y="5106670"/>
            <a:ext cx="2115185" cy="398780"/>
          </a:xfrm>
          <a:prstGeom prst="rect">
            <a:avLst/>
          </a:prstGeom>
          <a:noFill/>
        </p:spPr>
        <p:txBody>
          <a:bodyPr wrap="square" rtlCol="0">
            <a:spAutoFit/>
          </a:bodyPr>
          <a:lstStyle/>
          <a:p>
            <a:pPr algn="ctr"/>
            <a:r>
              <a:rPr lang="es-CO" altLang="en-US" sz="1000" b="1">
                <a:latin typeface="Arial Black" panose="020B0A04020102020204" charset="0"/>
                <a:cs typeface="Arial Black" panose="020B0A04020102020204" charset="0"/>
              </a:rPr>
              <a:t>CÉSAR PIÓN </a:t>
            </a:r>
          </a:p>
          <a:p>
            <a:pPr algn="ctr"/>
            <a:r>
              <a:rPr lang="es-CO" altLang="en-US" sz="1000">
                <a:latin typeface="Arial Black" panose="020B0A04020102020204" charset="0"/>
                <a:cs typeface="Arial Black" panose="020B0A04020102020204" charset="0"/>
              </a:rPr>
              <a:t>PRESIDENTE</a:t>
            </a:r>
          </a:p>
        </p:txBody>
      </p:sp>
      <p:pic>
        <p:nvPicPr>
          <p:cNvPr id="6" name="Picture 5" descr="PIÑA"/>
          <p:cNvPicPr>
            <a:picLocks noChangeAspect="1"/>
          </p:cNvPicPr>
          <p:nvPr/>
        </p:nvPicPr>
        <p:blipFill>
          <a:blip r:embed="rId3"/>
          <a:stretch>
            <a:fillRect/>
          </a:stretch>
        </p:blipFill>
        <p:spPr>
          <a:xfrm>
            <a:off x="4716780" y="2648585"/>
            <a:ext cx="1656080" cy="2482850"/>
          </a:xfrm>
          <a:prstGeom prst="rect">
            <a:avLst/>
          </a:prstGeom>
        </p:spPr>
      </p:pic>
      <p:sp>
        <p:nvSpPr>
          <p:cNvPr id="7" name="Text Box 6"/>
          <p:cNvSpPr txBox="1"/>
          <p:nvPr/>
        </p:nvSpPr>
        <p:spPr>
          <a:xfrm>
            <a:off x="4487545" y="5125720"/>
            <a:ext cx="2115185" cy="553085"/>
          </a:xfrm>
          <a:prstGeom prst="rect">
            <a:avLst/>
          </a:prstGeom>
          <a:noFill/>
        </p:spPr>
        <p:txBody>
          <a:bodyPr wrap="square" rtlCol="0">
            <a:spAutoFit/>
          </a:bodyPr>
          <a:lstStyle/>
          <a:p>
            <a:pPr algn="ctr"/>
            <a:r>
              <a:rPr lang="es-CO" altLang="en-US" sz="1000" b="1">
                <a:latin typeface="Arial Black" panose="020B0A04020102020204" charset="0"/>
                <a:cs typeface="Arial Black" panose="020B0A04020102020204" charset="0"/>
              </a:rPr>
              <a:t>HERNANDO PIÑA ELLES</a:t>
            </a:r>
          </a:p>
          <a:p>
            <a:pPr algn="ctr"/>
            <a:r>
              <a:rPr lang="es-CO" altLang="en-US" sz="1000" b="1">
                <a:latin typeface="Arial Black" panose="020B0A04020102020204" charset="0"/>
                <a:cs typeface="Arial Black" panose="020B0A04020102020204" charset="0"/>
              </a:rPr>
              <a:t>SECRETARIO</a:t>
            </a:r>
          </a:p>
          <a:p>
            <a:pPr algn="ctr"/>
            <a:endParaRPr lang="es-CO" altLang="en-US" sz="1000">
              <a:latin typeface="Arial Black" panose="020B0A04020102020204" charset="0"/>
              <a:cs typeface="Arial Black" panose="020B0A04020102020204" charset="0"/>
            </a:endParaRPr>
          </a:p>
        </p:txBody>
      </p:sp>
      <p:pic>
        <p:nvPicPr>
          <p:cNvPr id="8" name="Picture 7" descr="LEWIS"/>
          <p:cNvPicPr>
            <a:picLocks noChangeAspect="1"/>
          </p:cNvPicPr>
          <p:nvPr/>
        </p:nvPicPr>
        <p:blipFill>
          <a:blip r:embed="rId4"/>
          <a:stretch>
            <a:fillRect/>
          </a:stretch>
        </p:blipFill>
        <p:spPr>
          <a:xfrm>
            <a:off x="6372860" y="2456815"/>
            <a:ext cx="1780540" cy="2668905"/>
          </a:xfrm>
          <a:prstGeom prst="rect">
            <a:avLst/>
          </a:prstGeom>
        </p:spPr>
      </p:pic>
      <p:sp>
        <p:nvSpPr>
          <p:cNvPr id="9" name="Text Box 8"/>
          <p:cNvSpPr txBox="1"/>
          <p:nvPr/>
        </p:nvSpPr>
        <p:spPr>
          <a:xfrm>
            <a:off x="6205855" y="5125720"/>
            <a:ext cx="2115185" cy="398780"/>
          </a:xfrm>
          <a:prstGeom prst="rect">
            <a:avLst/>
          </a:prstGeom>
          <a:noFill/>
        </p:spPr>
        <p:txBody>
          <a:bodyPr wrap="square" rtlCol="0">
            <a:spAutoFit/>
          </a:bodyPr>
          <a:lstStyle/>
          <a:p>
            <a:pPr algn="ctr"/>
            <a:r>
              <a:rPr lang="es-CO" altLang="en-US" sz="1000" b="1">
                <a:latin typeface="Arial Black" panose="020B0A04020102020204" charset="0"/>
                <a:cs typeface="Arial Black" panose="020B0A04020102020204" charset="0"/>
              </a:rPr>
              <a:t>LEWIS MONTERO </a:t>
            </a:r>
          </a:p>
          <a:p>
            <a:pPr algn="ctr"/>
            <a:r>
              <a:rPr lang="es-CO" altLang="en-US" sz="1000" b="1">
                <a:latin typeface="Arial Black" panose="020B0A04020102020204" charset="0"/>
                <a:cs typeface="Arial Black" panose="020B0A04020102020204" charset="0"/>
              </a:rPr>
              <a:t>POLO</a:t>
            </a:r>
            <a:endParaRPr lang="es-CO" altLang="en-US" sz="1000">
              <a:latin typeface="Arial Black" panose="020B0A04020102020204" charset="0"/>
              <a:cs typeface="Arial Black" panose="020B0A04020102020204" charset="0"/>
            </a:endParaRPr>
          </a:p>
        </p:txBody>
      </p:sp>
      <p:pic>
        <p:nvPicPr>
          <p:cNvPr id="10" name="Picture 9" descr="Rodrigo Reyes Pereira3"/>
          <p:cNvPicPr>
            <a:picLocks noChangeAspect="1"/>
          </p:cNvPicPr>
          <p:nvPr/>
        </p:nvPicPr>
        <p:blipFill>
          <a:blip r:embed="rId5"/>
          <a:stretch>
            <a:fillRect/>
          </a:stretch>
        </p:blipFill>
        <p:spPr>
          <a:xfrm>
            <a:off x="8153400" y="2475865"/>
            <a:ext cx="1754505" cy="2630805"/>
          </a:xfrm>
          <a:prstGeom prst="rect">
            <a:avLst/>
          </a:prstGeom>
        </p:spPr>
      </p:pic>
      <p:sp>
        <p:nvSpPr>
          <p:cNvPr id="11" name="Text Box 10"/>
          <p:cNvSpPr txBox="1"/>
          <p:nvPr/>
        </p:nvSpPr>
        <p:spPr>
          <a:xfrm>
            <a:off x="8083550" y="5106670"/>
            <a:ext cx="2115185" cy="398780"/>
          </a:xfrm>
          <a:prstGeom prst="rect">
            <a:avLst/>
          </a:prstGeom>
          <a:noFill/>
        </p:spPr>
        <p:txBody>
          <a:bodyPr wrap="square" rtlCol="0">
            <a:spAutoFit/>
          </a:bodyPr>
          <a:lstStyle/>
          <a:p>
            <a:pPr algn="ctr"/>
            <a:r>
              <a:rPr lang="es-CO" altLang="en-US" sz="1000" b="1">
                <a:latin typeface="Arial Black" panose="020B0A04020102020204" charset="0"/>
                <a:cs typeface="Arial Black" panose="020B0A04020102020204" charset="0"/>
              </a:rPr>
              <a:t>RODRIGO REYES </a:t>
            </a:r>
          </a:p>
          <a:p>
            <a:pPr algn="ctr"/>
            <a:r>
              <a:rPr lang="es-CO" altLang="en-US" sz="1000" b="1">
                <a:latin typeface="Arial Black" panose="020B0A04020102020204" charset="0"/>
                <a:cs typeface="Arial Black" panose="020B0A04020102020204" charset="0"/>
              </a:rPr>
              <a:t>PEREIRA</a:t>
            </a:r>
            <a:endParaRPr lang="es-CO" altLang="en-US" sz="1000">
              <a:latin typeface="Arial Black" panose="020B0A04020102020204" charset="0"/>
              <a:cs typeface="Arial Black" panose="020B0A04020102020204" charset="0"/>
            </a:endParaRPr>
          </a:p>
        </p:txBody>
      </p:sp>
      <p:pic>
        <p:nvPicPr>
          <p:cNvPr id="13" name="Picture 12" descr="CLAUDIA ARBOLEDA"/>
          <p:cNvPicPr>
            <a:picLocks noChangeAspect="1"/>
          </p:cNvPicPr>
          <p:nvPr/>
        </p:nvPicPr>
        <p:blipFill>
          <a:blip r:embed="rId6"/>
          <a:stretch>
            <a:fillRect/>
          </a:stretch>
        </p:blipFill>
        <p:spPr>
          <a:xfrm>
            <a:off x="9866630" y="2456180"/>
            <a:ext cx="1779905" cy="2669540"/>
          </a:xfrm>
          <a:prstGeom prst="rect">
            <a:avLst/>
          </a:prstGeom>
        </p:spPr>
      </p:pic>
      <p:sp>
        <p:nvSpPr>
          <p:cNvPr id="14" name="Text Box 13"/>
          <p:cNvSpPr txBox="1"/>
          <p:nvPr/>
        </p:nvSpPr>
        <p:spPr>
          <a:xfrm>
            <a:off x="9907905" y="5106670"/>
            <a:ext cx="2115185" cy="398780"/>
          </a:xfrm>
          <a:prstGeom prst="rect">
            <a:avLst/>
          </a:prstGeom>
          <a:noFill/>
        </p:spPr>
        <p:txBody>
          <a:bodyPr wrap="square" rtlCol="0">
            <a:spAutoFit/>
          </a:bodyPr>
          <a:lstStyle/>
          <a:p>
            <a:pPr algn="ctr"/>
            <a:r>
              <a:rPr lang="es-CO" altLang="en-US" sz="1000">
                <a:latin typeface="Arial Black" panose="020B0A04020102020204" charset="0"/>
                <a:cs typeface="Arial Black" panose="020B0A04020102020204" charset="0"/>
              </a:rPr>
              <a:t>CLAUDIA ARBOLEDA </a:t>
            </a:r>
          </a:p>
          <a:p>
            <a:pPr algn="ctr"/>
            <a:r>
              <a:rPr lang="es-CO" altLang="en-US" sz="1000">
                <a:latin typeface="Arial Black" panose="020B0A04020102020204" charset="0"/>
                <a:cs typeface="Arial Black" panose="020B0A04020102020204" charset="0"/>
              </a:rPr>
              <a:t>TORRES</a:t>
            </a:r>
          </a:p>
        </p:txBody>
      </p:sp>
      <p:pic>
        <p:nvPicPr>
          <p:cNvPr id="17" name="Picture 16" descr="cesar pion sin fondo"/>
          <p:cNvPicPr>
            <a:picLocks noChangeAspect="1"/>
          </p:cNvPicPr>
          <p:nvPr/>
        </p:nvPicPr>
        <p:blipFill>
          <a:blip r:embed="rId7"/>
          <a:srcRect l="-7270" t="-1924" r="37172" b="1924"/>
          <a:stretch>
            <a:fillRect/>
          </a:stretch>
        </p:blipFill>
        <p:spPr>
          <a:xfrm>
            <a:off x="1011555" y="2861310"/>
            <a:ext cx="2002155" cy="2277110"/>
          </a:xfrm>
          <a:prstGeom prst="rect">
            <a:avLst/>
          </a:prstGeom>
        </p:spPr>
      </p:pic>
      <p:sp>
        <p:nvSpPr>
          <p:cNvPr id="19" name="Text Box 18"/>
          <p:cNvSpPr txBox="1"/>
          <p:nvPr/>
        </p:nvSpPr>
        <p:spPr>
          <a:xfrm>
            <a:off x="2733040" y="5106670"/>
            <a:ext cx="2115185" cy="553085"/>
          </a:xfrm>
          <a:prstGeom prst="rect">
            <a:avLst/>
          </a:prstGeom>
          <a:noFill/>
        </p:spPr>
        <p:txBody>
          <a:bodyPr wrap="square" rtlCol="0">
            <a:spAutoFit/>
          </a:bodyPr>
          <a:lstStyle/>
          <a:p>
            <a:pPr algn="ctr"/>
            <a:r>
              <a:rPr lang="es-CO" altLang="en-US" sz="1000" b="1">
                <a:latin typeface="Arial Black" panose="020B0A04020102020204" charset="0"/>
                <a:cs typeface="Arial Black" panose="020B0A04020102020204" charset="0"/>
              </a:rPr>
              <a:t>SERGIO MENDOZA CASTRO </a:t>
            </a:r>
          </a:p>
          <a:p>
            <a:pPr algn="ctr"/>
            <a:r>
              <a:rPr lang="es-CO" altLang="en-US" sz="1000">
                <a:latin typeface="Arial Black" panose="020B0A04020102020204" charset="0"/>
                <a:cs typeface="Arial Black" panose="020B0A04020102020204" charset="0"/>
              </a:rPr>
              <a:t>VICEPRESIDENTE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2975" y="365125"/>
            <a:ext cx="6176554" cy="1325563"/>
          </a:xfrm>
        </p:spPr>
        <p:txBody>
          <a:bodyPr>
            <a:normAutofit fontScale="90000"/>
            <a:scene3d>
              <a:camera prst="orthographicFront"/>
              <a:lightRig rig="threePt" dir="t"/>
            </a:scene3d>
          </a:bodyPr>
          <a:lstStyle/>
          <a:p>
            <a:pPr algn="ctr"/>
            <a:r>
              <a:rPr lang="es-CO"/>
              <a:t> </a:t>
            </a:r>
            <a:r>
              <a:rPr lang="es-CO">
                <a:ln/>
                <a:solidFill>
                  <a:schemeClr val="tx1"/>
                </a:solidFill>
                <a:effectLst>
                  <a:outerShdw blurRad="38100" dist="19050" dir="2700000" algn="tl" rotWithShape="0">
                    <a:schemeClr val="dk1">
                      <a:alpha val="40000"/>
                    </a:schemeClr>
                  </a:outerShdw>
                </a:effectLst>
              </a:rPr>
              <a:t> </a:t>
            </a:r>
            <a:r>
              <a:rPr lang="es-CO" b="1">
                <a:ln/>
                <a:solidFill>
                  <a:schemeClr val="tx1"/>
                </a:solidFill>
                <a:effectLst>
                  <a:outerShdw blurRad="38100" dist="19050" dir="2700000" algn="tl" rotWithShape="0">
                    <a:schemeClr val="dk1">
                      <a:alpha val="40000"/>
                    </a:schemeClr>
                  </a:outerShdw>
                </a:effectLst>
              </a:rPr>
              <a:t>Estudio y análisis del Proyecto de Acuerdo No. 064</a:t>
            </a:r>
          </a:p>
        </p:txBody>
      </p:sp>
      <p:sp>
        <p:nvSpPr>
          <p:cNvPr id="3" name="Marcador de contenido 2"/>
          <p:cNvSpPr>
            <a:spLocks noGrp="1"/>
          </p:cNvSpPr>
          <p:nvPr>
            <p:ph sz="half" idx="1"/>
          </p:nvPr>
        </p:nvSpPr>
        <p:spPr>
          <a:xfrm>
            <a:off x="838200" y="1825625"/>
            <a:ext cx="10666730" cy="4351655"/>
          </a:xfrm>
        </p:spPr>
        <p:txBody>
          <a:bodyPr/>
          <a:lstStyle/>
          <a:p>
            <a:pPr algn="just"/>
            <a:r>
              <a:rPr lang="es-CO"/>
              <a:t>“Mediante el cual se establece un cuidadoso análisis, se organiza, se socializa y se publica el plan de contingencia con los soportes reales que les permita materializar los objetivos y se cumplen decisiones normativas para la reactivación económica del turismo (sector hotelero), y los mercados de Bazurto y Santa Rita, así como de trabajadores informales de las playas y vendedores ambulantes de la ciudad, colocando especial atención a la mujer que habita en Cartagena”.</a:t>
            </a:r>
          </a:p>
        </p:txBody>
      </p:sp>
      <p:pic>
        <p:nvPicPr>
          <p:cNvPr id="4" name="Content Placeholder 3"/>
          <p:cNvPicPr>
            <a:picLocks noGrp="1" noChangeAspect="1"/>
          </p:cNvPicPr>
          <p:nvPr>
            <p:ph sz="half" idx="2"/>
          </p:nvPr>
        </p:nvPicPr>
        <p:blipFill>
          <a:blip r:embed="rId2"/>
          <a:stretch>
            <a:fillRect/>
          </a:stretch>
        </p:blipFill>
        <p:spPr>
          <a:xfrm>
            <a:off x="4341495" y="4571365"/>
            <a:ext cx="3188335" cy="21196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O" b="1">
                <a:ln/>
                <a:solidFill>
                  <a:schemeClr val="tx1"/>
                </a:solidFill>
                <a:effectLst>
                  <a:outerShdw blurRad="38100" dist="19050" dir="2700000" algn="tl" rotWithShape="0">
                    <a:schemeClr val="dk1">
                      <a:alpha val="40000"/>
                    </a:schemeClr>
                  </a:outerShdw>
                </a:effectLst>
                <a:sym typeface="+mn-ea"/>
              </a:rPr>
              <a:t>Estudio y análisis del Proyecto de Acuerdo No. 066</a:t>
            </a:r>
          </a:p>
        </p:txBody>
      </p:sp>
      <p:sp>
        <p:nvSpPr>
          <p:cNvPr id="3" name="Marcador de contenido 2"/>
          <p:cNvSpPr>
            <a:spLocks noGrp="1"/>
          </p:cNvSpPr>
          <p:nvPr>
            <p:ph sz="half" idx="1"/>
          </p:nvPr>
        </p:nvSpPr>
        <p:spPr/>
        <p:txBody>
          <a:bodyPr/>
          <a:lstStyle/>
          <a:p>
            <a:pPr algn="just"/>
            <a:r>
              <a:rPr lang="es-CO" sz="3200">
                <a:latin typeface="Arial" panose="020B0604020202020204" pitchFamily="34" charset="0"/>
                <a:cs typeface="Arial" panose="020B0604020202020204" pitchFamily="34" charset="0"/>
              </a:rPr>
              <a:t>“Por el cual se establece el sistema de estacionamiento regulado en las vías públicas del distrito y se dictan normas sobre su administración, control y supervisión”</a:t>
            </a:r>
          </a:p>
        </p:txBody>
      </p:sp>
      <p:pic>
        <p:nvPicPr>
          <p:cNvPr id="4" name="Content Placeholder 3"/>
          <p:cNvPicPr>
            <a:picLocks noGrp="1" noChangeAspect="1"/>
          </p:cNvPicPr>
          <p:nvPr>
            <p:ph sz="half" idx="2"/>
          </p:nvPr>
        </p:nvPicPr>
        <p:blipFill>
          <a:blip r:embed="rId2"/>
          <a:stretch>
            <a:fillRect/>
          </a:stretch>
        </p:blipFill>
        <p:spPr>
          <a:xfrm>
            <a:off x="6490970" y="2244725"/>
            <a:ext cx="4709160" cy="2903220"/>
          </a:xfrm>
          <a:prstGeom prst="rect">
            <a:avLst/>
          </a:prstGeom>
        </p:spPr>
      </p:pic>
      <p:sp>
        <p:nvSpPr>
          <p:cNvPr id="5" name="Text Box 4"/>
          <p:cNvSpPr txBox="1"/>
          <p:nvPr/>
        </p:nvSpPr>
        <p:spPr>
          <a:xfrm>
            <a:off x="6389370" y="4933950"/>
            <a:ext cx="4838700" cy="213995"/>
          </a:xfrm>
          <a:prstGeom prst="rect">
            <a:avLst/>
          </a:prstGeom>
          <a:noFill/>
        </p:spPr>
        <p:txBody>
          <a:bodyPr wrap="square" rtlCol="0" anchor="t">
            <a:spAutoFit/>
          </a:bodyPr>
          <a:lstStyle/>
          <a:p>
            <a:r>
              <a:rPr lang="en-US" sz="800"/>
              <a:t>https://www.elnuevosiglo.com.co/sites/default/files/styles/noticia_interna/public/2017-09/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1400" y="365125"/>
            <a:ext cx="6783705" cy="1325880"/>
          </a:xfrm>
        </p:spPr>
        <p:txBody>
          <a:bodyPr>
            <a:normAutofit fontScale="90000"/>
          </a:bodyPr>
          <a:lstStyle/>
          <a:p>
            <a:pPr algn="ctr"/>
            <a:r>
              <a:rPr lang="es-CO" b="1">
                <a:effectLst>
                  <a:outerShdw blurRad="38100" dist="19050" dir="2700000" algn="tl" rotWithShape="0">
                    <a:schemeClr val="dk1">
                      <a:alpha val="40000"/>
                    </a:schemeClr>
                  </a:outerShdw>
                </a:effectLst>
                <a:sym typeface="+mn-ea"/>
              </a:rPr>
              <a:t/>
            </a:r>
            <a:br>
              <a:rPr lang="es-CO" b="1">
                <a:effectLst>
                  <a:outerShdw blurRad="38100" dist="19050" dir="2700000" algn="tl" rotWithShape="0">
                    <a:schemeClr val="dk1">
                      <a:alpha val="40000"/>
                    </a:schemeClr>
                  </a:outerShdw>
                </a:effectLst>
                <a:sym typeface="+mn-ea"/>
              </a:rPr>
            </a:br>
            <a:r>
              <a:rPr lang="es-CO" b="1">
                <a:effectLst>
                  <a:outerShdw blurRad="38100" dist="19050" dir="2700000" algn="tl" rotWithShape="0">
                    <a:schemeClr val="dk1">
                      <a:alpha val="40000"/>
                    </a:schemeClr>
                  </a:outerShdw>
                </a:effectLst>
                <a:sym typeface="+mn-ea"/>
              </a:rPr>
              <a:t>Estudio y análisis del Proyecto de Acuerdo No. 068</a:t>
            </a:r>
            <a:r>
              <a:rPr lang="es-CO" b="1">
                <a:solidFill>
                  <a:schemeClr val="tx1"/>
                </a:solidFill>
                <a:effectLst>
                  <a:outerShdw blurRad="38100" dist="19050" dir="2700000" algn="tl" rotWithShape="0">
                    <a:schemeClr val="dk1">
                      <a:alpha val="40000"/>
                    </a:schemeClr>
                  </a:outerShdw>
                </a:effectLst>
                <a:sym typeface="+mn-ea"/>
              </a:rPr>
              <a:t/>
            </a:r>
            <a:br>
              <a:rPr lang="es-CO" b="1">
                <a:solidFill>
                  <a:schemeClr val="tx1"/>
                </a:solidFill>
                <a:effectLst>
                  <a:outerShdw blurRad="38100" dist="19050" dir="2700000" algn="tl" rotWithShape="0">
                    <a:schemeClr val="dk1">
                      <a:alpha val="40000"/>
                    </a:schemeClr>
                  </a:outerShdw>
                </a:effectLst>
                <a:sym typeface="+mn-ea"/>
              </a:rPr>
            </a:br>
            <a:endParaRPr lang="es-CO"/>
          </a:p>
        </p:txBody>
      </p:sp>
      <p:sp>
        <p:nvSpPr>
          <p:cNvPr id="3" name="Marcador de contenido 2"/>
          <p:cNvSpPr>
            <a:spLocks noGrp="1"/>
          </p:cNvSpPr>
          <p:nvPr>
            <p:ph sz="half" idx="1"/>
          </p:nvPr>
        </p:nvSpPr>
        <p:spPr/>
        <p:txBody>
          <a:bodyPr/>
          <a:lstStyle/>
          <a:p>
            <a:pPr algn="just"/>
            <a:r>
              <a:rPr lang="es-CO">
                <a:latin typeface="Arial" panose="020B0604020202020204" pitchFamily="34" charset="0"/>
                <a:cs typeface="Arial" panose="020B0604020202020204" pitchFamily="34" charset="0"/>
              </a:rPr>
              <a:t>“Por medio del cual se declara la emergencia climática en Cartagena, como un asunto prioritario de gestión pública, se definen lineamientos para la adaptación, mitigación y resiliencia frente al cambio climático y se dictan otras disposiciones”.</a:t>
            </a:r>
          </a:p>
        </p:txBody>
      </p:sp>
      <p:pic>
        <p:nvPicPr>
          <p:cNvPr id="4" name="Content Placeholder 3"/>
          <p:cNvPicPr>
            <a:picLocks noGrp="1" noChangeAspect="1"/>
          </p:cNvPicPr>
          <p:nvPr>
            <p:ph sz="half" idx="2"/>
          </p:nvPr>
        </p:nvPicPr>
        <p:blipFill>
          <a:blip r:embed="rId2"/>
          <a:stretch>
            <a:fillRect/>
          </a:stretch>
        </p:blipFill>
        <p:spPr>
          <a:xfrm>
            <a:off x="6473825" y="2079625"/>
            <a:ext cx="4824730" cy="3211830"/>
          </a:xfrm>
          <a:prstGeom prst="rect">
            <a:avLst/>
          </a:prstGeom>
        </p:spPr>
      </p:pic>
      <p:sp>
        <p:nvSpPr>
          <p:cNvPr id="5" name="Text Box 4"/>
          <p:cNvSpPr txBox="1"/>
          <p:nvPr/>
        </p:nvSpPr>
        <p:spPr>
          <a:xfrm>
            <a:off x="6473825" y="5077460"/>
            <a:ext cx="5167630" cy="213995"/>
          </a:xfrm>
          <a:prstGeom prst="rect">
            <a:avLst/>
          </a:prstGeom>
          <a:noFill/>
        </p:spPr>
        <p:txBody>
          <a:bodyPr wrap="square" rtlCol="0" anchor="t">
            <a:spAutoFit/>
          </a:bodyPr>
          <a:lstStyle/>
          <a:p>
            <a:r>
              <a:rPr lang="en-US" sz="800"/>
              <a:t>https://www.elespectador.com/resizer/4Ra3Zoxmfy6hrO2TAEUclekRt9I=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O" b="1">
                <a:effectLst>
                  <a:outerShdw blurRad="38100" dist="19050" dir="2700000" algn="tl" rotWithShape="0">
                    <a:schemeClr val="dk1">
                      <a:alpha val="40000"/>
                    </a:schemeClr>
                  </a:outerShdw>
                </a:effectLst>
                <a:sym typeface="+mn-ea"/>
              </a:rPr>
              <a:t>Estudio y análisis del Proyecto de Acuerdo No. 076</a:t>
            </a:r>
            <a:br>
              <a:rPr lang="es-CO" b="1">
                <a:effectLst>
                  <a:outerShdw blurRad="38100" dist="19050" dir="2700000" algn="tl" rotWithShape="0">
                    <a:schemeClr val="dk1">
                      <a:alpha val="40000"/>
                    </a:schemeClr>
                  </a:outerShdw>
                </a:effectLst>
                <a:sym typeface="+mn-ea"/>
              </a:rPr>
            </a:br>
            <a:endParaRPr lang="es-CO"/>
          </a:p>
        </p:txBody>
      </p:sp>
      <p:sp>
        <p:nvSpPr>
          <p:cNvPr id="3" name="Marcador de contenido 2"/>
          <p:cNvSpPr>
            <a:spLocks noGrp="1"/>
          </p:cNvSpPr>
          <p:nvPr>
            <p:ph sz="half" idx="1"/>
          </p:nvPr>
        </p:nvSpPr>
        <p:spPr/>
        <p:txBody>
          <a:bodyPr/>
          <a:lstStyle/>
          <a:p>
            <a:pPr algn="just"/>
            <a:r>
              <a:rPr lang="es-CO">
                <a:latin typeface="Arial" panose="020B0604020202020204" pitchFamily="34" charset="0"/>
                <a:cs typeface="Arial" panose="020B0604020202020204" pitchFamily="34" charset="0"/>
              </a:rPr>
              <a:t>“Por el cual se implementa la arborización en el distrito Turístico y  Cultural de Cartagena de Indias, como parte integral de los proyectos ambientales escolares en las Instituciones Educativas del Distrito y se definen responsabilidades del Establecimiento Público Ambiental (EPA) y la Secretaría de Educación”.</a:t>
            </a:r>
          </a:p>
          <a:p>
            <a:pPr algn="just"/>
            <a:endParaRPr lang="es-CO">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half" idx="2"/>
          </p:nvPr>
        </p:nvPicPr>
        <p:blipFill>
          <a:blip r:embed="rId2"/>
          <a:stretch>
            <a:fillRect/>
          </a:stretch>
        </p:blipFill>
        <p:spPr>
          <a:xfrm>
            <a:off x="6317615" y="2165985"/>
            <a:ext cx="4889500" cy="3670300"/>
          </a:xfrm>
          <a:prstGeom prst="rect">
            <a:avLst/>
          </a:prstGeom>
        </p:spPr>
      </p:pic>
      <p:sp>
        <p:nvSpPr>
          <p:cNvPr id="5" name="Text Box 4"/>
          <p:cNvSpPr txBox="1"/>
          <p:nvPr/>
        </p:nvSpPr>
        <p:spPr>
          <a:xfrm>
            <a:off x="6448425" y="5482590"/>
            <a:ext cx="4758690" cy="213995"/>
          </a:xfrm>
          <a:prstGeom prst="rect">
            <a:avLst/>
          </a:prstGeom>
          <a:noFill/>
        </p:spPr>
        <p:txBody>
          <a:bodyPr wrap="square" rtlCol="0" anchor="t">
            <a:spAutoFit/>
          </a:bodyPr>
          <a:lstStyle/>
          <a:p>
            <a:r>
              <a:rPr lang="en-US" sz="800"/>
              <a:t>http://cr00.epimg.net/emisora/imagenes/2016/07/20/cartagena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1400" y="365125"/>
            <a:ext cx="6490970" cy="1325880"/>
          </a:xfrm>
        </p:spPr>
        <p:txBody>
          <a:bodyPr>
            <a:normAutofit fontScale="90000"/>
          </a:bodyPr>
          <a:lstStyle/>
          <a:p>
            <a:pPr algn="ctr"/>
            <a:r>
              <a:rPr lang="es-CO" b="1">
                <a:effectLst>
                  <a:outerShdw blurRad="38100" dist="19050" dir="2700000" algn="tl" rotWithShape="0">
                    <a:schemeClr val="dk1">
                      <a:alpha val="40000"/>
                    </a:schemeClr>
                  </a:outerShdw>
                </a:effectLst>
                <a:sym typeface="+mn-ea"/>
              </a:rPr>
              <a:t>Estudio y análisis del Proyecto de Acuerdo No. 080</a:t>
            </a:r>
            <a:endParaRPr lang="es-CO"/>
          </a:p>
        </p:txBody>
      </p:sp>
      <p:sp>
        <p:nvSpPr>
          <p:cNvPr id="3" name="Marcador de contenido 2"/>
          <p:cNvSpPr>
            <a:spLocks noGrp="1"/>
          </p:cNvSpPr>
          <p:nvPr>
            <p:ph sz="half" idx="1"/>
          </p:nvPr>
        </p:nvSpPr>
        <p:spPr/>
        <p:txBody>
          <a:bodyPr/>
          <a:lstStyle/>
          <a:p>
            <a:pPr algn="just"/>
            <a:r>
              <a:rPr lang="es-CO"/>
              <a:t>“Por medio del cual se modifica el Acuerdo No. 0014 del 14 de Noviembre de 2019 el cual autoriza al Alcalde Distrital de Cartagena de Indias para la compra del terreno para la reubicación de las familias indígenas del Cabildo Indígena Zenú de Membrillal – CAIZEM” </a:t>
            </a:r>
          </a:p>
        </p:txBody>
      </p:sp>
      <p:pic>
        <p:nvPicPr>
          <p:cNvPr id="4" name="Content Placeholder 3"/>
          <p:cNvPicPr>
            <a:picLocks noGrp="1" noChangeAspect="1"/>
          </p:cNvPicPr>
          <p:nvPr>
            <p:ph sz="half" idx="2"/>
          </p:nvPr>
        </p:nvPicPr>
        <p:blipFill>
          <a:blip r:embed="rId2"/>
          <a:stretch>
            <a:fillRect/>
          </a:stretch>
        </p:blipFill>
        <p:spPr>
          <a:xfrm>
            <a:off x="6174740" y="2103755"/>
            <a:ext cx="4932680" cy="2811780"/>
          </a:xfrm>
          <a:prstGeom prst="rect">
            <a:avLst/>
          </a:prstGeom>
        </p:spPr>
      </p:pic>
      <p:sp>
        <p:nvSpPr>
          <p:cNvPr id="5" name="Text Box 4"/>
          <p:cNvSpPr txBox="1"/>
          <p:nvPr/>
        </p:nvSpPr>
        <p:spPr>
          <a:xfrm>
            <a:off x="6174740" y="4547235"/>
            <a:ext cx="5285105" cy="213995"/>
          </a:xfrm>
          <a:prstGeom prst="rect">
            <a:avLst/>
          </a:prstGeom>
          <a:noFill/>
        </p:spPr>
        <p:txBody>
          <a:bodyPr wrap="square" rtlCol="0" anchor="t">
            <a:spAutoFit/>
          </a:bodyPr>
          <a:lstStyle/>
          <a:p>
            <a:r>
              <a:rPr lang="en-US" sz="800"/>
              <a:t>https://www.esova.co/wp-content/uploads/2020/08/cabildo-indigena-zenu-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O" b="1">
                <a:effectLst>
                  <a:outerShdw blurRad="38100" dist="19050" dir="2700000" algn="tl" rotWithShape="0">
                    <a:schemeClr val="dk1">
                      <a:alpha val="40000"/>
                    </a:schemeClr>
                  </a:outerShdw>
                </a:effectLst>
                <a:sym typeface="+mn-ea"/>
              </a:rPr>
              <a:t>Estudio y análisis de Proyectos de Acuerdo en Comisión Conjunta</a:t>
            </a:r>
            <a:endParaRPr lang="es-CO"/>
          </a:p>
        </p:txBody>
      </p:sp>
      <p:sp>
        <p:nvSpPr>
          <p:cNvPr id="3" name="Marcador de contenido 2"/>
          <p:cNvSpPr>
            <a:spLocks noGrp="1"/>
          </p:cNvSpPr>
          <p:nvPr>
            <p:ph sz="half" idx="1"/>
          </p:nvPr>
        </p:nvSpPr>
        <p:spPr>
          <a:xfrm>
            <a:off x="838200" y="1825625"/>
            <a:ext cx="7754620" cy="4177665"/>
          </a:xfrm>
        </p:spPr>
        <p:txBody>
          <a:bodyPr>
            <a:normAutofit fontScale="80000"/>
          </a:bodyPr>
          <a:lstStyle/>
          <a:p>
            <a:pPr algn="just"/>
            <a:endParaRPr lang="es-CO">
              <a:latin typeface="Arial" panose="020B0604020202020204" pitchFamily="34" charset="0"/>
              <a:cs typeface="Arial" panose="020B0604020202020204" pitchFamily="34" charset="0"/>
            </a:endParaRPr>
          </a:p>
          <a:p>
            <a:pPr algn="just"/>
            <a:r>
              <a:rPr lang="es-CO">
                <a:latin typeface="Arial" panose="020B0604020202020204" pitchFamily="34" charset="0"/>
                <a:cs typeface="Arial" panose="020B0604020202020204" pitchFamily="34" charset="0"/>
              </a:rPr>
              <a:t>Con la Comisión segunda o de Presupuesto, estudiamos tres proyectos de acuerdo:</a:t>
            </a:r>
          </a:p>
          <a:p>
            <a:pPr algn="just"/>
            <a:r>
              <a:rPr lang="es-CO">
                <a:solidFill>
                  <a:schemeClr val="bg1"/>
                </a:solidFill>
                <a:latin typeface="Arial" panose="020B0604020202020204" pitchFamily="34" charset="0"/>
                <a:cs typeface="Arial" panose="020B0604020202020204" pitchFamily="34" charset="0"/>
              </a:rPr>
              <a:t>P.A. 082</a:t>
            </a:r>
            <a:r>
              <a:rPr lang="es-CO">
                <a:latin typeface="Arial" panose="020B0604020202020204" pitchFamily="34" charset="0"/>
                <a:cs typeface="Arial" panose="020B0604020202020204" pitchFamily="34" charset="0"/>
              </a:rPr>
              <a:t> y </a:t>
            </a:r>
            <a:r>
              <a:rPr lang="es-CO">
                <a:solidFill>
                  <a:schemeClr val="bg1"/>
                </a:solidFill>
                <a:latin typeface="Arial" panose="020B0604020202020204" pitchFamily="34" charset="0"/>
                <a:cs typeface="Arial" panose="020B0604020202020204" pitchFamily="34" charset="0"/>
                <a:sym typeface="+mn-ea"/>
              </a:rPr>
              <a:t>P.A. 086</a:t>
            </a:r>
            <a:r>
              <a:rPr lang="es-CO">
                <a:latin typeface="Arial" panose="020B0604020202020204" pitchFamily="34" charset="0"/>
                <a:cs typeface="Arial" panose="020B0604020202020204" pitchFamily="34" charset="0"/>
              </a:rPr>
              <a:t>“Por medio del cual se hacen unos traslados entre unidades ejecutoras del distrito”</a:t>
            </a:r>
          </a:p>
          <a:p>
            <a:pPr algn="just"/>
            <a:r>
              <a:rPr lang="es-CO">
                <a:solidFill>
                  <a:schemeClr val="bg1"/>
                </a:solidFill>
                <a:latin typeface="Arial" panose="020B0604020202020204" pitchFamily="34" charset="0"/>
                <a:cs typeface="Arial" panose="020B0604020202020204" pitchFamily="34" charset="0"/>
              </a:rPr>
              <a:t>P.A. 087</a:t>
            </a:r>
            <a:r>
              <a:rPr lang="es-CO">
                <a:latin typeface="Arial" panose="020B0604020202020204" pitchFamily="34" charset="0"/>
                <a:cs typeface="Arial" panose="020B0604020202020204" pitchFamily="34" charset="0"/>
              </a:rPr>
              <a:t> “Por medio del cual se establece el Plan de Saneamiento Fiscal Parcial del Distrito de Cartagena en lo correspondiente a cuentas por pagar del nivel central y fondos del nivel descentralizado, déficit parcial del  IDER, sentencias y conciliaciones de la Alcaldía de Cartagena” </a:t>
            </a:r>
          </a:p>
          <a:p>
            <a:pPr marL="0" indent="0" algn="just">
              <a:buNone/>
            </a:pPr>
            <a:endParaRPr lang="es-CO">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half" idx="2"/>
          </p:nvPr>
        </p:nvPicPr>
        <p:blipFill>
          <a:blip r:embed="rId2"/>
          <a:stretch>
            <a:fillRect/>
          </a:stretch>
        </p:blipFill>
        <p:spPr>
          <a:xfrm>
            <a:off x="8592820" y="2407920"/>
            <a:ext cx="3265805" cy="2477770"/>
          </a:xfrm>
          <a:prstGeom prst="rect">
            <a:avLst/>
          </a:prstGeom>
        </p:spPr>
      </p:pic>
      <p:sp>
        <p:nvSpPr>
          <p:cNvPr id="5" name="Text Box 4"/>
          <p:cNvSpPr txBox="1"/>
          <p:nvPr/>
        </p:nvSpPr>
        <p:spPr>
          <a:xfrm>
            <a:off x="8734425" y="4671695"/>
            <a:ext cx="2981960" cy="213995"/>
          </a:xfrm>
          <a:prstGeom prst="rect">
            <a:avLst/>
          </a:prstGeom>
          <a:noFill/>
        </p:spPr>
        <p:txBody>
          <a:bodyPr wrap="none" rtlCol="0" anchor="t">
            <a:spAutoFit/>
          </a:bodyPr>
          <a:lstStyle/>
          <a:p>
            <a:pPr algn="just"/>
            <a:r>
              <a:rPr lang="es-CO" sz="800">
                <a:latin typeface="Arial" panose="020B0604020202020204" pitchFamily="34" charset="0"/>
                <a:cs typeface="Arial" panose="020B0604020202020204" pitchFamily="34" charset="0"/>
                <a:sym typeface="+mn-ea"/>
              </a:rPr>
              <a:t>https://www.cesarmiguelrondon.com/wp-content/uploads/2017</a:t>
            </a:r>
            <a:endParaRPr lang="en-US" sz="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127240" cy="1325880"/>
          </a:xfrm>
        </p:spPr>
        <p:txBody>
          <a:bodyPr>
            <a:normAutofit fontScale="90000"/>
          </a:bodyPr>
          <a:lstStyle/>
          <a:p>
            <a:pPr algn="ctr"/>
            <a:r>
              <a:rPr lang="es-CO" b="1">
                <a:effectLst>
                  <a:outerShdw blurRad="38100" dist="19050" dir="2700000" algn="tl" rotWithShape="0">
                    <a:schemeClr val="dk1">
                      <a:alpha val="40000"/>
                    </a:schemeClr>
                  </a:outerShdw>
                </a:effectLst>
                <a:sym typeface="+mn-ea"/>
              </a:rPr>
              <a:t>Estudio y análisis de Proyectos de Acuerdo en Comisión Conjunta</a:t>
            </a:r>
            <a:endParaRPr lang="en-US"/>
          </a:p>
        </p:txBody>
      </p:sp>
      <p:sp>
        <p:nvSpPr>
          <p:cNvPr id="3" name="Content Placeholder 2"/>
          <p:cNvSpPr>
            <a:spLocks noGrp="1"/>
          </p:cNvSpPr>
          <p:nvPr>
            <p:ph sz="half" idx="1"/>
          </p:nvPr>
        </p:nvSpPr>
        <p:spPr/>
        <p:txBody>
          <a:bodyPr/>
          <a:lstStyle/>
          <a:p>
            <a:pPr algn="just"/>
            <a:r>
              <a:rPr lang="es-CO" altLang="en-US">
                <a:solidFill>
                  <a:schemeClr val="bg1"/>
                </a:solidFill>
              </a:rPr>
              <a:t>P.A. 083 </a:t>
            </a:r>
            <a:r>
              <a:rPr lang="es-CO" altLang="en-US"/>
              <a:t>“Por el cual se establece el uso y promoción de fuentes no convencionales de energía - FNCE y se motiva el uso de vehículos eléctricos en el Distrito de Cartagena de Indias”</a:t>
            </a:r>
          </a:p>
        </p:txBody>
      </p:sp>
      <p:pic>
        <p:nvPicPr>
          <p:cNvPr id="5" name="Content Placeholder 4"/>
          <p:cNvPicPr>
            <a:picLocks noGrp="1" noChangeAspect="1"/>
          </p:cNvPicPr>
          <p:nvPr>
            <p:ph sz="half" idx="2"/>
          </p:nvPr>
        </p:nvPicPr>
        <p:blipFill>
          <a:blip r:embed="rId2"/>
          <a:stretch>
            <a:fillRect/>
          </a:stretch>
        </p:blipFill>
        <p:spPr>
          <a:xfrm>
            <a:off x="6276975" y="2041525"/>
            <a:ext cx="5080000" cy="3175000"/>
          </a:xfrm>
          <a:prstGeom prst="rect">
            <a:avLst/>
          </a:prstGeom>
        </p:spPr>
      </p:pic>
      <p:sp>
        <p:nvSpPr>
          <p:cNvPr id="6" name="Text Box 5"/>
          <p:cNvSpPr txBox="1"/>
          <p:nvPr/>
        </p:nvSpPr>
        <p:spPr>
          <a:xfrm>
            <a:off x="6474460" y="4857750"/>
            <a:ext cx="4882515" cy="213995"/>
          </a:xfrm>
          <a:prstGeom prst="rect">
            <a:avLst/>
          </a:prstGeom>
          <a:noFill/>
        </p:spPr>
        <p:txBody>
          <a:bodyPr wrap="square" rtlCol="0" anchor="t">
            <a:spAutoFit/>
          </a:bodyPr>
          <a:lstStyle/>
          <a:p>
            <a:r>
              <a:rPr lang="en-US" sz="800"/>
              <a:t>https://revistardenergia.com/wp-content/uploads/2019/03/IMG_20190310_144224.jpg</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Panorámica</PresentationFormat>
  <Paragraphs>38</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5</vt:i4>
      </vt:variant>
      <vt:variant>
        <vt:lpstr>Títulos de diapositiva</vt:lpstr>
      </vt:variant>
      <vt:variant>
        <vt:i4>10</vt:i4>
      </vt:variant>
    </vt:vector>
  </HeadingPairs>
  <TitlesOfParts>
    <vt:vector size="19" baseType="lpstr">
      <vt:lpstr>Arial</vt:lpstr>
      <vt:lpstr>Arial Black</vt:lpstr>
      <vt:lpstr>Calibri</vt:lpstr>
      <vt:lpstr>Calibri Light</vt:lpstr>
      <vt:lpstr>Tema de Office</vt:lpstr>
      <vt:lpstr>Diseño personalizado</vt:lpstr>
      <vt:lpstr>1_Diseño personalizado</vt:lpstr>
      <vt:lpstr>2_Diseño personalizado</vt:lpstr>
      <vt:lpstr>3_Diseño personalizado</vt:lpstr>
      <vt:lpstr>Presentación de PowerPoint</vt:lpstr>
      <vt:lpstr>MIEMBROS COMISIÓN PRIMERA O DEL PLAN</vt:lpstr>
      <vt:lpstr>  Estudio y análisis del Proyecto de Acuerdo No. 064</vt:lpstr>
      <vt:lpstr>Estudio y análisis del Proyecto de Acuerdo No. 066</vt:lpstr>
      <vt:lpstr> Estudio y análisis del Proyecto de Acuerdo No. 068 </vt:lpstr>
      <vt:lpstr>Estudio y análisis del Proyecto de Acuerdo No. 076 </vt:lpstr>
      <vt:lpstr>Estudio y análisis del Proyecto de Acuerdo No. 080</vt:lpstr>
      <vt:lpstr>Estudio y análisis de Proyectos de Acuerdo en Comisión Conjunta</vt:lpstr>
      <vt:lpstr>Estudio y análisis de Proyectos de Acuerdo en Comisión Conjunta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Barrios Guerrero</dc:creator>
  <cp:lastModifiedBy>cesar pion</cp:lastModifiedBy>
  <cp:revision>5</cp:revision>
  <dcterms:created xsi:type="dcterms:W3CDTF">2021-06-22T17:05:00Z</dcterms:created>
  <dcterms:modified xsi:type="dcterms:W3CDTF">2021-07-23T09:50:19Z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1033-11.2.0.10200</vt:lpwstr>
  </property>
</Properties>
</file>