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61" r:id="rId7"/>
    <p:sldId id="258" r:id="rId8"/>
    <p:sldId id="266" r:id="rId9"/>
    <p:sldId id="260" r:id="rId10"/>
    <p:sldId id="259" r:id="rId11"/>
    <p:sldId id="262" r:id="rId12"/>
    <p:sldId id="277" r:id="rId13"/>
    <p:sldId id="274" r:id="rId14"/>
    <p:sldId id="265" r:id="rId15"/>
    <p:sldId id="276" r:id="rId16"/>
    <p:sldId id="264" r:id="rId17"/>
    <p:sldId id="267" r:id="rId18"/>
    <p:sldId id="273" r:id="rId19"/>
    <p:sldId id="269" r:id="rId20"/>
    <p:sldId id="275" r:id="rId2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1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B9FA7E-073A-488E-A84C-10C74943F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0DF-E748-40C1-9B2B-4F25F75A62D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93B12E-87B4-48FA-B3B1-D2F8E787B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AB766F-CAFC-43D2-90D2-DD016672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72B7-8B25-4A3E-AC2B-AE6692FE38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648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CBD15-C12E-46F4-9751-C6911EFA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B4E927E-C5A5-4008-8FE1-BE4C3952D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8AFB79-2CF9-4AAA-936E-6FB20EAC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0DF-E748-40C1-9B2B-4F25F75A62D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6DABD5-1E33-4E5B-B164-9ED28450A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D0C83E-4859-4D5B-90FF-5DDEA7350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72B7-8B25-4A3E-AC2B-AE6692FE38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4472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3F5FFF-98A1-42C3-AF7C-E4E0578655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1CCE260-B65C-40EF-9FED-04371A390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A5E22F-03F6-434D-AEBA-2EA9721D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0DF-E748-40C1-9B2B-4F25F75A62D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F13A48-FD73-4F8D-BFA8-A62FD97E1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085AFC-ADAF-41E8-BC6E-E668ED136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72B7-8B25-4A3E-AC2B-AE6692FE38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8860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5C934B-D2CE-47C6-B11C-CCD69D074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7534" y="1894114"/>
            <a:ext cx="7016931" cy="12181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042406-B617-4D6C-A38E-A9DBDB72C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12271"/>
            <a:ext cx="9144000" cy="260926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9CB90D-01B4-4333-BCE4-5FBE3120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EA6FB1-9D9E-471F-BBD1-67528AAE1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0444B6-789F-43F7-86B9-069FEF29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3177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FF87A-6C3A-472C-A7AD-A13B8D7AA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791779-6FA5-4DED-8239-15C2E0E45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6783D6-E732-487A-AE58-B18B547ED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4E55D0-6B67-4FD8-BCB3-5225C003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B286E8-C42D-45D0-817C-8245EFD88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5744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E8BEE-516E-4853-AB0A-292550AF0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4F0029-321A-49B9-929F-E8D90B664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42BAE4-A7FB-4D9E-AA65-0809DCDFF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3DC4D5-34F6-413B-BE3C-0A0FF39B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AAFD78-8D3E-42E3-A28A-0279FA001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2817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0424E6-E0F0-4261-A450-C9B0EDD1D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9118BA-46F2-42FE-B5FC-CEFCC96A9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0A0275-E2DC-40E6-845C-6F1026F5B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A655A5-0422-4A90-B072-7D2EAA5F9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57E692-EEEF-4AD9-8BAD-A02E1FFD7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620477-920C-44CF-88CA-07C8A7E61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9611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CA4F8E-A44A-4CBD-8F4C-E413E3A49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7687C9-B3F4-45F2-9E7E-1768EA8DB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66503F-C8B7-42E3-9089-AD325B1AD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FBA1781-E95F-4C06-A72C-6A1AB420B0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36FC9C-992A-4C45-BAA1-A93E4E52E5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ED0476B-8844-478E-BB63-E83E42781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9A9BB9D-C293-413D-B859-68BAD8EB3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A90410-31F2-49D1-92F7-C76AF471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0084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AA4FAC-A955-4CA1-985C-9AA159A67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631718F-A8AD-4C59-93C5-D3BB00447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0CA2FF6-C591-43FC-B5FD-E2032FC2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B27250B-3E5B-468C-9A3F-BA373C3D7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8874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B97C3D-CF00-4BF9-BAAD-2DD634173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9117570-6E39-4A5F-A7D7-264750DAB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EAE1186-46A0-4732-9A32-C6BBB7673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0727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CDCC89-25A5-4373-BDD5-CB9D97163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0CE62A-9570-4397-AEC1-E61679546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E79D5C-2955-4BFC-A1EC-644812293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ED90B4-F845-44D5-B9BF-6DCA441B2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DB9029-8E65-43E1-B413-27914F8C3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548869-AF98-4A61-A6CB-9B2FE505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556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C4F85F-2CB2-4B36-BA06-4C43C6EA0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EE2423-1142-4757-85D3-5F96B32FA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820299-9AB8-43BF-8FEE-23E00F90B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0DF-E748-40C1-9B2B-4F25F75A62D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6E6B67-562C-4243-B82A-DED5731FD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6DE7FE-A70A-4443-8E90-C843882B1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72B7-8B25-4A3E-AC2B-AE6692FE38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8622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9DC54B-0CEA-43C8-B0A7-C403B150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76B5D8-F0C5-49BF-9D70-5EB2D151AB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B83A97-256C-4317-A1B3-6B225FBC8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F223E3-1B8D-45E7-8135-C1288826B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600695-910E-4D2C-9D6B-5E7B3C5A4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6CC05E-3B27-4A61-96F3-FE31E75E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9980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B4CC4B-9094-40AC-841D-70E3B6D2D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B83E667-BB0A-482A-B81D-2AE72E53E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AD5D26-29F9-484A-B9A7-630F572E5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09DCF9-EC39-405B-B214-F0AD36179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D3ECF2-03E7-4C48-84FA-D1CB6B2EF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582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9E9B6A-2445-4FA4-8565-9F2E2EE98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925231-2F77-4168-9431-D99D81889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BCC5C5-09A1-4CA6-B3C6-5F7FA179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108485-ADB9-440E-AA89-63E3AEF4E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0FA0E0-A702-47AE-BB63-14C0B4198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855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297312-FAB9-4879-B3BE-D42BCE575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E5FB84-6DD3-480C-824E-C920F9E0C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DC364E-C658-4283-876B-0505D4A96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9B804B-57EE-4E22-AC7D-4FFE0198E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BB3E45-EF14-4180-8955-7629B5DD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1760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F2B197-9BD6-49E7-B045-8CE82A90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56C969-B65A-4B6A-ACF3-248E3731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DDAE68-A967-489F-BA24-EEBA27243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D59D3B-07E7-4F9E-9114-CA25F9CA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234C18-C665-4F80-AA6A-54BCABEB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2718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10E21-6D83-4DEF-8DD0-E321E11C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B2C6A1-1450-414C-BC75-DE8471F7B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F821A0-987C-475D-94B5-44E19857F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9D1991-A2F7-40D1-8767-5713662B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44B1A-726D-4C7A-8C92-C6E516AFB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4022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D85434-347C-47A2-977A-E11405FA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B325F8-A272-4E1D-8018-E413ED048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F7E676-5E55-4C53-B8BF-7975422CF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ECA762-649D-4C11-A874-6167AF941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EC7C04-823F-452B-B03E-D3A97628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DFF1DB-97B3-4607-815D-4785DCE0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7290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7358F8-BBD6-4D06-9A8A-298A9A81F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FC0981-E0C9-47AE-AFE5-07CB2CE27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A1E44A-E9EA-4726-A244-5A4557124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CC60353-12E5-4E82-8AFE-9927227A2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E7AB8DF-B968-4C20-8DEC-B42BB4BADF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5D01D26-E372-4EF6-A5F6-C141D6270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D8A6F16-9BE9-4D29-B43F-0C0B663D1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31B2A8C-062E-4C83-831A-ABDA4FC9A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1276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36A8C-0DDD-4797-81E4-71E18E07D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9EF3E4E-95FB-4A6A-B8FD-AAA6E73B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26758A6-6F63-49A3-BC18-0E2F606B7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E35981B-E66F-4805-954F-A45D8D22F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68603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9313B0-A021-46B3-8654-EBBA872D4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CE6DD25-2F1B-4A9F-B979-10EAA37B5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68F07BD-4638-4FCF-BEE1-E77860B6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054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17FB6-9A96-4A62-89AE-119E57AB8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274445-E705-4120-89E6-E9B5B6422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341445-E2BF-4E4B-9E10-0CA6CF51A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0DF-E748-40C1-9B2B-4F25F75A62D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667D97-7D32-4507-B571-28387929C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561BEB-01D1-442D-A732-9B5B9EAD4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72B7-8B25-4A3E-AC2B-AE6692FE38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48424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776D2D-F140-4390-AC9B-12AB80D43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A3D7DD-12C9-4C62-97FB-BA580EA79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1425E3-20D1-42A1-AA6B-5C1FAD79A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41570A-C45D-470D-A924-7665C855E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33F628-40C9-499A-ACC6-69826B5A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64D9AD-607C-4902-9C48-9F7F4AB10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68314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0728A2-69B3-465D-BEFA-3023D798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373F6C-8B32-41CD-AB53-40006FF220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035300-5149-4E98-B21A-72E3A9CF2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F01CAD-BB8D-4B50-9000-9CA927EEC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80EF1F-E031-413F-820B-150C230A1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3FE8B5-C7CC-47F8-AA8B-1212465C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97933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FF860-400F-421E-A174-5C5B0B947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B3B6A7-8EAB-4AA7-A1C5-E926964FA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4D6FE2-7A06-4A82-A7C2-2C961A5A6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296B72-B39C-4442-BA97-CC8B2BA83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CEDB0C-1AF5-43A8-BD3F-A149164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8577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33155F5-AFA4-4D23-88BB-074058973B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0F575C-E8D8-4236-AED6-43330C2EE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204731-360B-47EA-A0B0-D02D87266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D661B8-AF2D-40DE-9A3C-5831A1EDA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EF1517-AB47-46B4-BCD9-3DE056E8A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0638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2E72F4-200C-4D66-8B67-62991C333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548B6-5A09-4DE7-B868-0FB022EFE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056A29-B8FB-4EB5-9564-83CBF58DE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AFCE-33A9-40BB-8B29-89ED9B279F5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CA05D0-2D2F-45A3-9D77-5D6B02101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B2EB56-25C5-4DDA-9722-C5250F1AE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3223-0816-4360-9024-8E7324ABDE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4869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63D78F-E31D-43DF-96EA-85EF88FE6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29C1BE-158C-4374-BA53-BC6C77BA2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34AEE7-C103-4FE8-B59E-C702B6E1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AFCE-33A9-40BB-8B29-89ED9B279F5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8CD0FE-73F0-4067-B792-FE0FFD4FE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D49B12-5DC1-4DD4-A28A-47087F822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3223-0816-4360-9024-8E7324ABDE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22419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6911B9-9469-4E37-BFB9-C21E68FD3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270107-3860-4532-9CF1-9A58447C2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7825CA-DE50-4D56-8647-C0E55125F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AFCE-33A9-40BB-8B29-89ED9B279F5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3AF0DA-6757-436F-98AB-87BB9EBC1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98167F-0DAD-4BE6-89F7-C79B42B3B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3223-0816-4360-9024-8E7324ABDE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2562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045EFF-9F56-4A78-87A9-59F966761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962BD4-1B78-42A0-95D9-C349EC513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7A2456-8C54-4EE6-9B89-6160E5478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2C5A89-0F90-4298-B014-01EE3A5ED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AFCE-33A9-40BB-8B29-89ED9B279F5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B43D34-21BF-4DBD-858A-005A49209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03E1FB-649D-40CD-8C9B-509C4579C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3223-0816-4360-9024-8E7324ABDE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4990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B8D78-ACAC-4EC1-9D45-73BA7806B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C27EAC-74EE-4AF5-A061-806325FC7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B5FA79-7443-4A85-A6FA-35C495C3B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470D1B6-E9BA-4DC8-BA87-A68E62643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A15DEE-28F0-4FC2-9061-14A06404C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47EE812-ABF5-4A71-AADC-EC7D136E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AFCE-33A9-40BB-8B29-89ED9B279F5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32700F5-1A7C-4B03-B20F-CCB56C5E5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CBE692-DE69-4A01-ACF9-35EFF1916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3223-0816-4360-9024-8E7324ABDE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53278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F4EBC2-78CA-4BF4-AA93-859846ADB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653878-496C-4794-A088-610C0712A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AFCE-33A9-40BB-8B29-89ED9B279F5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8FF805A-F262-4394-9DFE-E298DE3B2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374FF1A-7824-4264-93C7-197F95A7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3223-0816-4360-9024-8E7324ABDE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146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4417C-BBE6-46BC-BD7F-C54A40D6B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BA018F-4ABE-4F2F-9EF0-E3C2BB426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8399FE-4999-4367-BD53-9AB1F5D97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B53146-67FD-44CD-B99C-FCAFC872B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0DF-E748-40C1-9B2B-4F25F75A62D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D05593-70D1-4F7E-A2B9-DA87CF22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B19B85-6F3A-41A3-9E4A-E242C498F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72B7-8B25-4A3E-AC2B-AE6692FE38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33621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17E03FF-09F0-4CCD-97CF-F1E6E6554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AFCE-33A9-40BB-8B29-89ED9B279F5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44FD98F-96D9-407B-ADB0-9DA3FF205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FE2A4E-E09E-473B-8DD7-42582424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3223-0816-4360-9024-8E7324ABDE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6172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7FEAA-93B3-4FE9-BE38-11DB846CE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7F359E-99AA-4391-8C59-6D2016275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6DF4D5-48C8-46FE-8014-FDEE3AF95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584DC2-B1FB-4CA3-960E-2FCAC5305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AFCE-33A9-40BB-8B29-89ED9B279F5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DE46B3-82CE-4EC5-B0F0-5BC6AB383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3DBF3A-53FF-487F-9D57-7DB056F11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3223-0816-4360-9024-8E7324ABDE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61623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61CC6-6419-455E-82D9-C276620A2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756392E-BBFC-463D-8D4D-29E6725A18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B4A246-5567-4AF0-9C47-63532CAE9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A07C78-9D11-4FA2-ABB0-685A24AB2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AFCE-33A9-40BB-8B29-89ED9B279F5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752954-9E74-4365-B6B8-2988B7BF1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C961EB-EB82-402C-A7EB-CE3FD87C0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3223-0816-4360-9024-8E7324ABDE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80477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DEECD-A521-43DB-9B1F-0589D441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F9A2B7-4CF8-43A2-A8C3-7F8A28A0C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559A8C-7228-4C6A-8071-1E878F00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AFCE-33A9-40BB-8B29-89ED9B279F5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5EDEA8-2840-44AB-91CF-078B5E68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1D2157-76DB-4CC2-B684-D37E4FAE2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3223-0816-4360-9024-8E7324ABDE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4646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62A6FB4-E023-4433-9360-D22AF7C46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09D2770-DAA2-4A91-BFFC-865FF2B4D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BF75E8-160C-40DB-ADB0-28B2E3088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AFCE-33A9-40BB-8B29-89ED9B279F5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E3E0F2-1BCF-47C2-836A-9DA94E3FD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709E96-0933-4E15-9502-C297F7218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3223-0816-4360-9024-8E7324ABDE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42080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8E003-B137-4BAB-AF84-6D533C9D9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FDFFFD-884F-4095-9C6A-2F9101146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557EB2-8D6A-4318-AB8B-6A579809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B386A3-0A0A-41AF-90CC-787219AA1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69FC2C-B181-4396-89F8-70F11D14E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02700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40A3D7-0A7C-4901-9CC8-30F194A6B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458243-3202-482E-826D-34488BD64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B3E94D-07B2-4E75-9F99-2B478F006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CAA9A-96C9-47C2-9270-C4EE7D84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DD45F3-B7F4-4F07-9196-7A686A397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91907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76391-4F17-4C83-94AA-B0F9D883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AEE2DE-2269-47A4-BAC1-B95D02492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1F37EE-FBB3-423E-955A-2D0409082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ADD84B-FB0D-4E7E-A47E-473E8FFD4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7C13BE-C9C7-4CFE-8A88-7BAD4A80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43556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FC93B-5FE1-48D4-BDB5-47C589EDC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687F43-5149-4E51-AABF-7FDFBE181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5EF2B-F505-480C-BB3D-FFE239CF7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F92B93-D2AD-4FEC-ABBA-078F766F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38590E-1CA7-4B7B-812F-92361B0BF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88D6B1-4769-4455-8D09-FC4F05331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80987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14431B-6AAA-45ED-B19C-A107CB749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7F5E85-E53A-4935-A9B7-C60B7513D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3CE8369-0F28-4853-B0D3-2FACA3894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5D2DA39-E17B-49F8-89AE-C298255EE9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CB6F89-358D-49BD-8B6B-1CE2AE9A8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42A160-DFFB-4CD1-A295-B0696C055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552814E-78DC-47D5-A55E-444C1FC89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0A56E94-3124-4494-9FAA-0CCE4708F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934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392CAD-FD28-4FCA-BE92-7316963C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629DCF-5F63-4FA4-AABA-14D9A23DC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3459F9-DFF6-4163-BED9-6979B2971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F54BF28-AEE5-4B07-B150-771D62DF6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EBC669-087C-4FBA-BD43-463391FFB7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ED3E10C-25A8-421E-9046-6CAF9124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0DF-E748-40C1-9B2B-4F25F75A62D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F17BB29-E245-4DA9-A475-7E17AAF24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FE9F572-9E7A-420B-9765-DB146567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72B7-8B25-4A3E-AC2B-AE6692FE38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5806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940153-E16D-4F49-A13F-E2729ACDD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45345D-8BCF-4668-89D9-9C6AAED4F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D947CA1-B73B-4DEC-9652-84BB4412F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1FCEAA-03B7-4D4D-B405-E6CCADE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94715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540127A-D340-4A19-86AE-06BCFA3F2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787685A-6D8A-4528-8AA1-F85A0F89E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7863847-EA5A-48E1-BA48-B78AAED4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16230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C120F-1B14-41B5-BFCD-B8A3DA363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11407F-07E5-49BF-838B-A67D04F2C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EB991C-942B-4F89-99C3-0965634EA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AB7E89-95B2-4789-B1CD-CB20A53DA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8C6058-4FAE-448B-9FE1-7A2EB41C2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2F879D-0DEF-47BE-87E4-2CB5D1E1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42371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EC59A2-D643-4438-B335-44C36CC7A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15D55E9-83DF-4E21-9375-23B36C7F8D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D8E294-31A3-44C6-8DE3-EFE8157E6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9AFE2B-9781-46ED-A9E6-B56D03948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81B56E-E5E1-4A6B-899E-76F9310A4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52A9A5-FE68-41FA-8D07-1694B0C48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93322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C487A1-4CDE-4161-8B97-77E90CCF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DAD739-1271-4CE9-85F4-0B386854B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C18273-C672-464E-826F-87688A46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8D61B8-D852-4994-8DCC-9C27BEC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0FC4B4-5DDE-402F-B6CA-86135BEE5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45140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F81F4D-740A-48A5-A4CE-A629E365DA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7789E6-A322-45DB-94D2-2FA4FAF47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AE449C-98AB-4A78-B246-D0AF32845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6E5AED-8DB7-4993-87F4-A5A496A0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55F65E-8B8A-41EA-80CC-5BFD94F3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143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21073-07C8-469F-84A3-F03EA1E08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7E89EE-0F84-409F-875F-6BE284D65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0DF-E748-40C1-9B2B-4F25F75A62D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1035CD0-0749-4969-9813-EB77681E8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0282BA9-E049-4620-BD70-05B38B6E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72B7-8B25-4A3E-AC2B-AE6692FE38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457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3ACC65-A791-4619-85F6-4E8641626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0DF-E748-40C1-9B2B-4F25F75A62D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4A65713-2F58-48A0-B540-98D8D810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186AA25-44F0-476C-B651-66F701C12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72B7-8B25-4A3E-AC2B-AE6692FE38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718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AAA3F5-ABC4-4FEC-911F-7F0BAA798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6AD39B-822B-4540-A6F5-73330EF1D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75DDCAD-C871-4A4A-A19A-B30416F29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688D69-AB11-4259-9BA5-C828DCB06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0DF-E748-40C1-9B2B-4F25F75A62D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631A9B-9D53-4FA5-9D5D-2B320F89D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A65BC6-72A0-4CA3-B245-72EBF78AD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72B7-8B25-4A3E-AC2B-AE6692FE38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6031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49C23-170E-4F20-A66C-17A936FF6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F43CAE7-41F0-49E6-9FCC-23F19EDC9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26A48C-39A5-4C56-9079-36AF43595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58486C-331C-4850-B7FB-E11218FF7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0DF-E748-40C1-9B2B-4F25F75A62D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5E7257-CF13-4661-B1A6-30708188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8A8D6C-F0F4-4811-8818-AE00E2B77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72B7-8B25-4A3E-AC2B-AE6692FE38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792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F3D5152C-E9CD-4EDD-B6A0-C5FC0BFC748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324FCD-2ABB-4BF9-9946-2B2218AE4C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A30DF-E748-40C1-9B2B-4F25F75A62D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FD49CF-003F-41B1-BD18-E847C8197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15FB66-D7DA-4CD7-9117-72276C637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572B7-8B25-4A3E-AC2B-AE6692FE38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118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06381895-6B8A-4AAC-8496-B4E138252D3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C2A8622-456E-4EBA-A079-1E675C00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96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FD6D39-FAF7-4447-B626-4B4A4DF35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8999"/>
            <a:ext cx="10515600" cy="2790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5572AA-4F57-4B8E-9824-2877C1B39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89381-53EF-4658-89A9-55A931B71BA8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2F6952-5C89-4901-A5A6-98E4F3FED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4C864D-4E7A-4BE1-AA97-250C664C5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0A60B-3B3E-43D9-8AC9-D7CF532472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968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Forma&#10;&#10;Descripción generada automáticamente">
            <a:extLst>
              <a:ext uri="{FF2B5EF4-FFF2-40B4-BE49-F238E27FC236}">
                <a16:creationId xmlns:a16="http://schemas.microsoft.com/office/drawing/2014/main" id="{4FADC321-0F1A-4BA5-A7B2-56CCE54387C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B7991-E799-4F78-928F-829B37073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61765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036612-7DCA-4FF8-82A1-2152B9812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A7B241-3654-4CB4-99FF-63C16E9739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0295C-F203-4A4F-B264-3CA14C308292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C0E9C9-6406-4FD3-AB07-A61EB466A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384BA6-FCDA-4FDA-AACF-9A0AF154D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BCE27-D7C3-4222-B1D8-E1B2A24012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198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Forma&#10;&#10;Descripción generada automáticamente">
            <a:extLst>
              <a:ext uri="{FF2B5EF4-FFF2-40B4-BE49-F238E27FC236}">
                <a16:creationId xmlns:a16="http://schemas.microsoft.com/office/drawing/2014/main" id="{C94E7FBA-B933-4D1B-B74E-550564BDF93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83FAD7C-D91C-498B-A14C-81440B6FE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1" y="365125"/>
            <a:ext cx="61112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DFF6EC-4A5A-4512-A2A8-B7A460C72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CD214-0DA5-4106-8CEF-7F2EFE4AB9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3AFCE-33A9-40BB-8B29-89ED9B279F5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C1C269-9620-4931-9D36-F6F11B716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2E249E-8F5C-4564-9EC5-19B1583DD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E3223-0816-4360-9024-8E7324ABDE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156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Forma&#10;&#10;Descripción generada automáticamente con confianza baja">
            <a:extLst>
              <a:ext uri="{FF2B5EF4-FFF2-40B4-BE49-F238E27FC236}">
                <a16:creationId xmlns:a16="http://schemas.microsoft.com/office/drawing/2014/main" id="{948A63FC-F6A4-4480-9189-02EB4636C3D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1105DDE-0624-4B7A-AB62-0485CBD6D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399" y="365125"/>
            <a:ext cx="60981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E2B29A-02C3-491C-BFF4-29E2A3196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14C69C-D24C-4C51-9D47-9F16390D3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D54D-FB35-44CF-9655-EED9C7268FFD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5D9F56-B5A2-4116-8624-D8907F63F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9CB015-926E-496F-AE9B-71074E585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089C2-C0B0-4C3C-B315-B8459B592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991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529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A160D5-91AF-4B06-9C60-562BD95D4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05" y="1690687"/>
            <a:ext cx="11324492" cy="4949263"/>
          </a:xfrm>
        </p:spPr>
        <p:txBody>
          <a:bodyPr>
            <a:noAutofit/>
          </a:bodyPr>
          <a:lstStyle/>
          <a:p>
            <a:pPr marL="457200" lvl="0" indent="-457200" algn="just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s-E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PROYECTO DE ACUERDO No. 065-070</a:t>
            </a: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“POR MEDIO DEL CUAL SE LE DA PRIORIDAD AL USO DE LA BICICLETA Y SE INSTITUCIONALIZA LA SEMANA DE LA BICICLETA “LA NOTA ES EN BICI” EN EL DISTRITO DE CARTAGENA Y SE DICTAN OTRAS DISPOSICIONES”</a:t>
            </a:r>
            <a:r>
              <a:rPr lang="es-E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es-E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Convertido en Acuerdo 055 del 14 de mayo de 2021.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457200" lvl="0" indent="-457200" algn="just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 startAt="2"/>
            </a:pPr>
            <a:r>
              <a:rPr lang="es-E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PROYECTO DE ACUERDO No. 074 </a:t>
            </a: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“POR MEDIO DEL CUAL SE PROMUEVE LA CREACIÓN DE BECAS EN LAS INSTITUCIONES DE EDUCACIÓN SUPERIOR DE LA CIUDAD DE CARTAGENA, DIRIGIDAS A DEPORTISTAS SELECCIÓN CARTAGENA QUE HAYAN PARTICIPADO EN COMPETENCIAS NACIONALES”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es-E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Convertido en Acuerdo 062 del 01 de julio de 2021</a:t>
            </a:r>
            <a:endParaRPr lang="es-CO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endParaRPr lang="es-ES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 startAt="3"/>
            </a:pPr>
            <a:r>
              <a:rPr lang="es-E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PROYECTO DE ACUERDO No. 075</a:t>
            </a: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“POR EL CUAL SE MODIFICA Y ADICIONA EL ACUERDO 014 DE 2018, “POR MEDIO DEL CUAL SE ESTABLECE EL REGLAMENTO INTERNO DEL CONCEJO DE CARTAGENA DE INDIAS, DISTRITO TURÍSTICO Y CULTURAL Y SE DICTAN OTRAS DISPOSICIONES”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es-E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es-E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Convertido en Acuerdo 053 del 11 de mayo de 2021</a:t>
            </a:r>
            <a:endParaRPr lang="es-CO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8E1416B-8834-4321-BD91-CB6E798F8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806" y="365124"/>
            <a:ext cx="6097588" cy="1325563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>
                <a:latin typeface="Arial Rounded MT Bold" panose="020F0704030504030204" pitchFamily="34" charset="0"/>
              </a:rPr>
              <a:t>PROYECTOS DE ACUERDO CONVERTIDOS EN ACUERDO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1216032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8E1416B-8834-4321-BD91-CB6E798F8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806" y="365124"/>
            <a:ext cx="6097588" cy="1325563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>
                <a:latin typeface="Arial Rounded MT Bold" panose="020F0704030504030204" pitchFamily="34" charset="0"/>
              </a:rPr>
              <a:t>PROYECTOS DE ACUERDO CONVERTIDOS EN ACUERDO</a:t>
            </a:r>
            <a:endParaRPr lang="es-CO" sz="32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6C5F463F-67B7-4CC0-8AB6-3912465E5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3864"/>
            <a:ext cx="10515600" cy="4351338"/>
          </a:xfrm>
        </p:spPr>
        <p:txBody>
          <a:bodyPr>
            <a:normAutofit/>
          </a:bodyPr>
          <a:lstStyle/>
          <a:p>
            <a:pPr marL="457200" lvl="0" indent="-457200" algn="just">
              <a:spcBef>
                <a:spcPts val="0"/>
              </a:spcBef>
              <a:buSzPct val="100000"/>
              <a:buFont typeface="+mj-lt"/>
              <a:buAutoNum type="arabicPeriod" startAt="4"/>
            </a:pPr>
            <a:r>
              <a:rPr lang="es-E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PROYECTO DE ACUERDO No. 078</a:t>
            </a: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“POR MEDIO DEL CUAL SE HACE UNA EXALTA DE MANERA PÓSTUMA LA MEMORIA DE UN CIUDADANO CARTAGENERO Y POR TANTO SE DESIGNA SU NOMBRE A UN ESTADIO BEISBOL UBICADO EN EL BARRIO LOS CARACOLES CON EL NOMBRE “ESTADIO DE BEISBOL NELSON BLANCO TORRES”</a:t>
            </a:r>
            <a:endParaRPr lang="es-CO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es-E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Convertido en Acuerdo 061 del 06 de julio de 2021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CO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PROYECTO DE ACUERDO No. 079</a:t>
            </a: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“POR MEDIO DEL CUAL SE DENOMINA LA PLAZA JUDITH PINEDO PORTO DE GONZÁLEZ A LA PLAZA UBICADA EN LA CALLE </a:t>
            </a:r>
            <a:r>
              <a:rPr lang="es-E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BALOCO</a:t>
            </a: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 FRENTE DE LA CASA DE LA CULTURA Y SE DICTAN OTRAS DISPOSICIONES“</a:t>
            </a:r>
            <a:endParaRPr lang="es-CO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Convertido en Acuerdo 057 del 04 de junio de 2021.</a:t>
            </a:r>
            <a:endParaRPr lang="es-CO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4032916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25364EDD-5135-4143-938E-D404603E6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6484" y="365125"/>
            <a:ext cx="6111240" cy="1325563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>
                <a:latin typeface="Arial Rounded MT Bold" panose="020F0704030504030204" pitchFamily="34" charset="0"/>
              </a:rPr>
              <a:t>PROYECTOS DE ACUERDO RETIRADOS</a:t>
            </a:r>
            <a:endParaRPr lang="es-CO" sz="3200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71E8C970-2AD6-469D-B614-D3F0E9B6A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 marL="342900" lvl="0" indent="-342900" algn="just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s-ES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PROYECTO DE ACUERDO No. 073 </a:t>
            </a:r>
            <a:r>
              <a:rPr lang="es-ES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“POR MEDIO DEL CUAL SE MODIFICA ACUERDO 028 DE 2004, POR EL CUAL SE REGLAMENTA EL SISTEMA DE PASANTÍAS EN LA ADMINISTRACIÓN DISTRITAL DE CARTAGENA DE INDIAS."</a:t>
            </a:r>
            <a:endParaRPr lang="es-C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5125" indent="0" algn="just">
              <a:spcBef>
                <a:spcPts val="0"/>
              </a:spcBef>
              <a:buNone/>
            </a:pPr>
            <a:r>
              <a:rPr lang="es-ES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Autor del Proyecto de Acuerdo solicita retiro a la plenaria antes del 	estudio      de la ponencia de segundo debate.</a:t>
            </a:r>
          </a:p>
          <a:p>
            <a:pPr marL="0" indent="0" algn="just">
              <a:spcBef>
                <a:spcPts val="0"/>
              </a:spcBef>
              <a:buNone/>
              <a:tabLst>
                <a:tab pos="266700" algn="l"/>
              </a:tabLst>
            </a:pPr>
            <a:endParaRPr lang="es-C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2"/>
            </a:pPr>
            <a:r>
              <a:rPr lang="es-ES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PROYECTO DE ACUERDO No. 077</a:t>
            </a:r>
            <a:r>
              <a:rPr lang="es-ES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“POR EL CUAL SE CREA EL PROGRAMA DE PROMOCIÓN Y DEBATE DE POLÍTICAS PÚBLICAS EN EL CONCEJO DISTRITAL DE CARTAGENA DE INDIAS, DENOMINADO “CONCEJO DE CARTAGENA EN AULA ABIERTA PARA LA FORMACIÓN CIUDADANA”</a:t>
            </a:r>
            <a:endParaRPr lang="es-C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5125" indent="0" algn="just">
              <a:spcBef>
                <a:spcPts val="0"/>
              </a:spcBef>
              <a:buNone/>
            </a:pPr>
            <a:r>
              <a:rPr lang="es-ES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Proyecto de Acuerdo retirado por el autor antes de la realización del estudio en Comisión Tercera.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C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" lvl="0" indent="-400050" algn="just">
              <a:spcBef>
                <a:spcPts val="0"/>
              </a:spcBef>
              <a:buSzPct val="100000"/>
              <a:buFont typeface="+mj-lt"/>
              <a:buAutoNum type="arabicPeriod" startAt="3"/>
            </a:pPr>
            <a:r>
              <a:rPr lang="es-ES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PROYECTO DE ACUERDO No. 081 </a:t>
            </a:r>
            <a:r>
              <a:rPr lang="es-ES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"POR MEDIO DEL CUAL LA CALLE REAL DE MANGA CAMBIA DE NOMBRE A TERESITA ROMÁN DE </a:t>
            </a:r>
            <a:r>
              <a:rPr lang="es-ES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ZUREK</a:t>
            </a:r>
            <a:r>
              <a:rPr lang="es-ES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endParaRPr lang="es-C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5125" indent="0" algn="just">
              <a:spcBef>
                <a:spcPts val="0"/>
              </a:spcBef>
              <a:buNone/>
            </a:pPr>
            <a:r>
              <a:rPr lang="es-ES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Proyecto de Acuerdo retirado por el autor antes de la realización de la Audiencia Pública.</a:t>
            </a:r>
            <a:endParaRPr lang="es-C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717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5E648B91-543F-4A53-871E-32C6DCF1A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806" y="365124"/>
            <a:ext cx="6097588" cy="1325563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>
                <a:latin typeface="Arial Rounded MT Bold" panose="020F0704030504030204" pitchFamily="34" charset="0"/>
              </a:rPr>
              <a:t>PROYECTOS DE ACUERDO EN TRÁMITE</a:t>
            </a:r>
            <a:endParaRPr lang="es-CO" sz="3200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4FCD90BF-814E-487C-A70E-CC7209564F25}"/>
              </a:ext>
            </a:extLst>
          </p:cNvPr>
          <p:cNvSpPr txBox="1">
            <a:spLocks/>
          </p:cNvSpPr>
          <p:nvPr/>
        </p:nvSpPr>
        <p:spPr>
          <a:xfrm>
            <a:off x="433754" y="1786222"/>
            <a:ext cx="11324492" cy="4358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0"/>
              </a:spcBef>
              <a:buSzPct val="100000"/>
              <a:buFont typeface="+mj-lt"/>
              <a:buAutoNum type="arabicPeriod"/>
            </a:pPr>
            <a:endParaRPr lang="es-ES" sz="1800" b="1" dirty="0">
              <a:latin typeface="Verdan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s-ES" sz="1800" b="1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PROYECTO DE ACUERDO No. 067 </a:t>
            </a:r>
            <a:r>
              <a:rPr lang="es-ES" sz="180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“POR MEDIO DEL CUAL SE CREAN LAS CASAS DE LA JUVENTUD EN EL DISTRITO DE CARTAGENA DE INDIAS’’</a:t>
            </a:r>
            <a:endParaRPr lang="es-CO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365125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1800" b="1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estudio de ponencia de segundo debate en plenaria.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es-CO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es-CO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buSzPct val="100000"/>
              <a:buFont typeface="+mj-lt"/>
              <a:buAutoNum type="arabicPeriod" startAt="2"/>
            </a:pPr>
            <a:r>
              <a:rPr lang="es-ES" sz="1800" b="1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PROYECTO DE ACUERDO No. 084 </a:t>
            </a:r>
            <a:r>
              <a:rPr lang="es-ES" sz="180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s-MX" sz="180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 EL CUAL SE CONFORMA EL COMITÉ PARA EL DIALOGO SOCIAL E INCLUSIÓN QUE PERMITA LA CONSTRUCCIÓN DE BASES SÓLIDAS PARA LA PAZ URBANA Y RURAL DE CARTAGENA</a:t>
            </a:r>
            <a:endParaRPr lang="es-CO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365125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1800" b="1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estudio en Comisión Tercera de Ponencia de Primer Debate.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29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739DA8-F170-4EC8-BB29-30AEE9104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2812" y="2333767"/>
            <a:ext cx="9144000" cy="2606721"/>
          </a:xfrm>
        </p:spPr>
        <p:txBody>
          <a:bodyPr>
            <a:noAutofit/>
          </a:bodyPr>
          <a:lstStyle/>
          <a:p>
            <a:r>
              <a:rPr lang="es-CO" sz="4800" b="1" dirty="0">
                <a:solidFill>
                  <a:srgbClr val="002060"/>
                </a:solidFill>
                <a:latin typeface="Arial Rounded MT Bold" panose="020F0704030504030204" pitchFamily="34" charset="0"/>
                <a:cs typeface="Myanmar Text" panose="020B0502040204020203" pitchFamily="34" charset="0"/>
              </a:rPr>
              <a:t>SESIONES DE COMISIÓN</a:t>
            </a:r>
            <a:br>
              <a:rPr lang="es-CO" sz="4800" b="1" dirty="0">
                <a:solidFill>
                  <a:srgbClr val="002060"/>
                </a:solidFill>
                <a:latin typeface="Arial Rounded MT Bold" panose="020F0704030504030204" pitchFamily="34" charset="0"/>
                <a:cs typeface="Myanmar Text" panose="020B0502040204020203" pitchFamily="34" charset="0"/>
              </a:rPr>
            </a:br>
            <a:r>
              <a:rPr lang="es-CO" sz="4800" b="1" dirty="0">
                <a:solidFill>
                  <a:srgbClr val="002060"/>
                </a:solidFill>
                <a:latin typeface="Arial Rounded MT Bold" panose="020F0704030504030204" pitchFamily="34" charset="0"/>
                <a:cs typeface="Myanmar Text" panose="020B0502040204020203" pitchFamily="34" charset="0"/>
              </a:rPr>
              <a:t>1ER SEMESTRE VIGENCIA 2021</a:t>
            </a:r>
          </a:p>
        </p:txBody>
      </p:sp>
    </p:spTree>
    <p:extLst>
      <p:ext uri="{BB962C8B-B14F-4D97-AF65-F5344CB8AC3E}">
        <p14:creationId xmlns:p14="http://schemas.microsoft.com/office/powerpoint/2010/main" val="3988271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18137C21-AC21-41B4-87BF-3C9F3CAB1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6111875" cy="1209675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>
                <a:latin typeface="Arial Rounded MT Bold" panose="020F0704030504030204" pitchFamily="34" charset="0"/>
              </a:rPr>
              <a:t>SESIONES DE COMISIÓN</a:t>
            </a:r>
            <a:endParaRPr lang="es-CO" sz="3200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F7BFBBE-4E43-4279-A017-1FADB1D6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1" y="1825625"/>
            <a:ext cx="11297528" cy="46672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 AUDIENCIAS PÚBLICAS PROYECTOS DE ACUERDO ASIGNADOS A LA COMISIÓN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 ESTUDIO DE PONENCIA DE PRIMER DEBATE A LOS PROYECTOS DE ACUERDO 065, 067, 070, 073, 074, 075, 078, 079 Y 084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VIGILANCIA INSTITUCIONES EDUCATIVAS OFICIALES DEL DISTRITO</a:t>
            </a:r>
          </a:p>
          <a:p>
            <a:pPr marL="0" indent="0">
              <a:buNone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Sesión de Comisión y Mesa de Trabajo para hacer seguimiento al servicio de vigilancia y a la situación laboral de los vigilantes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 PLAN DE ALIMENTACIÓN ESCOLAR – </a:t>
            </a:r>
            <a:r>
              <a:rPr lang="es-C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P.A.E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Sesión de Comisión para el seguimiento a la ejecución del contrato del </a:t>
            </a:r>
            <a:r>
              <a:rPr lang="es-CO" sz="2000" dirty="0" err="1">
                <a:latin typeface="Arial" panose="020B0604020202020204" pitchFamily="34" charset="0"/>
                <a:cs typeface="Arial" panose="020B0604020202020204" pitchFamily="34" charset="0"/>
              </a:rPr>
              <a:t>P.A.E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., solicitud referente a documentación de Contratistas y al cronograma de entregas del </a:t>
            </a:r>
            <a:r>
              <a:rPr lang="es-CO" sz="2000" dirty="0" err="1">
                <a:latin typeface="Arial" panose="020B0604020202020204" pitchFamily="34" charset="0"/>
                <a:cs typeface="Arial" panose="020B0604020202020204" pitchFamily="34" charset="0"/>
              </a:rPr>
              <a:t>P.A.E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Solicitud de Actuación especial a la Contraloría Distrital </a:t>
            </a:r>
          </a:p>
        </p:txBody>
      </p:sp>
    </p:spTree>
    <p:extLst>
      <p:ext uri="{BB962C8B-B14F-4D97-AF65-F5344CB8AC3E}">
        <p14:creationId xmlns:p14="http://schemas.microsoft.com/office/powerpoint/2010/main" val="2920109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627818-A7CB-4FBF-8EFF-DAFB86EB4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1" y="1825625"/>
            <a:ext cx="11297528" cy="46672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CLÍNICA MATERNIDAD RAFAEL CALVO</a:t>
            </a:r>
          </a:p>
          <a:p>
            <a:pPr marL="0" indent="0">
              <a:buNone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Sesión de Comisión y Mesa de Trabajo para dar seguimiento y solución a la situación financiera de la institución.</a:t>
            </a:r>
          </a:p>
          <a:p>
            <a:pPr marL="0" indent="0">
              <a:buNone/>
            </a:pP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 SEGUIMIENTO AL PLAN DE INTERVENTORÍA </a:t>
            </a:r>
            <a:r>
              <a:rPr lang="es-C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E.S.E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. HOSPITAL LOCAL CARTAGENA DE INDIAS</a:t>
            </a:r>
          </a:p>
          <a:p>
            <a:pPr marL="0" indent="0">
              <a:buNone/>
            </a:pPr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 SEGUIMIENTO A OCUPACIÓN DE CAMAS UCI EN EL DISTRITO DE CARTAGENA</a:t>
            </a:r>
          </a:p>
          <a:p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C058CBC-9857-40A4-9A71-015EFB2A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6111875" cy="1209675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>
                <a:latin typeface="Arial Rounded MT Bold" panose="020F0704030504030204" pitchFamily="34" charset="0"/>
              </a:rPr>
              <a:t>SESIONES DE COMISIÓN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1401850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739DA8-F170-4EC8-BB29-30AEE9104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2812" y="2208628"/>
            <a:ext cx="9144000" cy="2349303"/>
          </a:xfrm>
        </p:spPr>
        <p:txBody>
          <a:bodyPr>
            <a:noAutofit/>
          </a:bodyPr>
          <a:lstStyle/>
          <a:p>
            <a:r>
              <a:rPr lang="es-CO" sz="4800" b="1" dirty="0">
                <a:solidFill>
                  <a:srgbClr val="002060"/>
                </a:solidFill>
                <a:latin typeface="Arial Rounded MT Bold" panose="020F0704030504030204" pitchFamily="34" charset="0"/>
                <a:cs typeface="Myanmar Text" panose="020B0502040204020203" pitchFamily="34" charset="0"/>
              </a:rPr>
              <a:t>COMISIÓN TERCERA O ADMINISTRATIVA Y DE ASUNTOS GENERALES</a:t>
            </a:r>
          </a:p>
        </p:txBody>
      </p:sp>
    </p:spTree>
    <p:extLst>
      <p:ext uri="{BB962C8B-B14F-4D97-AF65-F5344CB8AC3E}">
        <p14:creationId xmlns:p14="http://schemas.microsoft.com/office/powerpoint/2010/main" val="9201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62DF3-07CE-4189-A6B1-781F8994D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5" y="373453"/>
            <a:ext cx="6035040" cy="1325563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INTEGRANTES </a:t>
            </a:r>
            <a:br>
              <a:rPr lang="es-CO" sz="3600" b="1" dirty="0">
                <a:latin typeface="Arial Rounded MT Bold" panose="020F0704030504030204" pitchFamily="34" charset="0"/>
                <a:cs typeface="Arial" panose="020B0604020202020204" pitchFamily="34" charset="0"/>
              </a:rPr>
            </a:br>
            <a:r>
              <a:rPr lang="es-CO" sz="36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DE LA COMISIÓN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8F6FBC-87E6-4769-9AC1-36D96A8CC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1003"/>
            <a:ext cx="10515600" cy="4305960"/>
          </a:xfrm>
        </p:spPr>
        <p:txBody>
          <a:bodyPr numCol="1">
            <a:noAutofit/>
          </a:bodyPr>
          <a:lstStyle/>
          <a:p>
            <a:endParaRPr lang="en-US" sz="20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5E5966-EBBB-4022-93A4-BED68F5FE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674" y="1871003"/>
            <a:ext cx="1256034" cy="14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17A5733-74B7-4C7D-A54F-61593A2CF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049" y="1859591"/>
            <a:ext cx="1256034" cy="14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AB3F547-A732-4312-B8F9-284451B8D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4505" y="1859591"/>
            <a:ext cx="1256034" cy="14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DD092F0-70AF-4FA4-A0AF-7C5BD47B4D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674" y="4258726"/>
            <a:ext cx="1256034" cy="14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4F5C382-9EF3-4FB2-8CB0-6FA65FCC28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5844" y="4258726"/>
            <a:ext cx="1256034" cy="14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4ACD785-A058-4DC5-B562-F0C5661C2E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7283" y="4258726"/>
            <a:ext cx="1296733" cy="14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BF4F7DE-5623-49B4-92C8-5876FFB1CCBA}"/>
              </a:ext>
            </a:extLst>
          </p:cNvPr>
          <p:cNvSpPr txBox="1"/>
          <p:nvPr/>
        </p:nvSpPr>
        <p:spPr>
          <a:xfrm>
            <a:off x="1039041" y="5699328"/>
            <a:ext cx="278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 Rounded MT Bold" panose="020F0704030504030204" pitchFamily="34" charset="0"/>
                <a:cs typeface="Arial" panose="020B0604020202020204" pitchFamily="34" charset="0"/>
              </a:rPr>
              <a:t>KATTYA MARÍA MENDOZA SALEME</a:t>
            </a:r>
            <a:endParaRPr lang="es-CO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423F78E-7E2C-4D62-91FA-375419248606}"/>
              </a:ext>
            </a:extLst>
          </p:cNvPr>
          <p:cNvSpPr txBox="1"/>
          <p:nvPr/>
        </p:nvSpPr>
        <p:spPr>
          <a:xfrm>
            <a:off x="4457700" y="5699328"/>
            <a:ext cx="331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buNone/>
            </a:pPr>
            <a:r>
              <a:rPr lang="en-US" sz="1800" dirty="0">
                <a:latin typeface="Arial Rounded MT Bold" panose="020F0704030504030204" pitchFamily="34" charset="0"/>
                <a:cs typeface="Arial" panose="020B0604020202020204" pitchFamily="34" charset="0"/>
              </a:rPr>
              <a:t>GLORIA ISABEL </a:t>
            </a:r>
          </a:p>
          <a:p>
            <a:pPr marL="0" lvl="1" algn="ctr">
              <a:buNone/>
            </a:pPr>
            <a:r>
              <a:rPr lang="en-US" sz="1800" dirty="0">
                <a:latin typeface="Arial Rounded MT Bold" panose="020F0704030504030204" pitchFamily="34" charset="0"/>
                <a:cs typeface="Arial" panose="020B0604020202020204" pitchFamily="34" charset="0"/>
              </a:rPr>
              <a:t>ESTRADA BENAVIDES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CBD881D-1FD2-42C1-9591-E694397FD82D}"/>
              </a:ext>
            </a:extLst>
          </p:cNvPr>
          <p:cNvSpPr txBox="1"/>
          <p:nvPr/>
        </p:nvSpPr>
        <p:spPr>
          <a:xfrm>
            <a:off x="8128000" y="5699328"/>
            <a:ext cx="331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lvl="1" algn="ctr"/>
            <a:r>
              <a:rPr lang="en-US" sz="1800" dirty="0">
                <a:latin typeface="Arial Rounded MT Bold" panose="020F0704030504030204" pitchFamily="34" charset="0"/>
                <a:cs typeface="Arial" panose="020B0604020202020204" pitchFamily="34" charset="0"/>
              </a:rPr>
              <a:t>LAUREANO MIGUEL </a:t>
            </a:r>
          </a:p>
          <a:p>
            <a:pPr marL="177800" lvl="1" algn="ctr"/>
            <a:r>
              <a:rPr lang="en-US" sz="1800" dirty="0">
                <a:latin typeface="Arial Rounded MT Bold" panose="020F0704030504030204" pitchFamily="34" charset="0"/>
                <a:cs typeface="Arial" panose="020B0604020202020204" pitchFamily="34" charset="0"/>
              </a:rPr>
              <a:t>CURI ZAPATA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403ABB1-C51C-4AF7-A0D2-B50B786F8248}"/>
              </a:ext>
            </a:extLst>
          </p:cNvPr>
          <p:cNvSpPr txBox="1"/>
          <p:nvPr/>
        </p:nvSpPr>
        <p:spPr>
          <a:xfrm>
            <a:off x="1039041" y="3298905"/>
            <a:ext cx="2781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 Rounded MT Bold" panose="020F0704030504030204" pitchFamily="34" charset="0"/>
                <a:cs typeface="Arial" panose="020B0604020202020204" pitchFamily="34" charset="0"/>
              </a:rPr>
              <a:t>LUIS JAVIER </a:t>
            </a:r>
          </a:p>
          <a:p>
            <a:pPr algn="ctr"/>
            <a:r>
              <a:rPr lang="en-US" sz="1800" dirty="0">
                <a:latin typeface="Arial Rounded MT Bold" panose="020F0704030504030204" pitchFamily="34" charset="0"/>
                <a:cs typeface="Arial" panose="020B0604020202020204" pitchFamily="34" charset="0"/>
              </a:rPr>
              <a:t>CASSIANI VALIENTE (</a:t>
            </a:r>
            <a:r>
              <a:rPr lang="es-CO" sz="1800" dirty="0">
                <a:latin typeface="Arial Rounded MT Bold" panose="020F0704030504030204" pitchFamily="34" charset="0"/>
                <a:cs typeface="Arial" panose="020B0604020202020204" pitchFamily="34" charset="0"/>
              </a:rPr>
              <a:t>PRESIDENTE</a:t>
            </a:r>
            <a:r>
              <a:rPr lang="en-US" sz="1800" dirty="0">
                <a:latin typeface="Arial Rounded MT Bold" panose="020F0704030504030204" pitchFamily="34" charset="0"/>
                <a:cs typeface="Arial" panose="020B0604020202020204" pitchFamily="34" charset="0"/>
              </a:rPr>
              <a:t>)</a:t>
            </a:r>
            <a:endParaRPr lang="es-CO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26475F2-6EFD-4B21-8665-B03AAED5C1B4}"/>
              </a:ext>
            </a:extLst>
          </p:cNvPr>
          <p:cNvSpPr txBox="1"/>
          <p:nvPr/>
        </p:nvSpPr>
        <p:spPr>
          <a:xfrm>
            <a:off x="4457700" y="3280697"/>
            <a:ext cx="3238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Rounded MT Bold" panose="020F0704030504030204" pitchFamily="34" charset="0"/>
                <a:cs typeface="Arial" panose="020B0604020202020204" pitchFamily="34" charset="0"/>
              </a:rPr>
              <a:t>OSCAR ALFONSO </a:t>
            </a:r>
          </a:p>
          <a:p>
            <a:pPr algn="ctr"/>
            <a:r>
              <a:rPr lang="es-CO" dirty="0">
                <a:latin typeface="Arial Rounded MT Bold" panose="020F0704030504030204" pitchFamily="34" charset="0"/>
                <a:cs typeface="Arial" panose="020B0604020202020204" pitchFamily="34" charset="0"/>
              </a:rPr>
              <a:t>MARÍN VILLALBA (VICEPRESIDENTE)</a:t>
            </a:r>
            <a:endParaRPr lang="es-CO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5C582D4-2575-402D-9A1C-755A82808652}"/>
              </a:ext>
            </a:extLst>
          </p:cNvPr>
          <p:cNvSpPr txBox="1"/>
          <p:nvPr/>
        </p:nvSpPr>
        <p:spPr>
          <a:xfrm>
            <a:off x="8433211" y="3280697"/>
            <a:ext cx="2781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 Rounded MT Bold" panose="020F0704030504030204" pitchFamily="34" charset="0"/>
                <a:cs typeface="Arial" panose="020B0604020202020204" pitchFamily="34" charset="0"/>
              </a:rPr>
              <a:t>JAVIER </a:t>
            </a:r>
          </a:p>
          <a:p>
            <a:pPr algn="ctr"/>
            <a:r>
              <a:rPr lang="en-US" sz="1800" dirty="0">
                <a:latin typeface="Arial Rounded MT Bold" panose="020F0704030504030204" pitchFamily="34" charset="0"/>
                <a:cs typeface="Arial" panose="020B0604020202020204" pitchFamily="34" charset="0"/>
              </a:rPr>
              <a:t>JULIO BEJARANO</a:t>
            </a:r>
          </a:p>
          <a:p>
            <a:pPr algn="ctr"/>
            <a:r>
              <a:rPr lang="en-US" sz="1800" dirty="0">
                <a:latin typeface="Arial Rounded MT Bold" panose="020F0704030504030204" pitchFamily="34" charset="0"/>
                <a:cs typeface="Arial" panose="020B0604020202020204" pitchFamily="34" charset="0"/>
              </a:rPr>
              <a:t>(</a:t>
            </a:r>
            <a:r>
              <a:rPr lang="es-CO" sz="1800" dirty="0">
                <a:latin typeface="Arial Rounded MT Bold" panose="020F0704030504030204" pitchFamily="34" charset="0"/>
                <a:cs typeface="Arial" panose="020B0604020202020204" pitchFamily="34" charset="0"/>
              </a:rPr>
              <a:t>SECRETARIO</a:t>
            </a:r>
            <a:r>
              <a:rPr lang="en-US" sz="1800" dirty="0">
                <a:latin typeface="Arial Rounded MT Bold" panose="020F0704030504030204" pitchFamily="34" charset="0"/>
                <a:cs typeface="Arial" panose="020B0604020202020204" pitchFamily="34" charset="0"/>
              </a:rPr>
              <a:t>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57140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739DA8-F170-4EC8-BB29-30AEE9104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2812" y="2208629"/>
            <a:ext cx="9144000" cy="1448972"/>
          </a:xfrm>
        </p:spPr>
        <p:txBody>
          <a:bodyPr>
            <a:noAutofit/>
          </a:bodyPr>
          <a:lstStyle/>
          <a:p>
            <a:r>
              <a:rPr lang="es-CO" sz="4800" b="1" dirty="0">
                <a:solidFill>
                  <a:srgbClr val="002060"/>
                </a:solidFill>
                <a:latin typeface="Arial Rounded MT Bold" panose="020F0704030504030204" pitchFamily="34" charset="0"/>
                <a:cs typeface="Myanmar Text" panose="020B0502040204020203" pitchFamily="34" charset="0"/>
              </a:rPr>
              <a:t>PROYECTOS DE ACUERDO ASIGNADOS A LA COMISIÓN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691DFC0-31EC-4ED3-B850-A1A3C11CD7E0}"/>
              </a:ext>
            </a:extLst>
          </p:cNvPr>
          <p:cNvSpPr txBox="1">
            <a:spLocks/>
          </p:cNvSpPr>
          <p:nvPr/>
        </p:nvSpPr>
        <p:spPr>
          <a:xfrm>
            <a:off x="1097280" y="3894408"/>
            <a:ext cx="10044332" cy="12121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proyectos de acuerdo asignados a la Comisión Tercera durante el primer semestre de 2021 fueron once (11), presentados en su totalidad por los concejales, los cuales se detallan a continuación:</a:t>
            </a:r>
          </a:p>
        </p:txBody>
      </p:sp>
    </p:spTree>
    <p:extLst>
      <p:ext uri="{BB962C8B-B14F-4D97-AF65-F5344CB8AC3E}">
        <p14:creationId xmlns:p14="http://schemas.microsoft.com/office/powerpoint/2010/main" val="3556022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4AB5DA-D5EB-4709-B896-2AAB92413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467" y="294787"/>
            <a:ext cx="6098177" cy="1325563"/>
          </a:xfrm>
        </p:spPr>
        <p:txBody>
          <a:bodyPr>
            <a:noAutofit/>
          </a:bodyPr>
          <a:lstStyle/>
          <a:p>
            <a:pPr algn="ctr"/>
            <a:br>
              <a:rPr lang="es-MX" sz="3200" b="1" dirty="0">
                <a:latin typeface="Arial Rounded MT Bold" panose="020F0704030504030204" pitchFamily="34" charset="0"/>
              </a:rPr>
            </a:br>
            <a:r>
              <a:rPr lang="es-MX" sz="3200" b="1" dirty="0">
                <a:latin typeface="Arial Rounded MT Bold" panose="020F0704030504030204" pitchFamily="34" charset="0"/>
              </a:rPr>
              <a:t>PROYECTOS DE ACUERDO ASIGNADOS A LA COMISIÓN</a:t>
            </a:r>
            <a:br>
              <a:rPr lang="es-CO" sz="3200" b="1" dirty="0">
                <a:latin typeface="Arial Rounded MT Bold" panose="020F0704030504030204" pitchFamily="34" charset="0"/>
              </a:rPr>
            </a:br>
            <a:endParaRPr lang="es-CO" sz="3200" dirty="0"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2452BE-9EC7-45A4-AA79-953812899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969" y="1748688"/>
            <a:ext cx="11309684" cy="4814526"/>
          </a:xfrm>
        </p:spPr>
        <p:txBody>
          <a:bodyPr>
            <a:noAutofit/>
          </a:bodyPr>
          <a:lstStyle/>
          <a:p>
            <a:pPr marL="457200" lvl="0" indent="-457200" algn="just">
              <a:buSzPct val="100000"/>
              <a:buFont typeface="+mj-lt"/>
              <a:buAutoNum type="arabicPeriod"/>
            </a:pPr>
            <a:r>
              <a:rPr lang="es-E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PROYECTO DE ACUERDO No. 065</a:t>
            </a: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“POR MEDIO DEL CUAL SE LE DA PRIORIDAD AL USO DE LA BICICLETA Y SE INSTITUCIONALIZA LA SEMANA DE LA BICICLETA “LA NOTA ES EN BICI” EN EL DISTRITO DE CARTAGENA Y SE DICTAN OTRAS DISPOSICIONES” </a:t>
            </a:r>
          </a:p>
          <a:p>
            <a:pPr marL="450850" lvl="0" indent="0" algn="just">
              <a:buSzPct val="100000"/>
              <a:buNone/>
            </a:pPr>
            <a:r>
              <a:rPr lang="es-CO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Ponentes: Wilson Toncel Ochoa (Coordinador), Carolina Lozano </a:t>
            </a:r>
            <a:r>
              <a:rPr lang="es-CO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BenitoRevollo</a:t>
            </a:r>
            <a:r>
              <a:rPr lang="es-CO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s-CO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Luder</a:t>
            </a:r>
            <a:r>
              <a:rPr lang="es-CO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Ariza Sanmartín.</a:t>
            </a:r>
          </a:p>
          <a:p>
            <a:pPr marL="457200" lvl="0" indent="-457200" algn="just">
              <a:buSzPct val="100000"/>
              <a:buFont typeface="+mj-lt"/>
              <a:buAutoNum type="arabicPeriod" startAt="2"/>
            </a:pPr>
            <a:r>
              <a:rPr lang="es-E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PROYECTO DE ACUERDO No. 067</a:t>
            </a: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“POR MEDIO DEL CUAL SE CREAN LAS CASAS DE LA JUVENTUD EN EL DISTRITO DE CARTAGENA DE INDIAS’’ </a:t>
            </a:r>
          </a:p>
          <a:p>
            <a:pPr marL="450850" indent="0" algn="just">
              <a:buSzPct val="100000"/>
              <a:buNone/>
            </a:pP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Ponentes: Carolina Lozano </a:t>
            </a:r>
            <a:r>
              <a:rPr lang="es-E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BenitoRevollo</a:t>
            </a: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(Coordinador), Oscar Marín Villalba, Rodrigo Reyes Pereira.</a:t>
            </a:r>
            <a:endParaRPr lang="es-CO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457200" algn="just">
              <a:buSzPct val="100000"/>
              <a:buFont typeface="+mj-lt"/>
              <a:buAutoNum type="arabicPeriod" startAt="3"/>
            </a:pPr>
            <a:r>
              <a:rPr lang="es-E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PROYECTO DE ACUERDO No. 070</a:t>
            </a: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“POR MEDIO DIO EL CUAL SE ESTABLECE LA OBLIGATORIEDAD DE LA ADECUACIÓN DE BICI-PARQUEADEROS ABIERTOS AL PÚBLICO DE LA CIUDAD DE CARTAGENA”</a:t>
            </a:r>
          </a:p>
          <a:p>
            <a:pPr marL="450850" lvl="0" indent="-450850" algn="just">
              <a:buSzPct val="100000"/>
              <a:buNone/>
            </a:pP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Unificado con el P.A. 065 por tener unidad de materia. Se estudiaron como un solo      proyecto.</a:t>
            </a:r>
          </a:p>
          <a:p>
            <a:pPr marL="0" indent="0">
              <a:buNone/>
            </a:pP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119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E8D8FA-2EC5-413E-B51D-697D383C9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3200" b="1" dirty="0">
                <a:latin typeface="Arial Rounded MT Bold" panose="020F0704030504030204" pitchFamily="34" charset="0"/>
              </a:rPr>
              <a:t>PROYECTOS DE ACUERDO ASIGNADOS A LA COMISIÓN</a:t>
            </a:r>
            <a:endParaRPr lang="es-CO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E52C4F-21D2-4BC5-A496-0905CEC33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90688"/>
            <a:ext cx="11470105" cy="4982828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es-E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PROYECTO DE ACUERDO No. 073</a:t>
            </a: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“POR MEDIO DEL CUAL SE MODIFICA ACUERDO 028 DE 2004, POR EL CUAL SE REGLAMENTA EL SISTEMA DE PASANTÍAS EN LA ADMINISTRACIÓN DISTRITAL DE CARTAGENA DE INDIAS.“</a:t>
            </a:r>
          </a:p>
          <a:p>
            <a:pPr marL="449263" indent="0" algn="just">
              <a:buNone/>
            </a:pPr>
            <a:r>
              <a:rPr lang="it-IT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Ponentes: Kattya Mendoza Saleme (Coordinador), Carolina Lozano BenitoRevollo, Sergio Mendoza Castro.</a:t>
            </a:r>
            <a:r>
              <a:rPr lang="es-CO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es-CO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 startAt="5"/>
            </a:pPr>
            <a:r>
              <a:rPr lang="es-E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PROYECTO DE ACUERDO No. 074 </a:t>
            </a: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“POR MEDIO DEL CUAL SE PROMUEVE LA CREACIÓN DE BECAS EN LAS INSTITUCIONES DE EDUCACIÓN SUPERIOR DE LA CIUDAD DE CARTAGENA, DIRIGIDAS A DEPORTISTAS SELECCIÓN CARTAGENA QUE HAYAN PARTICIPADO EN COMPETENCIAS NACIONALES”</a:t>
            </a:r>
          </a:p>
          <a:p>
            <a:pPr marL="0" indent="449263" algn="just">
              <a:buNone/>
            </a:pP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Ponentes: Carlos Barrios Gómez (Coordinador), Gloria Estrada Benavides.</a:t>
            </a:r>
          </a:p>
          <a:p>
            <a:pPr marL="457200" lvl="0" indent="-457200" algn="just">
              <a:buSzPct val="100000"/>
              <a:buFont typeface="+mj-lt"/>
              <a:buAutoNum type="arabicPeriod" startAt="6"/>
            </a:pPr>
            <a:r>
              <a:rPr lang="es-E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PROYECTO DE ACUERDO No. 075</a:t>
            </a: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“POR EL CUAL SE MODIFICA Y ADICIONA EL ACUERDO 014 DE 2018, “POR MEDIO DEL CUAL SE ESTABLECE EL REGLAMENTO INTERNO DEL CONCEJO DE CARTAGENA DE INDIAS, DISTRITO TURÍSTICO Y CULTURAL Y SE DICTAN OTRAS DISPOSICIONES”</a:t>
            </a:r>
          </a:p>
          <a:p>
            <a:pPr marL="449263" lvl="0" indent="0" algn="just">
              <a:buSzPct val="100000"/>
              <a:buNone/>
            </a:pPr>
            <a:r>
              <a:rPr lang="es-MX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Ponentes: Claudia Arboleda Torres (Coordinador), César Pión González, David Caballero Rodríguez, Lewis Montero Polo.</a:t>
            </a:r>
            <a:endParaRPr lang="es-E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324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71612A-549D-4377-8B9A-E527F1C80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47" y="1690688"/>
            <a:ext cx="11389895" cy="5167312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 startAt="7"/>
            </a:pPr>
            <a:r>
              <a:rPr lang="es-E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PROYECTO DE ACUERDO No. 077</a:t>
            </a: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“POR EL CUAL SE CREA EL PROGRAMA DE PROMOCIÓN Y DEBATE DE  POLÍTICAS PÚBLICAS EN EL CONCEJO DISTRITAL DE CARTAGENA DE INDIAS, DENOMINADO “CONCEJO DE CARTAGENA EN AULA ABIERTA PARA LA FORMACIÓN CIUDADANA”</a:t>
            </a:r>
          </a:p>
          <a:p>
            <a:pPr marL="449263" indent="0" algn="just">
              <a:buNone/>
            </a:pP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Ponentes: Carolina Lozano </a:t>
            </a:r>
            <a:r>
              <a:rPr lang="es-E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BenitoRevollo</a:t>
            </a: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(Coordinador), Oscar Marín Villalba, Rodrigo Reyes Pereira</a:t>
            </a:r>
          </a:p>
          <a:p>
            <a:pPr marL="457200" indent="-457200" algn="just">
              <a:buFont typeface="+mj-lt"/>
              <a:buAutoNum type="arabicPeriod" startAt="8"/>
            </a:pPr>
            <a:r>
              <a:rPr lang="es-E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PROYECTO DE ACUERDO No. 078</a:t>
            </a: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“POR MEDIO DEL CUAL SE HACE UNA EXALTA DE MANERA PÓSTUMA LA MEMORIA DE UN CIUDADANO CARTAGENERO Y POR TANTO SE DESIGNA SU NOMBRE A UN ESTADIO BEISBOL UBICADO EN EL BARRIO LOS CARACOLES CON EL NOMBRE “ESTADIO DE BEISBOL NELSON BLANCO TORRES”</a:t>
            </a:r>
          </a:p>
          <a:p>
            <a:pPr marL="449263" indent="0" algn="just">
              <a:buNone/>
            </a:pP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Ponentes: Oscar Marín Villalba (Coordinador), David Caballero Rodríguez, Laureano </a:t>
            </a:r>
            <a:r>
              <a:rPr lang="es-E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Curi</a:t>
            </a: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Zapata </a:t>
            </a:r>
          </a:p>
          <a:p>
            <a:pPr marL="457200" indent="-457200" algn="just">
              <a:buFont typeface="+mj-lt"/>
              <a:buAutoNum type="arabicPeriod" startAt="9"/>
            </a:pPr>
            <a:r>
              <a:rPr lang="es-E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PROYECTO DE ACUERDO No. 079</a:t>
            </a: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“POR MEDIO DEL CUAL SE DENOMINA LA PLAZA JUDITH PINEDO PORTO DE GONZÁLEZ A LA PLAZA UBICADA EN LA CALLE </a:t>
            </a:r>
            <a:r>
              <a:rPr lang="es-E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BALOCO</a:t>
            </a: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 FRENTE DE LA CASA DE LA CULTURA Y SE DICTAN OTRAS DISPOSICIONES“</a:t>
            </a:r>
          </a:p>
          <a:p>
            <a:pPr marL="449263" indent="0" algn="just">
              <a:buNone/>
            </a:pP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Ponentes: </a:t>
            </a:r>
            <a:r>
              <a:rPr lang="es-MX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Hernando Piña Elles (Coordinador), Cesar Pión González, Lewis Montero Polo.</a:t>
            </a:r>
            <a:endParaRPr lang="es-E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1FDE1A6-A464-4D7A-889C-C06863181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6484" y="365125"/>
            <a:ext cx="6111240" cy="1325563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>
                <a:latin typeface="Arial Rounded MT Bold" panose="020F0704030504030204" pitchFamily="34" charset="0"/>
              </a:rPr>
              <a:t>PROYECTOS DE ACUERDO ASIGNADOS A LA COMISIÓN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433777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4AB5DA-D5EB-4709-B896-2AAB92413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467" y="294787"/>
            <a:ext cx="6098177" cy="1325563"/>
          </a:xfrm>
        </p:spPr>
        <p:txBody>
          <a:bodyPr>
            <a:noAutofit/>
          </a:bodyPr>
          <a:lstStyle/>
          <a:p>
            <a:pPr algn="ctr"/>
            <a:br>
              <a:rPr lang="es-MX" sz="3200" b="1" dirty="0">
                <a:latin typeface="Arial Rounded MT Bold" panose="020F0704030504030204" pitchFamily="34" charset="0"/>
              </a:rPr>
            </a:br>
            <a:r>
              <a:rPr lang="es-MX" sz="3200" b="1" dirty="0">
                <a:latin typeface="Arial Rounded MT Bold" panose="020F0704030504030204" pitchFamily="34" charset="0"/>
              </a:rPr>
              <a:t>PROYECTOS DE ACUERDO ASIGNADOS A LA COMISIÓN</a:t>
            </a:r>
            <a:br>
              <a:rPr lang="es-CO" sz="3200" b="1" dirty="0">
                <a:latin typeface="Arial Rounded MT Bold" panose="020F0704030504030204" pitchFamily="34" charset="0"/>
              </a:rPr>
            </a:br>
            <a:endParaRPr lang="es-CO" sz="3200" dirty="0"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2452BE-9EC7-45A4-AA79-953812899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58" y="1947319"/>
            <a:ext cx="11309684" cy="4814526"/>
          </a:xfrm>
        </p:spPr>
        <p:txBody>
          <a:bodyPr>
            <a:no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+mj-lt"/>
              <a:buAutoNum type="arabicPeriod" startAt="10"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PROYECTO DE ACUERDO No. 081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"POR MEDIO DEL CUAL LA CALLE REAL DE MANGA CAMBIA DE NOMBRE A TERESITA ROMÁN DE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ZUREK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</a:p>
          <a:p>
            <a:pPr marL="449263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None/>
              <a:tabLst/>
              <a:defRPr/>
            </a:pPr>
            <a:r>
              <a:rPr lang="es-E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Ponentes: Luis Javier Cassiani Valiente (Coordinador), Laureano </a:t>
            </a:r>
            <a:r>
              <a:rPr lang="es-E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Curi</a:t>
            </a:r>
            <a:r>
              <a:rPr lang="es-E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Zapata, Liliana Suárez Betancourt.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+mj-lt"/>
              <a:buAutoNum type="arabicPeriod" startAt="11"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PROYECTO DE ACUERDO No. 084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"POR EL CUAL SE CONFORMA UN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COMITÉ PARA EL DIÁLOGO SOCIAL E INCLUSIÓN QUE PERMITA LA CONSTRUCCIÓN DE BASES SÓLIDAS PARA LA PAZ URBANA Y RURAL DE CARTAGENA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+mj-lt"/>
              <a:buAutoNum type="arabicPeriod" startAt="11"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Ponentes: Fernando Niño Mendoza (Coordinador), Luis Javier Cassiani Valiente, Hernando Piña Elles.</a:t>
            </a:r>
          </a:p>
          <a:p>
            <a:pPr marL="0" indent="0">
              <a:buNone/>
            </a:pP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660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739DA8-F170-4EC8-BB29-30AEE9104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8500"/>
            <a:ext cx="9144000" cy="1126066"/>
          </a:xfrm>
        </p:spPr>
        <p:txBody>
          <a:bodyPr>
            <a:no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 Rounded MT Bold" panose="020F0704030504030204" pitchFamily="34" charset="0"/>
                <a:cs typeface="Myanmar Text" panose="020B0502040204020203" pitchFamily="34" charset="0"/>
              </a:rPr>
              <a:t>TRÁMITE DE LOS PROYECTOS DE ACUERDO RADICADOS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8A9B408F-4170-40F2-92FC-8A8E3B2AA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585561"/>
              </p:ext>
            </p:extLst>
          </p:nvPr>
        </p:nvGraphicFramePr>
        <p:xfrm>
          <a:off x="2891809" y="3094566"/>
          <a:ext cx="7221179" cy="2719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597">
                  <a:extLst>
                    <a:ext uri="{9D8B030D-6E8A-4147-A177-3AD203B41FA5}">
                      <a16:colId xmlns:a16="http://schemas.microsoft.com/office/drawing/2014/main" val="2679482474"/>
                    </a:ext>
                  </a:extLst>
                </a:gridCol>
                <a:gridCol w="1031597">
                  <a:extLst>
                    <a:ext uri="{9D8B030D-6E8A-4147-A177-3AD203B41FA5}">
                      <a16:colId xmlns:a16="http://schemas.microsoft.com/office/drawing/2014/main" val="77544398"/>
                    </a:ext>
                  </a:extLst>
                </a:gridCol>
                <a:gridCol w="1031597">
                  <a:extLst>
                    <a:ext uri="{9D8B030D-6E8A-4147-A177-3AD203B41FA5}">
                      <a16:colId xmlns:a16="http://schemas.microsoft.com/office/drawing/2014/main" val="142702365"/>
                    </a:ext>
                  </a:extLst>
                </a:gridCol>
                <a:gridCol w="1031597">
                  <a:extLst>
                    <a:ext uri="{9D8B030D-6E8A-4147-A177-3AD203B41FA5}">
                      <a16:colId xmlns:a16="http://schemas.microsoft.com/office/drawing/2014/main" val="1485415920"/>
                    </a:ext>
                  </a:extLst>
                </a:gridCol>
                <a:gridCol w="1031597">
                  <a:extLst>
                    <a:ext uri="{9D8B030D-6E8A-4147-A177-3AD203B41FA5}">
                      <a16:colId xmlns:a16="http://schemas.microsoft.com/office/drawing/2014/main" val="4030834372"/>
                    </a:ext>
                  </a:extLst>
                </a:gridCol>
                <a:gridCol w="1031597">
                  <a:extLst>
                    <a:ext uri="{9D8B030D-6E8A-4147-A177-3AD203B41FA5}">
                      <a16:colId xmlns:a16="http://schemas.microsoft.com/office/drawing/2014/main" val="3185286747"/>
                    </a:ext>
                  </a:extLst>
                </a:gridCol>
                <a:gridCol w="1031597">
                  <a:extLst>
                    <a:ext uri="{9D8B030D-6E8A-4147-A177-3AD203B41FA5}">
                      <a16:colId xmlns:a16="http://schemas.microsoft.com/office/drawing/2014/main" val="2027920429"/>
                    </a:ext>
                  </a:extLst>
                </a:gridCol>
              </a:tblGrid>
              <a:tr h="408342">
                <a:tc gridSpan="7"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 Rounded MT Bold" panose="020F0704030504030204" pitchFamily="34" charset="0"/>
                        </a:rPr>
                        <a:t>RELACIÓN DE PROYECTOS DE ACUERDO RADICADOS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217800"/>
                  </a:ext>
                </a:extLst>
              </a:tr>
              <a:tr h="1902694">
                <a:tc>
                  <a:txBody>
                    <a:bodyPr/>
                    <a:lstStyle/>
                    <a:p>
                      <a:r>
                        <a:rPr lang="es-CO" dirty="0">
                          <a:latin typeface="Arial Rounded MT Bold" panose="020F0704030504030204" pitchFamily="34" charset="0"/>
                        </a:rPr>
                        <a:t>TOTAL RADICADOS COMISIÓN 3A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800" kern="120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APROBADOS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dirty="0">
                          <a:latin typeface="Arial Rounded MT Bold" panose="020F0704030504030204" pitchFamily="34" charset="0"/>
                        </a:rPr>
                        <a:t>SANCIONADOS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dirty="0">
                          <a:latin typeface="Arial Rounded MT Bold" panose="020F0704030504030204" pitchFamily="34" charset="0"/>
                        </a:rPr>
                        <a:t>OBJETADOS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dirty="0">
                          <a:latin typeface="Arial Rounded MT Bold" panose="020F0704030504030204" pitchFamily="34" charset="0"/>
                        </a:rPr>
                        <a:t>ARCHIVADOS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dirty="0">
                          <a:latin typeface="Arial Rounded MT Bold" panose="020F0704030504030204" pitchFamily="34" charset="0"/>
                        </a:rPr>
                        <a:t>RETIRADOS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dirty="0">
                          <a:latin typeface="Arial Rounded MT Bold" panose="020F0704030504030204" pitchFamily="34" charset="0"/>
                        </a:rPr>
                        <a:t>PENDIENTES EN TRÁMITE</a:t>
                      </a: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2969281012"/>
                  </a:ext>
                </a:extLst>
              </a:tr>
              <a:tr h="408342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 Rounded MT Bold" panose="020F070403050403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 Rounded MT Bold" panose="020F0704030504030204" pitchFamily="34" charset="0"/>
                        </a:rPr>
                        <a:t>5 </a:t>
                      </a:r>
                      <a:endParaRPr lang="es-CO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 Rounded MT Bold" panose="020F07040305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 Rounded MT Bold" panose="020F07040305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 Rounded MT Bold" panose="020F07040305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 Rounded MT Bold" panose="020F07040305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Arial Rounded MT Bold" panose="020F07040305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4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5015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958</Words>
  <Application>Microsoft Office PowerPoint</Application>
  <PresentationFormat>Panorámica</PresentationFormat>
  <Paragraphs>108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16</vt:i4>
      </vt:variant>
    </vt:vector>
  </HeadingPairs>
  <TitlesOfParts>
    <vt:vector size="29" baseType="lpstr">
      <vt:lpstr>Arial</vt:lpstr>
      <vt:lpstr>Arial Rounded MT Bold</vt:lpstr>
      <vt:lpstr>Calibri</vt:lpstr>
      <vt:lpstr>Calibri Light</vt:lpstr>
      <vt:lpstr>Myanmar Text</vt:lpstr>
      <vt:lpstr>Times New Roman</vt:lpstr>
      <vt:lpstr>Verdana</vt:lpstr>
      <vt:lpstr>Wingdings</vt:lpstr>
      <vt:lpstr>Tema de Office</vt:lpstr>
      <vt:lpstr>Diseño personalizado</vt:lpstr>
      <vt:lpstr>1_Diseño personalizado</vt:lpstr>
      <vt:lpstr>2_Diseño personalizado</vt:lpstr>
      <vt:lpstr>3_Diseño personalizado</vt:lpstr>
      <vt:lpstr>Presentación de PowerPoint</vt:lpstr>
      <vt:lpstr>COMISIÓN TERCERA O ADMINISTRATIVA Y DE ASUNTOS GENERALES</vt:lpstr>
      <vt:lpstr>INTEGRANTES  DE LA COMISIÓN</vt:lpstr>
      <vt:lpstr>PROYECTOS DE ACUERDO ASIGNADOS A LA COMISIÓN</vt:lpstr>
      <vt:lpstr> PROYECTOS DE ACUERDO ASIGNADOS A LA COMISIÓN </vt:lpstr>
      <vt:lpstr>PROYECTOS DE ACUERDO ASIGNADOS A LA COMISIÓN</vt:lpstr>
      <vt:lpstr>PROYECTOS DE ACUERDO ASIGNADOS A LA COMISIÓN</vt:lpstr>
      <vt:lpstr> PROYECTOS DE ACUERDO ASIGNADOS A LA COMISIÓN </vt:lpstr>
      <vt:lpstr>TRÁMITE DE LOS PROYECTOS DE ACUERDO RADICADOS</vt:lpstr>
      <vt:lpstr>PROYECTOS DE ACUERDO CONVERTIDOS EN ACUERDO</vt:lpstr>
      <vt:lpstr>PROYECTOS DE ACUERDO CONVERTIDOS EN ACUERDO</vt:lpstr>
      <vt:lpstr>PROYECTOS DE ACUERDO RETIRADOS</vt:lpstr>
      <vt:lpstr>PROYECTOS DE ACUERDO EN TRÁMITE</vt:lpstr>
      <vt:lpstr>SESIONES DE COMISIÓN 1ER SEMESTRE VIGENCIA 2021</vt:lpstr>
      <vt:lpstr>SESIONES DE COMISIÓN</vt:lpstr>
      <vt:lpstr>SESIONES DE COMISIÓN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Barrios Guerrero</dc:creator>
  <cp:lastModifiedBy>rosaamelia maciasseguanes</cp:lastModifiedBy>
  <cp:revision>11</cp:revision>
  <dcterms:created xsi:type="dcterms:W3CDTF">2021-06-22T17:05:00Z</dcterms:created>
  <dcterms:modified xsi:type="dcterms:W3CDTF">2021-07-23T12:39:39Z</dcterms:modified>
</cp:coreProperties>
</file>