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56" r:id="rId2"/>
    <p:sldId id="257" r:id="rId3"/>
    <p:sldId id="258" r:id="rId4"/>
    <p:sldId id="259" r:id="rId5"/>
    <p:sldId id="261" r:id="rId6"/>
    <p:sldId id="264" r:id="rId7"/>
    <p:sldId id="260" r:id="rId8"/>
    <p:sldId id="265" r:id="rId9"/>
    <p:sldId id="304" r:id="rId10"/>
    <p:sldId id="276" r:id="rId11"/>
    <p:sldId id="277" r:id="rId12"/>
    <p:sldId id="306" r:id="rId13"/>
    <p:sldId id="280" r:id="rId14"/>
    <p:sldId id="278" r:id="rId15"/>
    <p:sldId id="281" r:id="rId16"/>
    <p:sldId id="282" r:id="rId17"/>
    <p:sldId id="283" r:id="rId18"/>
    <p:sldId id="284" r:id="rId19"/>
    <p:sldId id="286" r:id="rId20"/>
    <p:sldId id="285" r:id="rId21"/>
    <p:sldId id="287" r:id="rId22"/>
    <p:sldId id="289" r:id="rId23"/>
    <p:sldId id="290" r:id="rId24"/>
    <p:sldId id="291" r:id="rId25"/>
    <p:sldId id="292" r:id="rId26"/>
    <p:sldId id="294" r:id="rId27"/>
    <p:sldId id="305" r:id="rId28"/>
    <p:sldId id="303" r:id="rId29"/>
    <p:sldId id="295" r:id="rId30"/>
    <p:sldId id="297" r:id="rId31"/>
    <p:sldId id="296" r:id="rId32"/>
    <p:sldId id="298" r:id="rId33"/>
    <p:sldId id="299" r:id="rId34"/>
    <p:sldId id="300" r:id="rId35"/>
    <p:sldId id="307" r:id="rId36"/>
    <p:sldId id="308" r:id="rId37"/>
    <p:sldId id="309" r:id="rId38"/>
    <p:sldId id="30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7">
          <p15:clr>
            <a:srgbClr val="A4A3A4"/>
          </p15:clr>
        </p15:guide>
        <p15:guide id="2" pos="3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893B"/>
    <a:srgbClr val="576DD9"/>
    <a:srgbClr val="FFB700"/>
    <a:srgbClr val="FDC841"/>
    <a:srgbClr val="0032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90" d="100"/>
          <a:sy n="90" d="100"/>
        </p:scale>
        <p:origin x="576" y="90"/>
      </p:cViewPr>
      <p:guideLst>
        <p:guide orient="horz" pos="2217"/>
        <p:guide pos="38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7/23/2021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‹Nº›</a:t>
            </a:fld>
            <a:endParaRPr lang="en-US"/>
          </a:p>
        </p:txBody>
      </p:sp>
    </p:spTree>
    <p:extLst>
      <p:ext uri="{BB962C8B-B14F-4D97-AF65-F5344CB8AC3E}">
        <p14:creationId xmlns:p14="http://schemas.microsoft.com/office/powerpoint/2010/main" val="399311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rgbClr val="A5893B"/>
        </a:solidFill>
        <a:effectLst/>
      </p:bgPr>
    </p:bg>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2" y="0"/>
            <a:ext cx="12191408" cy="6858332"/>
          </a:xfrm>
          <a:prstGeom prst="rect">
            <a:avLst/>
          </a:prstGeom>
        </p:spPr>
      </p:pic>
      <p:sp>
        <p:nvSpPr>
          <p:cNvPr id="2" name="Título 1"/>
          <p:cNvSpPr>
            <a:spLocks noGrp="1"/>
          </p:cNvSpPr>
          <p:nvPr>
            <p:ph type="ctrTitle"/>
          </p:nvPr>
        </p:nvSpPr>
        <p:spPr>
          <a:xfrm>
            <a:off x="5672665" y="1439333"/>
            <a:ext cx="5096935" cy="2615478"/>
          </a:xfrm>
        </p:spPr>
        <p:txBody>
          <a:bodyPr anchor="b">
            <a:noAutofit/>
          </a:bodyPr>
          <a:lstStyle>
            <a:lvl1pPr algn="l">
              <a:defRPr sz="4800" b="1" i="0">
                <a:solidFill>
                  <a:schemeClr val="bg1"/>
                </a:solidFill>
                <a:effectLst>
                  <a:outerShdw blurRad="38100" dist="38100" dir="2700000" algn="tl">
                    <a:srgbClr val="000000">
                      <a:alpha val="43137"/>
                    </a:srgbClr>
                  </a:outerShdw>
                </a:effectLst>
                <a:latin typeface="Montserrat" panose="00000500000000000000" pitchFamily="50" charset="0"/>
              </a:defRPr>
            </a:lvl1pPr>
          </a:lstStyle>
          <a:p>
            <a:r>
              <a:rPr lang="es-ES" dirty="0"/>
              <a:t>Haga clic para modificar el estilo de título del patrón</a:t>
            </a:r>
            <a:endParaRPr lang="en-US" dirty="0"/>
          </a:p>
        </p:txBody>
      </p:sp>
      <p:sp>
        <p:nvSpPr>
          <p:cNvPr id="3" name="Subtítulo 2"/>
          <p:cNvSpPr>
            <a:spLocks noGrp="1"/>
          </p:cNvSpPr>
          <p:nvPr>
            <p:ph type="subTitle" idx="1"/>
          </p:nvPr>
        </p:nvSpPr>
        <p:spPr>
          <a:xfrm>
            <a:off x="3285067" y="4377266"/>
            <a:ext cx="7484533" cy="1286933"/>
          </a:xfrm>
        </p:spPr>
        <p:txBody>
          <a:bodyPr/>
          <a:lstStyle>
            <a:lvl1pPr marL="0" indent="0" algn="ctr">
              <a:buNone/>
              <a:defRPr sz="2400">
                <a:solidFill>
                  <a:schemeClr val="bg1"/>
                </a:solidFill>
                <a:effectLst>
                  <a:outerShdw blurRad="38100" dist="38100" dir="2700000" algn="tl">
                    <a:srgbClr val="000000">
                      <a:alpha val="43137"/>
                    </a:srgbClr>
                  </a:outerShdw>
                </a:effectLst>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sp>
        <p:nvSpPr>
          <p:cNvPr id="4" name="Marcador de fecha 3"/>
          <p:cNvSpPr>
            <a:spLocks noGrp="1"/>
          </p:cNvSpPr>
          <p:nvPr>
            <p:ph type="dt" sz="half" idx="10"/>
          </p:nvPr>
        </p:nvSpPr>
        <p:spPr/>
        <p:txBody>
          <a:bodyPr/>
          <a:lstStyle/>
          <a:p>
            <a:fld id="{D87BC79E-4709-44C8-963B-3F9447932516}" type="datetimeFigureOut">
              <a:rPr lang="en-US" smtClean="0"/>
              <a:t>7/23/2021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EFBA881-4E42-48BE-A04E-117C3B17CFF0}" type="slidenum">
              <a:rPr lang="en-US" smtClean="0"/>
              <a:t>‹Nº›</a:t>
            </a:fld>
            <a:endParaRPr lang="en-US"/>
          </a:p>
        </p:txBody>
      </p:sp>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8149"/>
            <a:ext cx="12192000" cy="1269851"/>
          </a:xfrm>
          <a:prstGeom prst="rect">
            <a:avLst/>
          </a:prstGeom>
        </p:spPr>
      </p:pic>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28866" y="107018"/>
            <a:ext cx="1239182" cy="123918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3">
        <a:schemeClr val="bg1"/>
      </p:bgRef>
    </p:bg>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1408" cy="6858332"/>
          </a:xfrm>
          <a:prstGeom prst="rect">
            <a:avLst/>
          </a:prstGeom>
          <a:solidFill>
            <a:srgbClr val="003263"/>
          </a:solidFill>
        </p:spPr>
      </p:pic>
      <p:sp>
        <p:nvSpPr>
          <p:cNvPr id="2" name="Título 1"/>
          <p:cNvSpPr>
            <a:spLocks noGrp="1"/>
          </p:cNvSpPr>
          <p:nvPr>
            <p:ph type="title"/>
          </p:nvPr>
        </p:nvSpPr>
        <p:spPr>
          <a:xfrm>
            <a:off x="3014133" y="365125"/>
            <a:ext cx="7636935" cy="1325563"/>
          </a:xfrm>
        </p:spPr>
        <p:txBody>
          <a:bodyPr>
            <a:normAutofit/>
          </a:bodyPr>
          <a:lstStyle>
            <a:lvl1pPr>
              <a:defRPr sz="4000" b="1">
                <a:solidFill>
                  <a:schemeClr val="bg1"/>
                </a:solidFill>
                <a:latin typeface="Montserrat" panose="00000500000000000000" pitchFamily="50" charset="0"/>
              </a:defRPr>
            </a:lvl1pPr>
          </a:lstStyle>
          <a:p>
            <a:r>
              <a:rPr lang="es-ES" dirty="0"/>
              <a:t>Haga clic para modificar el estilo de título del patrón</a:t>
            </a:r>
            <a:endParaRPr lang="en-US" dirty="0"/>
          </a:p>
        </p:txBody>
      </p:sp>
      <p:sp>
        <p:nvSpPr>
          <p:cNvPr id="3" name="Marcador de contenido 2"/>
          <p:cNvSpPr>
            <a:spLocks noGrp="1"/>
          </p:cNvSpPr>
          <p:nvPr>
            <p:ph idx="1"/>
          </p:nvPr>
        </p:nvSpPr>
        <p:spPr>
          <a:xfrm>
            <a:off x="270933" y="1825625"/>
            <a:ext cx="11700934" cy="3906308"/>
          </a:xfrm>
        </p:spPr>
        <p:txBody>
          <a:bodyPr/>
          <a:lstStyle>
            <a:lvl1pPr>
              <a:defRPr>
                <a:solidFill>
                  <a:schemeClr val="bg1"/>
                </a:solidFill>
                <a:latin typeface="Myriad Pro" panose="020B0503030403020204" pitchFamily="34" charset="0"/>
              </a:defRPr>
            </a:lvl1pPr>
            <a:lvl2pPr>
              <a:defRPr>
                <a:solidFill>
                  <a:schemeClr val="bg1"/>
                </a:solidFill>
                <a:latin typeface="Myriad Pro" panose="020B0503030403020204" pitchFamily="34" charset="0"/>
              </a:defRPr>
            </a:lvl2pPr>
            <a:lvl3pPr>
              <a:defRPr>
                <a:solidFill>
                  <a:schemeClr val="bg1"/>
                </a:solidFill>
                <a:latin typeface="Myriad Pro" panose="020B0503030403020204" pitchFamily="34" charset="0"/>
              </a:defRPr>
            </a:lvl3pPr>
            <a:lvl4pPr>
              <a:defRPr>
                <a:solidFill>
                  <a:schemeClr val="bg1"/>
                </a:solidFill>
                <a:latin typeface="Myriad Pro" panose="020B0503030403020204" pitchFamily="34" charset="0"/>
              </a:defRPr>
            </a:lvl4pPr>
            <a:lvl5pPr>
              <a:defRPr>
                <a:solidFill>
                  <a:schemeClr val="bg1"/>
                </a:solidFill>
                <a:latin typeface="Myriad Pro" panose="020B0503030403020204" pitchFamily="34" charset="0"/>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Marcador de fecha 3"/>
          <p:cNvSpPr>
            <a:spLocks noGrp="1"/>
          </p:cNvSpPr>
          <p:nvPr>
            <p:ph type="dt" sz="half" idx="10"/>
          </p:nvPr>
        </p:nvSpPr>
        <p:spPr/>
        <p:txBody>
          <a:bodyPr/>
          <a:lstStyle/>
          <a:p>
            <a:fld id="{D87BC79E-4709-44C8-963B-3F9447932516}" type="datetimeFigureOut">
              <a:rPr lang="en-US" smtClean="0"/>
              <a:t>7/23/2021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EFBA881-4E42-48BE-A04E-117C3B17CFF0}" type="slidenum">
              <a:rPr lang="en-US" smtClean="0"/>
              <a:t>‹Nº›</a:t>
            </a:fld>
            <a:endParaRPr lang="en-US"/>
          </a:p>
        </p:txBody>
      </p: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8866" y="107018"/>
            <a:ext cx="1239182" cy="123918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1408" cy="6858332"/>
          </a:xfrm>
          <a:prstGeom prst="rect">
            <a:avLst/>
          </a:prstGeom>
        </p:spPr>
      </p:pic>
      <p:sp>
        <p:nvSpPr>
          <p:cNvPr id="2" name="Título 1"/>
          <p:cNvSpPr>
            <a:spLocks noGrp="1"/>
          </p:cNvSpPr>
          <p:nvPr>
            <p:ph type="title"/>
          </p:nvPr>
        </p:nvSpPr>
        <p:spPr>
          <a:xfrm>
            <a:off x="831850" y="2336800"/>
            <a:ext cx="10515600" cy="2225675"/>
          </a:xfrm>
        </p:spPr>
        <p:txBody>
          <a:bodyPr anchor="b">
            <a:noAutofit/>
          </a:bodyPr>
          <a:lstStyle>
            <a:lvl1pPr>
              <a:defRPr sz="5800" b="1">
                <a:solidFill>
                  <a:srgbClr val="003263"/>
                </a:solidFill>
                <a:latin typeface="Montserrat" panose="00000500000000000000" pitchFamily="50" charset="0"/>
              </a:defRPr>
            </a:lvl1p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1850" y="4589464"/>
            <a:ext cx="10515600" cy="998353"/>
          </a:xfrm>
        </p:spPr>
        <p:txBody>
          <a:bodyPr/>
          <a:lstStyle>
            <a:lvl1pPr marL="0" indent="0">
              <a:buNone/>
              <a:defRPr sz="2400">
                <a:solidFill>
                  <a:srgbClr val="FFB700"/>
                </a:solidFill>
                <a:latin typeface="Myriad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Editar el estilo de texto del patrón</a:t>
            </a:r>
          </a:p>
        </p:txBody>
      </p:sp>
      <p:sp>
        <p:nvSpPr>
          <p:cNvPr id="4" name="Marcador de fecha 3"/>
          <p:cNvSpPr>
            <a:spLocks noGrp="1"/>
          </p:cNvSpPr>
          <p:nvPr>
            <p:ph type="dt" sz="half" idx="10"/>
          </p:nvPr>
        </p:nvSpPr>
        <p:spPr/>
        <p:txBody>
          <a:bodyPr/>
          <a:lstStyle/>
          <a:p>
            <a:fld id="{D87BC79E-4709-44C8-963B-3F9447932516}" type="datetimeFigureOut">
              <a:rPr lang="en-US" smtClean="0"/>
              <a:t>7/23/2021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2EFBA881-4E42-48BE-A04E-117C3B17CFF0}" type="slidenum">
              <a:rPr lang="en-US" smtClean="0"/>
              <a:t>‹Nº›</a:t>
            </a:fld>
            <a:endParaRPr lang="en-US"/>
          </a:p>
        </p:txBody>
      </p:sp>
      <p:pic>
        <p:nvPicPr>
          <p:cNvPr id="8" name="Imagen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8866" y="107018"/>
            <a:ext cx="1239182" cy="1239182"/>
          </a:xfrm>
          <a:prstGeom prst="rect">
            <a:avLst/>
          </a:prstGeom>
        </p:spPr>
      </p:pic>
      <p:pic>
        <p:nvPicPr>
          <p:cNvPr id="9" name="Imagen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588149"/>
            <a:ext cx="12192000" cy="126985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bg>
      <p:bgPr>
        <a:solidFill>
          <a:srgbClr val="FFB700"/>
        </a:solidFill>
        <a:effectLst/>
      </p:bgPr>
    </p:bg>
    <p:spTree>
      <p:nvGrpSpPr>
        <p:cNvPr id="1" name=""/>
        <p:cNvGrpSpPr/>
        <p:nvPr/>
      </p:nvGrpSpPr>
      <p:grpSpPr>
        <a:xfrm>
          <a:off x="0" y="0"/>
          <a:ext cx="0" cy="0"/>
          <a:chOff x="0" y="0"/>
          <a:chExt cx="0" cy="0"/>
        </a:xfrm>
      </p:grpSpPr>
      <p:pic>
        <p:nvPicPr>
          <p:cNvPr id="16" name="Imagen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1408" cy="6858332"/>
          </a:xfrm>
          <a:prstGeom prst="rect">
            <a:avLst/>
          </a:prstGeom>
          <a:solidFill>
            <a:srgbClr val="FFB700"/>
          </a:solidFill>
        </p:spPr>
      </p:pic>
      <p:sp>
        <p:nvSpPr>
          <p:cNvPr id="3" name="Marcador de texto 2"/>
          <p:cNvSpPr>
            <a:spLocks noGrp="1"/>
          </p:cNvSpPr>
          <p:nvPr>
            <p:ph type="body" idx="1"/>
          </p:nvPr>
        </p:nvSpPr>
        <p:spPr>
          <a:xfrm>
            <a:off x="839788" y="1681163"/>
            <a:ext cx="5157787" cy="823912"/>
          </a:xfrm>
        </p:spPr>
        <p:txBody>
          <a:bodyPr anchor="b"/>
          <a:lstStyle>
            <a:lvl1pPr marL="0" indent="0">
              <a:buNone/>
              <a:defRPr sz="2400" b="1">
                <a:solidFill>
                  <a:srgbClr val="003263"/>
                </a:solidFill>
                <a:latin typeface="Myriad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lvl1pPr>
              <a:defRPr>
                <a:solidFill>
                  <a:schemeClr val="bg1"/>
                </a:solidFill>
                <a:latin typeface="Myriad Pro" panose="020B0503030403020204" pitchFamily="34" charset="0"/>
              </a:defRPr>
            </a:lvl1pPr>
            <a:lvl2pPr>
              <a:defRPr>
                <a:solidFill>
                  <a:schemeClr val="bg1"/>
                </a:solidFill>
                <a:latin typeface="Myriad Pro" panose="020B0503030403020204" pitchFamily="34" charset="0"/>
              </a:defRPr>
            </a:lvl2pPr>
            <a:lvl3pPr>
              <a:defRPr>
                <a:solidFill>
                  <a:schemeClr val="bg1"/>
                </a:solidFill>
                <a:latin typeface="Myriad Pro" panose="020B0503030403020204" pitchFamily="34" charset="0"/>
              </a:defRPr>
            </a:lvl3pPr>
            <a:lvl4pPr>
              <a:defRPr>
                <a:solidFill>
                  <a:schemeClr val="bg1"/>
                </a:solidFill>
                <a:latin typeface="Myriad Pro" panose="020B0503030403020204" pitchFamily="34" charset="0"/>
              </a:defRPr>
            </a:lvl4pPr>
            <a:lvl5pPr>
              <a:defRPr>
                <a:solidFill>
                  <a:schemeClr val="bg1"/>
                </a:solidFill>
                <a:latin typeface="Myriad Pro" panose="020B0503030403020204" pitchFamily="34"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solidFill>
                  <a:srgbClr val="003263"/>
                </a:solidFill>
                <a:latin typeface="Myriad Pro" panose="020B05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lvl1pPr>
              <a:defRPr>
                <a:solidFill>
                  <a:schemeClr val="bg1"/>
                </a:solidFill>
                <a:latin typeface="Myriad Pro" panose="020B0503030403020204" pitchFamily="34" charset="0"/>
              </a:defRPr>
            </a:lvl1pPr>
            <a:lvl2pPr>
              <a:defRPr>
                <a:solidFill>
                  <a:schemeClr val="bg1"/>
                </a:solidFill>
                <a:latin typeface="Myriad Pro" panose="020B0503030403020204" pitchFamily="34" charset="0"/>
              </a:defRPr>
            </a:lvl2pPr>
            <a:lvl3pPr>
              <a:defRPr>
                <a:solidFill>
                  <a:schemeClr val="bg1"/>
                </a:solidFill>
                <a:latin typeface="Myriad Pro" panose="020B0503030403020204" pitchFamily="34" charset="0"/>
              </a:defRPr>
            </a:lvl3pPr>
            <a:lvl4pPr>
              <a:defRPr>
                <a:solidFill>
                  <a:schemeClr val="bg1"/>
                </a:solidFill>
                <a:latin typeface="Myriad Pro" panose="020B0503030403020204" pitchFamily="34" charset="0"/>
              </a:defRPr>
            </a:lvl4pPr>
            <a:lvl5pPr>
              <a:defRPr>
                <a:solidFill>
                  <a:schemeClr val="bg1"/>
                </a:solidFill>
                <a:latin typeface="Myriad Pro" panose="020B0503030403020204" pitchFamily="34" charset="0"/>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87BC79E-4709-44C8-963B-3F9447932516}" type="datetimeFigureOut">
              <a:rPr lang="en-US" smtClean="0"/>
              <a:t>7/23/2021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2EFBA881-4E42-48BE-A04E-117C3B17CFF0}" type="slidenum">
              <a:rPr lang="en-US" smtClean="0"/>
              <a:t>‹Nº›</a:t>
            </a:fld>
            <a:endParaRPr lang="en-US"/>
          </a:p>
        </p:txBody>
      </p:sp>
      <p:pic>
        <p:nvPicPr>
          <p:cNvPr id="13" name="Imagen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8866" y="107018"/>
            <a:ext cx="1239182" cy="1239182"/>
          </a:xfrm>
          <a:prstGeom prst="rect">
            <a:avLst/>
          </a:prstGeom>
        </p:spPr>
      </p:pic>
      <p:sp>
        <p:nvSpPr>
          <p:cNvPr id="17" name="Título 1"/>
          <p:cNvSpPr>
            <a:spLocks noGrp="1"/>
          </p:cNvSpPr>
          <p:nvPr>
            <p:ph type="title"/>
          </p:nvPr>
        </p:nvSpPr>
        <p:spPr>
          <a:xfrm>
            <a:off x="3014133" y="365125"/>
            <a:ext cx="7636935" cy="1325563"/>
          </a:xfrm>
        </p:spPr>
        <p:txBody>
          <a:bodyPr>
            <a:normAutofit/>
          </a:bodyPr>
          <a:lstStyle>
            <a:lvl1pPr>
              <a:defRPr sz="4000" b="1">
                <a:solidFill>
                  <a:schemeClr val="bg1"/>
                </a:solidFill>
                <a:latin typeface="Montserrat" panose="00000500000000000000" pitchFamily="50" charset="0"/>
              </a:defRPr>
            </a:lvl1pPr>
          </a:lstStyle>
          <a:p>
            <a:r>
              <a:rPr lang="es-ES" dirty="0"/>
              <a:t>Haga clic para modificar el estilo de título del patrón</a:t>
            </a:r>
            <a:endParaRPr lang="en-US" dirty="0"/>
          </a:p>
        </p:txBody>
      </p:sp>
      <p:pic>
        <p:nvPicPr>
          <p:cNvPr id="18" name="Imagen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333"/>
            <a:ext cx="12192000" cy="68586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bg>
      <p:bgPr>
        <a:solidFill>
          <a:srgbClr val="A5893B"/>
        </a:solidFill>
        <a:effectLst/>
      </p:bgPr>
    </p:bg>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10" y="-1"/>
            <a:ext cx="12216809" cy="6872621"/>
          </a:xfrm>
          <a:prstGeom prst="rect">
            <a:avLst/>
          </a:prstGeom>
        </p:spPr>
      </p:pic>
      <p:sp>
        <p:nvSpPr>
          <p:cNvPr id="2" name="Título 1"/>
          <p:cNvSpPr>
            <a:spLocks noGrp="1"/>
          </p:cNvSpPr>
          <p:nvPr>
            <p:ph type="title"/>
          </p:nvPr>
        </p:nvSpPr>
        <p:spPr>
          <a:xfrm>
            <a:off x="5528734" y="2114401"/>
            <a:ext cx="5300132" cy="2432199"/>
          </a:xfrm>
        </p:spPr>
        <p:txBody>
          <a:bodyPr/>
          <a:lstStyle>
            <a:lvl1pPr>
              <a:defRPr b="1">
                <a:solidFill>
                  <a:schemeClr val="bg1"/>
                </a:solidFill>
                <a:effectLst>
                  <a:outerShdw blurRad="38100" dist="38100" dir="2700000" algn="tl">
                    <a:srgbClr val="000000">
                      <a:alpha val="43137"/>
                    </a:srgbClr>
                  </a:outerShdw>
                </a:effectLst>
                <a:latin typeface="Montserrat" panose="00000500000000000000" pitchFamily="50" charset="0"/>
              </a:defRPr>
            </a:lvl1pPr>
          </a:lstStyle>
          <a:p>
            <a:r>
              <a:rPr lang="es-ES" dirty="0"/>
              <a:t>Haga clic para modificar el estilo de título del patrón</a:t>
            </a:r>
            <a:endParaRPr lang="en-US" dirty="0"/>
          </a:p>
        </p:txBody>
      </p:sp>
      <p:sp>
        <p:nvSpPr>
          <p:cNvPr id="3" name="Marcador de fecha 2"/>
          <p:cNvSpPr>
            <a:spLocks noGrp="1"/>
          </p:cNvSpPr>
          <p:nvPr>
            <p:ph type="dt" sz="half" idx="10"/>
          </p:nvPr>
        </p:nvSpPr>
        <p:spPr/>
        <p:txBody>
          <a:bodyPr/>
          <a:lstStyle/>
          <a:p>
            <a:fld id="{D87BC79E-4709-44C8-963B-3F9447932516}" type="datetimeFigureOut">
              <a:rPr lang="en-US" smtClean="0"/>
              <a:t>7/23/2021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2EFBA881-4E42-48BE-A04E-117C3B17CFF0}" type="slidenum">
              <a:rPr lang="en-US" smtClean="0"/>
              <a:t>‹Nº›</a:t>
            </a:fld>
            <a:endParaRPr lang="en-US"/>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8866" y="107018"/>
            <a:ext cx="1239182" cy="123918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 y="0"/>
            <a:ext cx="12191408" cy="6858332"/>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p:spPr>
      </p:pic>
      <p:pic>
        <p:nvPicPr>
          <p:cNvPr id="6" name="Imagen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28866" y="107018"/>
            <a:ext cx="1239182" cy="1239182"/>
          </a:xfrm>
          <a:prstGeom prst="rect">
            <a:avLst/>
          </a:prstGeom>
        </p:spPr>
      </p:pic>
      <p:sp>
        <p:nvSpPr>
          <p:cNvPr id="2" name="Marcador de fecha 1"/>
          <p:cNvSpPr>
            <a:spLocks noGrp="1"/>
          </p:cNvSpPr>
          <p:nvPr>
            <p:ph type="dt" sz="half" idx="10"/>
          </p:nvPr>
        </p:nvSpPr>
        <p:spPr/>
        <p:txBody>
          <a:bodyPr/>
          <a:lstStyle/>
          <a:p>
            <a:fld id="{D87BC79E-4709-44C8-963B-3F9447932516}" type="datetimeFigureOut">
              <a:rPr lang="en-US" smtClean="0"/>
              <a:t>7/23/2021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2EFBA881-4E42-48BE-A04E-117C3B17CFF0}" type="slidenum">
              <a:rPr lang="en-US" smtClean="0"/>
              <a:t>‹Nº›</a:t>
            </a:fld>
            <a:endParaRPr lang="en-US"/>
          </a:p>
        </p:txBody>
      </p:sp>
      <p:pic>
        <p:nvPicPr>
          <p:cNvPr id="7" name="Imagen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588149"/>
            <a:ext cx="12192000" cy="126985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BC79E-4709-44C8-963B-3F9447932516}" type="datetimeFigureOut">
              <a:rPr lang="en-US" smtClean="0"/>
              <a:t>7/23/2021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FBA881-4E42-48BE-A04E-117C3B17CFF0}"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985683" y="1528633"/>
            <a:ext cx="4981885" cy="777686"/>
          </a:xfrm>
          <a:solidFill>
            <a:srgbClr val="A5893B"/>
          </a:solidFill>
          <a:ln>
            <a:solidFill>
              <a:schemeClr val="accent2"/>
            </a:solidFill>
          </a:ln>
        </p:spPr>
        <p:txBody>
          <a:bodyPr/>
          <a:lstStyle/>
          <a:p>
            <a:pPr algn="ctr"/>
            <a:br>
              <a:rPr lang="es-CO" altLang="en-US" dirty="0"/>
            </a:br>
            <a:br>
              <a:rPr lang="es-CO" altLang="en-US" dirty="0"/>
            </a:br>
            <a:r>
              <a:rPr lang="es-CO" altLang="en-US" dirty="0">
                <a:ln w="22225">
                  <a:solidFill>
                    <a:schemeClr val="accent2"/>
                  </a:solidFill>
                  <a:prstDash val="solid"/>
                </a:ln>
                <a:solidFill>
                  <a:schemeClr val="accent2">
                    <a:lumMod val="40000"/>
                    <a:lumOff val="60000"/>
                  </a:schemeClr>
                </a:solidFill>
                <a:effectLst/>
                <a:latin typeface="Franklin Gothic Medium" panose="020B0603020102020204" charset="0"/>
                <a:cs typeface="Franklin Gothic Medium" panose="020B0603020102020204" charset="0"/>
              </a:rPr>
              <a:t>BANCADA  </a:t>
            </a:r>
          </a:p>
        </p:txBody>
      </p:sp>
      <p:sp>
        <p:nvSpPr>
          <p:cNvPr id="6" name="Text Box 5"/>
          <p:cNvSpPr txBox="1"/>
          <p:nvPr userDrawn="1"/>
        </p:nvSpPr>
        <p:spPr>
          <a:xfrm>
            <a:off x="495935" y="2091055"/>
            <a:ext cx="3533140" cy="430530"/>
          </a:xfrm>
          <a:prstGeom prst="rect">
            <a:avLst/>
          </a:prstGeom>
          <a:solidFill>
            <a:schemeClr val="bg1"/>
          </a:solidFill>
        </p:spPr>
        <p:txBody>
          <a:bodyPr wrap="square" lIns="0" tIns="0" rIns="0" bIns="0" rtlCol="0">
            <a:spAutoFit/>
          </a:bodyPr>
          <a:lstStyle/>
          <a:p>
            <a:r>
              <a:rPr lang="es-CO" altLang="en-US" sz="2800" dirty="0"/>
              <a:t>Primer Semestre 2021</a:t>
            </a:r>
          </a:p>
        </p:txBody>
      </p:sp>
      <p:pic>
        <p:nvPicPr>
          <p:cNvPr id="5" name="Picture 4"/>
          <p:cNvPicPr>
            <a:picLocks noChangeAspect="1"/>
          </p:cNvPicPr>
          <p:nvPr/>
        </p:nvPicPr>
        <p:blipFill rotWithShape="1">
          <a:blip r:embed="rId2"/>
          <a:srcRect t="12321" b="14986"/>
          <a:stretch/>
        </p:blipFill>
        <p:spPr>
          <a:xfrm>
            <a:off x="8091253" y="2306319"/>
            <a:ext cx="2886075" cy="1070919"/>
          </a:xfrm>
          <a:prstGeom prst="rect">
            <a:avLst/>
          </a:prstGeom>
        </p:spPr>
      </p:pic>
      <p:sp>
        <p:nvSpPr>
          <p:cNvPr id="7" name="Footer Placeholder 5"/>
          <p:cNvSpPr>
            <a:spLocks noGrp="1"/>
          </p:cNvSpPr>
          <p:nvPr/>
        </p:nvSpPr>
        <p:spPr>
          <a:xfrm>
            <a:off x="495935" y="2076926"/>
            <a:ext cx="3635829" cy="458787"/>
          </a:xfrm>
          <a:prstGeom prst="rect">
            <a:avLst/>
          </a:prstGeom>
          <a:solidFill>
            <a:schemeClr val="accent5">
              <a:lumMod val="60000"/>
              <a:lumOff val="4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12850" y="2378710"/>
            <a:ext cx="10153650" cy="2800767"/>
          </a:xfrm>
          <a:prstGeom prst="rect">
            <a:avLst/>
          </a:prstGeom>
          <a:noFill/>
        </p:spPr>
        <p:txBody>
          <a:bodyPr wrap="square" rtlCol="0" anchor="t">
            <a:spAutoFit/>
          </a:bodyPr>
          <a:lstStyle/>
          <a:p>
            <a:pPr algn="ctr"/>
            <a:r>
              <a:rPr lang="es-CO" altLang="en-US" sz="8800" b="1" dirty="0">
                <a:ln w="10160">
                  <a:solidFill>
                    <a:schemeClr val="tx1"/>
                  </a:solidFill>
                  <a:prstDash val="solid"/>
                </a:ln>
                <a:solidFill>
                  <a:srgbClr val="FDC841"/>
                </a:solidFill>
                <a:effectLst>
                  <a:outerShdw blurRad="38100" dist="22860" dir="5400000" algn="tl" rotWithShape="0">
                    <a:srgbClr val="000000">
                      <a:alpha val="30000"/>
                    </a:srgbClr>
                  </a:outerShdw>
                </a:effectLst>
                <a:latin typeface="Franklin Gothic Medium" panose="020B0603020102020204" charset="0"/>
                <a:cs typeface="Franklin Gothic Medium" panose="020B0603020102020204" charset="0"/>
                <a:sym typeface="+mn-ea"/>
              </a:rPr>
              <a:t>PROPOSICIONES</a:t>
            </a:r>
          </a:p>
          <a:p>
            <a:pPr algn="ctr"/>
            <a:r>
              <a:rPr lang="es-CO" altLang="en-US" sz="8800" b="1" dirty="0">
                <a:ln w="10160">
                  <a:solidFill>
                    <a:schemeClr val="tx1"/>
                  </a:solidFill>
                  <a:prstDash val="solid"/>
                </a:ln>
                <a:solidFill>
                  <a:srgbClr val="FDC841"/>
                </a:solidFill>
                <a:effectLst>
                  <a:outerShdw blurRad="38100" dist="22860" dir="5400000" algn="tl" rotWithShape="0">
                    <a:srgbClr val="000000">
                      <a:alpha val="30000"/>
                    </a:srgbClr>
                  </a:outerShdw>
                </a:effectLst>
                <a:latin typeface="Franklin Gothic Medium" panose="020B0603020102020204" charset="0"/>
                <a:cs typeface="Franklin Gothic Medium" panose="020B0603020102020204" charset="0"/>
                <a:sym typeface="+mn-ea"/>
              </a:rPr>
              <a:t>BANCADA DE LA U</a:t>
            </a:r>
          </a:p>
        </p:txBody>
      </p:sp>
      <p:sp>
        <p:nvSpPr>
          <p:cNvPr id="3" name="Text Box 6"/>
          <p:cNvSpPr txBox="1"/>
          <p:nvPr/>
        </p:nvSpPr>
        <p:spPr>
          <a:xfrm>
            <a:off x="429260" y="1214755"/>
            <a:ext cx="2585720" cy="307340"/>
          </a:xfrm>
          <a:prstGeom prst="rect">
            <a:avLst/>
          </a:prstGeom>
          <a:solidFill>
            <a:schemeClr val="bg1"/>
          </a:solidFill>
        </p:spPr>
        <p:txBody>
          <a:bodyPr wrap="square" lIns="0" tIns="0" rIns="0" bIns="0" rtlCol="0">
            <a:spAutoFit/>
          </a:bodyPr>
          <a:lstStyle/>
          <a:p>
            <a:r>
              <a:rPr lang="es-CO" altLang="en-US" sz="2000" b="1" dirty="0">
                <a:solidFill>
                  <a:schemeClr val="bg2">
                    <a:lumMod val="25000"/>
                  </a:schemeClr>
                </a:solidFill>
              </a:rPr>
              <a:t>Primer Semestre 2021</a:t>
            </a:r>
          </a:p>
        </p:txBody>
      </p:sp>
      <p:sp>
        <p:nvSpPr>
          <p:cNvPr id="4" name="Footer Placeholder 5"/>
          <p:cNvSpPr>
            <a:spLocks noGrp="1"/>
          </p:cNvSpPr>
          <p:nvPr/>
        </p:nvSpPr>
        <p:spPr>
          <a:xfrm>
            <a:off x="224086" y="1210945"/>
            <a:ext cx="3635829" cy="458787"/>
          </a:xfrm>
          <a:prstGeom prst="rect">
            <a:avLst/>
          </a:prstGeom>
          <a:solidFill>
            <a:srgbClr val="FFC000"/>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Berlin Sans FB Demi" panose="020E0802020502020306" pitchFamily="34" charset="0"/>
              </a:rPr>
              <a:t>CESAR PION-LEWIS MONTERO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CO" altLang="en-US">
                <a:latin typeface="Franklin Gothic Medium" panose="020B0603020102020204" charset="0"/>
                <a:cs typeface="Franklin Gothic Medium" panose="020B0603020102020204" charset="0"/>
              </a:rPr>
              <a:t> </a:t>
            </a:r>
          </a:p>
        </p:txBody>
      </p:sp>
      <p:sp>
        <p:nvSpPr>
          <p:cNvPr id="10" name="Content Placeholder 9"/>
          <p:cNvSpPr>
            <a:spLocks noGrp="1"/>
          </p:cNvSpPr>
          <p:nvPr>
            <p:ph idx="1"/>
          </p:nvPr>
        </p:nvSpPr>
        <p:spPr>
          <a:xfrm>
            <a:off x="271145" y="2404359"/>
            <a:ext cx="11700934" cy="3906308"/>
          </a:xfrm>
        </p:spPr>
        <p:txBody>
          <a:bodyPr>
            <a:normAutofit/>
          </a:bodyPr>
          <a:lstStyle/>
          <a:p>
            <a:pPr marL="0" indent="0" algn="just">
              <a:buNone/>
            </a:pPr>
            <a:r>
              <a:rPr lang="es-CO" sz="3200" dirty="0"/>
              <a:t>¿Cual es la realidad hoy del macro proyecto de protección costera del distrito de Cartagena de indias a marzo de 2021?</a:t>
            </a:r>
            <a:endParaRPr lang="es-ES" sz="3200" dirty="0"/>
          </a:p>
          <a:p>
            <a:pPr marL="0" indent="0" algn="just">
              <a:buNone/>
            </a:pPr>
            <a:endParaRPr lang="es-CO" altLang="en-US" sz="3600" dirty="0"/>
          </a:p>
        </p:txBody>
      </p:sp>
      <p:sp>
        <p:nvSpPr>
          <p:cNvPr id="11" name="Text Box 10"/>
          <p:cNvSpPr txBox="1"/>
          <p:nvPr/>
        </p:nvSpPr>
        <p:spPr>
          <a:xfrm>
            <a:off x="3118485" y="995680"/>
            <a:ext cx="7428230" cy="829945"/>
          </a:xfrm>
          <a:prstGeom prst="rect">
            <a:avLst/>
          </a:prstGeom>
          <a:noFill/>
        </p:spPr>
        <p:txBody>
          <a:bodyPr wrap="square" rtlCol="0" anchor="t">
            <a:spAutoFit/>
          </a:bodyPr>
          <a:lstStyle/>
          <a:p>
            <a:pPr algn="ctr"/>
            <a:r>
              <a:rPr lang="es-CO" sz="4800">
                <a:solidFill>
                  <a:schemeClr val="accent4">
                    <a:lumMod val="60000"/>
                    <a:lumOff val="40000"/>
                  </a:schemeClr>
                </a:solidFill>
                <a:sym typeface="+mn-ea"/>
              </a:rPr>
              <a:t>PROPOSICIÓN 003</a:t>
            </a: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Primer  Semestre 2021</a:t>
            </a:r>
          </a:p>
        </p:txBody>
      </p:sp>
      <p:sp>
        <p:nvSpPr>
          <p:cNvPr id="6"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19247" y="515596"/>
            <a:ext cx="7636935" cy="1325563"/>
          </a:xfrm>
        </p:spPr>
        <p:txBody>
          <a:bodyPr>
            <a:normAutofit fontScale="90000"/>
          </a:bodyPr>
          <a:lstStyle/>
          <a:p>
            <a:pPr lvl="0">
              <a:lnSpc>
                <a:spcPct val="100000"/>
              </a:lnSpc>
              <a:spcBef>
                <a:spcPts val="0"/>
              </a:spcBef>
            </a:pPr>
            <a:r>
              <a:rPr lang="es-CO" sz="4800" b="0" dirty="0">
                <a:solidFill>
                  <a:srgbClr val="FFC000">
                    <a:lumMod val="60000"/>
                    <a:lumOff val="40000"/>
                  </a:srgbClr>
                </a:solidFill>
                <a:latin typeface="Calibri"/>
                <a:ea typeface="+mn-ea"/>
                <a:cs typeface="+mn-cs"/>
                <a:sym typeface="+mn-ea"/>
              </a:rPr>
              <a:t>PROPOSICIÓN 010</a:t>
            </a:r>
            <a:br>
              <a:rPr lang="es-CO" sz="4800" b="0" dirty="0">
                <a:solidFill>
                  <a:srgbClr val="FFC000">
                    <a:lumMod val="60000"/>
                    <a:lumOff val="40000"/>
                  </a:srgbClr>
                </a:solidFill>
                <a:latin typeface="Calibri"/>
                <a:ea typeface="+mn-ea"/>
                <a:cs typeface="+mn-cs"/>
                <a:sym typeface="+mn-ea"/>
              </a:rPr>
            </a:br>
            <a:endParaRPr lang="es-CO" dirty="0"/>
          </a:p>
        </p:txBody>
      </p:sp>
      <p:sp>
        <p:nvSpPr>
          <p:cNvPr id="3" name="2 Marcador de contenido"/>
          <p:cNvSpPr>
            <a:spLocks noGrp="1"/>
          </p:cNvSpPr>
          <p:nvPr>
            <p:ph idx="1"/>
          </p:nvPr>
        </p:nvSpPr>
        <p:spPr/>
        <p:txBody>
          <a:bodyPr>
            <a:normAutofit lnSpcReduction="10000"/>
          </a:bodyPr>
          <a:lstStyle/>
          <a:p>
            <a:pPr marL="0" indent="0" algn="just">
              <a:buNone/>
            </a:pPr>
            <a:r>
              <a:rPr lang="es-CO" dirty="0"/>
              <a:t>Mediante la cual se solicita audiencia pública virtual  para que la administración nos ilustre sobre el estado real de la isla de  tierra bomba y todo lo concerniente al territorio insular dentro de la jurisdicción del Distrito de Cartagena de Indias, para  definir de una vez por todas la oportunidad de generar, proteger y propiciar, el desarrollo a la población nativa  y tenedores o poseedores sin el total de la legalidad  para que junto con el gobierno nacional se adelante la  legalización de  predios que proteja al poseedor, y  permita  fortalecer los ingresos de la hacienda pública con los cobros de prediales.</a:t>
            </a:r>
          </a:p>
          <a:p>
            <a:pPr marL="0" indent="0">
              <a:buNone/>
            </a:pPr>
            <a:endParaRPr lang="es-CO" dirty="0"/>
          </a:p>
        </p:txBody>
      </p:sp>
      <p:sp>
        <p:nvSpPr>
          <p:cNvPr id="4"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extLst>
      <p:ext uri="{BB962C8B-B14F-4D97-AF65-F5344CB8AC3E}">
        <p14:creationId xmlns:p14="http://schemas.microsoft.com/office/powerpoint/2010/main" val="28177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83176" y="536098"/>
            <a:ext cx="7636935" cy="1325563"/>
          </a:xfrm>
        </p:spPr>
        <p:txBody>
          <a:bodyPr>
            <a:noAutofit/>
          </a:bodyPr>
          <a:lstStyle/>
          <a:p>
            <a:r>
              <a:rPr lang="es-CO" sz="4800" dirty="0">
                <a:solidFill>
                  <a:schemeClr val="accent4">
                    <a:lumMod val="60000"/>
                    <a:lumOff val="40000"/>
                  </a:schemeClr>
                </a:solidFill>
                <a:latin typeface="+mn-lt"/>
                <a:ea typeface="+mn-ea"/>
                <a:cs typeface="+mn-cs"/>
                <a:sym typeface="+mn-ea"/>
              </a:rPr>
              <a:t>PROPOSICIÓN 015</a:t>
            </a:r>
            <a:br>
              <a:rPr lang="es-CO" sz="4800" dirty="0">
                <a:solidFill>
                  <a:schemeClr val="accent4">
                    <a:lumMod val="60000"/>
                    <a:lumOff val="40000"/>
                  </a:schemeClr>
                </a:solidFill>
                <a:latin typeface="+mn-lt"/>
                <a:ea typeface="+mn-ea"/>
                <a:cs typeface="+mn-cs"/>
                <a:sym typeface="+mn-ea"/>
              </a:rPr>
            </a:br>
            <a:endParaRPr lang="es-CO" sz="4800" dirty="0">
              <a:solidFill>
                <a:schemeClr val="accent4">
                  <a:lumMod val="60000"/>
                  <a:lumOff val="40000"/>
                </a:schemeClr>
              </a:solidFill>
              <a:latin typeface="+mn-lt"/>
              <a:ea typeface="+mn-ea"/>
              <a:cs typeface="+mn-cs"/>
            </a:endParaRPr>
          </a:p>
        </p:txBody>
      </p:sp>
      <p:sp>
        <p:nvSpPr>
          <p:cNvPr id="3" name="Content Placeholder 2"/>
          <p:cNvSpPr>
            <a:spLocks noGrp="1"/>
          </p:cNvSpPr>
          <p:nvPr>
            <p:ph idx="1"/>
          </p:nvPr>
        </p:nvSpPr>
        <p:spPr/>
        <p:txBody>
          <a:bodyPr>
            <a:normAutofit lnSpcReduction="10000"/>
          </a:bodyPr>
          <a:lstStyle/>
          <a:p>
            <a:pPr marL="0" indent="0" algn="just">
              <a:buNone/>
            </a:pPr>
            <a:r>
              <a:rPr lang="es-CO" sz="3000" dirty="0"/>
              <a:t>El Concejo Distrital de Cartagena de Indias en sesión de la fecha ante la situación de Transcaribe por la suspensión del recaudo, propone citar a la Secretaría de Hacienda, Jefe Asesora Jurídica del Distrito, Secretario General del Distrito y la Junta Directiva de Transcaribe, e invitar a la Empresa recaudadora y concesionarios. Esto, con el fin de tratar la crisis financiera del SITM como también, conocer el plan de contingencia establecido en aras de superar la mencionada crisis y presente un informe de los resultados de las reuniones realizadas en la ciudad de Bogotá</a:t>
            </a:r>
            <a:r>
              <a:rPr lang="es-CO" sz="3600" dirty="0"/>
              <a:t>”.</a:t>
            </a:r>
          </a:p>
          <a:p>
            <a:pPr marL="0" indent="0" algn="ctr">
              <a:buNone/>
            </a:pPr>
            <a:endParaRPr lang="es-CO" altLang="en-US" sz="3600" dirty="0">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Primer Semestre 2021</a:t>
            </a:r>
          </a:p>
        </p:txBody>
      </p:sp>
      <p:sp>
        <p:nvSpPr>
          <p:cNvPr id="6" name="Content Placeholder 2"/>
          <p:cNvSpPr>
            <a:spLocks noGrp="1"/>
          </p:cNvSpPr>
          <p:nvPr/>
        </p:nvSpPr>
        <p:spPr>
          <a:xfrm>
            <a:off x="244898" y="4444365"/>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altLang="en-US" dirty="0">
                <a:latin typeface="Franklin Gothic Medium" panose="020B0603020102020204" charset="0"/>
                <a:cs typeface="Franklin Gothic Medium" panose="020B0603020102020204" charset="0"/>
                <a:sym typeface="+mn-ea"/>
              </a:rPr>
              <a:t>.</a:t>
            </a:r>
          </a:p>
        </p:txBody>
      </p:sp>
      <p:sp>
        <p:nvSpPr>
          <p:cNvPr id="7"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203" y="1941927"/>
            <a:ext cx="11700934" cy="3906308"/>
          </a:xfrm>
        </p:spPr>
        <p:txBody>
          <a:bodyPr>
            <a:normAutofit/>
          </a:bodyPr>
          <a:lstStyle/>
          <a:p>
            <a:pPr marL="0" indent="0" algn="just">
              <a:lnSpc>
                <a:spcPct val="100000"/>
              </a:lnSpc>
              <a:spcBef>
                <a:spcPts val="200"/>
              </a:spcBef>
              <a:buNone/>
              <a:tabLst>
                <a:tab pos="4387215" algn="l"/>
              </a:tabLst>
            </a:pPr>
            <a:r>
              <a:rPr lang="es-CO" sz="3200" dirty="0"/>
              <a:t>Citación para analizar la problemática del barrio la Sevillana, quien ha venido sufriendo por la falta de alcantarillado y redes de agua potable, los cuales fueron ordenados mediante sentencia de Tutela, protegiendo el derecho fundamental a la vida de dicha comunidad.</a:t>
            </a:r>
            <a:endParaRPr lang="es-ES" sz="3200" dirty="0"/>
          </a:p>
          <a:p>
            <a:pPr marL="0" indent="0" algn="ctr" defTabSz="914400">
              <a:lnSpc>
                <a:spcPct val="100000"/>
              </a:lnSpc>
              <a:spcBef>
                <a:spcPts val="200"/>
              </a:spcBef>
              <a:spcAft>
                <a:spcPts val="0"/>
              </a:spcAft>
              <a:buNone/>
              <a:tabLst>
                <a:tab pos="4387215" algn="l"/>
              </a:tabLst>
            </a:pPr>
            <a:endParaRPr lang="es-CO" sz="2400" dirty="0">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887"/>
          </a:xfrm>
          <a:prstGeom prst="rect">
            <a:avLst/>
          </a:prstGeom>
          <a:solidFill>
            <a:schemeClr val="bg1"/>
          </a:solidFill>
        </p:spPr>
        <p:txBody>
          <a:bodyPr wrap="square" lIns="0" tIns="0" rIns="0" bIns="0" rtlCol="0">
            <a:spAutoFit/>
          </a:bodyPr>
          <a:lstStyle/>
          <a:p>
            <a:r>
              <a:rPr lang="es-CO" altLang="en-US" sz="2800" dirty="0"/>
              <a:t>Primer Semestre 2021</a:t>
            </a:r>
          </a:p>
        </p:txBody>
      </p:sp>
      <p:sp>
        <p:nvSpPr>
          <p:cNvPr id="11" name="Text Box 10"/>
          <p:cNvSpPr txBox="1"/>
          <p:nvPr/>
        </p:nvSpPr>
        <p:spPr>
          <a:xfrm>
            <a:off x="3189605" y="708025"/>
            <a:ext cx="7428230" cy="829945"/>
          </a:xfrm>
          <a:prstGeom prst="rect">
            <a:avLst/>
          </a:prstGeom>
          <a:noFill/>
        </p:spPr>
        <p:txBody>
          <a:bodyPr wrap="square" rtlCol="0" anchor="t">
            <a:spAutoFit/>
          </a:bodyPr>
          <a:lstStyle/>
          <a:p>
            <a:pPr algn="ctr"/>
            <a:r>
              <a:rPr lang="es-CO" sz="4800" dirty="0">
                <a:solidFill>
                  <a:schemeClr val="accent4">
                    <a:lumMod val="60000"/>
                    <a:lumOff val="40000"/>
                  </a:schemeClr>
                </a:solidFill>
                <a:sym typeface="+mn-ea"/>
              </a:rPr>
              <a:t>PROPOSICIÓN 016</a:t>
            </a:r>
          </a:p>
        </p:txBody>
      </p:sp>
      <p:sp>
        <p:nvSpPr>
          <p:cNvPr id="4" name="Text Box 3"/>
          <p:cNvSpPr txBox="1"/>
          <p:nvPr/>
        </p:nvSpPr>
        <p:spPr>
          <a:xfrm>
            <a:off x="2381885" y="3340735"/>
            <a:ext cx="7428230" cy="829945"/>
          </a:xfrm>
          <a:prstGeom prst="rect">
            <a:avLst/>
          </a:prstGeom>
          <a:noFill/>
        </p:spPr>
        <p:txBody>
          <a:bodyPr wrap="square" rtlCol="0" anchor="t">
            <a:spAutoFit/>
          </a:bodyPr>
          <a:lstStyle/>
          <a:p>
            <a:pPr algn="ctr"/>
            <a:endParaRPr lang="es-CO" sz="4800" dirty="0">
              <a:solidFill>
                <a:schemeClr val="accent4">
                  <a:lumMod val="60000"/>
                  <a:lumOff val="40000"/>
                </a:schemeClr>
              </a:solidFill>
              <a:sym typeface="+mn-ea"/>
            </a:endParaRPr>
          </a:p>
        </p:txBody>
      </p:sp>
      <p:sp>
        <p:nvSpPr>
          <p:cNvPr id="6" name="Content Placeholder 2"/>
          <p:cNvSpPr>
            <a:spLocks noGrp="1"/>
          </p:cNvSpPr>
          <p:nvPr/>
        </p:nvSpPr>
        <p:spPr>
          <a:xfrm>
            <a:off x="-212" y="4170680"/>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300"/>
              </a:spcBef>
              <a:spcAft>
                <a:spcPts val="0"/>
              </a:spcAft>
              <a:buNone/>
            </a:pPr>
            <a:endParaRPr lang="es-CO" altLang="en-US" sz="2600" dirty="0">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145" y="2080823"/>
            <a:ext cx="11700934" cy="3906308"/>
          </a:xfrm>
        </p:spPr>
        <p:txBody>
          <a:bodyPr/>
          <a:lstStyle/>
          <a:p>
            <a:pPr marL="0" indent="0" algn="just">
              <a:buNone/>
            </a:pPr>
            <a:r>
              <a:rPr lang="es-CO" sz="3200" dirty="0"/>
              <a:t>Invitación  a la Ministra de Transporte, Superintendente de Transporte, y a la Vicepresidenta de la República, con el fin de analizar el Sistema de Transporte Publico de la ciudad de Cartagena y analizar las decisiones que ha tomado la </a:t>
            </a:r>
            <a:r>
              <a:rPr lang="es-CO" sz="3200" dirty="0" err="1"/>
              <a:t>super</a:t>
            </a:r>
            <a:r>
              <a:rPr lang="es-CO" sz="3200" dirty="0"/>
              <a:t> con el transporte inform</a:t>
            </a:r>
            <a:r>
              <a:rPr lang="es-CO" dirty="0"/>
              <a:t>al.</a:t>
            </a:r>
            <a:endParaRPr lang="es-ES" dirty="0"/>
          </a:p>
          <a:p>
            <a:endParaRPr lang="es-CO" dirty="0"/>
          </a:p>
          <a:p>
            <a:pPr marL="0" indent="0" algn="ctr">
              <a:buNone/>
            </a:pPr>
            <a:endParaRPr lang="es-CO" dirty="0">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Primer Semestre 2021</a:t>
            </a:r>
          </a:p>
        </p:txBody>
      </p:sp>
      <p:sp>
        <p:nvSpPr>
          <p:cNvPr id="11" name="Text Box 10"/>
          <p:cNvSpPr txBox="1"/>
          <p:nvPr/>
        </p:nvSpPr>
        <p:spPr>
          <a:xfrm>
            <a:off x="2682875" y="606425"/>
            <a:ext cx="7428230" cy="829945"/>
          </a:xfrm>
          <a:prstGeom prst="rect">
            <a:avLst/>
          </a:prstGeom>
          <a:noFill/>
        </p:spPr>
        <p:txBody>
          <a:bodyPr wrap="square" rtlCol="0" anchor="t">
            <a:spAutoFit/>
          </a:bodyPr>
          <a:lstStyle/>
          <a:p>
            <a:pPr algn="ctr"/>
            <a:r>
              <a:rPr lang="es-CO" sz="4800" dirty="0">
                <a:solidFill>
                  <a:schemeClr val="accent4">
                    <a:lumMod val="60000"/>
                    <a:lumOff val="40000"/>
                  </a:schemeClr>
                </a:solidFill>
                <a:sym typeface="+mn-ea"/>
              </a:rPr>
              <a:t>PROPOSICIÓN 019</a:t>
            </a:r>
          </a:p>
        </p:txBody>
      </p:sp>
      <p:sp>
        <p:nvSpPr>
          <p:cNvPr id="4" name="Text Box 3"/>
          <p:cNvSpPr txBox="1"/>
          <p:nvPr/>
        </p:nvSpPr>
        <p:spPr>
          <a:xfrm>
            <a:off x="2381885" y="3288030"/>
            <a:ext cx="7428230" cy="829945"/>
          </a:xfrm>
          <a:prstGeom prst="rect">
            <a:avLst/>
          </a:prstGeom>
          <a:noFill/>
        </p:spPr>
        <p:txBody>
          <a:bodyPr wrap="square" rtlCol="0" anchor="t">
            <a:spAutoFit/>
          </a:bodyPr>
          <a:lstStyle/>
          <a:p>
            <a:pPr algn="ctr"/>
            <a:endParaRPr lang="es-CO" sz="4800" dirty="0">
              <a:solidFill>
                <a:schemeClr val="accent4">
                  <a:lumMod val="60000"/>
                  <a:lumOff val="40000"/>
                </a:schemeClr>
              </a:solidFill>
              <a:sym typeface="+mn-ea"/>
            </a:endParaRPr>
          </a:p>
        </p:txBody>
      </p:sp>
      <p:sp>
        <p:nvSpPr>
          <p:cNvPr id="6" name="Content Placeholder 2"/>
          <p:cNvSpPr>
            <a:spLocks noGrp="1"/>
          </p:cNvSpPr>
          <p:nvPr/>
        </p:nvSpPr>
        <p:spPr>
          <a:xfrm>
            <a:off x="-174837" y="4190365"/>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altLang="en-US" dirty="0">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053" y="2604304"/>
            <a:ext cx="11700934" cy="3460830"/>
          </a:xfrm>
        </p:spPr>
        <p:txBody>
          <a:bodyPr>
            <a:normAutofit/>
          </a:bodyPr>
          <a:lstStyle/>
          <a:p>
            <a:pPr marL="0" indent="0" algn="just">
              <a:buNone/>
            </a:pPr>
            <a:r>
              <a:rPr lang="es-CO" sz="3600" dirty="0"/>
              <a:t>Citación e invitación a funcionarios y entidades, con el fin de conocer el estado actual de la Reactivación Económica que se piensa ejecutar desde el Distrito</a:t>
            </a:r>
            <a:endParaRPr lang="es-CO" altLang="en-US" sz="3600" dirty="0">
              <a:solidFill>
                <a:schemeClr val="bg1"/>
              </a:solidFill>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 Primer Semestre 2021</a:t>
            </a:r>
          </a:p>
        </p:txBody>
      </p:sp>
      <p:sp>
        <p:nvSpPr>
          <p:cNvPr id="11" name="Text Box 10"/>
          <p:cNvSpPr txBox="1"/>
          <p:nvPr/>
        </p:nvSpPr>
        <p:spPr>
          <a:xfrm>
            <a:off x="2682875" y="606425"/>
            <a:ext cx="7428230" cy="829945"/>
          </a:xfrm>
          <a:prstGeom prst="rect">
            <a:avLst/>
          </a:prstGeom>
          <a:noFill/>
        </p:spPr>
        <p:txBody>
          <a:bodyPr wrap="square" rtlCol="0" anchor="t">
            <a:spAutoFit/>
          </a:bodyPr>
          <a:lstStyle/>
          <a:p>
            <a:pPr algn="ctr"/>
            <a:r>
              <a:rPr lang="es-CO" sz="4800" dirty="0">
                <a:solidFill>
                  <a:schemeClr val="accent4">
                    <a:lumMod val="60000"/>
                    <a:lumOff val="40000"/>
                  </a:schemeClr>
                </a:solidFill>
                <a:sym typeface="+mn-ea"/>
              </a:rPr>
              <a:t>PROPOSICIÓN 031</a:t>
            </a:r>
          </a:p>
        </p:txBody>
      </p:sp>
      <p:sp>
        <p:nvSpPr>
          <p:cNvPr id="4" name="Text Box 3"/>
          <p:cNvSpPr txBox="1"/>
          <p:nvPr/>
        </p:nvSpPr>
        <p:spPr>
          <a:xfrm>
            <a:off x="2381885" y="3654425"/>
            <a:ext cx="7428230" cy="829945"/>
          </a:xfrm>
          <a:prstGeom prst="rect">
            <a:avLst/>
          </a:prstGeom>
          <a:noFill/>
        </p:spPr>
        <p:txBody>
          <a:bodyPr wrap="square" rtlCol="0" anchor="t">
            <a:spAutoFit/>
          </a:bodyPr>
          <a:lstStyle/>
          <a:p>
            <a:pPr algn="ctr"/>
            <a:endParaRPr lang="es-CO" sz="4800" dirty="0">
              <a:solidFill>
                <a:schemeClr val="accent4">
                  <a:lumMod val="60000"/>
                  <a:lumOff val="40000"/>
                </a:schemeClr>
              </a:solidFill>
              <a:sym typeface="+mn-ea"/>
            </a:endParaRPr>
          </a:p>
        </p:txBody>
      </p:sp>
      <p:sp>
        <p:nvSpPr>
          <p:cNvPr id="6" name="Content Placeholder 2"/>
          <p:cNvSpPr>
            <a:spLocks noGrp="1"/>
          </p:cNvSpPr>
          <p:nvPr/>
        </p:nvSpPr>
        <p:spPr>
          <a:xfrm>
            <a:off x="-93557" y="4484370"/>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altLang="en-US" dirty="0">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1490" y="1731010"/>
            <a:ext cx="11700510" cy="3906520"/>
          </a:xfrm>
        </p:spPr>
        <p:txBody>
          <a:bodyPr>
            <a:normAutofit/>
          </a:bodyPr>
          <a:lstStyle/>
          <a:p>
            <a:pPr marL="0" indent="0" algn="just">
              <a:buNone/>
            </a:pPr>
            <a:r>
              <a:rPr lang="es-CO" sz="3600" dirty="0"/>
              <a:t>Foro-Conversatorio para buscar inversión publica y privada de frente a la planificación con el elemento agua como oportunidad para la  reactivación económica de la ciudad.</a:t>
            </a:r>
          </a:p>
          <a:p>
            <a:pPr marL="0" indent="0" algn="just">
              <a:buNone/>
            </a:pPr>
            <a:r>
              <a:rPr lang="es-CO" sz="3600" dirty="0"/>
              <a:t>Crear empresa de economía Mixta-acuacar-sociedad portuaria-hotelería-Mamonal-Jac</a:t>
            </a:r>
            <a:endParaRPr lang="es-ES" sz="3600" dirty="0"/>
          </a:p>
          <a:p>
            <a:pPr marL="0" indent="0" algn="ctr">
              <a:buNone/>
            </a:pPr>
            <a:endParaRPr sz="3600" dirty="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 Primer Semestre 2021</a:t>
            </a:r>
          </a:p>
        </p:txBody>
      </p:sp>
      <p:sp>
        <p:nvSpPr>
          <p:cNvPr id="11" name="Text Box 10"/>
          <p:cNvSpPr txBox="1"/>
          <p:nvPr/>
        </p:nvSpPr>
        <p:spPr>
          <a:xfrm>
            <a:off x="2844800" y="70802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032</a:t>
            </a:r>
          </a:p>
        </p:txBody>
      </p:sp>
      <p:sp>
        <p:nvSpPr>
          <p:cNvPr id="6" name="Content Placeholder 2"/>
          <p:cNvSpPr>
            <a:spLocks noGrp="1"/>
          </p:cNvSpPr>
          <p:nvPr/>
        </p:nvSpPr>
        <p:spPr>
          <a:xfrm>
            <a:off x="596688" y="4382770"/>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dirty="0">
              <a:solidFill>
                <a:schemeClr val="tx1"/>
              </a:solidFill>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rgbClr val="FFB700"/>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Berlin Sans FB Demi" panose="020E0802020502020306" pitchFamily="34" charset="0"/>
              </a:rPr>
              <a:t>CESAR PION-LEWIS MONTERO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1145" y="2380639"/>
            <a:ext cx="11700510" cy="3195272"/>
          </a:xfrm>
        </p:spPr>
        <p:txBody>
          <a:bodyPr>
            <a:normAutofit/>
          </a:bodyPr>
          <a:lstStyle/>
          <a:p>
            <a:pPr marL="0" indent="0" algn="just">
              <a:buNone/>
            </a:pPr>
            <a:r>
              <a:rPr lang="es-ES" sz="3600" dirty="0"/>
              <a:t>Proposición para abrir </a:t>
            </a:r>
            <a:r>
              <a:rPr lang="es-CO" sz="3600" dirty="0"/>
              <a:t>en las redes una solicitud de manifestación de las IPS, que diga cuáles son las EPS que le adeudan, para hacer analizadas por esta Corporación y efectuar las correcciones respectivas del Punto Final.</a:t>
            </a:r>
            <a:endParaRPr sz="3600" dirty="0">
              <a:solidFill>
                <a:schemeClr val="tx1"/>
              </a:solidFill>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 Primer Semestre 2021</a:t>
            </a:r>
          </a:p>
        </p:txBody>
      </p:sp>
      <p:sp>
        <p:nvSpPr>
          <p:cNvPr id="11" name="Text Box 10"/>
          <p:cNvSpPr txBox="1"/>
          <p:nvPr/>
        </p:nvSpPr>
        <p:spPr>
          <a:xfrm>
            <a:off x="2834640" y="69786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048</a:t>
            </a:r>
          </a:p>
        </p:txBody>
      </p:sp>
      <p:sp>
        <p:nvSpPr>
          <p:cNvPr id="4" name="Text Box 3"/>
          <p:cNvSpPr txBox="1"/>
          <p:nvPr/>
        </p:nvSpPr>
        <p:spPr>
          <a:xfrm>
            <a:off x="2627630" y="3148330"/>
            <a:ext cx="7428230" cy="829945"/>
          </a:xfrm>
          <a:prstGeom prst="rect">
            <a:avLst/>
          </a:prstGeom>
          <a:noFill/>
        </p:spPr>
        <p:txBody>
          <a:bodyPr wrap="square" rtlCol="0" anchor="t">
            <a:spAutoFit/>
          </a:bodyPr>
          <a:lstStyle/>
          <a:p>
            <a:pPr algn="ctr"/>
            <a:endParaRPr lang="es-CO" sz="4800" dirty="0">
              <a:solidFill>
                <a:schemeClr val="accent4">
                  <a:lumMod val="75000"/>
                </a:schemeClr>
              </a:solidFill>
              <a:sym typeface="+mn-ea"/>
            </a:endParaRPr>
          </a:p>
        </p:txBody>
      </p:sp>
      <p:sp>
        <p:nvSpPr>
          <p:cNvPr id="6" name="Content Placeholder 2"/>
          <p:cNvSpPr>
            <a:spLocks noGrp="1"/>
          </p:cNvSpPr>
          <p:nvPr/>
        </p:nvSpPr>
        <p:spPr>
          <a:xfrm>
            <a:off x="617008" y="4099560"/>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dirty="0">
              <a:solidFill>
                <a:schemeClr val="tx1"/>
              </a:solidFill>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rgbClr val="FFB700"/>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Berlin Sans FB Demi" panose="020E0802020502020306" pitchFamily="34" charset="0"/>
              </a:rPr>
              <a:t>CESAR PION-LEWIS MONTERO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1490" y="2118166"/>
            <a:ext cx="11700510" cy="3519363"/>
          </a:xfrm>
        </p:spPr>
        <p:txBody>
          <a:bodyPr>
            <a:normAutofit fontScale="77500" lnSpcReduction="20000"/>
          </a:bodyPr>
          <a:lstStyle/>
          <a:p>
            <a:pPr marL="0" indent="0" algn="just">
              <a:buNone/>
            </a:pPr>
            <a:r>
              <a:rPr lang="es-CO" sz="3600" b="1" dirty="0"/>
              <a:t>MEDIANTE LA CUAL SE INVITA A UNA SESIÒN VIRTUAL A REPRESENTANTES DE GREMIOS Y SECTORES DE LA CIUDAD</a:t>
            </a:r>
          </a:p>
          <a:p>
            <a:pPr marL="0" indent="0" algn="just">
              <a:buNone/>
            </a:pPr>
            <a:r>
              <a:rPr lang="es-CO" sz="3600" dirty="0"/>
              <a:t> </a:t>
            </a:r>
          </a:p>
          <a:p>
            <a:pPr marL="0" indent="0" algn="just">
              <a:buNone/>
            </a:pPr>
            <a:r>
              <a:rPr lang="es-CO" sz="3600" dirty="0"/>
              <a:t>Teniendo en cuenta la difícil situación por la que estamos atravesando a raíz de la pandemia generada por el Covid-19, es necesario y pertinente buscar soluciones y estrategias para el mejoramiento integral de los habitantes de Cartagena, para ello es necesario abrir espacios de concertación que nos permitan aunar esfuerzos para sacar adelante nuestra economía</a:t>
            </a:r>
          </a:p>
          <a:p>
            <a:pPr marL="0" indent="0" algn="just">
              <a:buNone/>
            </a:pPr>
            <a:r>
              <a:rPr lang="es-CO" sz="2400" dirty="0"/>
              <a:t>.</a:t>
            </a:r>
            <a:endParaRPr lang="es-ES" sz="2400" dirty="0"/>
          </a:p>
          <a:p>
            <a:pPr marL="0" indent="0" algn="ctr">
              <a:buNone/>
            </a:pPr>
            <a:endParaRPr sz="2600" dirty="0">
              <a:solidFill>
                <a:schemeClr val="tx1"/>
              </a:solidFill>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rgbClr val="FFB700"/>
          </a:solidFill>
        </p:spPr>
        <p:txBody>
          <a:bodyPr wrap="square" lIns="0" tIns="0" rIns="0" bIns="0" rtlCol="0">
            <a:spAutoFit/>
          </a:bodyPr>
          <a:lstStyle/>
          <a:p>
            <a:r>
              <a:rPr lang="es-CO" altLang="en-US" sz="2800" dirty="0"/>
              <a:t> Primer Semestre 2021</a:t>
            </a:r>
          </a:p>
        </p:txBody>
      </p:sp>
      <p:sp>
        <p:nvSpPr>
          <p:cNvPr id="11" name="Text Box 10"/>
          <p:cNvSpPr txBox="1"/>
          <p:nvPr/>
        </p:nvSpPr>
        <p:spPr>
          <a:xfrm>
            <a:off x="2834640" y="69786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051</a:t>
            </a:r>
          </a:p>
        </p:txBody>
      </p:sp>
      <p:sp>
        <p:nvSpPr>
          <p:cNvPr id="6" name="Content Placeholder 2"/>
          <p:cNvSpPr>
            <a:spLocks noGrp="1"/>
          </p:cNvSpPr>
          <p:nvPr/>
        </p:nvSpPr>
        <p:spPr>
          <a:xfrm>
            <a:off x="491278" y="3866515"/>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dirty="0">
              <a:solidFill>
                <a:schemeClr val="tx1"/>
              </a:solidFill>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rgbClr val="FFB700"/>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Berlin Sans FB Demi" panose="020E0802020502020306" pitchFamily="34" charset="0"/>
              </a:rPr>
              <a:t>CESAR PION-LEWIS MONTERO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s-CO" altLang="en-US" sz="3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Medium" panose="020B0603020102020204" charset="0"/>
                <a:cs typeface="Franklin Gothic Medium" panose="020B0603020102020204" charset="0"/>
              </a:rPr>
              <a:t>CONCEJALES BANCADA </a:t>
            </a:r>
            <a:br>
              <a:rPr lang="es-CO" altLang="en-US" sz="3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Medium" panose="020B0603020102020204" charset="0"/>
                <a:cs typeface="Franklin Gothic Medium" panose="020B0603020102020204" charset="0"/>
              </a:rPr>
            </a:br>
            <a:r>
              <a:rPr lang="es-CO" altLang="en-US" sz="36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Franklin Gothic Medium" panose="020B0603020102020204" charset="0"/>
                <a:cs typeface="Franklin Gothic Medium" panose="020B0603020102020204" charset="0"/>
              </a:rPr>
              <a:t>DE LA U </a:t>
            </a:r>
          </a:p>
        </p:txBody>
      </p:sp>
      <p:sp>
        <p:nvSpPr>
          <p:cNvPr id="7" name="Text Box 6"/>
          <p:cNvSpPr txBox="1"/>
          <p:nvPr userDrawn="1"/>
        </p:nvSpPr>
        <p:spPr>
          <a:xfrm>
            <a:off x="370840" y="1210945"/>
            <a:ext cx="2423160" cy="307340"/>
          </a:xfrm>
          <a:prstGeom prst="rect">
            <a:avLst/>
          </a:prstGeom>
          <a:solidFill>
            <a:schemeClr val="bg1"/>
          </a:solidFill>
        </p:spPr>
        <p:txBody>
          <a:bodyPr wrap="square" lIns="0" tIns="0" rIns="0" bIns="0" rtlCol="0">
            <a:spAutoFit/>
          </a:bodyPr>
          <a:lstStyle/>
          <a:p>
            <a:r>
              <a:rPr lang="es-CO" altLang="en-US" sz="2000" dirty="0"/>
              <a:t>Primer</a:t>
            </a:r>
            <a:r>
              <a:rPr lang="es-CO" altLang="en-US" dirty="0"/>
              <a:t>  </a:t>
            </a:r>
            <a:r>
              <a:rPr lang="es-CO" altLang="en-US" sz="2000" dirty="0"/>
              <a:t>Semestre </a:t>
            </a:r>
            <a:r>
              <a:rPr lang="es-CO" altLang="en-US" dirty="0"/>
              <a:t>2021</a:t>
            </a:r>
          </a:p>
        </p:txBody>
      </p:sp>
      <p:pic>
        <p:nvPicPr>
          <p:cNvPr id="4" name="Content Placeholder 3" descr="FOTO RENDICÓN PIÓN1"/>
          <p:cNvPicPr>
            <a:picLocks noGrp="1" noChangeAspect="1"/>
          </p:cNvPicPr>
          <p:nvPr>
            <p:ph idx="1"/>
          </p:nvPr>
        </p:nvPicPr>
        <p:blipFill>
          <a:blip r:embed="rId2"/>
          <a:stretch>
            <a:fillRect/>
          </a:stretch>
        </p:blipFill>
        <p:spPr>
          <a:xfrm>
            <a:off x="1112520" y="2294255"/>
            <a:ext cx="4497705" cy="2997835"/>
          </a:xfrm>
          <a:prstGeom prst="rect">
            <a:avLst/>
          </a:prstGeom>
        </p:spPr>
      </p:pic>
      <p:sp>
        <p:nvSpPr>
          <p:cNvPr id="6" name="Text Box 5"/>
          <p:cNvSpPr txBox="1"/>
          <p:nvPr/>
        </p:nvSpPr>
        <p:spPr>
          <a:xfrm>
            <a:off x="1530350" y="5395595"/>
            <a:ext cx="3551550" cy="369332"/>
          </a:xfrm>
          <a:prstGeom prst="rect">
            <a:avLst/>
          </a:prstGeom>
          <a:noFill/>
        </p:spPr>
        <p:txBody>
          <a:bodyPr wrap="none" rtlCol="0" anchor="t">
            <a:spAutoFit/>
          </a:bodyPr>
          <a:lstStyle/>
          <a:p>
            <a:r>
              <a:rPr lang="es-CO" altLang="en-US">
                <a:solidFill>
                  <a:schemeClr val="bg1"/>
                </a:solidFill>
                <a:latin typeface="Franklin Gothic Medium" panose="020B0603020102020204" charset="0"/>
                <a:cs typeface="Franklin Gothic Medium" panose="020B0603020102020204" charset="0"/>
              </a:rPr>
              <a:t>CESAR AUGUSTO PION GONZÁLEZ</a:t>
            </a:r>
          </a:p>
        </p:txBody>
      </p:sp>
      <p:pic>
        <p:nvPicPr>
          <p:cNvPr id="8" name="Picture 7"/>
          <p:cNvPicPr>
            <a:picLocks noChangeAspect="1"/>
          </p:cNvPicPr>
          <p:nvPr/>
        </p:nvPicPr>
        <p:blipFill>
          <a:blip r:embed="rId3"/>
          <a:stretch>
            <a:fillRect/>
          </a:stretch>
        </p:blipFill>
        <p:spPr>
          <a:xfrm>
            <a:off x="6508750" y="2357755"/>
            <a:ext cx="4403090" cy="2934335"/>
          </a:xfrm>
          <a:prstGeom prst="rect">
            <a:avLst/>
          </a:prstGeom>
        </p:spPr>
      </p:pic>
      <p:sp>
        <p:nvSpPr>
          <p:cNvPr id="11" name="Text Box 10"/>
          <p:cNvSpPr txBox="1"/>
          <p:nvPr/>
        </p:nvSpPr>
        <p:spPr>
          <a:xfrm>
            <a:off x="7474585" y="5395595"/>
            <a:ext cx="2471420" cy="368300"/>
          </a:xfrm>
          <a:prstGeom prst="rect">
            <a:avLst/>
          </a:prstGeom>
          <a:noFill/>
        </p:spPr>
        <p:txBody>
          <a:bodyPr wrap="none" rtlCol="0" anchor="t">
            <a:spAutoFit/>
          </a:bodyPr>
          <a:lstStyle/>
          <a:p>
            <a:r>
              <a:rPr lang="es-CO" altLang="en-US">
                <a:solidFill>
                  <a:schemeClr val="bg1"/>
                </a:solidFill>
                <a:latin typeface="Franklin Gothic Medium" panose="020B0603020102020204" charset="0"/>
                <a:cs typeface="Franklin Gothic Medium" panose="020B0603020102020204" charset="0"/>
                <a:sym typeface="+mn-ea"/>
              </a:rPr>
              <a:t>LEWIS MONTERO POLO</a:t>
            </a:r>
            <a:endParaRPr lang="en-US"/>
          </a:p>
        </p:txBody>
      </p:sp>
      <p:sp>
        <p:nvSpPr>
          <p:cNvPr id="9"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1490" y="2488556"/>
            <a:ext cx="11700510" cy="3148973"/>
          </a:xfrm>
        </p:spPr>
        <p:txBody>
          <a:bodyPr>
            <a:normAutofit fontScale="85000" lnSpcReduction="10000"/>
          </a:bodyPr>
          <a:lstStyle/>
          <a:p>
            <a:pPr marL="0" indent="0" algn="ctr">
              <a:buNone/>
            </a:pPr>
            <a:r>
              <a:rPr lang="es-CO" sz="3600" b="1" dirty="0"/>
              <a:t>MEDIANTE LA CUAL SE INVITA A UNA SESIÒN VIRTUAL A REPRESENTANTES LEGALES DE ALMACENES DE CADENA</a:t>
            </a:r>
          </a:p>
          <a:p>
            <a:pPr marL="0" indent="0" algn="just">
              <a:buNone/>
            </a:pPr>
            <a:endParaRPr lang="es-CO" sz="3600" dirty="0"/>
          </a:p>
          <a:p>
            <a:pPr marL="0" indent="0" algn="just">
              <a:buNone/>
            </a:pPr>
            <a:r>
              <a:rPr lang="es-CO" sz="3600" dirty="0"/>
              <a:t>Con el fin de analizar estrategias sobre el desarrollo económico y el empleo de la ciudad de Cartagena, el Concejo Distrital de Cartagena de Indias, propone invitar en hora y fecha que determine la Mesa Directiva a los Representantes Legales de Almacenes de Cadena:</a:t>
            </a:r>
          </a:p>
          <a:p>
            <a:pPr marL="0" indent="0" algn="ctr">
              <a:buNone/>
            </a:pPr>
            <a:endParaRPr sz="2600" dirty="0">
              <a:solidFill>
                <a:schemeClr val="tx1"/>
              </a:solidFill>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 Primer Semestre 2021</a:t>
            </a:r>
          </a:p>
        </p:txBody>
      </p:sp>
      <p:sp>
        <p:nvSpPr>
          <p:cNvPr id="11" name="Text Box 10"/>
          <p:cNvSpPr txBox="1"/>
          <p:nvPr/>
        </p:nvSpPr>
        <p:spPr>
          <a:xfrm>
            <a:off x="2834640" y="69786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052</a:t>
            </a:r>
          </a:p>
        </p:txBody>
      </p:sp>
      <p:sp>
        <p:nvSpPr>
          <p:cNvPr id="6" name="Content Placeholder 2"/>
          <p:cNvSpPr>
            <a:spLocks noGrp="1"/>
          </p:cNvSpPr>
          <p:nvPr/>
        </p:nvSpPr>
        <p:spPr>
          <a:xfrm>
            <a:off x="491278" y="3866515"/>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dirty="0">
              <a:solidFill>
                <a:schemeClr val="tx1"/>
              </a:solidFill>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rgbClr val="FFB700"/>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Berlin Sans FB Demi" panose="020E0802020502020306" pitchFamily="34" charset="0"/>
              </a:rPr>
              <a:t>CESAR PION-LEWIS MONTERO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1490" y="2257062"/>
            <a:ext cx="11700510" cy="3380467"/>
          </a:xfrm>
        </p:spPr>
        <p:txBody>
          <a:bodyPr>
            <a:normAutofit/>
          </a:bodyPr>
          <a:lstStyle/>
          <a:p>
            <a:pPr marL="0" indent="0" algn="just">
              <a:buNone/>
            </a:pPr>
            <a:r>
              <a:rPr lang="es-ES" sz="3600" dirty="0"/>
              <a:t>Solicitar a la Escuela de Gobierno enviar mensualmente un informe sobre el avance de la construcción del Plan Decenal de Cultura Ciudadana y Cartageneidad; a su vez, se pide crear una comisión que acompañe la construcción de este Plan.</a:t>
            </a:r>
            <a:endParaRPr sz="3600" dirty="0">
              <a:solidFill>
                <a:schemeClr val="tx1"/>
              </a:solidFill>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Primer Semestre 2021</a:t>
            </a:r>
          </a:p>
        </p:txBody>
      </p:sp>
      <p:sp>
        <p:nvSpPr>
          <p:cNvPr id="11" name="Text Box 10"/>
          <p:cNvSpPr txBox="1"/>
          <p:nvPr/>
        </p:nvSpPr>
        <p:spPr>
          <a:xfrm>
            <a:off x="2834640" y="69786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059</a:t>
            </a:r>
          </a:p>
        </p:txBody>
      </p:sp>
      <p:sp>
        <p:nvSpPr>
          <p:cNvPr id="6" name="Content Placeholder 2"/>
          <p:cNvSpPr>
            <a:spLocks noGrp="1"/>
          </p:cNvSpPr>
          <p:nvPr/>
        </p:nvSpPr>
        <p:spPr>
          <a:xfrm>
            <a:off x="491278" y="3866515"/>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dirty="0">
              <a:solidFill>
                <a:schemeClr val="tx1"/>
              </a:solidFill>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rgbClr val="FFB700"/>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Berlin Sans FB Demi" panose="020E0802020502020306" pitchFamily="34" charset="0"/>
              </a:rPr>
              <a:t>CESAR PION-LEWIS MONTERO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933" y="2199189"/>
            <a:ext cx="11700934" cy="3532743"/>
          </a:xfrm>
        </p:spPr>
        <p:txBody>
          <a:bodyPr>
            <a:normAutofit fontScale="92500"/>
          </a:bodyPr>
          <a:lstStyle/>
          <a:p>
            <a:pPr marL="0" indent="0" algn="just">
              <a:buNone/>
            </a:pPr>
            <a:r>
              <a:rPr lang="es-ES" sz="3600" dirty="0"/>
              <a:t>El Concejo Distrital de Cartagena de Indias en sesión de la fecha Propone:  prohibición del uso de cámaras dentro de la Corporación a excepción de las que son utilizadas para la transmisión en vivo de las sesiones y las que sean inscritas con anterioridad en la oficina de protocolo y prensa. Lo anterior debido a las recientes amenazas que ha recibido el Concejo</a:t>
            </a:r>
            <a:r>
              <a:rPr lang="es-ES" sz="2400" dirty="0"/>
              <a:t>.</a:t>
            </a:r>
            <a:endParaRPr lang="es-CO" sz="2600" dirty="0">
              <a:solidFill>
                <a:schemeClr val="bg1"/>
              </a:solidFill>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Primer Semestre 2021</a:t>
            </a:r>
          </a:p>
        </p:txBody>
      </p:sp>
      <p:sp>
        <p:nvSpPr>
          <p:cNvPr id="11" name="Text Box 10"/>
          <p:cNvSpPr txBox="1"/>
          <p:nvPr/>
        </p:nvSpPr>
        <p:spPr>
          <a:xfrm>
            <a:off x="3004820" y="65214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061</a:t>
            </a:r>
          </a:p>
        </p:txBody>
      </p:sp>
      <p:sp>
        <p:nvSpPr>
          <p:cNvPr id="4" name="Text Box 3"/>
          <p:cNvSpPr txBox="1"/>
          <p:nvPr/>
        </p:nvSpPr>
        <p:spPr>
          <a:xfrm>
            <a:off x="2779395" y="3218815"/>
            <a:ext cx="7428230" cy="829945"/>
          </a:xfrm>
          <a:prstGeom prst="rect">
            <a:avLst/>
          </a:prstGeom>
          <a:noFill/>
        </p:spPr>
        <p:txBody>
          <a:bodyPr wrap="square" rtlCol="0" anchor="t">
            <a:spAutoFit/>
          </a:bodyPr>
          <a:lstStyle/>
          <a:p>
            <a:pPr algn="ctr"/>
            <a:endParaRPr lang="es-CO" sz="4800" dirty="0">
              <a:solidFill>
                <a:schemeClr val="accent4">
                  <a:lumMod val="75000"/>
                </a:schemeClr>
              </a:solidFill>
              <a:sym typeface="+mn-ea"/>
            </a:endParaRPr>
          </a:p>
        </p:txBody>
      </p:sp>
      <p:sp>
        <p:nvSpPr>
          <p:cNvPr id="6" name="Content Placeholder 2"/>
          <p:cNvSpPr>
            <a:spLocks noGrp="1"/>
          </p:cNvSpPr>
          <p:nvPr/>
        </p:nvSpPr>
        <p:spPr>
          <a:xfrm>
            <a:off x="490643" y="4180840"/>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dirty="0">
              <a:solidFill>
                <a:schemeClr val="bg1"/>
              </a:solidFill>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19800" y="1192573"/>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3" y="2465408"/>
            <a:ext cx="11700934" cy="3070310"/>
          </a:xfrm>
        </p:spPr>
        <p:txBody>
          <a:bodyPr>
            <a:normAutofit/>
          </a:bodyPr>
          <a:lstStyle/>
          <a:p>
            <a:pPr marL="0" indent="0" algn="just">
              <a:buNone/>
            </a:pPr>
            <a:r>
              <a:rPr lang="es-ES" sz="3600" dirty="0"/>
              <a:t>Para revisar la ejecución y gestión presupuestal de la administración con el fin de buscar políticas públicas para estimular la reactivación económica</a:t>
            </a:r>
          </a:p>
          <a:p>
            <a:pPr marL="0" indent="0" algn="ctr">
              <a:buNone/>
            </a:pPr>
            <a:endParaRPr sz="3600" dirty="0">
              <a:solidFill>
                <a:schemeClr val="bg1"/>
              </a:solidFill>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Primer Semestre 2021</a:t>
            </a:r>
          </a:p>
        </p:txBody>
      </p:sp>
      <p:sp>
        <p:nvSpPr>
          <p:cNvPr id="11" name="Text Box 10"/>
          <p:cNvSpPr txBox="1"/>
          <p:nvPr/>
        </p:nvSpPr>
        <p:spPr>
          <a:xfrm>
            <a:off x="3208020" y="55054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062</a:t>
            </a:r>
          </a:p>
        </p:txBody>
      </p:sp>
      <p:sp>
        <p:nvSpPr>
          <p:cNvPr id="4" name="Text Box 3"/>
          <p:cNvSpPr txBox="1"/>
          <p:nvPr/>
        </p:nvSpPr>
        <p:spPr>
          <a:xfrm>
            <a:off x="2292985" y="3350895"/>
            <a:ext cx="7428230" cy="829945"/>
          </a:xfrm>
          <a:prstGeom prst="rect">
            <a:avLst/>
          </a:prstGeom>
          <a:noFill/>
        </p:spPr>
        <p:txBody>
          <a:bodyPr wrap="square" rtlCol="0" anchor="t">
            <a:spAutoFit/>
          </a:bodyPr>
          <a:lstStyle/>
          <a:p>
            <a:pPr algn="ctr"/>
            <a:endParaRPr lang="es-CO" sz="4800" dirty="0">
              <a:solidFill>
                <a:schemeClr val="accent4">
                  <a:lumMod val="75000"/>
                </a:schemeClr>
              </a:solidFill>
              <a:sym typeface="+mn-ea"/>
            </a:endParaRPr>
          </a:p>
        </p:txBody>
      </p:sp>
      <p:sp>
        <p:nvSpPr>
          <p:cNvPr id="6" name="Content Placeholder 2"/>
          <p:cNvSpPr>
            <a:spLocks noGrp="1"/>
          </p:cNvSpPr>
          <p:nvPr/>
        </p:nvSpPr>
        <p:spPr>
          <a:xfrm>
            <a:off x="-259927" y="4079240"/>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dirty="0">
              <a:solidFill>
                <a:schemeClr val="bg1"/>
              </a:solidFill>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3" y="2453833"/>
            <a:ext cx="11700934" cy="3203170"/>
          </a:xfrm>
        </p:spPr>
        <p:txBody>
          <a:bodyPr/>
          <a:lstStyle/>
          <a:p>
            <a:pPr marL="0" indent="0" algn="just">
              <a:buNone/>
            </a:pPr>
            <a:r>
              <a:rPr lang="es-CO" sz="3600" dirty="0"/>
              <a:t>Proposición seguimiento acuerdo 027 de junio de 2020</a:t>
            </a:r>
            <a:r>
              <a:rPr lang="es-ES" sz="3600" dirty="0"/>
              <a:t>, </a:t>
            </a:r>
            <a:r>
              <a:rPr lang="es-CO" sz="3600" dirty="0"/>
              <a:t>indicadores ordenamiento territorial y ambientales </a:t>
            </a:r>
            <a:endParaRPr lang="es-ES" sz="3600" dirty="0"/>
          </a:p>
          <a:p>
            <a:endParaRPr lang="es-ES" sz="2400" dirty="0"/>
          </a:p>
          <a:p>
            <a:pPr marL="0" indent="0" algn="ctr">
              <a:buNone/>
            </a:pPr>
            <a:endParaRPr sz="2600" dirty="0">
              <a:solidFill>
                <a:schemeClr val="bg1"/>
              </a:solidFill>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Primer Semestre 2021</a:t>
            </a:r>
          </a:p>
        </p:txBody>
      </p:sp>
      <p:sp>
        <p:nvSpPr>
          <p:cNvPr id="11" name="Text Box 10"/>
          <p:cNvSpPr txBox="1"/>
          <p:nvPr/>
        </p:nvSpPr>
        <p:spPr>
          <a:xfrm>
            <a:off x="3208020" y="79946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065</a:t>
            </a:r>
          </a:p>
        </p:txBody>
      </p:sp>
      <p:sp>
        <p:nvSpPr>
          <p:cNvPr id="6" name="Content Placeholder 2"/>
          <p:cNvSpPr>
            <a:spLocks noGrp="1"/>
          </p:cNvSpPr>
          <p:nvPr/>
        </p:nvSpPr>
        <p:spPr>
          <a:xfrm>
            <a:off x="-158327" y="3593465"/>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dirty="0">
              <a:solidFill>
                <a:schemeClr val="bg1"/>
              </a:solidFill>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378" y="2257063"/>
            <a:ext cx="11925089" cy="3399940"/>
          </a:xfrm>
        </p:spPr>
        <p:txBody>
          <a:bodyPr>
            <a:normAutofit fontScale="92500"/>
          </a:bodyPr>
          <a:lstStyle/>
          <a:p>
            <a:pPr marL="0" indent="0">
              <a:buNone/>
            </a:pPr>
            <a:r>
              <a:rPr lang="es-CO" sz="3500" b="1" dirty="0"/>
              <a:t>FORO SOBRE LA BOCANA ESTABILIZADA DE MAREAS</a:t>
            </a:r>
          </a:p>
          <a:p>
            <a:pPr marL="0" indent="0" algn="just">
              <a:buNone/>
            </a:pPr>
            <a:r>
              <a:rPr lang="es-CO" sz="3500" dirty="0"/>
              <a:t>El Concejo Distrital de Cartagena de Indias en sesión de la fecha, propone Citar e Invitar al Director General de CARDIQUE, EPA Cartagena, Procuradora Ambiental, Personera Distrital, Secretaría General del Distrito, Secretaría de Infraestructura, Espacio Público y Empresas Privadas</a:t>
            </a:r>
            <a:endParaRPr lang="es-ES" sz="3500" dirty="0"/>
          </a:p>
          <a:p>
            <a:pPr marL="0" indent="0" algn="ctr">
              <a:buNone/>
            </a:pPr>
            <a:endParaRPr sz="2600" dirty="0">
              <a:solidFill>
                <a:schemeClr val="bg1"/>
              </a:solidFill>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 Primer Semestre 2021</a:t>
            </a:r>
          </a:p>
        </p:txBody>
      </p:sp>
      <p:sp>
        <p:nvSpPr>
          <p:cNvPr id="11" name="Text Box 10"/>
          <p:cNvSpPr txBox="1"/>
          <p:nvPr/>
        </p:nvSpPr>
        <p:spPr>
          <a:xfrm>
            <a:off x="3075940" y="79946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068 </a:t>
            </a:r>
          </a:p>
        </p:txBody>
      </p:sp>
      <p:sp>
        <p:nvSpPr>
          <p:cNvPr id="6" name="Content Placeholder 2"/>
          <p:cNvSpPr>
            <a:spLocks noGrp="1"/>
          </p:cNvSpPr>
          <p:nvPr/>
        </p:nvSpPr>
        <p:spPr>
          <a:xfrm>
            <a:off x="148378" y="3435985"/>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dirty="0">
              <a:solidFill>
                <a:schemeClr val="bg1"/>
              </a:solidFill>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3" y="2199189"/>
            <a:ext cx="11700934" cy="3457813"/>
          </a:xfrm>
        </p:spPr>
        <p:txBody>
          <a:bodyPr>
            <a:normAutofit fontScale="92500" lnSpcReduction="20000"/>
          </a:bodyPr>
          <a:lstStyle/>
          <a:p>
            <a:pPr marL="0" indent="0" algn="just">
              <a:buNone/>
            </a:pPr>
            <a:r>
              <a:rPr lang="es-ES" sz="3600" dirty="0"/>
              <a:t>En el año 2020 mediante Acuerdo Distrital se facultó al Alcalde Mayor de Cartagena contratar por un año, la operación del alumbrado público, administración que contrató a la Empresa EPM, con la consideración que el proceso de convocatoria para la selección del operador del alumbrado público de la ciudad de Cartagena, requería mayor tiempo para realizarlo con una debida diligencia</a:t>
            </a:r>
            <a:r>
              <a:rPr lang="es-ES" sz="2400" dirty="0"/>
              <a:t>.</a:t>
            </a:r>
            <a:endParaRPr lang="es-CO" sz="2400" dirty="0"/>
          </a:p>
          <a:p>
            <a:pPr marL="0" indent="0">
              <a:buNone/>
            </a:pPr>
            <a:r>
              <a:rPr lang="es-ES" sz="2400" dirty="0"/>
              <a:t> </a:t>
            </a:r>
            <a:endParaRPr lang="es-CO" sz="2400" dirty="0"/>
          </a:p>
          <a:p>
            <a:pPr marL="0" indent="0" algn="ctr">
              <a:buNone/>
            </a:pPr>
            <a:endParaRPr lang="es-CO" sz="2600" dirty="0">
              <a:solidFill>
                <a:schemeClr val="bg1"/>
              </a:solidFill>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 Primer Semestre 2021</a:t>
            </a:r>
          </a:p>
        </p:txBody>
      </p:sp>
      <p:sp>
        <p:nvSpPr>
          <p:cNvPr id="11" name="Text Box 10"/>
          <p:cNvSpPr txBox="1"/>
          <p:nvPr/>
        </p:nvSpPr>
        <p:spPr>
          <a:xfrm>
            <a:off x="3075940" y="79946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076</a:t>
            </a:r>
          </a:p>
        </p:txBody>
      </p:sp>
      <p:sp>
        <p:nvSpPr>
          <p:cNvPr id="4" name="Text Box 3"/>
          <p:cNvSpPr txBox="1"/>
          <p:nvPr/>
        </p:nvSpPr>
        <p:spPr>
          <a:xfrm>
            <a:off x="2580005" y="3435985"/>
            <a:ext cx="7428230" cy="829945"/>
          </a:xfrm>
          <a:prstGeom prst="rect">
            <a:avLst/>
          </a:prstGeom>
          <a:noFill/>
        </p:spPr>
        <p:txBody>
          <a:bodyPr wrap="square" rtlCol="0" anchor="t">
            <a:spAutoFit/>
          </a:bodyPr>
          <a:lstStyle/>
          <a:p>
            <a:pPr algn="just"/>
            <a:endParaRPr lang="es-CO" sz="4800" dirty="0">
              <a:solidFill>
                <a:schemeClr val="accent4">
                  <a:lumMod val="75000"/>
                </a:schemeClr>
              </a:solidFill>
              <a:sym typeface="+mn-ea"/>
            </a:endParaRPr>
          </a:p>
        </p:txBody>
      </p:sp>
      <p:sp>
        <p:nvSpPr>
          <p:cNvPr id="6" name="Content Placeholder 2"/>
          <p:cNvSpPr>
            <a:spLocks noGrp="1"/>
          </p:cNvSpPr>
          <p:nvPr/>
        </p:nvSpPr>
        <p:spPr>
          <a:xfrm>
            <a:off x="148378" y="3435985"/>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CO" dirty="0">
                <a:solidFill>
                  <a:schemeClr val="bg1"/>
                </a:solidFill>
                <a:latin typeface="Franklin Gothic Medium" panose="020B0603020102020204" charset="0"/>
                <a:cs typeface="Franklin Gothic Medium" panose="020B0603020102020204" charset="0"/>
                <a:sym typeface="+mn-ea"/>
              </a:rPr>
              <a:t>, </a:t>
            </a:r>
          </a:p>
        </p:txBody>
      </p:sp>
      <p:sp>
        <p:nvSpPr>
          <p:cNvPr id="7"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212850" y="2378710"/>
            <a:ext cx="10153650" cy="2800767"/>
          </a:xfrm>
          <a:prstGeom prst="rect">
            <a:avLst/>
          </a:prstGeom>
          <a:noFill/>
        </p:spPr>
        <p:txBody>
          <a:bodyPr wrap="square" rtlCol="0" anchor="t">
            <a:spAutoFit/>
          </a:bodyPr>
          <a:lstStyle/>
          <a:p>
            <a:pPr algn="ctr"/>
            <a:r>
              <a:rPr lang="es-CO" altLang="en-US" sz="8800" b="1" dirty="0">
                <a:ln w="10160">
                  <a:solidFill>
                    <a:schemeClr val="tx1"/>
                  </a:solidFill>
                  <a:prstDash val="solid"/>
                </a:ln>
                <a:solidFill>
                  <a:srgbClr val="FDC841"/>
                </a:solidFill>
                <a:effectLst>
                  <a:outerShdw blurRad="38100" dist="22860" dir="5400000" algn="tl" rotWithShape="0">
                    <a:srgbClr val="000000">
                      <a:alpha val="30000"/>
                    </a:srgbClr>
                  </a:outerShdw>
                </a:effectLst>
                <a:latin typeface="Franklin Gothic Medium" panose="020B0603020102020204" charset="0"/>
                <a:cs typeface="Franklin Gothic Medium" panose="020B0603020102020204" charset="0"/>
                <a:sym typeface="+mn-ea"/>
              </a:rPr>
              <a:t>PROPOSICIONES EN CONJUNTO</a:t>
            </a:r>
          </a:p>
        </p:txBody>
      </p:sp>
      <p:sp>
        <p:nvSpPr>
          <p:cNvPr id="3" name="Text Box 6"/>
          <p:cNvSpPr txBox="1"/>
          <p:nvPr/>
        </p:nvSpPr>
        <p:spPr>
          <a:xfrm>
            <a:off x="429260" y="1214755"/>
            <a:ext cx="2585720" cy="307340"/>
          </a:xfrm>
          <a:prstGeom prst="rect">
            <a:avLst/>
          </a:prstGeom>
          <a:solidFill>
            <a:schemeClr val="bg1"/>
          </a:solidFill>
        </p:spPr>
        <p:txBody>
          <a:bodyPr wrap="square" lIns="0" tIns="0" rIns="0" bIns="0" rtlCol="0">
            <a:spAutoFit/>
          </a:bodyPr>
          <a:lstStyle/>
          <a:p>
            <a:r>
              <a:rPr lang="es-CO" altLang="en-US" sz="2000" b="1" dirty="0">
                <a:solidFill>
                  <a:schemeClr val="bg2">
                    <a:lumMod val="25000"/>
                  </a:schemeClr>
                </a:solidFill>
              </a:rPr>
              <a:t>Primer Semestre 2021</a:t>
            </a:r>
          </a:p>
        </p:txBody>
      </p:sp>
    </p:spTree>
    <p:extLst>
      <p:ext uri="{BB962C8B-B14F-4D97-AF65-F5344CB8AC3E}">
        <p14:creationId xmlns:p14="http://schemas.microsoft.com/office/powerpoint/2010/main" val="4064880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indent="0" algn="ctr"/>
            <a:r>
              <a:rPr lang="es-CO" sz="4800" dirty="0">
                <a:solidFill>
                  <a:schemeClr val="accent4">
                    <a:lumMod val="75000"/>
                  </a:schemeClr>
                </a:solidFill>
                <a:latin typeface="+mn-lt"/>
                <a:ea typeface="+mn-ea"/>
                <a:cs typeface="+mn-cs"/>
                <a:sym typeface="+mn-ea"/>
              </a:rPr>
              <a:t>PROPOSICION 006</a:t>
            </a:r>
          </a:p>
        </p:txBody>
      </p:sp>
      <p:sp>
        <p:nvSpPr>
          <p:cNvPr id="3" name="Content Placeholder 2"/>
          <p:cNvSpPr>
            <a:spLocks noGrp="1"/>
          </p:cNvSpPr>
          <p:nvPr>
            <p:ph idx="1"/>
          </p:nvPr>
        </p:nvSpPr>
        <p:spPr/>
        <p:txBody>
          <a:bodyPr>
            <a:normAutofit/>
          </a:bodyPr>
          <a:lstStyle/>
          <a:p>
            <a:pPr marL="0" indent="0" algn="just">
              <a:buNone/>
            </a:pPr>
            <a:r>
              <a:rPr lang="es-CO" sz="3500" dirty="0"/>
              <a:t>CITAR Secretario del Interior, Secretaria de Participación y Desarrollo Social, Gerente Ese Cartagena de Indias, Directora Escuela Taller y Escuela de Gobierno, Colegio Mayor de Bolívar y Oficina Asesora de Gestión del Riesgo para que rindan informe detallado de todo lo concerniente de la dependencia a su cargo.</a:t>
            </a:r>
          </a:p>
          <a:p>
            <a:pPr marL="0" indent="0" algn="ctr">
              <a:buNone/>
            </a:pPr>
            <a:endParaRPr lang="es-CO" sz="2600" dirty="0">
              <a:solidFill>
                <a:schemeClr val="bg1"/>
              </a:solidFill>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Primer Semestre 2021</a:t>
            </a:r>
          </a:p>
        </p:txBody>
      </p:sp>
      <p:sp>
        <p:nvSpPr>
          <p:cNvPr id="6" name="Content Placeholder 2"/>
          <p:cNvSpPr>
            <a:spLocks noGrp="1"/>
          </p:cNvSpPr>
          <p:nvPr/>
        </p:nvSpPr>
        <p:spPr>
          <a:xfrm>
            <a:off x="128693" y="4186555"/>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altLang="en-US" dirty="0">
              <a:solidFill>
                <a:schemeClr val="bg1"/>
              </a:solidFill>
              <a:latin typeface="Franklin Gothic Medium" panose="020B0603020102020204" charset="0"/>
              <a:cs typeface="Franklin Gothic Medium" panose="020B0603020102020204" charset="0"/>
              <a:sym typeface="+mn-ea"/>
            </a:endParaRPr>
          </a:p>
        </p:txBody>
      </p:sp>
    </p:spTree>
    <p:extLst>
      <p:ext uri="{BB962C8B-B14F-4D97-AF65-F5344CB8AC3E}">
        <p14:creationId xmlns:p14="http://schemas.microsoft.com/office/powerpoint/2010/main" val="958150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3" y="1750695"/>
            <a:ext cx="11700934" cy="3906308"/>
          </a:xfrm>
        </p:spPr>
        <p:txBody>
          <a:bodyPr/>
          <a:lstStyle/>
          <a:p>
            <a:pPr marL="0" indent="0" algn="just">
              <a:buNone/>
            </a:pPr>
            <a:r>
              <a:rPr lang="es-CO" sz="3600" dirty="0"/>
              <a:t>CITAR a la Directora del Plan de Emergencia Social Pedro Romero – PES, con el fin de que rinda informe detallado de todo lo concerniente de la dependencia a su cargo.</a:t>
            </a:r>
          </a:p>
          <a:p>
            <a:pPr marL="0" indent="0" algn="ctr">
              <a:buNone/>
            </a:pPr>
            <a:endParaRPr sz="2600" dirty="0">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 Primer Semestre 2021</a:t>
            </a:r>
          </a:p>
        </p:txBody>
      </p:sp>
      <p:sp>
        <p:nvSpPr>
          <p:cNvPr id="11" name="Text Box 10"/>
          <p:cNvSpPr txBox="1"/>
          <p:nvPr/>
        </p:nvSpPr>
        <p:spPr>
          <a:xfrm>
            <a:off x="3075940" y="79946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013</a:t>
            </a:r>
          </a:p>
        </p:txBody>
      </p:sp>
      <p:sp>
        <p:nvSpPr>
          <p:cNvPr id="6" name="Content Placeholder 2"/>
          <p:cNvSpPr>
            <a:spLocks noGrp="1"/>
          </p:cNvSpPr>
          <p:nvPr/>
        </p:nvSpPr>
        <p:spPr>
          <a:xfrm>
            <a:off x="169333" y="3945890"/>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altLang="en-US" dirty="0">
              <a:solidFill>
                <a:schemeClr val="bg1"/>
              </a:solidFill>
              <a:latin typeface="Franklin Gothic Medium" panose="020B0603020102020204" charset="0"/>
              <a:cs typeface="Franklin Gothic Medium" panose="020B060302010202020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9513" y="4489622"/>
            <a:ext cx="11920151" cy="1680082"/>
          </a:xfrm>
        </p:spPr>
        <p:txBody>
          <a:bodyPr>
            <a:normAutofit fontScale="90000"/>
          </a:bodyPr>
          <a:lstStyle/>
          <a:p>
            <a:pPr algn="ctr"/>
            <a:r>
              <a:rPr lang="es-CO" altLang="en-US" dirty="0">
                <a:latin typeface="Franklin Gothic Medium" panose="020B0603020102020204" pitchFamily="34" charset="0"/>
                <a:cs typeface="Franklin Gothic Medium" panose="020B0603020102020204" charset="0"/>
              </a:rPr>
              <a:t>5 PROYECTOS DE ACUERDO</a:t>
            </a:r>
            <a:br>
              <a:rPr lang="es-CO" altLang="en-US">
                <a:latin typeface="Franklin Gothic Medium" panose="020B0603020102020204" pitchFamily="34" charset="0"/>
                <a:cs typeface="Franklin Gothic Medium" panose="020B0603020102020204" charset="0"/>
              </a:rPr>
            </a:br>
            <a:r>
              <a:rPr lang="es-CO" altLang="en-US">
                <a:latin typeface="Franklin Gothic Medium" panose="020B0603020102020204" pitchFamily="34" charset="0"/>
                <a:cs typeface="Franklin Gothic Medium" panose="020B0603020102020204" charset="0"/>
              </a:rPr>
              <a:t>25 </a:t>
            </a:r>
            <a:r>
              <a:rPr lang="es-CO" altLang="en-US" dirty="0">
                <a:latin typeface="Franklin Gothic Medium" panose="020B0603020102020204" pitchFamily="34" charset="0"/>
                <a:cs typeface="Franklin Gothic Medium" panose="020B0603020102020204" charset="0"/>
              </a:rPr>
              <a:t>PROPOSICIONES</a:t>
            </a:r>
            <a:br>
              <a:rPr lang="es-CO" altLang="en-US" dirty="0">
                <a:latin typeface="Franklin Gothic Medium" panose="020B0603020102020204" pitchFamily="34" charset="0"/>
                <a:cs typeface="Franklin Gothic Medium" panose="020B0603020102020204" charset="0"/>
              </a:rPr>
            </a:br>
            <a:r>
              <a:rPr lang="es-CO" altLang="en-US" dirty="0">
                <a:latin typeface="Franklin Gothic Medium" panose="020B0603020102020204" pitchFamily="34" charset="0"/>
                <a:cs typeface="Franklin Gothic Medium" panose="020B0603020102020204" charset="0"/>
              </a:rPr>
              <a:t>27 OFICIOS</a:t>
            </a:r>
            <a:br>
              <a:rPr lang="es-CO" altLang="en-US" sz="1780" dirty="0">
                <a:latin typeface="Franklin Gothic Medium" panose="020B0603020102020204" charset="0"/>
                <a:cs typeface="Franklin Gothic Medium" panose="020B0603020102020204" charset="0"/>
              </a:rPr>
            </a:br>
            <a:endParaRPr lang="es-CO" altLang="en-US" sz="1780" dirty="0">
              <a:latin typeface="Franklin Gothic Medium" panose="020B0603020102020204" charset="0"/>
              <a:cs typeface="Franklin Gothic Medium" panose="020B0603020102020204" charset="0"/>
            </a:endParaRPr>
          </a:p>
        </p:txBody>
      </p:sp>
      <p:sp>
        <p:nvSpPr>
          <p:cNvPr id="14" name="Text Box 13"/>
          <p:cNvSpPr txBox="1"/>
          <p:nvPr userDrawn="1"/>
        </p:nvSpPr>
        <p:spPr>
          <a:xfrm>
            <a:off x="109855" y="1195070"/>
            <a:ext cx="3533140" cy="430530"/>
          </a:xfrm>
          <a:prstGeom prst="rect">
            <a:avLst/>
          </a:prstGeom>
          <a:solidFill>
            <a:schemeClr val="bg1"/>
          </a:solidFill>
        </p:spPr>
        <p:txBody>
          <a:bodyPr wrap="square" lIns="0" tIns="0" rIns="0" bIns="0" rtlCol="0">
            <a:spAutoFit/>
          </a:bodyPr>
          <a:lstStyle/>
          <a:p>
            <a:r>
              <a:rPr lang="es-CO" altLang="en-US" sz="2800" dirty="0"/>
              <a:t>Primer Semestre 2021</a:t>
            </a:r>
          </a:p>
        </p:txBody>
      </p:sp>
      <p:pic>
        <p:nvPicPr>
          <p:cNvPr id="4" name="Content Placeholder 3"/>
          <p:cNvPicPr>
            <a:picLocks noGrp="1" noChangeAspect="1"/>
          </p:cNvPicPr>
          <p:nvPr>
            <p:ph idx="1"/>
          </p:nvPr>
        </p:nvPicPr>
        <p:blipFill>
          <a:blip r:embed="rId2"/>
          <a:stretch>
            <a:fillRect/>
          </a:stretch>
        </p:blipFill>
        <p:spPr>
          <a:xfrm>
            <a:off x="4450715" y="565785"/>
            <a:ext cx="3289935" cy="3289935"/>
          </a:xfrm>
          <a:prstGeom prst="rect">
            <a:avLst/>
          </a:prstGeom>
        </p:spPr>
      </p:pic>
      <p:sp>
        <p:nvSpPr>
          <p:cNvPr id="6" name="Footer Placeholder 5"/>
          <p:cNvSpPr>
            <a:spLocks noGrp="1"/>
          </p:cNvSpPr>
          <p:nvPr/>
        </p:nvSpPr>
        <p:spPr>
          <a:xfrm>
            <a:off x="109855" y="1195070"/>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3" y="1750695"/>
            <a:ext cx="11700934" cy="3906308"/>
          </a:xfrm>
        </p:spPr>
        <p:txBody>
          <a:bodyPr>
            <a:noAutofit/>
          </a:bodyPr>
          <a:lstStyle/>
          <a:p>
            <a:pPr marL="0" indent="0" algn="just">
              <a:buNone/>
            </a:pPr>
            <a:r>
              <a:rPr lang="es-CO" dirty="0"/>
              <a:t>Citar a Adelfo Doria con base en el Manual de Funciones que lo obliga a verificar todos los actos administrativos del despacho del señor Alcalde y los que emita la Administración, la garantía y articulación de las dependencias del Distrito y los institutos descentralizados para que nos responda cuáles han sido las razones por la cual no se han radicado a fecha de hoy todos los proyectos de Acuerdo que en la instalación de las sesiones ordinarias del Primer periodo de sesiones de esta Corporación, el señor Alcalde se comprometió hacerlos llegar la misma semana del 1 de marzo</a:t>
            </a:r>
            <a:endParaRPr dirty="0">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214437"/>
            <a:ext cx="3533140" cy="430530"/>
          </a:xfrm>
          <a:prstGeom prst="rect">
            <a:avLst/>
          </a:prstGeom>
          <a:solidFill>
            <a:schemeClr val="bg1"/>
          </a:solidFill>
        </p:spPr>
        <p:txBody>
          <a:bodyPr wrap="square" lIns="0" tIns="0" rIns="0" bIns="0" rtlCol="0">
            <a:spAutoFit/>
          </a:bodyPr>
          <a:lstStyle/>
          <a:p>
            <a:r>
              <a:rPr lang="es-CO" altLang="en-US" sz="2800" dirty="0"/>
              <a:t>Primer Semestre 2021</a:t>
            </a:r>
          </a:p>
        </p:txBody>
      </p:sp>
      <p:sp>
        <p:nvSpPr>
          <p:cNvPr id="11" name="Text Box 10"/>
          <p:cNvSpPr txBox="1"/>
          <p:nvPr/>
        </p:nvSpPr>
        <p:spPr>
          <a:xfrm>
            <a:off x="3075940" y="79946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014</a:t>
            </a:r>
          </a:p>
        </p:txBody>
      </p:sp>
      <p:sp>
        <p:nvSpPr>
          <p:cNvPr id="4" name="Text Box 3"/>
          <p:cNvSpPr txBox="1"/>
          <p:nvPr/>
        </p:nvSpPr>
        <p:spPr>
          <a:xfrm>
            <a:off x="2620645" y="3115945"/>
            <a:ext cx="7428230" cy="829945"/>
          </a:xfrm>
          <a:prstGeom prst="rect">
            <a:avLst/>
          </a:prstGeom>
          <a:noFill/>
        </p:spPr>
        <p:txBody>
          <a:bodyPr wrap="square" rtlCol="0" anchor="t">
            <a:spAutoFit/>
          </a:bodyPr>
          <a:lstStyle/>
          <a:p>
            <a:pPr algn="ctr"/>
            <a:endParaRPr lang="es-CO" sz="4800" dirty="0">
              <a:solidFill>
                <a:schemeClr val="accent4">
                  <a:lumMod val="75000"/>
                </a:schemeClr>
              </a:solidFill>
              <a:sym typeface="+mn-ea"/>
            </a:endParaRPr>
          </a:p>
        </p:txBody>
      </p:sp>
      <p:sp>
        <p:nvSpPr>
          <p:cNvPr id="6" name="Content Placeholder 2"/>
          <p:cNvSpPr>
            <a:spLocks noGrp="1"/>
          </p:cNvSpPr>
          <p:nvPr/>
        </p:nvSpPr>
        <p:spPr>
          <a:xfrm>
            <a:off x="169333" y="3945890"/>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altLang="en-US" dirty="0">
              <a:solidFill>
                <a:schemeClr val="bg1"/>
              </a:solidFill>
              <a:latin typeface="Franklin Gothic Medium" panose="020B0603020102020204" charset="0"/>
              <a:cs typeface="Franklin Gothic Medium" panose="020B0603020102020204" charset="0"/>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2533" y="2777923"/>
            <a:ext cx="11700934" cy="3229337"/>
          </a:xfrm>
        </p:spPr>
        <p:txBody>
          <a:bodyPr>
            <a:normAutofit/>
          </a:bodyPr>
          <a:lstStyle/>
          <a:p>
            <a:pPr marL="0" indent="0" algn="ctr">
              <a:buNone/>
            </a:pPr>
            <a:r>
              <a:rPr lang="es-CO" sz="3600" b="1" dirty="0"/>
              <a:t>PARA EVALUAR Y BUSCAR SOLUCIONES POR AFECTACION OLA INVERNAL Y AUSENCIA DE DRENAJES PLUVIALES</a:t>
            </a:r>
            <a:endParaRPr lang="es-CO" sz="3600" dirty="0"/>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 Primer Semestre 2021</a:t>
            </a:r>
          </a:p>
        </p:txBody>
      </p:sp>
      <p:sp>
        <p:nvSpPr>
          <p:cNvPr id="11" name="Text Box 10"/>
          <p:cNvSpPr txBox="1"/>
          <p:nvPr/>
        </p:nvSpPr>
        <p:spPr>
          <a:xfrm>
            <a:off x="3075940" y="79946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024</a:t>
            </a:r>
          </a:p>
        </p:txBody>
      </p:sp>
      <p:sp>
        <p:nvSpPr>
          <p:cNvPr id="6" name="Content Placeholder 2"/>
          <p:cNvSpPr>
            <a:spLocks noGrp="1"/>
          </p:cNvSpPr>
          <p:nvPr/>
        </p:nvSpPr>
        <p:spPr>
          <a:xfrm>
            <a:off x="490643" y="3681730"/>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dirty="0">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1490" y="1750695"/>
            <a:ext cx="11700510" cy="3906520"/>
          </a:xfrm>
        </p:spPr>
        <p:txBody>
          <a:bodyPr/>
          <a:lstStyle/>
          <a:p>
            <a:pPr marL="0" indent="0" algn="ctr">
              <a:buNone/>
            </a:pPr>
            <a:endParaRPr lang="es-CO" sz="3600" b="1" dirty="0"/>
          </a:p>
          <a:p>
            <a:pPr marL="0" indent="0" algn="ctr">
              <a:buNone/>
            </a:pPr>
            <a:endParaRPr lang="es-CO" sz="3600" b="1" dirty="0"/>
          </a:p>
          <a:p>
            <a:pPr marL="0" indent="0" algn="ctr">
              <a:buNone/>
            </a:pPr>
            <a:r>
              <a:rPr lang="es-CO" sz="3600" b="1" dirty="0"/>
              <a:t>MOCIÓN DE CENSURA</a:t>
            </a:r>
            <a:endParaRPr lang="es-CO" sz="3600" dirty="0"/>
          </a:p>
          <a:p>
            <a:pPr marL="0" indent="0" algn="ctr">
              <a:buNone/>
            </a:pPr>
            <a:endParaRPr lang="es-CO" sz="2600" dirty="0">
              <a:solidFill>
                <a:schemeClr val="tx1"/>
              </a:solidFill>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 Primer Semestre 2021</a:t>
            </a:r>
          </a:p>
        </p:txBody>
      </p:sp>
      <p:sp>
        <p:nvSpPr>
          <p:cNvPr id="11" name="Text Box 10"/>
          <p:cNvSpPr txBox="1"/>
          <p:nvPr/>
        </p:nvSpPr>
        <p:spPr>
          <a:xfrm>
            <a:off x="3075940" y="79946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056</a:t>
            </a:r>
          </a:p>
        </p:txBody>
      </p:sp>
      <p:sp>
        <p:nvSpPr>
          <p:cNvPr id="6" name="Content Placeholder 2"/>
          <p:cNvSpPr>
            <a:spLocks noGrp="1"/>
          </p:cNvSpPr>
          <p:nvPr/>
        </p:nvSpPr>
        <p:spPr>
          <a:xfrm>
            <a:off x="491066" y="7631207"/>
            <a:ext cx="11700934" cy="2299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dirty="0">
              <a:solidFill>
                <a:schemeClr val="tx1"/>
              </a:solidFill>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rgbClr val="FFB700"/>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Berlin Sans FB Demi" panose="020E0802020502020306" pitchFamily="34" charset="0"/>
              </a:rPr>
              <a:t>CESAR PION-LEWIS MONTERO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1145" y="1791455"/>
            <a:ext cx="11700510" cy="3906520"/>
          </a:xfrm>
        </p:spPr>
        <p:txBody>
          <a:bodyPr>
            <a:normAutofit fontScale="25000" lnSpcReduction="20000"/>
          </a:bodyPr>
          <a:lstStyle/>
          <a:p>
            <a:pPr marL="0" indent="0" algn="just">
              <a:buNone/>
            </a:pPr>
            <a:r>
              <a:rPr lang="es-CO" sz="11200" dirty="0"/>
              <a:t>Motivos anteriores esta Corporación se permite solicitar a la Representante del Departamento Administrativo de Salud “DADIS, doctora JOHANA BUENO, y a los actores que conforman la confección y responsabilidad del Plan Territorial de Salud, representantes de  los Consejos Territoriales de Seguridad Social en Salud y los Consejos de Política Social para que analicemos lo que expondrá la Directora del DADIS sobre la  Planeación integral e insumos  para la planeación integral de  la salud, todo lo concerniente y especifico a salud pública, la realidad financiera y exposición de la aplicación de punto final, exponiendo en certificación deudas del DADIS con las EPS, IPS y profesionales de la salud, nombre y certificación del auditor de que legitimó las deudas y relación que fueron enviadas al Ministerio para su autorización y copia de los acuerdos transaccionales que celebraron con cada deudor. Como también relación de la radicación y monto de cuentas de cobro al DADIS.</a:t>
            </a:r>
          </a:p>
          <a:p>
            <a:pPr marL="0" indent="0" algn="just">
              <a:buNone/>
            </a:pPr>
            <a:endParaRPr lang="es-CO" sz="2400" dirty="0"/>
          </a:p>
          <a:p>
            <a:pPr marL="0" indent="0" algn="just">
              <a:buNone/>
            </a:pPr>
            <a:r>
              <a:rPr sz="2600" dirty="0">
                <a:latin typeface="Franklin Gothic Medium" panose="020B0603020102020204" charset="0"/>
                <a:cs typeface="Franklin Gothic Medium" panose="020B0603020102020204" charset="0"/>
                <a:sym typeface="+mn-ea"/>
              </a:rPr>
              <a:t>.</a:t>
            </a: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 Primer Semestre 2021</a:t>
            </a:r>
          </a:p>
        </p:txBody>
      </p:sp>
      <p:sp>
        <p:nvSpPr>
          <p:cNvPr id="11" name="Text Box 10"/>
          <p:cNvSpPr txBox="1"/>
          <p:nvPr/>
        </p:nvSpPr>
        <p:spPr>
          <a:xfrm>
            <a:off x="3075940" y="79946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058</a:t>
            </a:r>
          </a:p>
        </p:txBody>
      </p:sp>
      <p:sp>
        <p:nvSpPr>
          <p:cNvPr id="6" name="Content Placeholder 2"/>
          <p:cNvSpPr>
            <a:spLocks noGrp="1"/>
          </p:cNvSpPr>
          <p:nvPr/>
        </p:nvSpPr>
        <p:spPr>
          <a:xfrm>
            <a:off x="490643" y="4229735"/>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CO" dirty="0">
              <a:solidFill>
                <a:schemeClr val="tx1"/>
              </a:solidFill>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rgbClr val="FFB700"/>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Berlin Sans FB Demi" panose="020E0802020502020306" pitchFamily="34" charset="0"/>
              </a:rPr>
              <a:t>CESAR PION-LEWIS MONTERO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71145" y="1686518"/>
            <a:ext cx="11700510" cy="3906520"/>
          </a:xfrm>
        </p:spPr>
        <p:txBody>
          <a:bodyPr>
            <a:noAutofit/>
          </a:bodyPr>
          <a:lstStyle/>
          <a:p>
            <a:pPr marL="0" indent="0" algn="just">
              <a:buNone/>
            </a:pPr>
            <a:r>
              <a:rPr lang="es-CO" sz="3200" dirty="0"/>
              <a:t>Como quiera que FONTUR Colombia, es la entidad del Gobierno Nacional aliada de todas las regiones del país, para la consolidación de destinos turísticos de talla global, impulsando  economías, culturas y la sociedad, en el contexto local y nacional, y de esa forma, impactar el desarrollo de la Nación, el Concejo Distrital de Cartagena de Indias en sesión de la fecha se propone: invitar en hora y fecha que determine l a Mesa Directiva, al Dr. </a:t>
            </a:r>
            <a:r>
              <a:rPr lang="es-CO" sz="3200" dirty="0" err="1"/>
              <a:t>Irwin</a:t>
            </a:r>
            <a:r>
              <a:rPr lang="es-CO" sz="3200" dirty="0"/>
              <a:t> Pérez Muñoz, Circe Álvarez Mendoza, </a:t>
            </a:r>
            <a:r>
              <a:rPr lang="es-CO" sz="3200" dirty="0" err="1"/>
              <a:t>Corpoturismo</a:t>
            </a:r>
            <a:r>
              <a:rPr lang="es-CO" sz="3200" dirty="0"/>
              <a:t>, a Sesión Plenaria para efectos de forjar y/o concretar programas y proyectos, sobre el asunto en comento, para Cartagena.</a:t>
            </a:r>
            <a:r>
              <a:rPr lang="es-CO" sz="3200" b="1" dirty="0"/>
              <a:t> </a:t>
            </a:r>
            <a:endParaRPr sz="3200" b="1" dirty="0">
              <a:latin typeface="Franklin Gothic Medium" panose="020B0603020102020204" charset="0"/>
              <a:cs typeface="Franklin Gothic Medium" panose="020B0603020102020204" charset="0"/>
              <a:sym typeface="+mn-ea"/>
            </a:endParaRPr>
          </a:p>
        </p:txBody>
      </p:sp>
      <p:sp>
        <p:nvSpPr>
          <p:cNvPr id="13" name="Text Box 12"/>
          <p:cNvSpPr txBox="1"/>
          <p:nvPr userDrawn="1"/>
        </p:nvSpPr>
        <p:spPr>
          <a:xfrm>
            <a:off x="271145" y="1198880"/>
            <a:ext cx="3533140" cy="430530"/>
          </a:xfrm>
          <a:prstGeom prst="rect">
            <a:avLst/>
          </a:prstGeom>
          <a:solidFill>
            <a:schemeClr val="bg1"/>
          </a:solidFill>
        </p:spPr>
        <p:txBody>
          <a:bodyPr wrap="square" lIns="0" tIns="0" rIns="0" bIns="0" rtlCol="0">
            <a:spAutoFit/>
          </a:bodyPr>
          <a:lstStyle/>
          <a:p>
            <a:r>
              <a:rPr lang="es-CO" altLang="en-US" sz="2800" dirty="0"/>
              <a:t> Primer Semestre 2021</a:t>
            </a:r>
          </a:p>
        </p:txBody>
      </p:sp>
      <p:sp>
        <p:nvSpPr>
          <p:cNvPr id="11" name="Text Box 10"/>
          <p:cNvSpPr txBox="1"/>
          <p:nvPr/>
        </p:nvSpPr>
        <p:spPr>
          <a:xfrm>
            <a:off x="3075940" y="799465"/>
            <a:ext cx="7428230" cy="829945"/>
          </a:xfrm>
          <a:prstGeom prst="rect">
            <a:avLst/>
          </a:prstGeom>
          <a:noFill/>
        </p:spPr>
        <p:txBody>
          <a:bodyPr wrap="square" rtlCol="0" anchor="t">
            <a:spAutoFit/>
          </a:bodyPr>
          <a:lstStyle/>
          <a:p>
            <a:pPr algn="ctr"/>
            <a:r>
              <a:rPr lang="es-CO" sz="4800" dirty="0">
                <a:solidFill>
                  <a:schemeClr val="accent4">
                    <a:lumMod val="75000"/>
                  </a:schemeClr>
                </a:solidFill>
                <a:sym typeface="+mn-ea"/>
              </a:rPr>
              <a:t>PROPOSICIÓN 066</a:t>
            </a:r>
          </a:p>
        </p:txBody>
      </p:sp>
      <p:sp>
        <p:nvSpPr>
          <p:cNvPr id="6" name="Content Placeholder 2"/>
          <p:cNvSpPr>
            <a:spLocks noGrp="1"/>
          </p:cNvSpPr>
          <p:nvPr/>
        </p:nvSpPr>
        <p:spPr>
          <a:xfrm>
            <a:off x="175683" y="3630930"/>
            <a:ext cx="11700934" cy="3906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
              </a:spcBef>
              <a:spcAft>
                <a:spcPts val="0"/>
              </a:spcAft>
              <a:buNone/>
            </a:pPr>
            <a:endParaRPr lang="es-CO" dirty="0">
              <a:solidFill>
                <a:schemeClr val="tx1"/>
              </a:solidFill>
              <a:latin typeface="Franklin Gothic Medium" panose="020B0603020102020204" charset="0"/>
              <a:cs typeface="Franklin Gothic Medium" panose="020B0603020102020204" charset="0"/>
              <a:sym typeface="+mn-ea"/>
            </a:endParaRPr>
          </a:p>
        </p:txBody>
      </p:sp>
      <p:sp>
        <p:nvSpPr>
          <p:cNvPr id="7" name="Footer Placeholder 5"/>
          <p:cNvSpPr>
            <a:spLocks noGrp="1"/>
          </p:cNvSpPr>
          <p:nvPr/>
        </p:nvSpPr>
        <p:spPr>
          <a:xfrm>
            <a:off x="224086" y="1210945"/>
            <a:ext cx="3635829" cy="458787"/>
          </a:xfrm>
          <a:prstGeom prst="rect">
            <a:avLst/>
          </a:prstGeom>
          <a:solidFill>
            <a:srgbClr val="FFB700"/>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Berlin Sans FB Demi" panose="020E0802020502020306" pitchFamily="34" charset="0"/>
              </a:rPr>
              <a:t>CESAR PION-LEWIS MONTERO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
        <p:nvSpPr>
          <p:cNvPr id="3" name="Título 2"/>
          <p:cNvSpPr>
            <a:spLocks noGrp="1"/>
          </p:cNvSpPr>
          <p:nvPr>
            <p:ph type="title"/>
          </p:nvPr>
        </p:nvSpPr>
        <p:spPr>
          <a:xfrm>
            <a:off x="4522573" y="365125"/>
            <a:ext cx="6128495" cy="1325563"/>
          </a:xfrm>
        </p:spPr>
        <p:txBody>
          <a:bodyPr/>
          <a:lstStyle/>
          <a:p>
            <a:r>
              <a:rPr lang="es-CO" dirty="0"/>
              <a:t>OFICIOS</a:t>
            </a:r>
          </a:p>
        </p:txBody>
      </p:sp>
      <p:sp>
        <p:nvSpPr>
          <p:cNvPr id="4" name="Marcador de contenido 3"/>
          <p:cNvSpPr>
            <a:spLocks noGrp="1"/>
          </p:cNvSpPr>
          <p:nvPr>
            <p:ph idx="1"/>
          </p:nvPr>
        </p:nvSpPr>
        <p:spPr/>
        <p:txBody>
          <a:bodyPr>
            <a:normAutofit fontScale="92500" lnSpcReduction="20000"/>
          </a:bodyPr>
          <a:lstStyle/>
          <a:p>
            <a:pPr marL="514350" indent="-514350">
              <a:buFont typeface="+mj-lt"/>
              <a:buAutoNum type="arabicPeriod"/>
            </a:pPr>
            <a:r>
              <a:rPr lang="es-CO" sz="1200" dirty="0"/>
              <a:t>EPA Y PROCURADURIA</a:t>
            </a:r>
          </a:p>
          <a:p>
            <a:pPr marL="514350" indent="-514350">
              <a:buFont typeface="+mj-lt"/>
              <a:buAutoNum type="arabicPeriod"/>
            </a:pPr>
            <a:r>
              <a:rPr lang="es-CO" sz="1200" dirty="0"/>
              <a:t>ADELFO DORIA</a:t>
            </a:r>
          </a:p>
          <a:p>
            <a:pPr marL="514350" indent="-514350">
              <a:buFont typeface="+mj-lt"/>
              <a:buAutoNum type="arabicPeriod"/>
            </a:pPr>
            <a:r>
              <a:rPr lang="es-CO" sz="1200" dirty="0"/>
              <a:t>ANLA</a:t>
            </a:r>
          </a:p>
          <a:p>
            <a:pPr marL="514350" indent="-514350">
              <a:buFont typeface="+mj-lt"/>
              <a:buAutoNum type="arabicPeriod"/>
            </a:pPr>
            <a:r>
              <a:rPr lang="es-CO" sz="1200" dirty="0"/>
              <a:t>CARDIQUE</a:t>
            </a:r>
          </a:p>
          <a:p>
            <a:pPr marL="514350" indent="-514350">
              <a:buFont typeface="+mj-lt"/>
              <a:buAutoNum type="arabicPeriod"/>
            </a:pPr>
            <a:r>
              <a:rPr lang="es-CO" sz="1200" dirty="0"/>
              <a:t>ALCALDE Y EPA</a:t>
            </a:r>
          </a:p>
          <a:p>
            <a:pPr marL="514350" indent="-514350">
              <a:buFont typeface="+mj-lt"/>
              <a:buAutoNum type="arabicPeriod"/>
            </a:pPr>
            <a:r>
              <a:rPr lang="es-CO" sz="1200" dirty="0"/>
              <a:t>ACUACAR</a:t>
            </a:r>
          </a:p>
          <a:p>
            <a:pPr marL="514350" indent="-514350">
              <a:buFont typeface="+mj-lt"/>
              <a:buAutoNum type="arabicPeriod"/>
            </a:pPr>
            <a:r>
              <a:rPr lang="es-CO" sz="1200" dirty="0"/>
              <a:t>PLANEACION INCORPORACION</a:t>
            </a:r>
          </a:p>
          <a:p>
            <a:pPr marL="514350" indent="-514350">
              <a:buFont typeface="+mj-lt"/>
              <a:buAutoNum type="arabicPeriod"/>
            </a:pPr>
            <a:r>
              <a:rPr lang="es-CO" sz="1200" dirty="0"/>
              <a:t>PLANEACION PLAN DESARROLLO</a:t>
            </a:r>
          </a:p>
          <a:p>
            <a:pPr marL="514350" indent="-514350">
              <a:buFont typeface="+mj-lt"/>
              <a:buAutoNum type="arabicPeriod"/>
            </a:pPr>
            <a:r>
              <a:rPr lang="es-CO" sz="1200" dirty="0"/>
              <a:t>PLANEACION RICARDO DAZA</a:t>
            </a:r>
          </a:p>
          <a:p>
            <a:pPr marL="514350" indent="-514350">
              <a:buFont typeface="+mj-lt"/>
              <a:buAutoNum type="arabicPeriod"/>
            </a:pPr>
            <a:r>
              <a:rPr lang="es-CO" sz="1200" dirty="0"/>
              <a:t>DAU –PEAJES</a:t>
            </a:r>
          </a:p>
          <a:p>
            <a:pPr marL="514350" indent="-514350">
              <a:buFont typeface="+mj-lt"/>
              <a:buAutoNum type="arabicPeriod"/>
            </a:pPr>
            <a:r>
              <a:rPr lang="es-CO" sz="1200" dirty="0"/>
              <a:t>DAU-PROYECTOS</a:t>
            </a:r>
          </a:p>
          <a:p>
            <a:pPr marL="514350" indent="-514350">
              <a:buFont typeface="+mj-lt"/>
              <a:buAutoNum type="arabicPeriod"/>
            </a:pPr>
            <a:r>
              <a:rPr lang="es-CO" sz="1200" dirty="0"/>
              <a:t>DAU REACTIVACION</a:t>
            </a:r>
          </a:p>
          <a:p>
            <a:pPr marL="514350" indent="-514350">
              <a:buFont typeface="+mj-lt"/>
              <a:buAutoNum type="arabicPeriod"/>
            </a:pPr>
            <a:r>
              <a:rPr lang="es-CO" sz="1200" dirty="0"/>
              <a:t>MINISTERIO CORREDOR VIAL</a:t>
            </a:r>
          </a:p>
          <a:p>
            <a:pPr marL="514350" indent="-514350">
              <a:buFont typeface="+mj-lt"/>
              <a:buAutoNum type="arabicPeriod"/>
            </a:pPr>
            <a:r>
              <a:rPr lang="es-CO" sz="1200" dirty="0"/>
              <a:t>ALCALDE ESTADO DE LA CIUDAD</a:t>
            </a:r>
          </a:p>
          <a:p>
            <a:pPr marL="514350" indent="-514350">
              <a:buFont typeface="+mj-lt"/>
              <a:buAutoNum type="arabicPeriod"/>
            </a:pPr>
            <a:r>
              <a:rPr lang="es-CO" sz="1200" dirty="0"/>
              <a:t>PRESIDENTE PUENTE MILITAR</a:t>
            </a:r>
          </a:p>
          <a:p>
            <a:pPr marL="514350" indent="-514350">
              <a:buFont typeface="+mj-lt"/>
              <a:buAutoNum type="arabicPeriod"/>
            </a:pPr>
            <a:r>
              <a:rPr lang="es-CO" sz="1200" dirty="0"/>
              <a:t>OFICIO TALENTO HUMANO</a:t>
            </a:r>
          </a:p>
          <a:p>
            <a:pPr marL="514350" indent="-514350">
              <a:buFont typeface="+mj-lt"/>
              <a:buAutoNum type="arabicPeriod"/>
            </a:pPr>
            <a:endParaRPr lang="es-CO" dirty="0"/>
          </a:p>
          <a:p>
            <a:pPr marL="514350" indent="-514350">
              <a:buFont typeface="+mj-lt"/>
              <a:buAutoNum type="arabicPeriod"/>
            </a:pPr>
            <a:endParaRPr lang="es-CO" dirty="0"/>
          </a:p>
        </p:txBody>
      </p:sp>
    </p:spTree>
    <p:extLst>
      <p:ext uri="{BB962C8B-B14F-4D97-AF65-F5344CB8AC3E}">
        <p14:creationId xmlns:p14="http://schemas.microsoft.com/office/powerpoint/2010/main" val="3820687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19632" y="78066"/>
            <a:ext cx="8855676" cy="1325563"/>
          </a:xfrm>
        </p:spPr>
        <p:txBody>
          <a:bodyPr>
            <a:normAutofit/>
          </a:bodyPr>
          <a:lstStyle/>
          <a:p>
            <a:pPr algn="ctr"/>
            <a:r>
              <a:rPr lang="es-CO" sz="3200" dirty="0">
                <a:latin typeface="Arial Black" panose="020B0A04020102020204" pitchFamily="34" charset="0"/>
              </a:rPr>
              <a:t>CONCLUYE LA BANCADA DE LA U</a:t>
            </a:r>
          </a:p>
        </p:txBody>
      </p:sp>
      <p:sp>
        <p:nvSpPr>
          <p:cNvPr id="3" name="Marcador de contenido 2"/>
          <p:cNvSpPr>
            <a:spLocks noGrp="1"/>
          </p:cNvSpPr>
          <p:nvPr>
            <p:ph idx="1"/>
          </p:nvPr>
        </p:nvSpPr>
        <p:spPr>
          <a:xfrm>
            <a:off x="270933" y="1825624"/>
            <a:ext cx="11700934" cy="4772883"/>
          </a:xfrm>
        </p:spPr>
        <p:txBody>
          <a:bodyPr>
            <a:normAutofit/>
          </a:bodyPr>
          <a:lstStyle/>
          <a:p>
            <a:pPr marL="514350" indent="-514350">
              <a:buFont typeface="+mj-lt"/>
              <a:buAutoNum type="arabicPeriod"/>
            </a:pPr>
            <a:r>
              <a:rPr lang="es-CO" dirty="0">
                <a:latin typeface="Bahnschrift" panose="020B0502040204020203" pitchFamily="34" charset="0"/>
              </a:rPr>
              <a:t>Reactivacion economica- </a:t>
            </a:r>
          </a:p>
          <a:p>
            <a:r>
              <a:rPr lang="es-CO" dirty="0">
                <a:latin typeface="Bahnschrift" panose="020B0502040204020203" pitchFamily="34" charset="0"/>
              </a:rPr>
              <a:t>modificación excepcional urbanística-reactive construcción </a:t>
            </a:r>
          </a:p>
          <a:p>
            <a:r>
              <a:rPr lang="es-CO" dirty="0">
                <a:latin typeface="Bahnschrift" panose="020B0502040204020203" pitchFamily="34" charset="0"/>
              </a:rPr>
              <a:t>apertura app- </a:t>
            </a:r>
            <a:r>
              <a:rPr lang="es-CO" dirty="0" err="1">
                <a:latin typeface="Bahnschrift" panose="020B0502040204020203" pitchFamily="34" charset="0"/>
              </a:rPr>
              <a:t>bocana,popa,caños,marinas,parqueaderos</a:t>
            </a:r>
            <a:endParaRPr lang="es-CO" dirty="0">
              <a:latin typeface="Bahnschrift" panose="020B0502040204020203" pitchFamily="34" charset="0"/>
            </a:endParaRPr>
          </a:p>
          <a:p>
            <a:r>
              <a:rPr lang="es-CO" dirty="0">
                <a:latin typeface="Bahnschrift" panose="020B0502040204020203" pitchFamily="34" charset="0"/>
              </a:rPr>
              <a:t>modificación estatuto tributario creando </a:t>
            </a:r>
            <a:r>
              <a:rPr lang="es-CO" dirty="0" err="1">
                <a:latin typeface="Bahnschrift" panose="020B0502040204020203" pitchFamily="34" charset="0"/>
              </a:rPr>
              <a:t>estimulos</a:t>
            </a:r>
            <a:r>
              <a:rPr lang="es-CO" dirty="0">
                <a:latin typeface="Bahnschrift" panose="020B0502040204020203" pitchFamily="34" charset="0"/>
              </a:rPr>
              <a:t> </a:t>
            </a:r>
            <a:r>
              <a:rPr lang="es-CO" dirty="0" err="1">
                <a:latin typeface="Bahnschrift" panose="020B0502040204020203" pitchFamily="34" charset="0"/>
              </a:rPr>
              <a:t>ipu</a:t>
            </a:r>
            <a:r>
              <a:rPr lang="es-CO" dirty="0">
                <a:latin typeface="Bahnschrift" panose="020B0502040204020203" pitchFamily="34" charset="0"/>
              </a:rPr>
              <a:t>-ica</a:t>
            </a:r>
          </a:p>
          <a:p>
            <a:r>
              <a:rPr lang="es-CO" dirty="0">
                <a:latin typeface="Bahnschrift" panose="020B0502040204020203" pitchFamily="34" charset="0"/>
              </a:rPr>
              <a:t>endeudamiento y/o emisión de bonos por el distrito  para infraestructura vías, colegios, viviendas para general empleos y dinamizar la economía</a:t>
            </a:r>
          </a:p>
          <a:p>
            <a:pPr marL="514350" indent="-514350">
              <a:buFont typeface="+mj-lt"/>
              <a:buAutoNum type="arabicPeriod" startAt="2"/>
            </a:pPr>
            <a:r>
              <a:rPr lang="es-CO" dirty="0">
                <a:latin typeface="Bahnschrift" panose="020B0502040204020203" pitchFamily="34" charset="0"/>
              </a:rPr>
              <a:t>Fortalecer la red hospitalaria</a:t>
            </a:r>
          </a:p>
          <a:p>
            <a:pPr marL="514350" indent="-514350">
              <a:buFont typeface="+mj-lt"/>
              <a:buAutoNum type="arabicPeriod" startAt="2"/>
            </a:pPr>
            <a:r>
              <a:rPr lang="es-CO" dirty="0">
                <a:latin typeface="Bahnschrift" panose="020B0502040204020203" pitchFamily="34" charset="0"/>
              </a:rPr>
              <a:t>Fortalecer educación, e implementar bilingüismo en centros educativos pilotos públicos </a:t>
            </a:r>
          </a:p>
          <a:p>
            <a:endParaRPr lang="es-CO" dirty="0"/>
          </a:p>
        </p:txBody>
      </p:sp>
      <p:sp>
        <p:nvSpPr>
          <p:cNvPr id="4" name="Footer Placeholder 5"/>
          <p:cNvSpPr>
            <a:spLocks noGrp="1"/>
          </p:cNvSpPr>
          <p:nvPr/>
        </p:nvSpPr>
        <p:spPr>
          <a:xfrm>
            <a:off x="0" y="1174236"/>
            <a:ext cx="3014133"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extLst>
      <p:ext uri="{BB962C8B-B14F-4D97-AF65-F5344CB8AC3E}">
        <p14:creationId xmlns:p14="http://schemas.microsoft.com/office/powerpoint/2010/main" val="376566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OFICIOS REMITIDOS A SECRETARIA PARA SU ENVIO</a:t>
            </a:r>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993" y="1907999"/>
            <a:ext cx="3313577" cy="3906838"/>
          </a:xfrm>
        </p:spPr>
      </p:pic>
      <p:pic>
        <p:nvPicPr>
          <p:cNvPr id="5" name="Imagen 4"/>
          <p:cNvPicPr>
            <a:picLocks noChangeAspect="1"/>
          </p:cNvPicPr>
          <p:nvPr/>
        </p:nvPicPr>
        <p:blipFill rotWithShape="1">
          <a:blip r:embed="rId3">
            <a:extLst>
              <a:ext uri="{28A0092B-C50C-407E-A947-70E740481C1C}">
                <a14:useLocalDpi xmlns:a14="http://schemas.microsoft.com/office/drawing/2010/main" val="0"/>
              </a:ext>
            </a:extLst>
          </a:blip>
          <a:srcRect t="-1" b="41384"/>
          <a:stretch/>
        </p:blipFill>
        <p:spPr>
          <a:xfrm>
            <a:off x="3982308" y="1942002"/>
            <a:ext cx="4021719" cy="3838833"/>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9804" y="1942003"/>
            <a:ext cx="3930232" cy="3838832"/>
          </a:xfrm>
          <a:prstGeom prst="rect">
            <a:avLst/>
          </a:prstGeom>
        </p:spPr>
      </p:pic>
      <p:sp>
        <p:nvSpPr>
          <p:cNvPr id="8" name="Flecha derecha 7"/>
          <p:cNvSpPr/>
          <p:nvPr/>
        </p:nvSpPr>
        <p:spPr>
          <a:xfrm>
            <a:off x="527222" y="2339547"/>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Flecha derecha 8"/>
          <p:cNvSpPr/>
          <p:nvPr/>
        </p:nvSpPr>
        <p:spPr>
          <a:xfrm>
            <a:off x="527222" y="2506859"/>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lecha derecha 9"/>
          <p:cNvSpPr/>
          <p:nvPr/>
        </p:nvSpPr>
        <p:spPr>
          <a:xfrm>
            <a:off x="523320" y="2724173"/>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Flecha derecha 10"/>
          <p:cNvSpPr/>
          <p:nvPr/>
        </p:nvSpPr>
        <p:spPr>
          <a:xfrm>
            <a:off x="489420" y="2946186"/>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Flecha derecha 11"/>
          <p:cNvSpPr/>
          <p:nvPr/>
        </p:nvSpPr>
        <p:spPr>
          <a:xfrm>
            <a:off x="523320" y="3137804"/>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Flecha derecha 12"/>
          <p:cNvSpPr/>
          <p:nvPr/>
        </p:nvSpPr>
        <p:spPr>
          <a:xfrm>
            <a:off x="489420" y="3343168"/>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Flecha derecha 13"/>
          <p:cNvSpPr/>
          <p:nvPr/>
        </p:nvSpPr>
        <p:spPr>
          <a:xfrm>
            <a:off x="4106562" y="2005914"/>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Flecha derecha 14"/>
          <p:cNvSpPr/>
          <p:nvPr/>
        </p:nvSpPr>
        <p:spPr>
          <a:xfrm>
            <a:off x="4106562" y="2257228"/>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Flecha derecha 15"/>
          <p:cNvSpPr/>
          <p:nvPr/>
        </p:nvSpPr>
        <p:spPr>
          <a:xfrm>
            <a:off x="4106562" y="2428601"/>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 name="Flecha derecha 16"/>
          <p:cNvSpPr/>
          <p:nvPr/>
        </p:nvSpPr>
        <p:spPr>
          <a:xfrm>
            <a:off x="4098325" y="2679915"/>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Flecha derecha 17"/>
          <p:cNvSpPr/>
          <p:nvPr/>
        </p:nvSpPr>
        <p:spPr>
          <a:xfrm>
            <a:off x="4098325" y="2877683"/>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 name="Flecha derecha 18"/>
          <p:cNvSpPr/>
          <p:nvPr/>
        </p:nvSpPr>
        <p:spPr>
          <a:xfrm>
            <a:off x="4098325" y="3102233"/>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 name="Flecha derecha 19"/>
          <p:cNvSpPr/>
          <p:nvPr/>
        </p:nvSpPr>
        <p:spPr>
          <a:xfrm>
            <a:off x="4098325" y="3322574"/>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1" name="Flecha derecha 20"/>
          <p:cNvSpPr/>
          <p:nvPr/>
        </p:nvSpPr>
        <p:spPr>
          <a:xfrm>
            <a:off x="4098325" y="3524920"/>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2" name="Flecha derecha 21"/>
          <p:cNvSpPr/>
          <p:nvPr/>
        </p:nvSpPr>
        <p:spPr>
          <a:xfrm>
            <a:off x="489420" y="3548282"/>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3" name="Flecha derecha 22"/>
          <p:cNvSpPr/>
          <p:nvPr/>
        </p:nvSpPr>
        <p:spPr>
          <a:xfrm>
            <a:off x="470507" y="3714524"/>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Flecha derecha 23"/>
          <p:cNvSpPr/>
          <p:nvPr/>
        </p:nvSpPr>
        <p:spPr>
          <a:xfrm>
            <a:off x="511696" y="3934312"/>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5" name="Flecha derecha 24"/>
          <p:cNvSpPr/>
          <p:nvPr/>
        </p:nvSpPr>
        <p:spPr>
          <a:xfrm>
            <a:off x="489420" y="4525456"/>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6" name="Flecha derecha 25"/>
          <p:cNvSpPr/>
          <p:nvPr/>
        </p:nvSpPr>
        <p:spPr>
          <a:xfrm>
            <a:off x="523320" y="5100700"/>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7" name="Flecha derecha 26"/>
          <p:cNvSpPr/>
          <p:nvPr/>
        </p:nvSpPr>
        <p:spPr>
          <a:xfrm>
            <a:off x="523320" y="5316447"/>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8" name="Flecha derecha 27"/>
          <p:cNvSpPr/>
          <p:nvPr/>
        </p:nvSpPr>
        <p:spPr>
          <a:xfrm>
            <a:off x="497874" y="5512096"/>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5" name="Flecha derecha 34"/>
          <p:cNvSpPr/>
          <p:nvPr/>
        </p:nvSpPr>
        <p:spPr>
          <a:xfrm>
            <a:off x="8262765" y="5047155"/>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6" name="Flecha derecha 35"/>
          <p:cNvSpPr/>
          <p:nvPr/>
        </p:nvSpPr>
        <p:spPr>
          <a:xfrm>
            <a:off x="8311276" y="5369119"/>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Flecha derecha 36"/>
          <p:cNvSpPr/>
          <p:nvPr/>
        </p:nvSpPr>
        <p:spPr>
          <a:xfrm>
            <a:off x="4085399" y="4374412"/>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 name="Flecha derecha 37"/>
          <p:cNvSpPr/>
          <p:nvPr/>
        </p:nvSpPr>
        <p:spPr>
          <a:xfrm>
            <a:off x="4054079" y="4166474"/>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 name="Flecha derecha 38"/>
          <p:cNvSpPr/>
          <p:nvPr/>
        </p:nvSpPr>
        <p:spPr>
          <a:xfrm>
            <a:off x="4044779" y="3952094"/>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Flecha derecha 39"/>
          <p:cNvSpPr/>
          <p:nvPr/>
        </p:nvSpPr>
        <p:spPr>
          <a:xfrm>
            <a:off x="4085399" y="3718394"/>
            <a:ext cx="352328" cy="10709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99371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672455" y="1439545"/>
            <a:ext cx="6233160" cy="2615565"/>
          </a:xfrm>
        </p:spPr>
        <p:txBody>
          <a:bodyPr/>
          <a:lstStyle/>
          <a:p>
            <a:r>
              <a:rPr lang="es-CO" altLang="en-US" sz="11000">
                <a:ln w="10160">
                  <a:solidFill>
                    <a:schemeClr val="tx1"/>
                  </a:solidFill>
                  <a:prstDash val="solid"/>
                </a:ln>
                <a:solidFill>
                  <a:schemeClr val="bg1"/>
                </a:solidFill>
                <a:effectLst>
                  <a:outerShdw blurRad="38100" dist="22860" dir="5400000" algn="tl" rotWithShape="0">
                    <a:srgbClr val="000000">
                      <a:alpha val="30000"/>
                    </a:srgbClr>
                  </a:outerShdw>
                </a:effectLst>
                <a:latin typeface="Franklin Gothic Medium" panose="020B0603020102020204" charset="0"/>
                <a:cs typeface="Franklin Gothic Medium" panose="020B0603020102020204" charset="0"/>
                <a:sym typeface="+mn-ea"/>
              </a:rPr>
              <a:t>GRACIAS</a:t>
            </a:r>
          </a:p>
        </p:txBody>
      </p:sp>
      <p:sp>
        <p:nvSpPr>
          <p:cNvPr id="6" name="Text Box 5"/>
          <p:cNvSpPr txBox="1"/>
          <p:nvPr userDrawn="1"/>
        </p:nvSpPr>
        <p:spPr>
          <a:xfrm>
            <a:off x="494665" y="2051050"/>
            <a:ext cx="3533140" cy="430530"/>
          </a:xfrm>
          <a:prstGeom prst="rect">
            <a:avLst/>
          </a:prstGeom>
          <a:solidFill>
            <a:schemeClr val="bg1"/>
          </a:solidFill>
        </p:spPr>
        <p:txBody>
          <a:bodyPr wrap="square" lIns="0" tIns="0" rIns="0" bIns="0" rtlCol="0">
            <a:spAutoFit/>
          </a:bodyPr>
          <a:lstStyle/>
          <a:p>
            <a:r>
              <a:rPr lang="es-CO" altLang="en-US" sz="2800" dirty="0"/>
              <a:t> Primer Semestre 2021</a:t>
            </a:r>
          </a:p>
        </p:txBody>
      </p:sp>
      <p:sp>
        <p:nvSpPr>
          <p:cNvPr id="5" name="Footer Placeholder 5"/>
          <p:cNvSpPr>
            <a:spLocks noGrp="1"/>
          </p:cNvSpPr>
          <p:nvPr/>
        </p:nvSpPr>
        <p:spPr>
          <a:xfrm>
            <a:off x="391976" y="2036921"/>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idx="4294967295"/>
          </p:nvPr>
        </p:nvSpPr>
        <p:spPr>
          <a:xfrm>
            <a:off x="1326515" y="2587625"/>
            <a:ext cx="10293985" cy="857250"/>
          </a:xfrm>
        </p:spPr>
        <p:txBody>
          <a:bodyPr>
            <a:noAutofit/>
          </a:bodyPr>
          <a:lstStyle/>
          <a:p>
            <a:pPr algn="ctr"/>
            <a:r>
              <a:rPr lang="en-US" sz="8800" b="1">
                <a:ln w="10160">
                  <a:solidFill>
                    <a:schemeClr val="tx1"/>
                  </a:solidFill>
                  <a:prstDash val="solid"/>
                </a:ln>
                <a:solidFill>
                  <a:srgbClr val="FDC841"/>
                </a:solidFill>
                <a:effectLst>
                  <a:outerShdw blurRad="38100" dist="22860" dir="5400000" algn="tl" rotWithShape="0">
                    <a:srgbClr val="000000">
                      <a:alpha val="30000"/>
                    </a:srgbClr>
                  </a:outerShdw>
                </a:effectLst>
                <a:latin typeface="Franklin Gothic Medium" panose="020B0603020102020204" charset="0"/>
                <a:cs typeface="Franklin Gothic Medium" panose="020B0603020102020204" charset="0"/>
              </a:rPr>
              <a:t>PROYECTOS </a:t>
            </a:r>
            <a:br>
              <a:rPr lang="en-US" sz="8800" b="1">
                <a:ln w="10160">
                  <a:solidFill>
                    <a:schemeClr val="tx1"/>
                  </a:solidFill>
                  <a:prstDash val="solid"/>
                </a:ln>
                <a:solidFill>
                  <a:srgbClr val="FDC841"/>
                </a:solidFill>
                <a:effectLst>
                  <a:outerShdw blurRad="38100" dist="22860" dir="5400000" algn="tl" rotWithShape="0">
                    <a:srgbClr val="000000">
                      <a:alpha val="30000"/>
                    </a:srgbClr>
                  </a:outerShdw>
                </a:effectLst>
                <a:latin typeface="Franklin Gothic Medium" panose="020B0603020102020204" charset="0"/>
                <a:cs typeface="Franklin Gothic Medium" panose="020B0603020102020204" charset="0"/>
              </a:rPr>
            </a:br>
            <a:r>
              <a:rPr lang="en-US" sz="8800" b="1">
                <a:ln w="10160">
                  <a:solidFill>
                    <a:schemeClr val="tx1"/>
                  </a:solidFill>
                  <a:prstDash val="solid"/>
                </a:ln>
                <a:solidFill>
                  <a:srgbClr val="FDC841"/>
                </a:solidFill>
                <a:effectLst>
                  <a:outerShdw blurRad="38100" dist="22860" dir="5400000" algn="tl" rotWithShape="0">
                    <a:srgbClr val="000000">
                      <a:alpha val="30000"/>
                    </a:srgbClr>
                  </a:outerShdw>
                </a:effectLst>
                <a:latin typeface="Franklin Gothic Medium" panose="020B0603020102020204" charset="0"/>
                <a:cs typeface="Franklin Gothic Medium" panose="020B0603020102020204" charset="0"/>
              </a:rPr>
              <a:t>DE </a:t>
            </a:r>
            <a:br>
              <a:rPr lang="en-US" sz="8800" b="1">
                <a:ln w="10160">
                  <a:solidFill>
                    <a:schemeClr val="tx1"/>
                  </a:solidFill>
                  <a:prstDash val="solid"/>
                </a:ln>
                <a:solidFill>
                  <a:srgbClr val="FDC841"/>
                </a:solidFill>
                <a:effectLst>
                  <a:outerShdw blurRad="38100" dist="22860" dir="5400000" algn="tl" rotWithShape="0">
                    <a:srgbClr val="000000">
                      <a:alpha val="30000"/>
                    </a:srgbClr>
                  </a:outerShdw>
                </a:effectLst>
                <a:latin typeface="Franklin Gothic Medium" panose="020B0603020102020204" charset="0"/>
                <a:cs typeface="Franklin Gothic Medium" panose="020B0603020102020204" charset="0"/>
              </a:rPr>
            </a:br>
            <a:r>
              <a:rPr lang="en-US" sz="8800" b="1">
                <a:ln w="10160">
                  <a:solidFill>
                    <a:schemeClr val="tx1"/>
                  </a:solidFill>
                  <a:prstDash val="solid"/>
                </a:ln>
                <a:solidFill>
                  <a:srgbClr val="FDC841"/>
                </a:solidFill>
                <a:effectLst>
                  <a:outerShdw blurRad="38100" dist="22860" dir="5400000" algn="tl" rotWithShape="0">
                    <a:srgbClr val="000000">
                      <a:alpha val="30000"/>
                    </a:srgbClr>
                  </a:outerShdw>
                </a:effectLst>
                <a:latin typeface="Franklin Gothic Medium" panose="020B0603020102020204" charset="0"/>
                <a:cs typeface="Franklin Gothic Medium" panose="020B0603020102020204" charset="0"/>
              </a:rPr>
              <a:t>ACUERDO</a:t>
            </a:r>
          </a:p>
        </p:txBody>
      </p:sp>
      <p:sp>
        <p:nvSpPr>
          <p:cNvPr id="7" name="Text Box 6"/>
          <p:cNvSpPr txBox="1"/>
          <p:nvPr userDrawn="1"/>
        </p:nvSpPr>
        <p:spPr>
          <a:xfrm>
            <a:off x="429260" y="1214755"/>
            <a:ext cx="2585720" cy="307340"/>
          </a:xfrm>
          <a:prstGeom prst="rect">
            <a:avLst/>
          </a:prstGeom>
          <a:solidFill>
            <a:schemeClr val="bg1"/>
          </a:solidFill>
        </p:spPr>
        <p:txBody>
          <a:bodyPr wrap="square" lIns="0" tIns="0" rIns="0" bIns="0" rtlCol="0">
            <a:spAutoFit/>
          </a:bodyPr>
          <a:lstStyle/>
          <a:p>
            <a:r>
              <a:rPr lang="es-CO" altLang="en-US" sz="2000" b="1" dirty="0">
                <a:solidFill>
                  <a:schemeClr val="bg2">
                    <a:lumMod val="25000"/>
                  </a:schemeClr>
                </a:solidFill>
              </a:rPr>
              <a:t>Primer Semestre 2021</a:t>
            </a:r>
          </a:p>
        </p:txBody>
      </p:sp>
      <p:sp>
        <p:nvSpPr>
          <p:cNvPr id="4" name="Footer Placeholder 5"/>
          <p:cNvSpPr>
            <a:spLocks noGrp="1"/>
          </p:cNvSpPr>
          <p:nvPr/>
        </p:nvSpPr>
        <p:spPr>
          <a:xfrm>
            <a:off x="0" y="1214755"/>
            <a:ext cx="3635829" cy="458787"/>
          </a:xfrm>
          <a:prstGeom prst="rect">
            <a:avLst/>
          </a:prstGeom>
          <a:solidFill>
            <a:srgbClr val="FF0000"/>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userDrawn="1"/>
        </p:nvSpPr>
        <p:spPr>
          <a:xfrm>
            <a:off x="429260" y="1214755"/>
            <a:ext cx="3533140" cy="307340"/>
          </a:xfrm>
          <a:prstGeom prst="rect">
            <a:avLst/>
          </a:prstGeom>
          <a:solidFill>
            <a:schemeClr val="bg1"/>
          </a:solidFill>
        </p:spPr>
        <p:txBody>
          <a:bodyPr wrap="square" lIns="0" tIns="0" rIns="0" bIns="0" rtlCol="0">
            <a:spAutoFit/>
          </a:bodyPr>
          <a:lstStyle/>
          <a:p>
            <a:r>
              <a:rPr lang="es-CO" altLang="en-US" sz="2000" b="1" dirty="0">
                <a:solidFill>
                  <a:schemeClr val="bg2">
                    <a:lumMod val="25000"/>
                  </a:schemeClr>
                </a:solidFill>
              </a:rPr>
              <a:t>Primer Semestre 2021</a:t>
            </a:r>
          </a:p>
        </p:txBody>
      </p:sp>
      <p:sp>
        <p:nvSpPr>
          <p:cNvPr id="2" name="Text Box 1"/>
          <p:cNvSpPr txBox="1"/>
          <p:nvPr/>
        </p:nvSpPr>
        <p:spPr>
          <a:xfrm>
            <a:off x="2764790" y="969645"/>
            <a:ext cx="8375650" cy="1446550"/>
          </a:xfrm>
          <a:prstGeom prst="rect">
            <a:avLst/>
          </a:prstGeom>
          <a:noFill/>
          <a:ln w="9525">
            <a:noFill/>
          </a:ln>
        </p:spPr>
        <p:txBody>
          <a:bodyPr wrap="square">
            <a:spAutoFit/>
          </a:bodyPr>
          <a:lstStyle/>
          <a:p>
            <a:pPr indent="0" algn="ctr"/>
            <a:r>
              <a:rPr lang="es-CO" altLang="en-US" sz="4400" dirty="0">
                <a:latin typeface="Franklin Gothic Medium" panose="020B0603020102020204" charset="0"/>
                <a:cs typeface="Franklin Gothic Medium" panose="020B0603020102020204" charset="0"/>
              </a:rPr>
              <a:t>PROYECTO DE ACUERDO</a:t>
            </a:r>
          </a:p>
          <a:p>
            <a:pPr indent="0" algn="ctr"/>
            <a:r>
              <a:rPr lang="es-CO" altLang="en-US" sz="4400" dirty="0">
                <a:latin typeface="Franklin Gothic Medium" panose="020B0603020102020204" charset="0"/>
                <a:cs typeface="Franklin Gothic Medium" panose="020B0603020102020204" charset="0"/>
              </a:rPr>
              <a:t>063</a:t>
            </a:r>
          </a:p>
        </p:txBody>
      </p:sp>
      <p:sp>
        <p:nvSpPr>
          <p:cNvPr id="3" name="Text Box 2"/>
          <p:cNvSpPr txBox="1"/>
          <p:nvPr/>
        </p:nvSpPr>
        <p:spPr>
          <a:xfrm>
            <a:off x="1588770" y="2538095"/>
            <a:ext cx="9551670" cy="2062103"/>
          </a:xfrm>
          <a:prstGeom prst="rect">
            <a:avLst/>
          </a:prstGeom>
          <a:noFill/>
          <a:ln w="9525">
            <a:noFill/>
          </a:ln>
        </p:spPr>
        <p:txBody>
          <a:bodyPr wrap="square">
            <a:spAutoFit/>
          </a:bodyPr>
          <a:lstStyle/>
          <a:p>
            <a:pPr indent="0" algn="just"/>
            <a:r>
              <a:rPr lang="en-US" sz="3200" b="0" dirty="0">
                <a:latin typeface="Franklin Gothic Medium" panose="020B0603020102020204" charset="0"/>
                <a:ea typeface="SimSun" panose="02010600030101010101" pitchFamily="2" charset="-122"/>
                <a:cs typeface="Franklin Gothic Medium" panose="020B0603020102020204" charset="0"/>
              </a:rPr>
              <a:t>“</a:t>
            </a:r>
            <a:r>
              <a:rPr lang="es-CO" sz="3200" dirty="0"/>
              <a:t>Por el cual se reglamenta para el control político a los procedimientos de trámite y seguimiento en materia de contratación referente a los proyectos de asociación público-privada” </a:t>
            </a:r>
            <a:endParaRPr lang="en-US" sz="3200" dirty="0">
              <a:latin typeface="Franklin Gothic Medium" panose="020B0603020102020204" charset="0"/>
              <a:cs typeface="Franklin Gothic Medium" panose="020B0603020102020204" charset="0"/>
            </a:endParaRPr>
          </a:p>
        </p:txBody>
      </p:sp>
      <p:sp>
        <p:nvSpPr>
          <p:cNvPr id="6" name="Footer Placeholder 5"/>
          <p:cNvSpPr>
            <a:spLocks noGrp="1"/>
          </p:cNvSpPr>
          <p:nvPr/>
        </p:nvSpPr>
        <p:spPr>
          <a:xfrm>
            <a:off x="0" y="121475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47240" y="1863501"/>
            <a:ext cx="11377913" cy="2677656"/>
          </a:xfrm>
          <a:prstGeom prst="rect">
            <a:avLst/>
          </a:prstGeom>
          <a:noFill/>
          <a:ln w="9525">
            <a:noFill/>
          </a:ln>
        </p:spPr>
        <p:txBody>
          <a:bodyPr wrap="square">
            <a:spAutoFit/>
          </a:bodyPr>
          <a:lstStyle/>
          <a:p>
            <a:pPr indent="0" algn="just"/>
            <a:r>
              <a:rPr lang="es-CO" sz="2800" dirty="0"/>
              <a:t>“Mediante el cual se establece un cuidadoso análisis, se organiza, se socializa y se publica el plan de contingencia con los soportes reales que les permita materializar los objetivos y se cumplen decisiones normativas para la reactivación económica del turismo (sector hotelero), mercados Bazurto, Santa Rita, trabajadores informales de playa    y vendedores ambulantes de la ciudad, colocando especial atención en la mujer que habita en Cartagena”.</a:t>
            </a:r>
            <a:endParaRPr lang="en-US" sz="2800" dirty="0">
              <a:latin typeface="Franklin Gothic Medium" panose="020B0603020102020204" charset="0"/>
              <a:cs typeface="Franklin Gothic Medium" panose="020B0603020102020204" charset="0"/>
            </a:endParaRPr>
          </a:p>
        </p:txBody>
      </p:sp>
      <p:sp>
        <p:nvSpPr>
          <p:cNvPr id="2" name="Text Box 1"/>
          <p:cNvSpPr txBox="1"/>
          <p:nvPr/>
        </p:nvSpPr>
        <p:spPr>
          <a:xfrm>
            <a:off x="3406943" y="295051"/>
            <a:ext cx="6844665" cy="1568450"/>
          </a:xfrm>
          <a:prstGeom prst="rect">
            <a:avLst/>
          </a:prstGeom>
          <a:noFill/>
          <a:ln w="9525">
            <a:noFill/>
          </a:ln>
        </p:spPr>
        <p:txBody>
          <a:bodyPr wrap="square">
            <a:spAutoFit/>
          </a:bodyPr>
          <a:lstStyle/>
          <a:p>
            <a:pPr indent="0" algn="ctr"/>
            <a:r>
              <a:rPr lang="es-CO" altLang="en-US" sz="4800" dirty="0">
                <a:latin typeface="Franklin Gothic Medium" panose="020B0603020102020204" charset="0"/>
                <a:cs typeface="Franklin Gothic Medium" panose="020B0603020102020204" charset="0"/>
                <a:sym typeface="+mn-ea"/>
              </a:rPr>
              <a:t>PROYECTO DE ACUERDO</a:t>
            </a:r>
            <a:endParaRPr lang="es-CO" altLang="en-US" sz="4800" dirty="0">
              <a:latin typeface="Franklin Gothic Medium" panose="020B0603020102020204" charset="0"/>
              <a:cs typeface="Franklin Gothic Medium" panose="020B0603020102020204" charset="0"/>
            </a:endParaRPr>
          </a:p>
          <a:p>
            <a:pPr indent="0" algn="ctr"/>
            <a:r>
              <a:rPr lang="es-CO" altLang="en-US" sz="4800" dirty="0">
                <a:latin typeface="Franklin Gothic Medium" panose="020B0603020102020204" charset="0"/>
                <a:cs typeface="Franklin Gothic Medium" panose="020B0603020102020204" charset="0"/>
                <a:sym typeface="+mn-ea"/>
              </a:rPr>
              <a:t>064</a:t>
            </a:r>
            <a:endParaRPr lang="en-US" sz="4800" dirty="0"/>
          </a:p>
        </p:txBody>
      </p:sp>
      <p:sp>
        <p:nvSpPr>
          <p:cNvPr id="7" name="Text Box 6"/>
          <p:cNvSpPr txBox="1"/>
          <p:nvPr userDrawn="1"/>
        </p:nvSpPr>
        <p:spPr>
          <a:xfrm>
            <a:off x="429260" y="1214755"/>
            <a:ext cx="2585720" cy="307777"/>
          </a:xfrm>
          <a:prstGeom prst="rect">
            <a:avLst/>
          </a:prstGeom>
          <a:solidFill>
            <a:schemeClr val="bg1"/>
          </a:solidFill>
        </p:spPr>
        <p:txBody>
          <a:bodyPr wrap="square" lIns="0" tIns="0" rIns="0" bIns="0" rtlCol="0">
            <a:spAutoFit/>
          </a:bodyPr>
          <a:lstStyle/>
          <a:p>
            <a:r>
              <a:rPr lang="es-CO" altLang="en-US" sz="2000" b="1" dirty="0">
                <a:solidFill>
                  <a:schemeClr val="bg2">
                    <a:lumMod val="25000"/>
                  </a:schemeClr>
                </a:solidFill>
              </a:rPr>
              <a:t>Primer Semestre 2021</a:t>
            </a:r>
          </a:p>
        </p:txBody>
      </p:sp>
      <p:sp>
        <p:nvSpPr>
          <p:cNvPr id="8"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pic>
        <p:nvPicPr>
          <p:cNvPr id="1026" name="Picture 2" descr="Adjudican obras del edificio &amp;#39;Volpe&amp;#39; y de tres alcaldías loc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620" y="4608402"/>
            <a:ext cx="3683303" cy="18707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 el centro de Barranquilla 9.034 vendedores tienen derecho a ser  reubicad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373" y="4582639"/>
            <a:ext cx="3075358" cy="20490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bertico y Volpe, nuevas casas de los vendedores del Cent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204" y="4608402"/>
            <a:ext cx="3250943" cy="2023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4086" y="1669732"/>
            <a:ext cx="11720779" cy="1419993"/>
          </a:xfrm>
        </p:spPr>
        <p:txBody>
          <a:bodyPr>
            <a:normAutofit fontScale="90000"/>
          </a:bodyPr>
          <a:lstStyle/>
          <a:p>
            <a:pPr algn="just"/>
            <a:br>
              <a:rPr lang="en-US" sz="4000" dirty="0">
                <a:latin typeface="Franklin Gothic Medium" panose="020B0603020102020204" charset="0"/>
                <a:cs typeface="Franklin Gothic Medium" panose="020B0603020102020204" charset="0"/>
              </a:rPr>
            </a:br>
            <a:r>
              <a:rPr lang="es-CO" sz="3600" dirty="0">
                <a:latin typeface="+mn-lt"/>
                <a:ea typeface="+mn-ea"/>
                <a:cs typeface="+mn-cs"/>
              </a:rPr>
              <a:t>“Por medio del cual se le da prioridad al uso de la bicicleta y se institucionaliza la semana de la bicicleta “la nota es en bici” en el Distrito de Cartagena y se dictan otras disposiciones”</a:t>
            </a:r>
            <a:br>
              <a:rPr lang="en-US" sz="3600" dirty="0">
                <a:latin typeface="+mn-lt"/>
                <a:ea typeface="+mn-ea"/>
                <a:cs typeface="+mn-cs"/>
              </a:rPr>
            </a:br>
            <a:endParaRPr lang="en-US" sz="3600" dirty="0">
              <a:latin typeface="+mn-lt"/>
              <a:ea typeface="+mn-ea"/>
              <a:cs typeface="+mn-cs"/>
            </a:endParaRPr>
          </a:p>
        </p:txBody>
      </p:sp>
      <p:sp>
        <p:nvSpPr>
          <p:cNvPr id="3" name="Text Box 2"/>
          <p:cNvSpPr txBox="1"/>
          <p:nvPr/>
        </p:nvSpPr>
        <p:spPr>
          <a:xfrm>
            <a:off x="3385751" y="260350"/>
            <a:ext cx="6919785" cy="646331"/>
          </a:xfrm>
          <a:prstGeom prst="rect">
            <a:avLst/>
          </a:prstGeom>
          <a:noFill/>
        </p:spPr>
        <p:txBody>
          <a:bodyPr wrap="square" rtlCol="0" anchor="t">
            <a:spAutoFit/>
          </a:bodyPr>
          <a:lstStyle/>
          <a:p>
            <a:pPr indent="0" algn="ctr"/>
            <a:r>
              <a:rPr lang="es-CO" altLang="en-US" sz="3600" dirty="0">
                <a:solidFill>
                  <a:schemeClr val="bg1"/>
                </a:solidFill>
                <a:latin typeface="Franklin Gothic Medium" panose="020B0603020102020204" charset="0"/>
                <a:cs typeface="Franklin Gothic Medium" panose="020B0603020102020204" charset="0"/>
                <a:sym typeface="+mn-ea"/>
              </a:rPr>
              <a:t>PROYECTO DE ACUERDO 065</a:t>
            </a:r>
          </a:p>
        </p:txBody>
      </p:sp>
      <p:pic>
        <p:nvPicPr>
          <p:cNvPr id="5124" name="Picture 4" descr="C:\Users\Julieta\Downloads\WhatsApp Image 2021-07-22 at 23.11.4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439" y="3303373"/>
            <a:ext cx="4043581" cy="3208273"/>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stretch>
            <a:fillRect/>
          </a:stretch>
        </p:blipFill>
        <p:spPr>
          <a:xfrm>
            <a:off x="5593492" y="3401978"/>
            <a:ext cx="1484853" cy="3055702"/>
          </a:xfrm>
          <a:prstGeom prst="rect">
            <a:avLst/>
          </a:prstGeom>
        </p:spPr>
      </p:pic>
      <p:pic>
        <p:nvPicPr>
          <p:cNvPr id="1028" name="Picture 4" descr="Awake Travel | Recorrido de 2 horas en bici por Cartage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74227" y="3343905"/>
            <a:ext cx="2619632" cy="3113774"/>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5"/>
          <p:cNvSpPr>
            <a:spLocks noGrp="1"/>
          </p:cNvSpPr>
          <p:nvPr/>
        </p:nvSpPr>
        <p:spPr>
          <a:xfrm>
            <a:off x="224086" y="1210945"/>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95849" y="628651"/>
            <a:ext cx="6825374" cy="882650"/>
          </a:xfrm>
        </p:spPr>
        <p:txBody>
          <a:bodyPr>
            <a:noAutofit/>
          </a:bodyPr>
          <a:lstStyle/>
          <a:p>
            <a:pPr algn="ctr"/>
            <a:r>
              <a:rPr lang="es-CO" altLang="en-US" sz="3200" dirty="0">
                <a:latin typeface="Franklin Gothic Medium" panose="020B0603020102020204" charset="0"/>
                <a:cs typeface="Franklin Gothic Medium" panose="020B0603020102020204" charset="0"/>
              </a:rPr>
              <a:t>PROYECTO DE ACUERDO 066</a:t>
            </a:r>
          </a:p>
        </p:txBody>
      </p:sp>
      <p:sp>
        <p:nvSpPr>
          <p:cNvPr id="6" name="Text Box 5"/>
          <p:cNvSpPr txBox="1"/>
          <p:nvPr userDrawn="1"/>
        </p:nvSpPr>
        <p:spPr>
          <a:xfrm>
            <a:off x="160020" y="1178560"/>
            <a:ext cx="3533140" cy="430530"/>
          </a:xfrm>
          <a:prstGeom prst="rect">
            <a:avLst/>
          </a:prstGeom>
          <a:solidFill>
            <a:schemeClr val="bg1"/>
          </a:solidFill>
        </p:spPr>
        <p:txBody>
          <a:bodyPr wrap="square" lIns="0" tIns="0" rIns="0" bIns="0" rtlCol="0">
            <a:spAutoFit/>
          </a:bodyPr>
          <a:lstStyle/>
          <a:p>
            <a:r>
              <a:rPr lang="es-CO" altLang="en-US" sz="2800" dirty="0"/>
              <a:t>Primer Semestre 2021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9462563"/>
              </p:ext>
            </p:extLst>
          </p:nvPr>
        </p:nvGraphicFramePr>
        <p:xfrm>
          <a:off x="232832" y="1665275"/>
          <a:ext cx="11726336" cy="1827568"/>
        </p:xfrm>
        <a:graphic>
          <a:graphicData uri="http://schemas.openxmlformats.org/drawingml/2006/table">
            <a:tbl>
              <a:tblPr firstRow="1" bandRow="1">
                <a:tableStyleId>{5940675A-B579-460E-94D1-54222C63F5DA}</a:tableStyleId>
              </a:tblPr>
              <a:tblGrid>
                <a:gridCol w="11726336">
                  <a:extLst>
                    <a:ext uri="{9D8B030D-6E8A-4147-A177-3AD203B41FA5}">
                      <a16:colId xmlns:a16="http://schemas.microsoft.com/office/drawing/2014/main" val="20000"/>
                    </a:ext>
                  </a:extLst>
                </a:gridCol>
              </a:tblGrid>
              <a:tr h="1827568">
                <a:tc>
                  <a:txBody>
                    <a:bodyPr/>
                    <a:lstStyle/>
                    <a:p>
                      <a:pPr indent="0" algn="just">
                        <a:buNone/>
                      </a:pPr>
                      <a:r>
                        <a:rPr lang="es-CO" sz="3200" kern="1200" dirty="0">
                          <a:solidFill>
                            <a:schemeClr val="bg1"/>
                          </a:solidFill>
                          <a:effectLst/>
                          <a:latin typeface="+mn-lt"/>
                          <a:ea typeface="+mn-ea"/>
                          <a:cs typeface="+mn-cs"/>
                        </a:rPr>
                        <a:t>“Por el cual se establece el sistema de estacionamiento regulado en las vías pública del distrito y se dictan normas sobre su administración, control y supervisión”</a:t>
                      </a:r>
                      <a:endParaRPr lang="en-US" sz="3200" b="0" dirty="0">
                        <a:solidFill>
                          <a:schemeClr val="bg1"/>
                        </a:solidFill>
                        <a:latin typeface="Franklin Gothic Medium" panose="020B0603020102020204" charset="0"/>
                        <a:ea typeface="Century Gothic" charset="0"/>
                        <a:cs typeface="Franklin Gothic Medium" panose="020B0603020102020204" charset="0"/>
                      </a:endParaRPr>
                    </a:p>
                  </a:txBody>
                  <a:tcPr marL="0" marR="0" marT="0" marB="0" anchor="ct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4098" name="Picture 2" descr="C:\Users\Julieta\Downloads\PAR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555" y="3646817"/>
            <a:ext cx="4018738" cy="2875006"/>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5"/>
          <p:cNvSpPr>
            <a:spLocks noGrp="1"/>
          </p:cNvSpPr>
          <p:nvPr/>
        </p:nvSpPr>
        <p:spPr>
          <a:xfrm>
            <a:off x="108675" y="1178560"/>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pic>
        <p:nvPicPr>
          <p:cNvPr id="2050" name="Picture 2" descr="Presentan proyecto para reglamentar Zonas Azules en Bucaramanga |  Vanguardia.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516" y="3646817"/>
            <a:ext cx="4426170" cy="29487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93160" y="330057"/>
            <a:ext cx="6812774" cy="876937"/>
          </a:xfrm>
        </p:spPr>
        <p:txBody>
          <a:bodyPr>
            <a:normAutofit fontScale="90000"/>
          </a:bodyPr>
          <a:lstStyle/>
          <a:p>
            <a:pPr indent="0" algn="ctr"/>
            <a:br>
              <a:rPr lang="es-CO" altLang="en-US" sz="3100" dirty="0">
                <a:latin typeface="Franklin Gothic Medium" panose="020B0603020102020204" charset="0"/>
                <a:ea typeface="+mn-ea"/>
                <a:cs typeface="Franklin Gothic Medium" panose="020B0603020102020204" charset="0"/>
                <a:sym typeface="+mn-ea"/>
              </a:rPr>
            </a:br>
            <a:r>
              <a:rPr lang="es-CO" altLang="en-US" sz="3100" dirty="0">
                <a:latin typeface="Franklin Gothic Medium" panose="020B0603020102020204" charset="0"/>
                <a:ea typeface="+mn-ea"/>
                <a:cs typeface="Franklin Gothic Medium" panose="020B0603020102020204" charset="0"/>
                <a:sym typeface="+mn-ea"/>
              </a:rPr>
              <a:t>PROYECTO DE ACUERDO 084</a:t>
            </a:r>
            <a:br>
              <a:rPr lang="es-CO" altLang="en-US" dirty="0">
                <a:latin typeface="Franklin Gothic Medium" panose="020B0603020102020204" charset="0"/>
                <a:cs typeface="Franklin Gothic Medium" panose="020B0603020102020204" charset="0"/>
                <a:sym typeface="+mn-ea"/>
              </a:rPr>
            </a:br>
            <a:endParaRPr lang="es-CO" dirty="0"/>
          </a:p>
        </p:txBody>
      </p:sp>
      <p:sp>
        <p:nvSpPr>
          <p:cNvPr id="3" name="2 Marcador de contenido"/>
          <p:cNvSpPr>
            <a:spLocks noGrp="1"/>
          </p:cNvSpPr>
          <p:nvPr>
            <p:ph idx="1"/>
          </p:nvPr>
        </p:nvSpPr>
        <p:spPr>
          <a:xfrm>
            <a:off x="333708" y="1792362"/>
            <a:ext cx="11700934" cy="1330829"/>
          </a:xfrm>
        </p:spPr>
        <p:txBody>
          <a:bodyPr/>
          <a:lstStyle/>
          <a:p>
            <a:pPr marL="0" indent="0" algn="just">
              <a:buNone/>
            </a:pPr>
            <a:r>
              <a:rPr lang="es-CO" dirty="0"/>
              <a:t>“Por el cual se conforma un consejo actuante para el dialogo social e inclusión que permita la construcción de bases sólidas para la paz urbana y rural de Cartagena”</a:t>
            </a:r>
            <a:endParaRPr lang="es-CO" dirty="0">
              <a:latin typeface="Calibri"/>
              <a:ea typeface="Times New Roman"/>
              <a:cs typeface="Times New Roman"/>
            </a:endParaRPr>
          </a:p>
          <a:p>
            <a:pPr marL="0" indent="0">
              <a:buNone/>
            </a:pPr>
            <a:endParaRPr lang="es-CO" dirty="0"/>
          </a:p>
        </p:txBody>
      </p:sp>
      <p:sp>
        <p:nvSpPr>
          <p:cNvPr id="4" name="Text Box 5"/>
          <p:cNvSpPr txBox="1"/>
          <p:nvPr/>
        </p:nvSpPr>
        <p:spPr>
          <a:xfrm>
            <a:off x="160020" y="1178560"/>
            <a:ext cx="3533140" cy="430530"/>
          </a:xfrm>
          <a:prstGeom prst="rect">
            <a:avLst/>
          </a:prstGeom>
          <a:solidFill>
            <a:schemeClr val="bg1"/>
          </a:solidFill>
        </p:spPr>
        <p:txBody>
          <a:bodyPr wrap="square" lIns="0" tIns="0" rIns="0" bIns="0" rtlCol="0">
            <a:spAutoFit/>
          </a:bodyPr>
          <a:lstStyle/>
          <a:p>
            <a:r>
              <a:rPr lang="es-CO" altLang="en-US" sz="2800" dirty="0"/>
              <a:t>Primer Semestre 2021</a:t>
            </a:r>
          </a:p>
        </p:txBody>
      </p:sp>
      <p:pic>
        <p:nvPicPr>
          <p:cNvPr id="2050" name="Picture 2" descr="Policía lidera proyecto social ¿Hablando con el mismo Lenguaje¿ | Policía  Nacional de Colombia"/>
          <p:cNvPicPr>
            <a:picLocks noChangeAspect="1" noChangeArrowheads="1"/>
          </p:cNvPicPr>
          <p:nvPr/>
        </p:nvPicPr>
        <p:blipFill rotWithShape="1">
          <a:blip r:embed="rId2">
            <a:extLst>
              <a:ext uri="{28A0092B-C50C-407E-A947-70E740481C1C}">
                <a14:useLocalDpi xmlns:a14="http://schemas.microsoft.com/office/drawing/2010/main" val="0"/>
              </a:ext>
            </a:extLst>
          </a:blip>
          <a:srcRect b="12351"/>
          <a:stretch/>
        </p:blipFill>
        <p:spPr bwMode="auto">
          <a:xfrm>
            <a:off x="3892858" y="3542270"/>
            <a:ext cx="3669000" cy="2125362"/>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nvSpPr>
        <p:spPr>
          <a:xfrm>
            <a:off x="108675" y="1178560"/>
            <a:ext cx="3635829" cy="458787"/>
          </a:xfrm>
          <a:prstGeom prst="rect">
            <a:avLst/>
          </a:prstGeom>
          <a:solidFill>
            <a:schemeClr val="accent5">
              <a:lumMod val="50000"/>
            </a:schemeClr>
          </a:solidFill>
        </p:spPr>
        <p:txBody>
          <a:bodyPr vert="horz" lIns="91440" tIns="45720" rIns="91440" bIns="45720" rtlCol="0"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FFC000"/>
                </a:solidFill>
                <a:latin typeface="Berlin Sans FB Demi" panose="020E0802020502020306" pitchFamily="34" charset="0"/>
              </a:rPr>
              <a:t>CESAR PION-LEWIS MONTERO</a:t>
            </a:r>
          </a:p>
        </p:txBody>
      </p:sp>
      <p:pic>
        <p:nvPicPr>
          <p:cNvPr id="3074" name="Picture 2" descr="Sin diálogo social, hay desigualdad - YouTub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1934" y="3476367"/>
            <a:ext cx="3582515" cy="21912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lles de Loma Fresca - Cartagena de Indias - Colombia - Los Viajer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065" y="3542270"/>
            <a:ext cx="3196031" cy="2125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733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1961</Words>
  <Application>Microsoft Office PowerPoint</Application>
  <PresentationFormat>Panorámica</PresentationFormat>
  <Paragraphs>175</Paragraphs>
  <Slides>38</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38</vt:i4>
      </vt:variant>
    </vt:vector>
  </HeadingPairs>
  <TitlesOfParts>
    <vt:vector size="48" baseType="lpstr">
      <vt:lpstr>Arial</vt:lpstr>
      <vt:lpstr>Arial Black</vt:lpstr>
      <vt:lpstr>Bahnschrift</vt:lpstr>
      <vt:lpstr>Berlin Sans FB Demi</vt:lpstr>
      <vt:lpstr>Calibri</vt:lpstr>
      <vt:lpstr>Calibri Light</vt:lpstr>
      <vt:lpstr>Franklin Gothic Medium</vt:lpstr>
      <vt:lpstr>Montserrat</vt:lpstr>
      <vt:lpstr>Myriad Pro</vt:lpstr>
      <vt:lpstr>Tema de Office</vt:lpstr>
      <vt:lpstr>  BANCADA  </vt:lpstr>
      <vt:lpstr>CONCEJALES BANCADA  DE LA U </vt:lpstr>
      <vt:lpstr>5 PROYECTOS DE ACUERDO 25 PROPOSICIONES 27 OFICIOS </vt:lpstr>
      <vt:lpstr>PROYECTOS  DE  ACUERDO</vt:lpstr>
      <vt:lpstr>Presentación de PowerPoint</vt:lpstr>
      <vt:lpstr>Presentación de PowerPoint</vt:lpstr>
      <vt:lpstr> “Por medio del cual se le da prioridad al uso de la bicicleta y se institucionaliza la semana de la bicicleta “la nota es en bici” en el Distrito de Cartagena y se dictan otras disposiciones” </vt:lpstr>
      <vt:lpstr>PROYECTO DE ACUERDO 066</vt:lpstr>
      <vt:lpstr> PROYECTO DE ACUERDO 084 </vt:lpstr>
      <vt:lpstr>Presentación de PowerPoint</vt:lpstr>
      <vt:lpstr> </vt:lpstr>
      <vt:lpstr>PROPOSICIÓN 010 </vt:lpstr>
      <vt:lpstr>PROPOSICIÓN 015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PROPOSICION 006</vt:lpstr>
      <vt:lpstr>Presentación de PowerPoint</vt:lpstr>
      <vt:lpstr>Presentación de PowerPoint</vt:lpstr>
      <vt:lpstr>Presentación de PowerPoint</vt:lpstr>
      <vt:lpstr>Presentación de PowerPoint</vt:lpstr>
      <vt:lpstr>Presentación de PowerPoint</vt:lpstr>
      <vt:lpstr>Presentación de PowerPoint</vt:lpstr>
      <vt:lpstr>OFICIOS</vt:lpstr>
      <vt:lpstr>CONCLUYE LA BANCADA DE LA U</vt:lpstr>
      <vt:lpstr>OFICIOS REMITIDOS A SECRETARIA PARA SU ENVIO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HP</cp:lastModifiedBy>
  <cp:revision>60</cp:revision>
  <dcterms:created xsi:type="dcterms:W3CDTF">2020-07-06T21:16:00Z</dcterms:created>
  <dcterms:modified xsi:type="dcterms:W3CDTF">2021-07-23T13:39:31Z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1033-11.2.0.9906</vt:lpwstr>
  </property>
</Properties>
</file>