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318" r:id="rId4"/>
    <p:sldId id="258" r:id="rId5"/>
    <p:sldId id="319" r:id="rId6"/>
    <p:sldId id="320" r:id="rId7"/>
    <p:sldId id="321" r:id="rId8"/>
    <p:sldId id="322" r:id="rId9"/>
    <p:sldId id="323" r:id="rId10"/>
    <p:sldId id="324" r:id="rId11"/>
    <p:sldId id="325" r:id="rId12"/>
    <p:sldId id="326" r:id="rId13"/>
    <p:sldId id="328" r:id="rId14"/>
    <p:sldId id="329" r:id="rId15"/>
    <p:sldId id="327" r:id="rId16"/>
    <p:sldId id="330" r:id="rId17"/>
    <p:sldId id="259" r:id="rId18"/>
    <p:sldId id="260" r:id="rId19"/>
    <p:sldId id="261" r:id="rId20"/>
    <p:sldId id="263" r:id="rId21"/>
    <p:sldId id="270" r:id="rId22"/>
    <p:sldId id="264" r:id="rId23"/>
    <p:sldId id="266" r:id="rId24"/>
    <p:sldId id="267" r:id="rId25"/>
    <p:sldId id="269" r:id="rId26"/>
    <p:sldId id="271" r:id="rId27"/>
    <p:sldId id="272" r:id="rId28"/>
    <p:sldId id="273"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3" r:id="rId47"/>
    <p:sldId id="294" r:id="rId48"/>
    <p:sldId id="295" r:id="rId49"/>
    <p:sldId id="296" r:id="rId50"/>
    <p:sldId id="297" r:id="rId51"/>
    <p:sldId id="298" r:id="rId52"/>
    <p:sldId id="299" r:id="rId53"/>
    <p:sldId id="300" r:id="rId54"/>
    <p:sldId id="302" r:id="rId55"/>
    <p:sldId id="303" r:id="rId56"/>
    <p:sldId id="304" r:id="rId57"/>
    <p:sldId id="305" r:id="rId58"/>
    <p:sldId id="306" r:id="rId59"/>
    <p:sldId id="308" r:id="rId60"/>
    <p:sldId id="310" r:id="rId61"/>
    <p:sldId id="309" r:id="rId62"/>
    <p:sldId id="311" r:id="rId63"/>
    <p:sldId id="312" r:id="rId64"/>
    <p:sldId id="314" r:id="rId65"/>
    <p:sldId id="315" r:id="rId66"/>
    <p:sldId id="316" r:id="rId67"/>
    <p:sldId id="317" r:id="rId68"/>
    <p:sldId id="331" r:id="rId69"/>
    <p:sldId id="332" r:id="rId70"/>
    <p:sldId id="333" r:id="rId71"/>
    <p:sldId id="334" r:id="rId72"/>
  </p:sldIdLst>
  <p:sldSz cx="18288000" cy="10287000"/>
  <p:notesSz cx="6858000" cy="9144000"/>
  <p:embeddedFontLst>
    <p:embeddedFont>
      <p:font typeface="Arial Black" panose="020B0A04020102020204" pitchFamily="34" charset="0"/>
      <p:bold r:id="rId73"/>
    </p:embeddedFont>
    <p:embeddedFont>
      <p:font typeface="MS PMincho" panose="02020600040205080304" pitchFamily="18" charset="-128"/>
      <p:regular r:id="rId74"/>
    </p:embeddedFont>
    <p:embeddedFont>
      <p:font typeface="Poppins Medium Bold" panose="020B0604020202020204" charset="0"/>
      <p:bold r:id="rId75"/>
    </p:embeddedFont>
    <p:embeddedFont>
      <p:font typeface="Franklin Gothic Heavy" panose="020B0903020102020204" pitchFamily="34" charset="0"/>
      <p:regular r:id="rId76"/>
      <p:italic r:id="rId77"/>
    </p:embeddedFont>
    <p:embeddedFont>
      <p:font typeface="Calibri" panose="020F0502020204030204" pitchFamily="34" charset="0"/>
      <p:regular r:id="rId78"/>
      <p:bold r:id="rId79"/>
      <p:italic r:id="rId80"/>
      <p:boldItalic r:id="rId81"/>
    </p:embeddedFont>
    <p:embeddedFont>
      <p:font typeface="Poppins Medium" panose="020B0604020202020204" charset="0"/>
      <p:regular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15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4.fntdata"/><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0.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8.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3270925">
            <a:off x="-3835686" y="331388"/>
            <a:ext cx="18947486" cy="13960650"/>
          </a:xfrm>
          <a:prstGeom prst="rect">
            <a:avLst/>
          </a:prstGeom>
          <a:solidFill>
            <a:srgbClr val="098C4A"/>
          </a:solidFill>
        </p:spPr>
      </p:sp>
      <p:pic>
        <p:nvPicPr>
          <p:cNvPr id="4" name="Picture 4"/>
          <p:cNvPicPr>
            <a:picLocks noChangeAspect="1"/>
          </p:cNvPicPr>
          <p:nvPr/>
        </p:nvPicPr>
        <p:blipFill>
          <a:blip r:embed="rId2"/>
          <a:srcRect/>
          <a:stretch>
            <a:fillRect/>
          </a:stretch>
        </p:blipFill>
        <p:spPr>
          <a:xfrm>
            <a:off x="-152400" y="755156"/>
            <a:ext cx="1930153" cy="1930153"/>
          </a:xfrm>
          <a:prstGeom prst="rect">
            <a:avLst/>
          </a:prstGeom>
        </p:spPr>
      </p:pic>
      <p:grpSp>
        <p:nvGrpSpPr>
          <p:cNvPr id="5" name="Group 5"/>
          <p:cNvGrpSpPr/>
          <p:nvPr/>
        </p:nvGrpSpPr>
        <p:grpSpPr>
          <a:xfrm>
            <a:off x="609600" y="2827670"/>
            <a:ext cx="13106400" cy="5640677"/>
            <a:chOff x="-558799" y="-288994"/>
            <a:chExt cx="17475200" cy="7520903"/>
          </a:xfrm>
        </p:grpSpPr>
        <p:sp>
          <p:nvSpPr>
            <p:cNvPr id="6" name="TextBox 6"/>
            <p:cNvSpPr txBox="1"/>
            <p:nvPr/>
          </p:nvSpPr>
          <p:spPr>
            <a:xfrm>
              <a:off x="3708401" y="6263197"/>
              <a:ext cx="12988651" cy="968712"/>
            </a:xfrm>
            <a:prstGeom prst="rect">
              <a:avLst/>
            </a:prstGeom>
          </p:spPr>
          <p:txBody>
            <a:bodyPr lIns="0" tIns="0" rIns="0" bIns="0" rtlCol="0" anchor="t">
              <a:spAutoFit/>
            </a:bodyPr>
            <a:lstStyle/>
            <a:p>
              <a:pPr>
                <a:lnSpc>
                  <a:spcPts val="6020"/>
                </a:lnSpc>
              </a:pPr>
              <a:r>
                <a:rPr lang="en-US" sz="4300" spc="85" dirty="0">
                  <a:solidFill>
                    <a:srgbClr val="FFC000"/>
                  </a:solidFill>
                  <a:latin typeface="Arial Black" panose="020B0A04020102020204" pitchFamily="34" charset="0"/>
                </a:rPr>
                <a:t>Segundo </a:t>
              </a:r>
              <a:r>
                <a:rPr lang="en-US" sz="4300" spc="85" dirty="0" err="1">
                  <a:solidFill>
                    <a:srgbClr val="FFC000"/>
                  </a:solidFill>
                  <a:latin typeface="Arial Black" panose="020B0A04020102020204" pitchFamily="34" charset="0"/>
                </a:rPr>
                <a:t>Semestre</a:t>
              </a:r>
              <a:r>
                <a:rPr lang="en-US" sz="4300" spc="85" dirty="0">
                  <a:solidFill>
                    <a:srgbClr val="FFC000"/>
                  </a:solidFill>
                  <a:latin typeface="Arial Black" panose="020B0A04020102020204" pitchFamily="34" charset="0"/>
                </a:rPr>
                <a:t> 2021</a:t>
              </a:r>
            </a:p>
          </p:txBody>
        </p:sp>
        <p:sp>
          <p:nvSpPr>
            <p:cNvPr id="7" name="TextBox 7"/>
            <p:cNvSpPr txBox="1"/>
            <p:nvPr/>
          </p:nvSpPr>
          <p:spPr>
            <a:xfrm>
              <a:off x="-558799" y="-288994"/>
              <a:ext cx="17475200" cy="2489144"/>
            </a:xfrm>
            <a:prstGeom prst="rect">
              <a:avLst/>
            </a:prstGeom>
          </p:spPr>
          <p:txBody>
            <a:bodyPr wrap="square" lIns="0" tIns="0" rIns="0" bIns="0" rtlCol="0" anchor="t">
              <a:spAutoFit/>
            </a:bodyPr>
            <a:lstStyle/>
            <a:p>
              <a:pPr>
                <a:lnSpc>
                  <a:spcPts val="16610"/>
                </a:lnSpc>
              </a:pPr>
              <a:r>
                <a:rPr lang="en-US" sz="8000" spc="226" dirty="0" err="1">
                  <a:solidFill>
                    <a:srgbClr val="FFC000"/>
                  </a:solidFill>
                  <a:latin typeface="Arial Black" panose="020B0A04020102020204" pitchFamily="34" charset="0"/>
                </a:rPr>
                <a:t>Rendición</a:t>
              </a:r>
              <a:r>
                <a:rPr lang="en-US" sz="8000" spc="226" dirty="0">
                  <a:solidFill>
                    <a:srgbClr val="FFC000"/>
                  </a:solidFill>
                  <a:latin typeface="Arial Black" panose="020B0A04020102020204" pitchFamily="34" charset="0"/>
                </a:rPr>
                <a:t> de </a:t>
              </a:r>
              <a:r>
                <a:rPr lang="en-US" sz="8000" spc="226" dirty="0" err="1">
                  <a:solidFill>
                    <a:srgbClr val="FFC000"/>
                  </a:solidFill>
                  <a:latin typeface="Arial Black" panose="020B0A04020102020204" pitchFamily="34" charset="0"/>
                </a:rPr>
                <a:t>Cuentas</a:t>
              </a:r>
              <a:endParaRPr lang="en-US" sz="8000" spc="226" dirty="0">
                <a:solidFill>
                  <a:srgbClr val="FFC000"/>
                </a:solidFill>
                <a:latin typeface="Arial Black" panose="020B0A04020102020204" pitchFamily="34" charset="0"/>
              </a:endParaRPr>
            </a:p>
          </p:txBody>
        </p:sp>
      </p:grpSp>
      <p:sp>
        <p:nvSpPr>
          <p:cNvPr id="8" name="AutoShape 8"/>
          <p:cNvSpPr/>
          <p:nvPr/>
        </p:nvSpPr>
        <p:spPr>
          <a:xfrm rot="14459">
            <a:off x="957334" y="7227422"/>
            <a:ext cx="11072177" cy="0"/>
          </a:xfrm>
          <a:prstGeom prst="line">
            <a:avLst/>
          </a:prstGeom>
          <a:ln w="47625" cap="rnd">
            <a:solidFill>
              <a:srgbClr val="FFFFFF"/>
            </a:solidFill>
            <a:prstDash val="solid"/>
            <a:headEnd type="none" w="sm" len="sm"/>
            <a:tailEnd type="none" w="sm" len="sm"/>
          </a:ln>
        </p:spPr>
      </p:sp>
      <p:pic>
        <p:nvPicPr>
          <p:cNvPr id="9" name="Picture 9"/>
          <p:cNvPicPr>
            <a:picLocks noChangeAspect="1"/>
          </p:cNvPicPr>
          <p:nvPr/>
        </p:nvPicPr>
        <p:blipFill>
          <a:blip r:embed="rId3"/>
          <a:srcRect t="10762" b="10762"/>
          <a:stretch>
            <a:fillRect/>
          </a:stretch>
        </p:blipFill>
        <p:spPr>
          <a:xfrm>
            <a:off x="161653" y="8959454"/>
            <a:ext cx="16673088" cy="136566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478000" y="1132545"/>
            <a:ext cx="2180775" cy="3126558"/>
          </a:xfrm>
          <a:prstGeom prst="rect">
            <a:avLst/>
          </a:prstGeom>
        </p:spPr>
      </p:pic>
      <p:sp>
        <p:nvSpPr>
          <p:cNvPr id="14" name="CuadroTexto 13"/>
          <p:cNvSpPr txBox="1"/>
          <p:nvPr/>
        </p:nvSpPr>
        <p:spPr>
          <a:xfrm>
            <a:off x="1219200" y="4917970"/>
            <a:ext cx="11201400" cy="1200329"/>
          </a:xfrm>
          <a:prstGeom prst="rect">
            <a:avLst/>
          </a:prstGeom>
          <a:noFill/>
        </p:spPr>
        <p:txBody>
          <a:bodyPr wrap="square" rtlCol="0">
            <a:spAutoFit/>
          </a:bodyPr>
          <a:lstStyle/>
          <a:p>
            <a:r>
              <a:rPr lang="es-ES" sz="3600" dirty="0">
                <a:solidFill>
                  <a:schemeClr val="bg1"/>
                </a:solidFill>
                <a:latin typeface="Arial Black" panose="020B0A04020102020204" pitchFamily="34" charset="0"/>
              </a:rPr>
              <a:t>Lewis Montero Polo</a:t>
            </a:r>
          </a:p>
          <a:p>
            <a:r>
              <a:rPr lang="es-ES" sz="3600" dirty="0">
                <a:solidFill>
                  <a:schemeClr val="bg1"/>
                </a:solidFill>
                <a:latin typeface="Arial Black" panose="020B0A04020102020204" pitchFamily="34" charset="0"/>
              </a:rPr>
              <a:t>Cesar Augusto </a:t>
            </a:r>
            <a:r>
              <a:rPr lang="es-ES" sz="3600" dirty="0" err="1">
                <a:solidFill>
                  <a:schemeClr val="bg1"/>
                </a:solidFill>
                <a:latin typeface="Arial Black" panose="020B0A04020102020204" pitchFamily="34" charset="0"/>
              </a:rPr>
              <a:t>Pión</a:t>
            </a:r>
            <a:r>
              <a:rPr lang="es-ES" sz="3600" dirty="0">
                <a:solidFill>
                  <a:schemeClr val="bg1"/>
                </a:solidFill>
                <a:latin typeface="Arial Black" panose="020B0A04020102020204" pitchFamily="34" charset="0"/>
              </a:rPr>
              <a:t> González</a:t>
            </a:r>
            <a:endParaRPr lang="es-CO" sz="3600" dirty="0">
              <a:solidFill>
                <a:schemeClr val="bg1"/>
              </a:solidFill>
              <a:latin typeface="Arial Black" panose="020B0A04020102020204" pitchFamily="34" charset="0"/>
            </a:endParaRPr>
          </a:p>
        </p:txBody>
      </p:sp>
      <p:pic>
        <p:nvPicPr>
          <p:cNvPr id="15" name="Imagen 14"/>
          <p:cNvPicPr>
            <a:picLocks noChangeAspect="1"/>
          </p:cNvPicPr>
          <p:nvPr/>
        </p:nvPicPr>
        <p:blipFill rotWithShape="1">
          <a:blip r:embed="rId6" cstate="print">
            <a:extLst>
              <a:ext uri="{28A0092B-C50C-407E-A947-70E740481C1C}">
                <a14:useLocalDpi xmlns:a14="http://schemas.microsoft.com/office/drawing/2010/main" val="0"/>
              </a:ext>
            </a:extLst>
          </a:blip>
          <a:srcRect l="5722" t="5981" r="5450" b="9932"/>
          <a:stretch>
            <a:fillRect/>
          </a:stretch>
        </p:blipFill>
        <p:spPr>
          <a:xfrm>
            <a:off x="4156023" y="908733"/>
            <a:ext cx="3429000" cy="16229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t="14227" b="14227"/>
          <a:stretch>
            <a:fillRect/>
          </a:stretch>
        </p:blipFill>
        <p:spPr>
          <a:xfrm>
            <a:off x="0" y="8921333"/>
            <a:ext cx="18288000" cy="1365667"/>
          </a:xfrm>
          <a:prstGeom prst="rect">
            <a:avLst/>
          </a:prstGeom>
        </p:spPr>
      </p:pic>
      <p:pic>
        <p:nvPicPr>
          <p:cNvPr id="11" name="Picture 2"/>
          <p:cNvPicPr>
            <a:picLocks noChangeAspect="1"/>
          </p:cNvPicPr>
          <p:nvPr/>
        </p:nvPicPr>
        <p:blipFill>
          <a:blip r:embed="rId3"/>
          <a:srcRect/>
          <a:stretch>
            <a:fillRect/>
          </a:stretch>
        </p:blipFill>
        <p:spPr>
          <a:xfrm>
            <a:off x="1028700" y="744019"/>
            <a:ext cx="1930153" cy="1930153"/>
          </a:xfrm>
          <a:prstGeom prst="rect">
            <a:avLst/>
          </a:prstGeom>
        </p:spPr>
      </p:pic>
      <p:pic>
        <p:nvPicPr>
          <p:cNvPr id="13"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a 14"/>
          <p:cNvGraphicFramePr>
            <a:graphicFrameLocks noGrp="1"/>
          </p:cNvGraphicFramePr>
          <p:nvPr>
            <p:extLst>
              <p:ext uri="{D42A27DB-BD31-4B8C-83A1-F6EECF244321}">
                <p14:modId xmlns:p14="http://schemas.microsoft.com/office/powerpoint/2010/main" val="1594357602"/>
              </p:ext>
            </p:extLst>
          </p:nvPr>
        </p:nvGraphicFramePr>
        <p:xfrm>
          <a:off x="1024346" y="3082896"/>
          <a:ext cx="16878300" cy="4571999"/>
        </p:xfrm>
        <a:graphic>
          <a:graphicData uri="http://schemas.openxmlformats.org/drawingml/2006/table">
            <a:tbl>
              <a:tblPr/>
              <a:tblGrid>
                <a:gridCol w="16878300">
                  <a:extLst>
                    <a:ext uri="{9D8B030D-6E8A-4147-A177-3AD203B41FA5}">
                      <a16:colId xmlns:a16="http://schemas.microsoft.com/office/drawing/2014/main" val="20000"/>
                    </a:ext>
                  </a:extLst>
                </a:gridCol>
              </a:tblGrid>
              <a:tr h="4571999">
                <a:tc>
                  <a:txBody>
                    <a:bodyPr/>
                    <a:lstStyle/>
                    <a:p>
                      <a:pPr algn="just" fontAlgn="ctr"/>
                      <a:r>
                        <a:rPr lang="es-ES" sz="4400" b="0" i="0" u="none" strike="noStrike" dirty="0">
                          <a:solidFill>
                            <a:srgbClr val="000000"/>
                          </a:solidFill>
                          <a:effectLst/>
                          <a:latin typeface="Arial Black" panose="020B0A04020102020204" pitchFamily="34" charset="0"/>
                          <a:cs typeface="Poppins Medium" panose="02000000000000000000" charset="0"/>
                        </a:rPr>
                        <a:t>"POR MEDIO DEL CUAL LA CALLE REAL DE MANGA  CAMBIA DE NOMBRE A TERESITA ROMÁN DE ZUREK"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 name="CuadroTexto 1">
            <a:extLst>
              <a:ext uri="{FF2B5EF4-FFF2-40B4-BE49-F238E27FC236}">
                <a16:creationId xmlns:a16="http://schemas.microsoft.com/office/drawing/2014/main" id="{6F8D0430-D50B-43A0-AFA5-DD903744ABE3}"/>
              </a:ext>
            </a:extLst>
          </p:cNvPr>
          <p:cNvSpPr txBox="1"/>
          <p:nvPr/>
        </p:nvSpPr>
        <p:spPr>
          <a:xfrm>
            <a:off x="5257800" y="1028700"/>
            <a:ext cx="12954000" cy="1569660"/>
          </a:xfrm>
          <a:prstGeom prst="rect">
            <a:avLst/>
          </a:prstGeom>
          <a:noFill/>
        </p:spPr>
        <p:txBody>
          <a:bodyPr wrap="square" rtlCol="0">
            <a:spAutoFit/>
          </a:bodyPr>
          <a:lstStyle/>
          <a:p>
            <a:r>
              <a:rPr lang="es-ES" sz="4800" dirty="0">
                <a:solidFill>
                  <a:schemeClr val="bg1"/>
                </a:solidFill>
                <a:latin typeface="Arial Black" panose="020B0A04020102020204" pitchFamily="34" charset="0"/>
              </a:rPr>
              <a:t>PROYECTO DE ACUERDO  COMPAÑÍA BANCADA CONSERVADORA</a:t>
            </a:r>
            <a:endParaRPr lang="es-419" sz="4800" dirty="0">
              <a:solidFill>
                <a:schemeClr val="bg1"/>
              </a:solidFill>
              <a:latin typeface="Arial Black" panose="020B0A04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t="14227" b="14227"/>
          <a:stretch>
            <a:fillRect/>
          </a:stretch>
        </p:blipFill>
        <p:spPr>
          <a:xfrm>
            <a:off x="0" y="8921333"/>
            <a:ext cx="18288000" cy="1365667"/>
          </a:xfrm>
          <a:prstGeom prst="rect">
            <a:avLst/>
          </a:prstGeom>
        </p:spPr>
      </p:pic>
      <p:pic>
        <p:nvPicPr>
          <p:cNvPr id="11" name="Picture 2"/>
          <p:cNvPicPr>
            <a:picLocks noChangeAspect="1"/>
          </p:cNvPicPr>
          <p:nvPr/>
        </p:nvPicPr>
        <p:blipFill>
          <a:blip r:embed="rId3"/>
          <a:srcRect/>
          <a:stretch>
            <a:fillRect/>
          </a:stretch>
        </p:blipFill>
        <p:spPr>
          <a:xfrm>
            <a:off x="1028700" y="744019"/>
            <a:ext cx="1930153" cy="1930153"/>
          </a:xfrm>
          <a:prstGeom prst="rect">
            <a:avLst/>
          </a:prstGeom>
        </p:spPr>
      </p:pic>
      <p:pic>
        <p:nvPicPr>
          <p:cNvPr id="13"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a 14"/>
          <p:cNvGraphicFramePr>
            <a:graphicFrameLocks noGrp="1"/>
          </p:cNvGraphicFramePr>
          <p:nvPr>
            <p:extLst>
              <p:ext uri="{D42A27DB-BD31-4B8C-83A1-F6EECF244321}">
                <p14:modId xmlns:p14="http://schemas.microsoft.com/office/powerpoint/2010/main" val="1497302167"/>
              </p:ext>
            </p:extLst>
          </p:nvPr>
        </p:nvGraphicFramePr>
        <p:xfrm>
          <a:off x="304800" y="3314700"/>
          <a:ext cx="17373600" cy="4186183"/>
        </p:xfrm>
        <a:graphic>
          <a:graphicData uri="http://schemas.openxmlformats.org/drawingml/2006/table">
            <a:tbl>
              <a:tblPr/>
              <a:tblGrid>
                <a:gridCol w="17373600">
                  <a:extLst>
                    <a:ext uri="{9D8B030D-6E8A-4147-A177-3AD203B41FA5}">
                      <a16:colId xmlns:a16="http://schemas.microsoft.com/office/drawing/2014/main" val="20000"/>
                    </a:ext>
                  </a:extLst>
                </a:gridCol>
              </a:tblGrid>
              <a:tr h="4186183">
                <a:tc>
                  <a:txBody>
                    <a:bodyPr/>
                    <a:lstStyle/>
                    <a:p>
                      <a:pPr algn="just" fontAlgn="ctr"/>
                      <a:r>
                        <a:rPr lang="es-ES" sz="5400" b="0" i="0" u="none" strike="noStrike" dirty="0">
                          <a:solidFill>
                            <a:srgbClr val="000000"/>
                          </a:solidFill>
                          <a:effectLst/>
                          <a:latin typeface="Arial Black" panose="020B0A04020102020204" pitchFamily="34" charset="0"/>
                          <a:cs typeface="Poppins Medium" panose="02000000000000000000" charset="0"/>
                        </a:rPr>
                        <a:t>"POR EL CUAL SE CONFORMA UN COMITÉ PARA EL DIÁLOGO SOCIAL E INCLUSIÓN QUE PERMITA LA CONSTRUCCIÓN DE BASES SÓLIDAS PARA LA PAZ URBANA Y RURAL DE CARTAGENA"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 name="CuadroTexto 1">
            <a:extLst>
              <a:ext uri="{FF2B5EF4-FFF2-40B4-BE49-F238E27FC236}">
                <a16:creationId xmlns:a16="http://schemas.microsoft.com/office/drawing/2014/main" id="{0949098A-4BE6-4A8F-9C1C-48F763E893D1}"/>
              </a:ext>
            </a:extLst>
          </p:cNvPr>
          <p:cNvSpPr txBox="1"/>
          <p:nvPr/>
        </p:nvSpPr>
        <p:spPr>
          <a:xfrm>
            <a:off x="5562600" y="744019"/>
            <a:ext cx="12420600" cy="1015663"/>
          </a:xfrm>
          <a:prstGeom prst="rect">
            <a:avLst/>
          </a:prstGeom>
          <a:noFill/>
        </p:spPr>
        <p:txBody>
          <a:bodyPr wrap="square" rtlCol="0">
            <a:spAutoFit/>
          </a:bodyPr>
          <a:lstStyle/>
          <a:p>
            <a:r>
              <a:rPr lang="es-ES" sz="6000" dirty="0">
                <a:solidFill>
                  <a:schemeClr val="bg1"/>
                </a:solidFill>
                <a:latin typeface="Arial Black" panose="020B0A04020102020204" pitchFamily="34" charset="0"/>
              </a:rPr>
              <a:t>PROYECTO DE ACUERDO 04</a:t>
            </a:r>
            <a:endParaRPr lang="es-419" sz="6000" dirty="0">
              <a:solidFill>
                <a:schemeClr val="bg1"/>
              </a:solidFill>
              <a:latin typeface="Arial Black" panose="020B0A040201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t="14227" b="14227"/>
          <a:stretch>
            <a:fillRect/>
          </a:stretch>
        </p:blipFill>
        <p:spPr>
          <a:xfrm>
            <a:off x="0" y="8921333"/>
            <a:ext cx="18288000" cy="1365667"/>
          </a:xfrm>
          <a:prstGeom prst="rect">
            <a:avLst/>
          </a:prstGeom>
        </p:spPr>
      </p:pic>
      <p:pic>
        <p:nvPicPr>
          <p:cNvPr id="11" name="Picture 2"/>
          <p:cNvPicPr>
            <a:picLocks noChangeAspect="1"/>
          </p:cNvPicPr>
          <p:nvPr/>
        </p:nvPicPr>
        <p:blipFill>
          <a:blip r:embed="rId3"/>
          <a:srcRect/>
          <a:stretch>
            <a:fillRect/>
          </a:stretch>
        </p:blipFill>
        <p:spPr>
          <a:xfrm>
            <a:off x="1028700" y="744019"/>
            <a:ext cx="1930153" cy="1930153"/>
          </a:xfrm>
          <a:prstGeom prst="rect">
            <a:avLst/>
          </a:prstGeom>
        </p:spPr>
      </p:pic>
      <p:pic>
        <p:nvPicPr>
          <p:cNvPr id="13"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2100938088"/>
              </p:ext>
            </p:extLst>
          </p:nvPr>
        </p:nvGraphicFramePr>
        <p:xfrm>
          <a:off x="609600" y="3390900"/>
          <a:ext cx="17526000" cy="4876800"/>
        </p:xfrm>
        <a:graphic>
          <a:graphicData uri="http://schemas.openxmlformats.org/drawingml/2006/table">
            <a:tbl>
              <a:tblPr/>
              <a:tblGrid>
                <a:gridCol w="17526000">
                  <a:extLst>
                    <a:ext uri="{9D8B030D-6E8A-4147-A177-3AD203B41FA5}">
                      <a16:colId xmlns:a16="http://schemas.microsoft.com/office/drawing/2014/main" val="20000"/>
                    </a:ext>
                  </a:extLst>
                </a:gridCol>
              </a:tblGrid>
              <a:tr h="4876800">
                <a:tc>
                  <a:txBody>
                    <a:bodyPr/>
                    <a:lstStyle/>
                    <a:p>
                      <a:pPr algn="just" fontAlgn="ctr"/>
                      <a:r>
                        <a:rPr lang="es-ES" sz="4800" b="0" i="0" u="none" strike="noStrike" dirty="0">
                          <a:solidFill>
                            <a:srgbClr val="000000"/>
                          </a:solidFill>
                          <a:effectLst/>
                          <a:latin typeface="Arial Black" panose="020B0A04020102020204" pitchFamily="34" charset="0"/>
                          <a:cs typeface="Poppins Medium" panose="02000000000000000000" charset="0"/>
                        </a:rPr>
                        <a:t>"POR EL CUAL SE MODIFICA EL ACUERDO 003 DE ABRIL 23 DE 2007 Y SE ADICIONA EL DIA PRIMERO DE NOVIEMBRE DE CADA AÑO, COMO EL DIA DE LA ALIMENTACION DE NIÑOS, NIÑAS Y ADOLESCENTES EN EL DISTRITO"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 name="CuadroTexto 1">
            <a:extLst>
              <a:ext uri="{FF2B5EF4-FFF2-40B4-BE49-F238E27FC236}">
                <a16:creationId xmlns:a16="http://schemas.microsoft.com/office/drawing/2014/main" id="{8A806321-7D41-48A8-8CE2-7CE87EA9F5A6}"/>
              </a:ext>
            </a:extLst>
          </p:cNvPr>
          <p:cNvSpPr txBox="1"/>
          <p:nvPr/>
        </p:nvSpPr>
        <p:spPr>
          <a:xfrm>
            <a:off x="5423147" y="729190"/>
            <a:ext cx="12712453" cy="923330"/>
          </a:xfrm>
          <a:prstGeom prst="rect">
            <a:avLst/>
          </a:prstGeom>
          <a:noFill/>
        </p:spPr>
        <p:txBody>
          <a:bodyPr wrap="square" rtlCol="0">
            <a:spAutoFit/>
          </a:bodyPr>
          <a:lstStyle/>
          <a:p>
            <a:r>
              <a:rPr lang="es-ES" sz="5400" dirty="0">
                <a:solidFill>
                  <a:schemeClr val="bg1"/>
                </a:solidFill>
                <a:latin typeface="Arial Black" panose="020B0A04020102020204" pitchFamily="34" charset="0"/>
              </a:rPr>
              <a:t>PROYECTO DE ACUERDO 099</a:t>
            </a:r>
            <a:endParaRPr lang="es-419" sz="5400" dirty="0">
              <a:solidFill>
                <a:schemeClr val="bg1"/>
              </a:solidFill>
              <a:latin typeface="Arial Black" panose="020B0A040201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t="14227" b="14227"/>
          <a:stretch>
            <a:fillRect/>
          </a:stretch>
        </p:blipFill>
        <p:spPr>
          <a:xfrm>
            <a:off x="0" y="8921333"/>
            <a:ext cx="18288000" cy="1365667"/>
          </a:xfrm>
          <a:prstGeom prst="rect">
            <a:avLst/>
          </a:prstGeom>
        </p:spPr>
      </p:pic>
      <p:pic>
        <p:nvPicPr>
          <p:cNvPr id="11" name="Picture 2"/>
          <p:cNvPicPr>
            <a:picLocks noChangeAspect="1"/>
          </p:cNvPicPr>
          <p:nvPr/>
        </p:nvPicPr>
        <p:blipFill>
          <a:blip r:embed="rId3"/>
          <a:srcRect/>
          <a:stretch>
            <a:fillRect/>
          </a:stretch>
        </p:blipFill>
        <p:spPr>
          <a:xfrm>
            <a:off x="1028700" y="744019"/>
            <a:ext cx="1930153" cy="1930153"/>
          </a:xfrm>
          <a:prstGeom prst="rect">
            <a:avLst/>
          </a:prstGeom>
        </p:spPr>
      </p:pic>
      <p:pic>
        <p:nvPicPr>
          <p:cNvPr id="13"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1903283457"/>
              </p:ext>
            </p:extLst>
          </p:nvPr>
        </p:nvGraphicFramePr>
        <p:xfrm>
          <a:off x="304800" y="2874873"/>
          <a:ext cx="17678400" cy="5850027"/>
        </p:xfrm>
        <a:graphic>
          <a:graphicData uri="http://schemas.openxmlformats.org/drawingml/2006/table">
            <a:tbl>
              <a:tblPr/>
              <a:tblGrid>
                <a:gridCol w="17678400">
                  <a:extLst>
                    <a:ext uri="{9D8B030D-6E8A-4147-A177-3AD203B41FA5}">
                      <a16:colId xmlns:a16="http://schemas.microsoft.com/office/drawing/2014/main" val="20000"/>
                    </a:ext>
                  </a:extLst>
                </a:gridCol>
              </a:tblGrid>
              <a:tr h="5850027">
                <a:tc>
                  <a:txBody>
                    <a:bodyPr/>
                    <a:lstStyle/>
                    <a:p>
                      <a:pPr algn="just" fontAlgn="ctr"/>
                      <a:r>
                        <a:rPr lang="es-ES" sz="4800" b="0" i="0" u="none" strike="noStrike" dirty="0">
                          <a:solidFill>
                            <a:srgbClr val="000000"/>
                          </a:solidFill>
                          <a:effectLst/>
                          <a:latin typeface="Arial Black" panose="020B0A04020102020204" pitchFamily="34" charset="0"/>
                          <a:cs typeface="Poppins Medium" panose="02000000000000000000" charset="0"/>
                        </a:rPr>
                        <a:t>"POR LA CUAL SE ESTABLECE LA CÁTEDRA DE HISTORIA DE CARTAGENA DE INDIAS EN LA INSTITUCIONES EDUCATIVAS DEL DISTRITO DE CARTAGENA Y SE DICTAN OTRAS DISPOSICIONES."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 name="CuadroTexto 1">
            <a:extLst>
              <a:ext uri="{FF2B5EF4-FFF2-40B4-BE49-F238E27FC236}">
                <a16:creationId xmlns:a16="http://schemas.microsoft.com/office/drawing/2014/main" id="{5173B8FC-B080-4055-A11F-9AD4CF41D255}"/>
              </a:ext>
            </a:extLst>
          </p:cNvPr>
          <p:cNvSpPr txBox="1"/>
          <p:nvPr/>
        </p:nvSpPr>
        <p:spPr>
          <a:xfrm>
            <a:off x="5562600" y="744019"/>
            <a:ext cx="12420600" cy="1015663"/>
          </a:xfrm>
          <a:prstGeom prst="rect">
            <a:avLst/>
          </a:prstGeom>
          <a:noFill/>
        </p:spPr>
        <p:txBody>
          <a:bodyPr wrap="square" rtlCol="0">
            <a:spAutoFit/>
          </a:bodyPr>
          <a:lstStyle/>
          <a:p>
            <a:r>
              <a:rPr lang="es-ES" sz="6000" dirty="0">
                <a:solidFill>
                  <a:schemeClr val="bg1"/>
                </a:solidFill>
                <a:latin typeface="Arial Black" panose="020B0A04020102020204" pitchFamily="34" charset="0"/>
              </a:rPr>
              <a:t>PROYECTO DE ACUERDO 107</a:t>
            </a:r>
            <a:endParaRPr lang="es-419" sz="6000" dirty="0">
              <a:solidFill>
                <a:schemeClr val="bg1"/>
              </a:solidFill>
              <a:latin typeface="Arial Black" panose="020B0A040201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t="14227" b="14227"/>
          <a:stretch>
            <a:fillRect/>
          </a:stretch>
        </p:blipFill>
        <p:spPr>
          <a:xfrm>
            <a:off x="0" y="8921333"/>
            <a:ext cx="18288000" cy="1365667"/>
          </a:xfrm>
          <a:prstGeom prst="rect">
            <a:avLst/>
          </a:prstGeom>
        </p:spPr>
      </p:pic>
      <p:pic>
        <p:nvPicPr>
          <p:cNvPr id="11" name="Picture 2"/>
          <p:cNvPicPr>
            <a:picLocks noChangeAspect="1"/>
          </p:cNvPicPr>
          <p:nvPr/>
        </p:nvPicPr>
        <p:blipFill>
          <a:blip r:embed="rId3"/>
          <a:srcRect/>
          <a:stretch>
            <a:fillRect/>
          </a:stretch>
        </p:blipFill>
        <p:spPr>
          <a:xfrm>
            <a:off x="1028700" y="744019"/>
            <a:ext cx="1930153" cy="1930153"/>
          </a:xfrm>
          <a:prstGeom prst="rect">
            <a:avLst/>
          </a:prstGeom>
        </p:spPr>
      </p:pic>
      <p:pic>
        <p:nvPicPr>
          <p:cNvPr id="13"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3851108894"/>
              </p:ext>
            </p:extLst>
          </p:nvPr>
        </p:nvGraphicFramePr>
        <p:xfrm>
          <a:off x="457200" y="2943354"/>
          <a:ext cx="17678400" cy="6238746"/>
        </p:xfrm>
        <a:graphic>
          <a:graphicData uri="http://schemas.openxmlformats.org/drawingml/2006/table">
            <a:tbl>
              <a:tblPr/>
              <a:tblGrid>
                <a:gridCol w="17678400">
                  <a:extLst>
                    <a:ext uri="{9D8B030D-6E8A-4147-A177-3AD203B41FA5}">
                      <a16:colId xmlns:a16="http://schemas.microsoft.com/office/drawing/2014/main" val="20000"/>
                    </a:ext>
                  </a:extLst>
                </a:gridCol>
              </a:tblGrid>
              <a:tr h="6238746">
                <a:tc>
                  <a:txBody>
                    <a:bodyPr/>
                    <a:lstStyle/>
                    <a:p>
                      <a:pPr algn="just" fontAlgn="ctr"/>
                      <a:r>
                        <a:rPr lang="es-ES" sz="5400" b="0" i="0" u="none" strike="noStrike" dirty="0">
                          <a:solidFill>
                            <a:srgbClr val="000000"/>
                          </a:solidFill>
                          <a:effectLst/>
                          <a:latin typeface="Arial Black" panose="020B0A04020102020204" pitchFamily="34" charset="0"/>
                          <a:cs typeface="Poppins Medium" panose="02000000000000000000" charset="0"/>
                        </a:rPr>
                        <a:t>"POR EL CUAL SE FOMENTA EL DESARROLLO SOCIOECONÓMICO Y CULTURAL A TRAVÉS DE LA ESTRATEGIA “CARTAGENA BIOSEGURA Y PROVECHOSA 24 HORAS”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 name="CuadroTexto 1">
            <a:extLst>
              <a:ext uri="{FF2B5EF4-FFF2-40B4-BE49-F238E27FC236}">
                <a16:creationId xmlns:a16="http://schemas.microsoft.com/office/drawing/2014/main" id="{D282C9AB-1E45-43EC-BA12-53325C53319A}"/>
              </a:ext>
            </a:extLst>
          </p:cNvPr>
          <p:cNvSpPr txBox="1"/>
          <p:nvPr/>
        </p:nvSpPr>
        <p:spPr>
          <a:xfrm>
            <a:off x="5410200" y="731833"/>
            <a:ext cx="12725400" cy="1015663"/>
          </a:xfrm>
          <a:prstGeom prst="rect">
            <a:avLst/>
          </a:prstGeom>
          <a:noFill/>
        </p:spPr>
        <p:txBody>
          <a:bodyPr wrap="square" rtlCol="0">
            <a:spAutoFit/>
          </a:bodyPr>
          <a:lstStyle/>
          <a:p>
            <a:r>
              <a:rPr lang="es-ES" sz="6000" dirty="0">
                <a:solidFill>
                  <a:schemeClr val="bg1"/>
                </a:solidFill>
                <a:latin typeface="Arial Black" panose="020B0A04020102020204" pitchFamily="34" charset="0"/>
              </a:rPr>
              <a:t>PROYECTO DE ACUERDO 109</a:t>
            </a:r>
            <a:endParaRPr lang="es-419" sz="6000" dirty="0">
              <a:solidFill>
                <a:schemeClr val="bg1"/>
              </a:solidFill>
              <a:latin typeface="Arial Black" panose="020B0A04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t="14227" b="14227"/>
          <a:stretch>
            <a:fillRect/>
          </a:stretch>
        </p:blipFill>
        <p:spPr>
          <a:xfrm>
            <a:off x="0" y="8921333"/>
            <a:ext cx="18288000" cy="1365667"/>
          </a:xfrm>
          <a:prstGeom prst="rect">
            <a:avLst/>
          </a:prstGeom>
        </p:spPr>
      </p:pic>
      <p:pic>
        <p:nvPicPr>
          <p:cNvPr id="11" name="Picture 2"/>
          <p:cNvPicPr>
            <a:picLocks noChangeAspect="1"/>
          </p:cNvPicPr>
          <p:nvPr/>
        </p:nvPicPr>
        <p:blipFill>
          <a:blip r:embed="rId3"/>
          <a:srcRect/>
          <a:stretch>
            <a:fillRect/>
          </a:stretch>
        </p:blipFill>
        <p:spPr>
          <a:xfrm>
            <a:off x="1028700" y="744019"/>
            <a:ext cx="1930153" cy="1930153"/>
          </a:xfrm>
          <a:prstGeom prst="rect">
            <a:avLst/>
          </a:prstGeom>
        </p:spPr>
      </p:pic>
      <p:pic>
        <p:nvPicPr>
          <p:cNvPr id="13"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443303310"/>
              </p:ext>
            </p:extLst>
          </p:nvPr>
        </p:nvGraphicFramePr>
        <p:xfrm>
          <a:off x="228600" y="2933700"/>
          <a:ext cx="17830800" cy="6044565"/>
        </p:xfrm>
        <a:graphic>
          <a:graphicData uri="http://schemas.openxmlformats.org/drawingml/2006/table">
            <a:tbl>
              <a:tblPr/>
              <a:tblGrid>
                <a:gridCol w="17830800">
                  <a:extLst>
                    <a:ext uri="{9D8B030D-6E8A-4147-A177-3AD203B41FA5}">
                      <a16:colId xmlns:a16="http://schemas.microsoft.com/office/drawing/2014/main" val="20000"/>
                    </a:ext>
                  </a:extLst>
                </a:gridCol>
              </a:tblGrid>
              <a:tr h="5486400">
                <a:tc>
                  <a:txBody>
                    <a:bodyPr/>
                    <a:lstStyle/>
                    <a:p>
                      <a:pPr algn="just" fontAlgn="ctr"/>
                      <a:r>
                        <a:rPr lang="es-ES" sz="3600" b="0" i="0" u="none" strike="noStrike" dirty="0">
                          <a:solidFill>
                            <a:srgbClr val="000000"/>
                          </a:solidFill>
                          <a:effectLst/>
                          <a:latin typeface="Arial Black" panose="020B0A04020102020204" pitchFamily="34" charset="0"/>
                          <a:cs typeface="Poppins Medium" panose="02000000000000000000" charset="0"/>
                        </a:rPr>
                        <a:t>"MEDIANTE EL CUAL SE PRIORIZA LA  ORGANIZACIÓN Y PROYECCIÓN DEL MERCADO  PÚBLICO  BAZURTO  COMO REACTIVADOR DE LA ECONOMÍA CARTAGENERA , REFORMULANDO Y CREANDO LA POLITICAS PUBLICA “ BAZURTO LA CARTA POST PANDÉMICA  QUE REDUCE LA NECESIDAD SOCIAL” PARA QUE ASÍ, SE INCREMENTE LA PROTECCIÓN Y ESTÍMULO A  LA ECONOMÍA, SALUD Y ORGANIZACIÓN  DE LOS  MINORISTAS  Y VENDEDORES  AMBULANTES  DE ABARROTES, ALIMENTOS  Y OTROS,   GARANTIZANDO TAMBIÉN  EL IMPULSO , ORGANIZACIÓN  Y  DIFUSIÓN DE  LAS ACTIVIDADES CULTURALES  Y GASTRONOMÍA CARIBEÑA  NACIDA  O DIFUNDIDA EN SU INTERIOR."</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 name="CuadroTexto 1">
            <a:extLst>
              <a:ext uri="{FF2B5EF4-FFF2-40B4-BE49-F238E27FC236}">
                <a16:creationId xmlns:a16="http://schemas.microsoft.com/office/drawing/2014/main" id="{A2EAC4C3-64FC-457C-8EEA-D6B5408E61F2}"/>
              </a:ext>
            </a:extLst>
          </p:cNvPr>
          <p:cNvSpPr txBox="1"/>
          <p:nvPr/>
        </p:nvSpPr>
        <p:spPr>
          <a:xfrm>
            <a:off x="5330294" y="731833"/>
            <a:ext cx="12729106" cy="1015663"/>
          </a:xfrm>
          <a:prstGeom prst="rect">
            <a:avLst/>
          </a:prstGeom>
          <a:noFill/>
        </p:spPr>
        <p:txBody>
          <a:bodyPr wrap="square" rtlCol="0">
            <a:spAutoFit/>
          </a:bodyPr>
          <a:lstStyle/>
          <a:p>
            <a:r>
              <a:rPr lang="es-ES" sz="6000" dirty="0">
                <a:solidFill>
                  <a:schemeClr val="bg1"/>
                </a:solidFill>
                <a:latin typeface="Arial Black" panose="020B0A04020102020204" pitchFamily="34" charset="0"/>
              </a:rPr>
              <a:t>PROYECTO DE ACUERDO 110</a:t>
            </a:r>
            <a:endParaRPr lang="es-419" sz="6000" dirty="0">
              <a:solidFill>
                <a:schemeClr val="bg1"/>
              </a:solidFill>
              <a:latin typeface="Arial Black" panose="020B0A040201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t="14227" b="14227"/>
          <a:stretch>
            <a:fillRect/>
          </a:stretch>
        </p:blipFill>
        <p:spPr>
          <a:xfrm>
            <a:off x="0" y="8921333"/>
            <a:ext cx="18288000" cy="1365667"/>
          </a:xfrm>
          <a:prstGeom prst="rect">
            <a:avLst/>
          </a:prstGeom>
        </p:spPr>
      </p:pic>
      <p:pic>
        <p:nvPicPr>
          <p:cNvPr id="11" name="Picture 2"/>
          <p:cNvPicPr>
            <a:picLocks noChangeAspect="1"/>
          </p:cNvPicPr>
          <p:nvPr/>
        </p:nvPicPr>
        <p:blipFill>
          <a:blip r:embed="rId3"/>
          <a:srcRect/>
          <a:stretch>
            <a:fillRect/>
          </a:stretch>
        </p:blipFill>
        <p:spPr>
          <a:xfrm>
            <a:off x="1028700" y="744019"/>
            <a:ext cx="1930153" cy="1930153"/>
          </a:xfrm>
          <a:prstGeom prst="rect">
            <a:avLst/>
          </a:prstGeom>
        </p:spPr>
      </p:pic>
      <p:pic>
        <p:nvPicPr>
          <p:cNvPr id="13"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4262127967"/>
              </p:ext>
            </p:extLst>
          </p:nvPr>
        </p:nvGraphicFramePr>
        <p:xfrm>
          <a:off x="304800" y="3086100"/>
          <a:ext cx="17754600" cy="5257800"/>
        </p:xfrm>
        <a:graphic>
          <a:graphicData uri="http://schemas.openxmlformats.org/drawingml/2006/table">
            <a:tbl>
              <a:tblPr/>
              <a:tblGrid>
                <a:gridCol w="17754600">
                  <a:extLst>
                    <a:ext uri="{9D8B030D-6E8A-4147-A177-3AD203B41FA5}">
                      <a16:colId xmlns:a16="http://schemas.microsoft.com/office/drawing/2014/main" val="20000"/>
                    </a:ext>
                  </a:extLst>
                </a:gridCol>
              </a:tblGrid>
              <a:tr h="5257800">
                <a:tc>
                  <a:txBody>
                    <a:bodyPr/>
                    <a:lstStyle/>
                    <a:p>
                      <a:pPr algn="just" fontAlgn="ctr"/>
                      <a:r>
                        <a:rPr lang="es-ES" sz="4000" b="0" i="0" u="none" strike="noStrike" dirty="0">
                          <a:solidFill>
                            <a:srgbClr val="000000"/>
                          </a:solidFill>
                          <a:effectLst/>
                          <a:latin typeface="Arial Black" panose="020B0A04020102020204" pitchFamily="34" charset="0"/>
                          <a:cs typeface="Poppins Medium" panose="02000000000000000000" charset="0"/>
                        </a:rPr>
                        <a:t>“POR MEDIO DEL CUAL SE PROMUEVE EL USO EFICIENTE DEL PLASTICO A TRAVES DE LA GESTION INTEGRAL DE LA CADENA PRODUCTIVA, EL FORTALECIMIENTO A LOS RECICLADORES DE LA CIUDAD DE ESTE MATERIAL, SE CREA EL PROGRAMA DE. FORTALECIMIENTO AL RECICLAJE Y EL APROVECHAMIENTO DEL PLASTICO”.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 name="CuadroTexto 1">
            <a:extLst>
              <a:ext uri="{FF2B5EF4-FFF2-40B4-BE49-F238E27FC236}">
                <a16:creationId xmlns:a16="http://schemas.microsoft.com/office/drawing/2014/main" id="{DF7D62FB-9318-4F11-A0EC-B7938A036A86}"/>
              </a:ext>
            </a:extLst>
          </p:cNvPr>
          <p:cNvSpPr txBox="1"/>
          <p:nvPr/>
        </p:nvSpPr>
        <p:spPr>
          <a:xfrm>
            <a:off x="5410200" y="731833"/>
            <a:ext cx="13030200" cy="1015663"/>
          </a:xfrm>
          <a:prstGeom prst="rect">
            <a:avLst/>
          </a:prstGeom>
          <a:noFill/>
        </p:spPr>
        <p:txBody>
          <a:bodyPr wrap="square" rtlCol="0">
            <a:spAutoFit/>
          </a:bodyPr>
          <a:lstStyle/>
          <a:p>
            <a:r>
              <a:rPr lang="es-ES" sz="6000" dirty="0">
                <a:solidFill>
                  <a:schemeClr val="bg1"/>
                </a:solidFill>
                <a:latin typeface="Arial Black" panose="020B0A04020102020204" pitchFamily="34" charset="0"/>
              </a:rPr>
              <a:t>PROYECTO DE ACUERDO 111</a:t>
            </a:r>
            <a:endParaRPr lang="es-419" sz="6000" dirty="0">
              <a:solidFill>
                <a:schemeClr val="bg1"/>
              </a:solidFill>
              <a:latin typeface="Arial Black" panose="020B0A040201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05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C4A"/>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7"/>
          <p:cNvSpPr txBox="1"/>
          <p:nvPr/>
        </p:nvSpPr>
        <p:spPr>
          <a:xfrm>
            <a:off x="533399" y="3181684"/>
            <a:ext cx="17454313" cy="1839863"/>
          </a:xfrm>
          <a:prstGeom prst="rect">
            <a:avLst/>
          </a:prstGeom>
        </p:spPr>
        <p:txBody>
          <a:bodyPr wrap="square" lIns="0" tIns="0" rIns="0" bIns="0" rtlCol="0" anchor="t">
            <a:spAutoFit/>
          </a:bodyPr>
          <a:lstStyle/>
          <a:p>
            <a:pPr algn="ctr">
              <a:lnSpc>
                <a:spcPts val="16610"/>
              </a:lnSpc>
            </a:pPr>
            <a:r>
              <a:rPr lang="en-US" sz="7200" spc="226" dirty="0">
                <a:solidFill>
                  <a:srgbClr val="FFFF00"/>
                </a:solidFill>
                <a:latin typeface="Arial Black" panose="020B0A04020102020204" pitchFamily="34" charset="0"/>
              </a:rPr>
              <a:t>PROPOSICIONES</a:t>
            </a:r>
          </a:p>
        </p:txBody>
      </p:sp>
      <p:sp>
        <p:nvSpPr>
          <p:cNvPr id="12" name="Rectángulo 11"/>
          <p:cNvSpPr/>
          <p:nvPr/>
        </p:nvSpPr>
        <p:spPr>
          <a:xfrm>
            <a:off x="3810000" y="5619371"/>
            <a:ext cx="12115800" cy="1754326"/>
          </a:xfrm>
          <a:prstGeom prst="rect">
            <a:avLst/>
          </a:prstGeom>
        </p:spPr>
        <p:txBody>
          <a:bodyPr wrap="square">
            <a:spAutoFit/>
          </a:bodyPr>
          <a:lstStyle/>
          <a:p>
            <a:pPr algn="ctr"/>
            <a:r>
              <a:rPr lang="es-ES" sz="5400" dirty="0">
                <a:solidFill>
                  <a:schemeClr val="bg1"/>
                </a:solidFill>
                <a:latin typeface="Arial Black" panose="020B0A04020102020204" pitchFamily="34" charset="0"/>
                <a:cs typeface="Adam Script Light" panose="00000400000000000000" charset="-78"/>
              </a:rPr>
              <a:t>Lewis Montero Polo</a:t>
            </a:r>
          </a:p>
          <a:p>
            <a:pPr algn="ctr"/>
            <a:r>
              <a:rPr lang="es-ES" sz="5400" dirty="0">
                <a:solidFill>
                  <a:schemeClr val="bg1"/>
                </a:solidFill>
                <a:latin typeface="Arial Black" panose="020B0A04020102020204" pitchFamily="34" charset="0"/>
                <a:cs typeface="Adam Script Light" panose="00000400000000000000" charset="-78"/>
              </a:rPr>
              <a:t>Cesar Augusto </a:t>
            </a:r>
            <a:r>
              <a:rPr lang="es-ES" sz="5400" dirty="0" err="1">
                <a:solidFill>
                  <a:schemeClr val="bg1"/>
                </a:solidFill>
                <a:latin typeface="Arial Black" panose="020B0A04020102020204" pitchFamily="34" charset="0"/>
                <a:cs typeface="Adam Script Light" panose="00000400000000000000" charset="-78"/>
              </a:rPr>
              <a:t>Pión</a:t>
            </a:r>
            <a:r>
              <a:rPr lang="es-ES" sz="5400" dirty="0">
                <a:solidFill>
                  <a:schemeClr val="bg1"/>
                </a:solidFill>
                <a:latin typeface="Arial Black" panose="020B0A04020102020204" pitchFamily="34" charset="0"/>
                <a:cs typeface="Adam Script Light" panose="00000400000000000000" charset="-78"/>
              </a:rPr>
              <a:t> González</a:t>
            </a:r>
          </a:p>
        </p:txBody>
      </p:sp>
      <p:pic>
        <p:nvPicPr>
          <p:cNvPr id="13"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10731"/>
            <a:ext cx="81844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003</a:t>
            </a:r>
          </a:p>
        </p:txBody>
      </p:sp>
      <p:sp>
        <p:nvSpPr>
          <p:cNvPr id="6" name="TextBox 6"/>
          <p:cNvSpPr txBox="1"/>
          <p:nvPr/>
        </p:nvSpPr>
        <p:spPr>
          <a:xfrm>
            <a:off x="1028700" y="4152900"/>
            <a:ext cx="16959013" cy="1846659"/>
          </a:xfrm>
          <a:prstGeom prst="rect">
            <a:avLst/>
          </a:prstGeom>
        </p:spPr>
        <p:txBody>
          <a:bodyPr wrap="square" lIns="0" tIns="0" rIns="0" bIns="0" rtlCol="0" anchor="t">
            <a:spAutoFit/>
          </a:bodyPr>
          <a:lstStyle/>
          <a:p>
            <a:pPr algn="just"/>
            <a:r>
              <a:rPr lang="es-ES" sz="4000" dirty="0">
                <a:solidFill>
                  <a:srgbClr val="000000"/>
                </a:solidFill>
                <a:latin typeface="Arial Black" panose="020B0A04020102020204" pitchFamily="34" charset="0"/>
              </a:rPr>
              <a:t>¿CUAL ES LA REALIDAD HOY DEL MACRO PROYECTO DE PROTECCION COSTERA DEL DISTRITO DE CARTAGENA DE INDIAS A MARZO DE 2021?</a:t>
            </a:r>
            <a:endParaRPr lang="en-US" sz="4000" dirty="0">
              <a:solidFill>
                <a:srgbClr val="000000"/>
              </a:solidFill>
              <a:latin typeface="Arial Black" panose="020B0A04020102020204" pitchFamily="34"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666849"/>
          </a:xfrm>
          <a:prstGeom prst="rect">
            <a:avLst/>
          </a:prstGeom>
        </p:spPr>
        <p:txBody>
          <a:bodyPr wrap="square" lIns="0" tIns="0" rIns="0" bIns="0" rtlCol="0" anchor="t">
            <a:spAutoFit/>
          </a:bodyPr>
          <a:lstStyle/>
          <a:p>
            <a:pPr algn="r">
              <a:lnSpc>
                <a:spcPts val="2580"/>
              </a:lnSpc>
            </a:pPr>
            <a:r>
              <a:rPr lang="en-US" sz="2150" dirty="0">
                <a:solidFill>
                  <a:srgbClr val="000000"/>
                </a:solidFill>
                <a:latin typeface="Poppins Medium Bold" panose="02000000000000000000"/>
              </a:rPr>
              <a:t>LEWIS MONTERO POLO</a:t>
            </a:r>
            <a:endParaRPr lang="es-ES" sz="2150" dirty="0">
              <a:solidFill>
                <a:srgbClr val="000000"/>
              </a:solidFill>
              <a:latin typeface="Poppins Medium Bold" panose="02000000000000000000"/>
            </a:endParaRPr>
          </a:p>
          <a:p>
            <a:pPr algn="r">
              <a:lnSpc>
                <a:spcPts val="2580"/>
              </a:lnSpc>
            </a:pPr>
            <a:r>
              <a:rPr lang="es-ES" sz="2150" dirty="0">
                <a:solidFill>
                  <a:srgbClr val="000000"/>
                </a:solidFill>
                <a:latin typeface="Poppins Medium Bold" panose="02000000000000000000"/>
              </a:rPr>
              <a:t>CESAR AUGUSTO PIÓN GONZÁLEZ</a:t>
            </a:r>
          </a:p>
        </p:txBody>
      </p:sp>
      <p:pic>
        <p:nvPicPr>
          <p:cNvPr id="13"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10731"/>
            <a:ext cx="87178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006</a:t>
            </a:r>
          </a:p>
        </p:txBody>
      </p:sp>
      <p:sp>
        <p:nvSpPr>
          <p:cNvPr id="6" name="TextBox 6"/>
          <p:cNvSpPr txBox="1"/>
          <p:nvPr/>
        </p:nvSpPr>
        <p:spPr>
          <a:xfrm>
            <a:off x="457200" y="3086100"/>
            <a:ext cx="13106400" cy="4771627"/>
          </a:xfrm>
          <a:prstGeom prst="rect">
            <a:avLst/>
          </a:prstGeom>
        </p:spPr>
        <p:txBody>
          <a:bodyPr wrap="square" lIns="0" tIns="0" rIns="0" bIns="0" rtlCol="0" anchor="t">
            <a:spAutoFit/>
          </a:bodyPr>
          <a:lstStyle/>
          <a:p>
            <a:pPr algn="just">
              <a:lnSpc>
                <a:spcPct val="200000"/>
              </a:lnSpc>
            </a:pPr>
            <a:r>
              <a:rPr lang="es-ES" sz="3200" dirty="0">
                <a:solidFill>
                  <a:srgbClr val="000000"/>
                </a:solidFill>
                <a:latin typeface="Arial" panose="020B0604020202020204" pitchFamily="34" charset="0"/>
                <a:cs typeface="Arial" panose="020B0604020202020204" pitchFamily="34" charset="0"/>
              </a:rPr>
              <a:t>Citar la Mesa Directiva al Secretario del Interior, Secretaria de Participación y Desarrollo Social, Gerente Ese Cartagena de Indias, Directora Escuela Taller y Escuela de Gobierno, Colegio Mayor de Bolívar y Oficina Asesora de Gestión del Riesgo para que rindan informe detallado de todo lo concerniente de la dependencia a su cargo.</a:t>
            </a:r>
            <a:endParaRPr lang="en-US" sz="3200" dirty="0">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4077559" y="6128680"/>
            <a:ext cx="3917081" cy="3334246"/>
          </a:xfrm>
          <a:prstGeom prst="rect">
            <a:avLst/>
          </a:prstGeom>
        </p:spPr>
        <p:txBody>
          <a:bodyPr wrap="square" lIns="0" tIns="0" rIns="0" bIns="0" rtlCol="0" anchor="t">
            <a:spAutoFit/>
          </a:bodyPr>
          <a:lstStyle/>
          <a:p>
            <a:pPr>
              <a:lnSpc>
                <a:spcPts val="2580"/>
              </a:lnSpc>
            </a:pPr>
            <a:r>
              <a:rPr lang="es-ES" dirty="0">
                <a:solidFill>
                  <a:srgbClr val="000000"/>
                </a:solidFill>
                <a:latin typeface="Poppins Medium Bold" panose="02000000000000000000"/>
              </a:rPr>
              <a:t>HERNANDO PIÑA ELLES</a:t>
            </a:r>
          </a:p>
          <a:p>
            <a:pPr>
              <a:lnSpc>
                <a:spcPts val="2580"/>
              </a:lnSpc>
            </a:pPr>
            <a:r>
              <a:rPr lang="es-ES" dirty="0">
                <a:solidFill>
                  <a:srgbClr val="000000"/>
                </a:solidFill>
                <a:latin typeface="Poppins Medium Bold" panose="02000000000000000000"/>
              </a:rPr>
              <a:t>LAUREANO CURI ZAPATA</a:t>
            </a:r>
          </a:p>
          <a:p>
            <a:pPr>
              <a:lnSpc>
                <a:spcPts val="2580"/>
              </a:lnSpc>
            </a:pPr>
            <a:r>
              <a:rPr lang="es-ES" dirty="0">
                <a:solidFill>
                  <a:srgbClr val="000000"/>
                </a:solidFill>
                <a:latin typeface="Poppins Medium Bold" panose="02000000000000000000"/>
              </a:rPr>
              <a:t>WILSON TONCEL OCHOA</a:t>
            </a:r>
          </a:p>
          <a:p>
            <a:pPr>
              <a:lnSpc>
                <a:spcPts val="2580"/>
              </a:lnSpc>
            </a:pPr>
            <a:r>
              <a:rPr lang="es-ES" dirty="0">
                <a:solidFill>
                  <a:srgbClr val="000000"/>
                </a:solidFill>
                <a:latin typeface="Poppins Medium Bold" panose="02000000000000000000"/>
              </a:rPr>
              <a:t>CARLOS BARRIOS GOMEZ</a:t>
            </a:r>
          </a:p>
          <a:p>
            <a:pPr>
              <a:lnSpc>
                <a:spcPts val="2580"/>
              </a:lnSpc>
            </a:pPr>
            <a:r>
              <a:rPr lang="es-ES" dirty="0">
                <a:solidFill>
                  <a:srgbClr val="000000"/>
                </a:solidFill>
                <a:latin typeface="Poppins Medium Bold" panose="02000000000000000000"/>
              </a:rPr>
              <a:t>FERNANDO NIÑO MENDOZA</a:t>
            </a:r>
          </a:p>
          <a:p>
            <a:pPr>
              <a:lnSpc>
                <a:spcPts val="2580"/>
              </a:lnSpc>
            </a:pPr>
            <a:r>
              <a:rPr lang="es-ES" dirty="0">
                <a:solidFill>
                  <a:srgbClr val="000000"/>
                </a:solidFill>
                <a:latin typeface="Poppins Medium Bold" panose="02000000000000000000"/>
              </a:rPr>
              <a:t>GLORIA ESTRADA BENAVIDES</a:t>
            </a:r>
          </a:p>
          <a:p>
            <a:pPr>
              <a:lnSpc>
                <a:spcPts val="2580"/>
              </a:lnSpc>
            </a:pPr>
            <a:r>
              <a:rPr lang="es-ES" dirty="0">
                <a:solidFill>
                  <a:srgbClr val="000000"/>
                </a:solidFill>
                <a:latin typeface="Poppins Medium Bold" panose="02000000000000000000"/>
              </a:rPr>
              <a:t>LILIANA SUAREZ BETANCOURT</a:t>
            </a:r>
          </a:p>
          <a:p>
            <a:pPr>
              <a:lnSpc>
                <a:spcPts val="2580"/>
              </a:lnSpc>
            </a:pPr>
            <a:r>
              <a:rPr lang="es-ES" dirty="0">
                <a:solidFill>
                  <a:srgbClr val="000000"/>
                </a:solidFill>
                <a:latin typeface="Poppins Medium Bold" panose="02000000000000000000"/>
              </a:rPr>
              <a:t>DAVID CABALLERO RODRIGUEZ</a:t>
            </a:r>
          </a:p>
          <a:p>
            <a:pPr>
              <a:lnSpc>
                <a:spcPts val="2580"/>
              </a:lnSpc>
            </a:pPr>
            <a:r>
              <a:rPr lang="es-ES" dirty="0">
                <a:solidFill>
                  <a:srgbClr val="000000"/>
                </a:solidFill>
                <a:latin typeface="Poppins Medium Bold" panose="02000000000000000000"/>
              </a:rPr>
              <a:t>LUIS JAVIER CASSIANI VALIENTE</a:t>
            </a:r>
          </a:p>
          <a:p>
            <a:pPr>
              <a:lnSpc>
                <a:spcPts val="2580"/>
              </a:lnSpc>
            </a:pPr>
            <a:r>
              <a:rPr lang="es-ES" dirty="0">
                <a:solidFill>
                  <a:srgbClr val="000000"/>
                </a:solidFill>
                <a:latin typeface="Poppins Medium Bold" panose="02000000000000000000"/>
              </a:rPr>
              <a:t>CESAR AUGUSTO PIÓN GONZÁLEZ</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TextBox 7"/>
          <p:cNvSpPr txBox="1"/>
          <p:nvPr/>
        </p:nvSpPr>
        <p:spPr>
          <a:xfrm>
            <a:off x="4278763" y="493045"/>
            <a:ext cx="9741488" cy="1819537"/>
          </a:xfrm>
          <a:prstGeom prst="rect">
            <a:avLst/>
          </a:prstGeom>
        </p:spPr>
        <p:txBody>
          <a:bodyPr lIns="0" tIns="0" rIns="0" bIns="0" rtlCol="0" anchor="t">
            <a:spAutoFit/>
          </a:bodyPr>
          <a:lstStyle/>
          <a:p>
            <a:pPr>
              <a:lnSpc>
                <a:spcPts val="16610"/>
              </a:lnSpc>
            </a:pPr>
            <a:r>
              <a:rPr lang="en-US" sz="3600" spc="226" dirty="0">
                <a:solidFill>
                  <a:srgbClr val="FFFFFF"/>
                </a:solidFill>
                <a:latin typeface="Arial Black" panose="020B0A04020102020204" pitchFamily="34" charset="0"/>
              </a:rPr>
              <a:t> </a:t>
            </a:r>
            <a:r>
              <a:rPr lang="en-US" sz="6600" spc="226" dirty="0">
                <a:solidFill>
                  <a:srgbClr val="FFFFFF"/>
                </a:solidFill>
                <a:latin typeface="Arial Black" panose="020B0A04020102020204" pitchFamily="34" charset="0"/>
              </a:rPr>
              <a:t>BANCADA DE LA U</a:t>
            </a:r>
          </a:p>
        </p:txBody>
      </p:sp>
      <p:pic>
        <p:nvPicPr>
          <p:cNvPr id="15" name="Content Placeholder 3" descr="FOTO RENDICÓN PIÓN1"/>
          <p:cNvPicPr>
            <a:picLocks noGrp="1" noChangeAspect="1"/>
          </p:cNvPicPr>
          <p:nvPr/>
        </p:nvPicPr>
        <p:blipFill>
          <a:blip r:embed="rId4"/>
          <a:stretch>
            <a:fillRect/>
          </a:stretch>
        </p:blipFill>
        <p:spPr>
          <a:xfrm>
            <a:off x="1600200" y="3604117"/>
            <a:ext cx="6336026" cy="4223123"/>
          </a:xfrm>
          <a:prstGeom prst="rect">
            <a:avLst/>
          </a:prstGeom>
        </p:spPr>
      </p:pic>
      <p:pic>
        <p:nvPicPr>
          <p:cNvPr id="16" name="Picture 7"/>
          <p:cNvPicPr>
            <a:picLocks noChangeAspect="1"/>
          </p:cNvPicPr>
          <p:nvPr/>
        </p:nvPicPr>
        <p:blipFill>
          <a:blip r:embed="rId5"/>
          <a:stretch>
            <a:fillRect/>
          </a:stretch>
        </p:blipFill>
        <p:spPr>
          <a:xfrm>
            <a:off x="9601200" y="3628362"/>
            <a:ext cx="6336969" cy="4223123"/>
          </a:xfrm>
          <a:prstGeom prst="rect">
            <a:avLst/>
          </a:prstGeom>
        </p:spPr>
      </p:pic>
      <p:sp>
        <p:nvSpPr>
          <p:cNvPr id="18" name="Rectángulo 17"/>
          <p:cNvSpPr/>
          <p:nvPr/>
        </p:nvSpPr>
        <p:spPr>
          <a:xfrm>
            <a:off x="1586345" y="8175347"/>
            <a:ext cx="6336026" cy="707886"/>
          </a:xfrm>
          <a:prstGeom prst="rect">
            <a:avLst/>
          </a:prstGeom>
        </p:spPr>
        <p:txBody>
          <a:bodyPr wrap="square">
            <a:spAutoFit/>
          </a:bodyPr>
          <a:lstStyle/>
          <a:p>
            <a:pPr algn="ctr"/>
            <a:r>
              <a:rPr lang="es-ES" sz="3600" b="1" dirty="0">
                <a:solidFill>
                  <a:schemeClr val="bg1"/>
                </a:solidFill>
                <a:latin typeface="Arial Black" panose="020B0A04020102020204" pitchFamily="34" charset="0"/>
                <a:cs typeface="Adam Script Light" panose="00000400000000000000" charset="-78"/>
              </a:rPr>
              <a:t>Cesar Augusto Pion G</a:t>
            </a:r>
            <a:r>
              <a:rPr lang="es-ES" sz="4000" dirty="0">
                <a:solidFill>
                  <a:schemeClr val="bg1"/>
                </a:solidFill>
                <a:latin typeface="Adam Script Light" panose="00000400000000000000" charset="-78"/>
                <a:cs typeface="Adam Script Light" panose="00000400000000000000" charset="-78"/>
              </a:rPr>
              <a:t>.</a:t>
            </a:r>
          </a:p>
        </p:txBody>
      </p:sp>
      <p:sp>
        <p:nvSpPr>
          <p:cNvPr id="19" name="Rectángulo 18"/>
          <p:cNvSpPr/>
          <p:nvPr/>
        </p:nvSpPr>
        <p:spPr>
          <a:xfrm>
            <a:off x="10530454" y="8158695"/>
            <a:ext cx="4478459" cy="646331"/>
          </a:xfrm>
          <a:prstGeom prst="rect">
            <a:avLst/>
          </a:prstGeom>
        </p:spPr>
        <p:txBody>
          <a:bodyPr wrap="square">
            <a:spAutoFit/>
          </a:bodyPr>
          <a:lstStyle/>
          <a:p>
            <a:pPr algn="ctr"/>
            <a:r>
              <a:rPr lang="es-ES" sz="3600" b="1" dirty="0">
                <a:solidFill>
                  <a:schemeClr val="bg1"/>
                </a:solidFill>
                <a:latin typeface="Arial Black" panose="020B0A04020102020204" pitchFamily="34" charset="0"/>
                <a:cs typeface="Adam Script Light" panose="00000400000000000000" charset="-78"/>
              </a:rPr>
              <a:t>Lewis Montero 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10731"/>
            <a:ext cx="8540090"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009</a:t>
            </a:r>
          </a:p>
        </p:txBody>
      </p:sp>
      <p:sp>
        <p:nvSpPr>
          <p:cNvPr id="6" name="TextBox 6"/>
          <p:cNvSpPr txBox="1"/>
          <p:nvPr/>
        </p:nvSpPr>
        <p:spPr>
          <a:xfrm>
            <a:off x="533400" y="3572945"/>
            <a:ext cx="12954000" cy="4771627"/>
          </a:xfrm>
          <a:prstGeom prst="rect">
            <a:avLst/>
          </a:prstGeom>
        </p:spPr>
        <p:txBody>
          <a:bodyPr wrap="square" lIns="0" tIns="0" rIns="0" bIns="0" rtlCol="0" anchor="t">
            <a:spAutoFit/>
          </a:bodyPr>
          <a:lstStyle/>
          <a:p>
            <a:pPr algn="just">
              <a:lnSpc>
                <a:spcPct val="200000"/>
              </a:lnSpc>
            </a:pPr>
            <a:r>
              <a:rPr lang="es-ES" sz="3200" dirty="0">
                <a:solidFill>
                  <a:srgbClr val="000000"/>
                </a:solidFill>
                <a:latin typeface="Arial" panose="020B0604020202020204" pitchFamily="34" charset="0"/>
                <a:cs typeface="Arial" panose="020B0604020202020204" pitchFamily="34" charset="0"/>
              </a:rPr>
              <a:t>Solicitar la siguiente información a los siguientes funcionarios: SECRETARIA GENERAL - SUBSIDIOS SERVICIOS PUBLICOS. Detallar el estado actual de las obligaciones por déficit del Balance entre Subsidios y Contribuciones, con las empresas prestadoras de servicios públicos en la vigencia 2019 y 2020</a:t>
            </a:r>
            <a:endParaRPr lang="en-US" sz="3200" dirty="0">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3" name="TextBox 6"/>
          <p:cNvSpPr txBox="1"/>
          <p:nvPr/>
        </p:nvSpPr>
        <p:spPr>
          <a:xfrm>
            <a:off x="14325600" y="6128680"/>
            <a:ext cx="3669040" cy="3667671"/>
          </a:xfrm>
          <a:prstGeom prst="rect">
            <a:avLst/>
          </a:prstGeom>
        </p:spPr>
        <p:txBody>
          <a:bodyPr wrap="square" lIns="0" tIns="0" rIns="0" bIns="0" rtlCol="0" anchor="t">
            <a:spAutoFit/>
          </a:bodyPr>
          <a:lstStyle/>
          <a:p>
            <a:pPr>
              <a:lnSpc>
                <a:spcPts val="2580"/>
              </a:lnSpc>
            </a:pPr>
            <a:r>
              <a:rPr lang="es-ES" dirty="0">
                <a:solidFill>
                  <a:srgbClr val="000000"/>
                </a:solidFill>
                <a:latin typeface="Poppins Medium Bold" panose="02000000000000000000"/>
              </a:rPr>
              <a:t>HERNANDO PIÑA ELLES</a:t>
            </a:r>
          </a:p>
          <a:p>
            <a:pPr>
              <a:lnSpc>
                <a:spcPts val="2580"/>
              </a:lnSpc>
            </a:pPr>
            <a:r>
              <a:rPr lang="es-ES" dirty="0">
                <a:solidFill>
                  <a:srgbClr val="000000"/>
                </a:solidFill>
                <a:latin typeface="Poppins Medium Bold" panose="02000000000000000000"/>
              </a:rPr>
              <a:t>LAUREANO CURI ZAPATA</a:t>
            </a:r>
          </a:p>
          <a:p>
            <a:pPr>
              <a:lnSpc>
                <a:spcPts val="2580"/>
              </a:lnSpc>
            </a:pPr>
            <a:r>
              <a:rPr lang="es-ES" dirty="0">
                <a:solidFill>
                  <a:srgbClr val="000000"/>
                </a:solidFill>
                <a:latin typeface="Poppins Medium Bold" panose="02000000000000000000"/>
              </a:rPr>
              <a:t>WILSON TONCEL OCHOA</a:t>
            </a:r>
          </a:p>
          <a:p>
            <a:pPr>
              <a:lnSpc>
                <a:spcPts val="2580"/>
              </a:lnSpc>
            </a:pPr>
            <a:r>
              <a:rPr lang="es-ES" dirty="0">
                <a:solidFill>
                  <a:srgbClr val="000000"/>
                </a:solidFill>
                <a:latin typeface="Poppins Medium Bold" panose="02000000000000000000"/>
              </a:rPr>
              <a:t>CARLOS BARRIOS GOMEZ</a:t>
            </a:r>
          </a:p>
          <a:p>
            <a:pPr>
              <a:lnSpc>
                <a:spcPts val="2580"/>
              </a:lnSpc>
            </a:pPr>
            <a:r>
              <a:rPr lang="es-ES" dirty="0">
                <a:solidFill>
                  <a:srgbClr val="000000"/>
                </a:solidFill>
                <a:latin typeface="Poppins Medium Bold" panose="02000000000000000000"/>
              </a:rPr>
              <a:t>FERNANDO NIÑO MENDOZA</a:t>
            </a:r>
          </a:p>
          <a:p>
            <a:pPr>
              <a:lnSpc>
                <a:spcPts val="2580"/>
              </a:lnSpc>
            </a:pPr>
            <a:r>
              <a:rPr lang="es-ES" dirty="0">
                <a:solidFill>
                  <a:srgbClr val="000000"/>
                </a:solidFill>
                <a:latin typeface="Poppins Medium Bold" panose="02000000000000000000"/>
              </a:rPr>
              <a:t>GLORIA ESTRADA BENAVIDES</a:t>
            </a:r>
          </a:p>
          <a:p>
            <a:pPr>
              <a:lnSpc>
                <a:spcPts val="2580"/>
              </a:lnSpc>
            </a:pPr>
            <a:r>
              <a:rPr lang="es-ES" dirty="0">
                <a:solidFill>
                  <a:srgbClr val="000000"/>
                </a:solidFill>
                <a:latin typeface="Poppins Medium Bold" panose="02000000000000000000"/>
              </a:rPr>
              <a:t>LILIANA SUAREZ BETANCOURT</a:t>
            </a:r>
          </a:p>
          <a:p>
            <a:pPr>
              <a:lnSpc>
                <a:spcPts val="2580"/>
              </a:lnSpc>
            </a:pPr>
            <a:r>
              <a:rPr lang="es-ES" dirty="0">
                <a:solidFill>
                  <a:srgbClr val="000000"/>
                </a:solidFill>
                <a:latin typeface="Poppins Medium Bold" panose="02000000000000000000"/>
              </a:rPr>
              <a:t>DAVID CABALLERO RODRIGUEZ</a:t>
            </a:r>
          </a:p>
          <a:p>
            <a:pPr>
              <a:lnSpc>
                <a:spcPts val="2580"/>
              </a:lnSpc>
            </a:pPr>
            <a:r>
              <a:rPr lang="es-ES" dirty="0">
                <a:solidFill>
                  <a:srgbClr val="000000"/>
                </a:solidFill>
                <a:latin typeface="Poppins Medium Bold" panose="02000000000000000000"/>
              </a:rPr>
              <a:t>LUIS JAVIER CASSIANI VALIENTE</a:t>
            </a:r>
          </a:p>
          <a:p>
            <a:pPr>
              <a:lnSpc>
                <a:spcPts val="2580"/>
              </a:lnSpc>
            </a:pPr>
            <a:r>
              <a:rPr lang="es-ES" dirty="0">
                <a:solidFill>
                  <a:srgbClr val="000000"/>
                </a:solidFill>
                <a:latin typeface="Poppins Medium Bold" panose="02000000000000000000"/>
              </a:rPr>
              <a:t>CESAR AUGUSTO PIÓN GONZÁLEZ</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73955" y="952044"/>
            <a:ext cx="7806317"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010</a:t>
            </a:r>
          </a:p>
        </p:txBody>
      </p:sp>
      <p:sp>
        <p:nvSpPr>
          <p:cNvPr id="6" name="TextBox 6"/>
          <p:cNvSpPr txBox="1"/>
          <p:nvPr/>
        </p:nvSpPr>
        <p:spPr>
          <a:xfrm>
            <a:off x="941345" y="4044549"/>
            <a:ext cx="16405310" cy="3280450"/>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Mediante la cual se solicita audiencia pública virtual para que la administración nos ilustre sobre el estado real de la isla de tierra bomba y todo lo concerniente al territorio insular dentro de la jurisdicción del Distrito de Cartagena de Indias, para definir de una vez por todas la oportunidad de generar, proteger y propiciar, el desarrollo a la población nativa y tenedores o poseedores sin el total de la legalidad para que junto con el gobierno nacional se adelante la legalización de predios que proteja al poseedor, y permita fortalecer los ingresos de la hacienda pública con los cobros de prediales.</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666849"/>
          </a:xfrm>
          <a:prstGeom prst="rect">
            <a:avLst/>
          </a:prstGeom>
        </p:spPr>
        <p:txBody>
          <a:bodyPr wrap="square" lIns="0" tIns="0" rIns="0" bIns="0" rtlCol="0" anchor="t">
            <a:spAutoFit/>
          </a:bodyPr>
          <a:lstStyle/>
          <a:p>
            <a:pPr algn="r">
              <a:lnSpc>
                <a:spcPts val="2580"/>
              </a:lnSpc>
            </a:pPr>
            <a:r>
              <a:rPr lang="en-US" sz="2150" dirty="0">
                <a:solidFill>
                  <a:srgbClr val="000000"/>
                </a:solidFill>
                <a:latin typeface="Poppins Medium Bold" panose="02000000000000000000"/>
              </a:rPr>
              <a:t>LEWIS MONTERO POLO</a:t>
            </a:r>
            <a:endParaRPr lang="es-ES" sz="2150" dirty="0">
              <a:solidFill>
                <a:srgbClr val="000000"/>
              </a:solidFill>
              <a:latin typeface="Poppins Medium Bold" panose="02000000000000000000"/>
            </a:endParaRPr>
          </a:p>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10731"/>
            <a:ext cx="82606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011</a:t>
            </a:r>
          </a:p>
        </p:txBody>
      </p:sp>
      <p:sp>
        <p:nvSpPr>
          <p:cNvPr id="6" name="TextBox 6"/>
          <p:cNvSpPr txBox="1"/>
          <p:nvPr/>
        </p:nvSpPr>
        <p:spPr>
          <a:xfrm>
            <a:off x="2160544" y="4768528"/>
            <a:ext cx="13966911" cy="2623795"/>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CITACIÓN E INVITACION A DEBATE DE CONTROL POLÍTICO A RESPONSABLES DE LAS DEPENDENCIAS DEL DISTRITO E INSTITUCIONES QUE TENGAN COMPETENCIA SOBRE EL ESTADO DE LOS CUERPOS DE AGUA DE CARTAGENA Y SITUACION ACTUAL DE LOS CANALES PLUVIALES EN EL PLAN DE ACCION ANTE PROXIMO INVIERNO 2021.</a:t>
            </a:r>
            <a:endParaRPr lang="en-US" sz="2200" dirty="0">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1000274"/>
          </a:xfrm>
          <a:prstGeom prst="rect">
            <a:avLst/>
          </a:prstGeom>
        </p:spPr>
        <p:txBody>
          <a:bodyPr wrap="square" lIns="0" tIns="0" rIns="0" bIns="0" rtlCol="0" anchor="t">
            <a:spAutoFit/>
          </a:bodyPr>
          <a:lstStyle/>
          <a:p>
            <a:pPr algn="r">
              <a:lnSpc>
                <a:spcPts val="2580"/>
              </a:lnSpc>
            </a:pPr>
            <a:r>
              <a:rPr lang="en-US" sz="2150" dirty="0">
                <a:solidFill>
                  <a:srgbClr val="000000"/>
                </a:solidFill>
                <a:latin typeface="Poppins Medium Bold" panose="02000000000000000000"/>
              </a:rPr>
              <a:t>MAIS</a:t>
            </a:r>
          </a:p>
          <a:p>
            <a:pPr algn="r">
              <a:lnSpc>
                <a:spcPts val="2580"/>
              </a:lnSpc>
            </a:pPr>
            <a:r>
              <a:rPr lang="en-US" sz="2150" dirty="0">
                <a:solidFill>
                  <a:srgbClr val="000000"/>
                </a:solidFill>
                <a:latin typeface="Poppins Medium Bold" panose="02000000000000000000"/>
              </a:rPr>
              <a:t>PARTIDO VERDE</a:t>
            </a:r>
          </a:p>
          <a:p>
            <a:pPr algn="r">
              <a:lnSpc>
                <a:spcPts val="2580"/>
              </a:lnSpc>
            </a:pPr>
            <a:r>
              <a:rPr lang="en-US" sz="2150" dirty="0">
                <a:solidFill>
                  <a:srgbClr val="000000"/>
                </a:solidFill>
                <a:latin typeface="Poppins Medium Bold" panose="02000000000000000000"/>
              </a:rPr>
              <a:t>BANCADA DE LA U</a:t>
            </a:r>
            <a:endParaRPr lang="es-ES" sz="2150" dirty="0">
              <a:solidFill>
                <a:srgbClr val="000000"/>
              </a:solidFill>
              <a:latin typeface="Poppins Medium Bold" panose="02000000000000000000"/>
            </a:endParaRP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10731"/>
            <a:ext cx="81844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013</a:t>
            </a:r>
          </a:p>
        </p:txBody>
      </p:sp>
      <p:sp>
        <p:nvSpPr>
          <p:cNvPr id="6" name="TextBox 6"/>
          <p:cNvSpPr txBox="1"/>
          <p:nvPr/>
        </p:nvSpPr>
        <p:spPr>
          <a:xfrm>
            <a:off x="457200" y="5273795"/>
            <a:ext cx="11821100" cy="3152081"/>
          </a:xfrm>
          <a:prstGeom prst="rect">
            <a:avLst/>
          </a:prstGeom>
        </p:spPr>
        <p:txBody>
          <a:bodyPr wrap="square" lIns="0" tIns="0" rIns="0" bIns="0" rtlCol="0" anchor="t">
            <a:spAutoFit/>
          </a:bodyPr>
          <a:lstStyle/>
          <a:p>
            <a:pPr algn="just">
              <a:lnSpc>
                <a:spcPct val="200000"/>
              </a:lnSpc>
            </a:pPr>
            <a:r>
              <a:rPr lang="es-ES" sz="3600" dirty="0">
                <a:solidFill>
                  <a:srgbClr val="000000"/>
                </a:solidFill>
                <a:latin typeface="Arial" panose="020B0604020202020204" pitchFamily="34" charset="0"/>
                <a:cs typeface="Arial" panose="020B0604020202020204" pitchFamily="34" charset="0"/>
              </a:rPr>
              <a:t>Citar a la Directora del Plan de Emergencia Social Pedro Romero PES, con el fin de que rinda informe detallado de todo lo concerniente de la dependencia a su cargo.</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2877800" y="5546386"/>
            <a:ext cx="4810700" cy="3667671"/>
          </a:xfrm>
          <a:prstGeom prst="rect">
            <a:avLst/>
          </a:prstGeom>
        </p:spPr>
        <p:txBody>
          <a:bodyPr wrap="square" lIns="0" tIns="0" rIns="0" bIns="0" rtlCol="0" anchor="t">
            <a:spAutoFit/>
          </a:bodyPr>
          <a:lstStyle/>
          <a:p>
            <a:pPr>
              <a:lnSpc>
                <a:spcPts val="2580"/>
              </a:lnSpc>
            </a:pPr>
            <a:r>
              <a:rPr lang="es-ES" dirty="0">
                <a:solidFill>
                  <a:srgbClr val="000000"/>
                </a:solidFill>
                <a:latin typeface="Arial" panose="020B0604020202020204" pitchFamily="34" charset="0"/>
                <a:cs typeface="Arial" panose="020B0604020202020204" pitchFamily="34" charset="0"/>
              </a:rPr>
              <a:t>LEWIS MONTERO POLO</a:t>
            </a:r>
          </a:p>
          <a:p>
            <a:pPr>
              <a:lnSpc>
                <a:spcPts val="2580"/>
              </a:lnSpc>
            </a:pPr>
            <a:r>
              <a:rPr lang="es-ES" dirty="0">
                <a:solidFill>
                  <a:srgbClr val="000000"/>
                </a:solidFill>
                <a:latin typeface="Arial" panose="020B0604020202020204" pitchFamily="34" charset="0"/>
                <a:cs typeface="Arial" panose="020B0604020202020204" pitchFamily="34" charset="0"/>
              </a:rPr>
              <a:t>HERNANDO PIÑA ELLES</a:t>
            </a:r>
          </a:p>
          <a:p>
            <a:pPr>
              <a:lnSpc>
                <a:spcPts val="2580"/>
              </a:lnSpc>
            </a:pPr>
            <a:r>
              <a:rPr lang="es-ES" dirty="0">
                <a:solidFill>
                  <a:srgbClr val="000000"/>
                </a:solidFill>
                <a:latin typeface="Arial" panose="020B0604020202020204" pitchFamily="34" charset="0"/>
                <a:cs typeface="Arial" panose="020B0604020202020204" pitchFamily="34" charset="0"/>
              </a:rPr>
              <a:t>LAUREANO CURI ZAPATA</a:t>
            </a:r>
          </a:p>
          <a:p>
            <a:pPr>
              <a:lnSpc>
                <a:spcPts val="2580"/>
              </a:lnSpc>
            </a:pPr>
            <a:r>
              <a:rPr lang="es-ES" dirty="0">
                <a:solidFill>
                  <a:srgbClr val="000000"/>
                </a:solidFill>
                <a:latin typeface="Arial" panose="020B0604020202020204" pitchFamily="34" charset="0"/>
                <a:cs typeface="Arial" panose="020B0604020202020204" pitchFamily="34" charset="0"/>
              </a:rPr>
              <a:t>WILSON TONCEL OCHOA</a:t>
            </a:r>
          </a:p>
          <a:p>
            <a:pPr>
              <a:lnSpc>
                <a:spcPts val="2580"/>
              </a:lnSpc>
            </a:pPr>
            <a:r>
              <a:rPr lang="es-ES" dirty="0">
                <a:solidFill>
                  <a:srgbClr val="000000"/>
                </a:solidFill>
                <a:latin typeface="Arial" panose="020B0604020202020204" pitchFamily="34" charset="0"/>
                <a:cs typeface="Arial" panose="020B0604020202020204" pitchFamily="34" charset="0"/>
              </a:rPr>
              <a:t>CARLOS BARRIOS GOMEZ</a:t>
            </a:r>
          </a:p>
          <a:p>
            <a:pPr>
              <a:lnSpc>
                <a:spcPts val="2580"/>
              </a:lnSpc>
            </a:pPr>
            <a:r>
              <a:rPr lang="es-ES" dirty="0">
                <a:solidFill>
                  <a:srgbClr val="000000"/>
                </a:solidFill>
                <a:latin typeface="Arial" panose="020B0604020202020204" pitchFamily="34" charset="0"/>
                <a:cs typeface="Arial" panose="020B0604020202020204" pitchFamily="34" charset="0"/>
              </a:rPr>
              <a:t>FERNANDO NIÑO MENDOZA</a:t>
            </a:r>
          </a:p>
          <a:p>
            <a:pPr>
              <a:lnSpc>
                <a:spcPts val="2580"/>
              </a:lnSpc>
            </a:pPr>
            <a:r>
              <a:rPr lang="es-ES" dirty="0">
                <a:solidFill>
                  <a:srgbClr val="000000"/>
                </a:solidFill>
                <a:latin typeface="Arial" panose="020B0604020202020204" pitchFamily="34" charset="0"/>
                <a:cs typeface="Arial" panose="020B0604020202020204" pitchFamily="34" charset="0"/>
              </a:rPr>
              <a:t>GLORIA ESTRADA BENAVIDES</a:t>
            </a:r>
          </a:p>
          <a:p>
            <a:pPr>
              <a:lnSpc>
                <a:spcPts val="2580"/>
              </a:lnSpc>
            </a:pPr>
            <a:r>
              <a:rPr lang="es-ES" dirty="0">
                <a:solidFill>
                  <a:srgbClr val="000000"/>
                </a:solidFill>
                <a:latin typeface="Arial" panose="020B0604020202020204" pitchFamily="34" charset="0"/>
                <a:cs typeface="Arial" panose="020B0604020202020204" pitchFamily="34" charset="0"/>
              </a:rPr>
              <a:t>LILIANA SUAREZ BETANCOURT</a:t>
            </a:r>
          </a:p>
          <a:p>
            <a:pPr>
              <a:lnSpc>
                <a:spcPts val="2580"/>
              </a:lnSpc>
            </a:pPr>
            <a:r>
              <a:rPr lang="es-ES" dirty="0">
                <a:solidFill>
                  <a:srgbClr val="000000"/>
                </a:solidFill>
                <a:latin typeface="Arial" panose="020B0604020202020204" pitchFamily="34" charset="0"/>
                <a:cs typeface="Arial" panose="020B0604020202020204" pitchFamily="34" charset="0"/>
              </a:rPr>
              <a:t>DAVID CABALLERO RODRIGUEZ</a:t>
            </a:r>
          </a:p>
          <a:p>
            <a:pPr>
              <a:lnSpc>
                <a:spcPts val="2580"/>
              </a:lnSpc>
            </a:pPr>
            <a:r>
              <a:rPr lang="es-ES" dirty="0">
                <a:solidFill>
                  <a:srgbClr val="000000"/>
                </a:solidFill>
                <a:latin typeface="Arial" panose="020B0604020202020204" pitchFamily="34" charset="0"/>
                <a:cs typeface="Arial" panose="020B0604020202020204" pitchFamily="34" charset="0"/>
              </a:rPr>
              <a:t>LUIS JAVIER CASSIANI VALIENTE</a:t>
            </a:r>
          </a:p>
          <a:p>
            <a:pPr>
              <a:lnSpc>
                <a:spcPts val="2580"/>
              </a:lnSpc>
            </a:pPr>
            <a:r>
              <a:rPr lang="es-ES" dirty="0">
                <a:solidFill>
                  <a:srgbClr val="000000"/>
                </a:solidFill>
                <a:latin typeface="Arial" panose="020B0604020202020204" pitchFamily="34" charset="0"/>
                <a:cs typeface="Arial" panose="020B0604020202020204" pitchFamily="34" charset="0"/>
              </a:rPr>
              <a:t>CESAR AUGUSTO PIÓN GONZÁLEZ</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760674"/>
            <a:ext cx="82606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014</a:t>
            </a:r>
          </a:p>
        </p:txBody>
      </p:sp>
      <p:sp>
        <p:nvSpPr>
          <p:cNvPr id="6" name="TextBox 6"/>
          <p:cNvSpPr txBox="1"/>
          <p:nvPr/>
        </p:nvSpPr>
        <p:spPr>
          <a:xfrm>
            <a:off x="1110392" y="3844040"/>
            <a:ext cx="11767408" cy="4634667"/>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Citar al señor Adelfo Doria con base en el Manual de Funciones que lo obliga a verificar todos los actos administrativos del despacho del señor Alcalde y los que emita la Administración, la garantía y articulación de las dependencias del Distrito y los institutos descentralizados para que nos responda cuáles han sido las razones por la cual no se han radicado a fecha de hoy todos los proyectos de Acuerdo que en la instalación de las sesiones ordinarias del Primer periodo de sesiones de esta Corporación, el señor Alcalde se comprometió hacerlos llegar la misma semana del 1 de marzo.</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487400" y="5546386"/>
            <a:ext cx="4201100" cy="3667671"/>
          </a:xfrm>
          <a:prstGeom prst="rect">
            <a:avLst/>
          </a:prstGeom>
        </p:spPr>
        <p:txBody>
          <a:bodyPr wrap="square" lIns="0" tIns="0" rIns="0" bIns="0" rtlCol="0" anchor="t">
            <a:spAutoFit/>
          </a:bodyPr>
          <a:lstStyle/>
          <a:p>
            <a:pPr>
              <a:lnSpc>
                <a:spcPts val="2580"/>
              </a:lnSpc>
            </a:pPr>
            <a:r>
              <a:rPr lang="es-ES" dirty="0">
                <a:solidFill>
                  <a:srgbClr val="000000"/>
                </a:solidFill>
                <a:latin typeface="Arial" panose="020B0604020202020204" pitchFamily="34" charset="0"/>
                <a:cs typeface="Arial" panose="020B0604020202020204" pitchFamily="34" charset="0"/>
              </a:rPr>
              <a:t>LEWIS MONTERO POLO</a:t>
            </a:r>
          </a:p>
          <a:p>
            <a:pPr>
              <a:lnSpc>
                <a:spcPts val="2580"/>
              </a:lnSpc>
            </a:pPr>
            <a:r>
              <a:rPr lang="es-ES" dirty="0">
                <a:solidFill>
                  <a:srgbClr val="000000"/>
                </a:solidFill>
                <a:latin typeface="Arial" panose="020B0604020202020204" pitchFamily="34" charset="0"/>
                <a:cs typeface="Arial" panose="020B0604020202020204" pitchFamily="34" charset="0"/>
              </a:rPr>
              <a:t>HERNANDO PIÑA ELLES</a:t>
            </a:r>
          </a:p>
          <a:p>
            <a:pPr>
              <a:lnSpc>
                <a:spcPts val="2580"/>
              </a:lnSpc>
            </a:pPr>
            <a:r>
              <a:rPr lang="es-ES" dirty="0">
                <a:solidFill>
                  <a:srgbClr val="000000"/>
                </a:solidFill>
                <a:latin typeface="Arial" panose="020B0604020202020204" pitchFamily="34" charset="0"/>
                <a:cs typeface="Arial" panose="020B0604020202020204" pitchFamily="34" charset="0"/>
              </a:rPr>
              <a:t>LAUREANO CURI ZAPATA</a:t>
            </a:r>
          </a:p>
          <a:p>
            <a:pPr>
              <a:lnSpc>
                <a:spcPts val="2580"/>
              </a:lnSpc>
            </a:pPr>
            <a:r>
              <a:rPr lang="es-ES" dirty="0">
                <a:solidFill>
                  <a:srgbClr val="000000"/>
                </a:solidFill>
                <a:latin typeface="Arial" panose="020B0604020202020204" pitchFamily="34" charset="0"/>
                <a:cs typeface="Arial" panose="020B0604020202020204" pitchFamily="34" charset="0"/>
              </a:rPr>
              <a:t>WILSON TONCEL OCHOA</a:t>
            </a:r>
          </a:p>
          <a:p>
            <a:pPr>
              <a:lnSpc>
                <a:spcPts val="2580"/>
              </a:lnSpc>
            </a:pPr>
            <a:r>
              <a:rPr lang="es-ES" dirty="0">
                <a:solidFill>
                  <a:srgbClr val="000000"/>
                </a:solidFill>
                <a:latin typeface="Arial" panose="020B0604020202020204" pitchFamily="34" charset="0"/>
                <a:cs typeface="Arial" panose="020B0604020202020204" pitchFamily="34" charset="0"/>
              </a:rPr>
              <a:t>CARLOS BARRIOS GOMEZ</a:t>
            </a:r>
          </a:p>
          <a:p>
            <a:pPr>
              <a:lnSpc>
                <a:spcPts val="2580"/>
              </a:lnSpc>
            </a:pPr>
            <a:r>
              <a:rPr lang="es-ES" dirty="0">
                <a:solidFill>
                  <a:srgbClr val="000000"/>
                </a:solidFill>
                <a:latin typeface="Arial" panose="020B0604020202020204" pitchFamily="34" charset="0"/>
                <a:cs typeface="Arial" panose="020B0604020202020204" pitchFamily="34" charset="0"/>
              </a:rPr>
              <a:t>FERNANDO NIÑO MENDOZA</a:t>
            </a:r>
          </a:p>
          <a:p>
            <a:pPr>
              <a:lnSpc>
                <a:spcPts val="2580"/>
              </a:lnSpc>
            </a:pPr>
            <a:r>
              <a:rPr lang="es-ES" dirty="0">
                <a:solidFill>
                  <a:srgbClr val="000000"/>
                </a:solidFill>
                <a:latin typeface="Arial" panose="020B0604020202020204" pitchFamily="34" charset="0"/>
                <a:cs typeface="Arial" panose="020B0604020202020204" pitchFamily="34" charset="0"/>
              </a:rPr>
              <a:t>GLORIA ESTRADA BENAVIDES</a:t>
            </a:r>
          </a:p>
          <a:p>
            <a:pPr>
              <a:lnSpc>
                <a:spcPts val="2580"/>
              </a:lnSpc>
            </a:pPr>
            <a:r>
              <a:rPr lang="es-ES" dirty="0">
                <a:solidFill>
                  <a:srgbClr val="000000"/>
                </a:solidFill>
                <a:latin typeface="Arial" panose="020B0604020202020204" pitchFamily="34" charset="0"/>
                <a:cs typeface="Arial" panose="020B0604020202020204" pitchFamily="34" charset="0"/>
              </a:rPr>
              <a:t>LILIANA SUAREZ BETANCOURT</a:t>
            </a:r>
          </a:p>
          <a:p>
            <a:pPr>
              <a:lnSpc>
                <a:spcPts val="2580"/>
              </a:lnSpc>
            </a:pPr>
            <a:r>
              <a:rPr lang="es-ES" dirty="0">
                <a:solidFill>
                  <a:srgbClr val="000000"/>
                </a:solidFill>
                <a:latin typeface="Arial" panose="020B0604020202020204" pitchFamily="34" charset="0"/>
                <a:cs typeface="Arial" panose="020B0604020202020204" pitchFamily="34" charset="0"/>
              </a:rPr>
              <a:t>DAVID CABALLERO RODRIGUEZ</a:t>
            </a:r>
          </a:p>
          <a:p>
            <a:pPr>
              <a:lnSpc>
                <a:spcPts val="2580"/>
              </a:lnSpc>
            </a:pPr>
            <a:r>
              <a:rPr lang="es-ES" dirty="0">
                <a:solidFill>
                  <a:srgbClr val="000000"/>
                </a:solidFill>
                <a:latin typeface="Arial" panose="020B0604020202020204" pitchFamily="34" charset="0"/>
                <a:cs typeface="Arial" panose="020B0604020202020204" pitchFamily="34" charset="0"/>
              </a:rPr>
              <a:t>LUIS JAVIER CASSIANI VALIENTE</a:t>
            </a:r>
          </a:p>
          <a:p>
            <a:pPr>
              <a:lnSpc>
                <a:spcPts val="2580"/>
              </a:lnSpc>
            </a:pPr>
            <a:r>
              <a:rPr lang="es-ES" dirty="0">
                <a:solidFill>
                  <a:srgbClr val="000000"/>
                </a:solidFill>
                <a:latin typeface="Arial" panose="020B0604020202020204" pitchFamily="34" charset="0"/>
                <a:cs typeface="Arial" panose="020B0604020202020204" pitchFamily="34" charset="0"/>
              </a:rPr>
              <a:t>CESAR AUGUSTO PIÓN GONZÁLEZ</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40066"/>
            <a:ext cx="87178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015</a:t>
            </a:r>
          </a:p>
        </p:txBody>
      </p:sp>
      <p:sp>
        <p:nvSpPr>
          <p:cNvPr id="6" name="TextBox 6"/>
          <p:cNvSpPr txBox="1"/>
          <p:nvPr/>
        </p:nvSpPr>
        <p:spPr>
          <a:xfrm>
            <a:off x="941345" y="4275450"/>
            <a:ext cx="16405310" cy="3280450"/>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El Concejo Distrital de Cartagena de Indias en sesión de la fecha ante la situación de Transcaribe por la suspensión del recaudo, propone citar a la Secretaría de Hacienda, Jefe Asesora Jurídica del Distrito, Secretario General del Distrito y la Junta Directiva de Transcaribe, e invitar a la Empresa recaudadora y concesionarios. Esto, con el fin de tratar la crisis financiera del SITM como también, conocer el plan de contingencia establecido en aras de superar la mencionada crisis y presente un informe de los resultados de las reuniones realizadas en la ciudad de Bogotá”.</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666849"/>
          </a:xfrm>
          <a:prstGeom prst="rect">
            <a:avLst/>
          </a:prstGeom>
        </p:spPr>
        <p:txBody>
          <a:bodyPr wrap="square" lIns="0" tIns="0" rIns="0" bIns="0" rtlCol="0" anchor="t">
            <a:spAutoFit/>
          </a:bodyPr>
          <a:lstStyle/>
          <a:p>
            <a:pPr algn="r">
              <a:lnSpc>
                <a:spcPts val="2580"/>
              </a:lnSpc>
            </a:pPr>
            <a:r>
              <a:rPr lang="en-US" sz="2150" dirty="0">
                <a:solidFill>
                  <a:srgbClr val="000000"/>
                </a:solidFill>
                <a:latin typeface="Poppins Medium Bold" panose="02000000000000000000"/>
              </a:rPr>
              <a:t>LEWIS MONTERO POLO</a:t>
            </a:r>
            <a:endParaRPr lang="es-ES" sz="2150" dirty="0">
              <a:solidFill>
                <a:srgbClr val="000000"/>
              </a:solidFill>
              <a:latin typeface="Poppins Medium Bold" panose="02000000000000000000"/>
            </a:endParaRPr>
          </a:p>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443065"/>
            <a:ext cx="81082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016</a:t>
            </a:r>
          </a:p>
        </p:txBody>
      </p:sp>
      <p:sp>
        <p:nvSpPr>
          <p:cNvPr id="6" name="TextBox 6"/>
          <p:cNvSpPr txBox="1"/>
          <p:nvPr/>
        </p:nvSpPr>
        <p:spPr>
          <a:xfrm>
            <a:off x="941345" y="5106537"/>
            <a:ext cx="16405310" cy="1946687"/>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Poppins Medium Bold" panose="02000000000000000000"/>
              </a:rPr>
              <a:t>Citación para analizar la problemática del barrio la Sevillana, quien ha venido sufriendo por la falta de alcantarillado y redes de agua potable, los cuales fueron ordenados mediante sentencia de Tutela, protegiendo el derecho fundamental a la vida de dicha comunidad.  </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73955" y="1140066"/>
            <a:ext cx="8540091"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019</a:t>
            </a:r>
          </a:p>
        </p:txBody>
      </p:sp>
      <p:sp>
        <p:nvSpPr>
          <p:cNvPr id="6" name="TextBox 6"/>
          <p:cNvSpPr txBox="1"/>
          <p:nvPr/>
        </p:nvSpPr>
        <p:spPr>
          <a:xfrm>
            <a:off x="1066800" y="4294845"/>
            <a:ext cx="16405310" cy="1926233"/>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invitación virtual a la Ministra de Transporte doctora Ángela María Orozco Gómez; Superintendente de Transporte, Camilo Pabón Almanza y a la Vicepresidenta de la República, Martha Lucia Ramírez, con el fin de analizar el Sistema de Transporte Publico de la ciudad de Cartagena y analizar las decisiones que ha tomado la super con el transporte informal.</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666849"/>
          </a:xfrm>
          <a:prstGeom prst="rect">
            <a:avLst/>
          </a:prstGeom>
        </p:spPr>
        <p:txBody>
          <a:bodyPr wrap="square" lIns="0" tIns="0" rIns="0" bIns="0" rtlCol="0" anchor="t">
            <a:spAutoFit/>
          </a:bodyPr>
          <a:lstStyle/>
          <a:p>
            <a:pPr algn="r">
              <a:lnSpc>
                <a:spcPts val="2580"/>
              </a:lnSpc>
            </a:pPr>
            <a:r>
              <a:rPr lang="en-US" sz="2150" dirty="0">
                <a:solidFill>
                  <a:srgbClr val="000000"/>
                </a:solidFill>
                <a:latin typeface="Poppins Medium Bold" panose="02000000000000000000"/>
              </a:rPr>
              <a:t>LEWIS MONTERO POLO</a:t>
            </a:r>
            <a:endParaRPr lang="es-ES" sz="2150" dirty="0">
              <a:solidFill>
                <a:srgbClr val="000000"/>
              </a:solidFill>
              <a:latin typeface="Poppins Medium Bold" panose="02000000000000000000"/>
            </a:endParaRPr>
          </a:p>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10731"/>
            <a:ext cx="7072544"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Poppins Medium" panose="02000000000000000000"/>
              </a:rPr>
              <a:t>PROPOSICIÓN No. 024</a:t>
            </a:r>
          </a:p>
        </p:txBody>
      </p:sp>
      <p:sp>
        <p:nvSpPr>
          <p:cNvPr id="6" name="TextBox 6"/>
          <p:cNvSpPr txBox="1"/>
          <p:nvPr/>
        </p:nvSpPr>
        <p:spPr>
          <a:xfrm>
            <a:off x="1572642" y="5678313"/>
            <a:ext cx="8070172" cy="1269578"/>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Poppins Medium Bold" panose="02000000000000000000"/>
              </a:rPr>
              <a:t>PARA EVALUAR Y BUSCAR SOLUCIONES POR AFECTACION </a:t>
            </a:r>
          </a:p>
          <a:p>
            <a:pPr algn="just">
              <a:lnSpc>
                <a:spcPct val="200000"/>
              </a:lnSpc>
            </a:pPr>
            <a:r>
              <a:rPr lang="es-ES" sz="2200" dirty="0">
                <a:solidFill>
                  <a:srgbClr val="000000"/>
                </a:solidFill>
                <a:latin typeface="Poppins Medium Bold" panose="02000000000000000000"/>
              </a:rPr>
              <a:t>OLA INVERNAL Y AUSENCIA DE DRENAJES PLUVIALES</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2877800" y="5546386"/>
            <a:ext cx="4810700" cy="3667671"/>
          </a:xfrm>
          <a:prstGeom prst="rect">
            <a:avLst/>
          </a:prstGeom>
        </p:spPr>
        <p:txBody>
          <a:bodyPr wrap="square" lIns="0" tIns="0" rIns="0" bIns="0" rtlCol="0" anchor="t">
            <a:spAutoFit/>
          </a:bodyPr>
          <a:lstStyle/>
          <a:p>
            <a:pPr algn="r">
              <a:lnSpc>
                <a:spcPts val="2580"/>
              </a:lnSpc>
            </a:pPr>
            <a:r>
              <a:rPr lang="es-ES" dirty="0">
                <a:solidFill>
                  <a:srgbClr val="000000"/>
                </a:solidFill>
                <a:latin typeface="Poppins Medium Bold" panose="02000000000000000000"/>
              </a:rPr>
              <a:t>LEWIS MONTERO POLO</a:t>
            </a:r>
          </a:p>
          <a:p>
            <a:pPr algn="r">
              <a:lnSpc>
                <a:spcPts val="2580"/>
              </a:lnSpc>
            </a:pPr>
            <a:r>
              <a:rPr lang="es-ES" dirty="0">
                <a:solidFill>
                  <a:srgbClr val="000000"/>
                </a:solidFill>
                <a:latin typeface="Poppins Medium Bold" panose="02000000000000000000"/>
              </a:rPr>
              <a:t>HERNANDO PIÑA ELLES</a:t>
            </a:r>
          </a:p>
          <a:p>
            <a:pPr algn="r">
              <a:lnSpc>
                <a:spcPts val="2580"/>
              </a:lnSpc>
            </a:pPr>
            <a:r>
              <a:rPr lang="es-ES" dirty="0">
                <a:solidFill>
                  <a:srgbClr val="000000"/>
                </a:solidFill>
                <a:latin typeface="Poppins Medium Bold" panose="02000000000000000000"/>
              </a:rPr>
              <a:t>LAUREANO CURI ZAPATA</a:t>
            </a:r>
          </a:p>
          <a:p>
            <a:pPr algn="r">
              <a:lnSpc>
                <a:spcPts val="2580"/>
              </a:lnSpc>
            </a:pPr>
            <a:r>
              <a:rPr lang="es-ES" dirty="0">
                <a:solidFill>
                  <a:srgbClr val="000000"/>
                </a:solidFill>
                <a:latin typeface="Poppins Medium Bold" panose="02000000000000000000"/>
              </a:rPr>
              <a:t>WILSON TONCEL OCHOA</a:t>
            </a:r>
          </a:p>
          <a:p>
            <a:pPr algn="r">
              <a:lnSpc>
                <a:spcPts val="2580"/>
              </a:lnSpc>
            </a:pPr>
            <a:r>
              <a:rPr lang="es-ES" dirty="0">
                <a:solidFill>
                  <a:srgbClr val="000000"/>
                </a:solidFill>
                <a:latin typeface="Poppins Medium Bold" panose="02000000000000000000"/>
              </a:rPr>
              <a:t>CARLOS BARRIOS GOMEZ</a:t>
            </a:r>
          </a:p>
          <a:p>
            <a:pPr algn="r">
              <a:lnSpc>
                <a:spcPts val="2580"/>
              </a:lnSpc>
            </a:pPr>
            <a:r>
              <a:rPr lang="es-ES" dirty="0">
                <a:solidFill>
                  <a:srgbClr val="000000"/>
                </a:solidFill>
                <a:latin typeface="Poppins Medium Bold" panose="02000000000000000000"/>
              </a:rPr>
              <a:t>FERNANDO NIÑO MENDOZA</a:t>
            </a:r>
          </a:p>
          <a:p>
            <a:pPr algn="r">
              <a:lnSpc>
                <a:spcPts val="2580"/>
              </a:lnSpc>
            </a:pPr>
            <a:r>
              <a:rPr lang="es-ES" dirty="0">
                <a:solidFill>
                  <a:srgbClr val="000000"/>
                </a:solidFill>
                <a:latin typeface="Poppins Medium Bold" panose="02000000000000000000"/>
              </a:rPr>
              <a:t>GLORIA ESTRADA BENAVIDES</a:t>
            </a:r>
          </a:p>
          <a:p>
            <a:pPr algn="r">
              <a:lnSpc>
                <a:spcPts val="2580"/>
              </a:lnSpc>
            </a:pPr>
            <a:r>
              <a:rPr lang="es-ES" dirty="0">
                <a:solidFill>
                  <a:srgbClr val="000000"/>
                </a:solidFill>
                <a:latin typeface="Poppins Medium Bold" panose="02000000000000000000"/>
              </a:rPr>
              <a:t>LILIANA SUAREZ BETANCOURT</a:t>
            </a:r>
          </a:p>
          <a:p>
            <a:pPr algn="r">
              <a:lnSpc>
                <a:spcPts val="2580"/>
              </a:lnSpc>
            </a:pPr>
            <a:r>
              <a:rPr lang="es-ES" dirty="0">
                <a:solidFill>
                  <a:srgbClr val="000000"/>
                </a:solidFill>
                <a:latin typeface="Poppins Medium Bold" panose="02000000000000000000"/>
              </a:rPr>
              <a:t>DAVID CABALLERO RODRIGUEZ</a:t>
            </a:r>
          </a:p>
          <a:p>
            <a:pPr algn="r">
              <a:lnSpc>
                <a:spcPts val="2580"/>
              </a:lnSpc>
            </a:pPr>
            <a:r>
              <a:rPr lang="es-ES" dirty="0">
                <a:solidFill>
                  <a:srgbClr val="000000"/>
                </a:solidFill>
                <a:latin typeface="Poppins Medium Bold" panose="02000000000000000000"/>
              </a:rPr>
              <a:t>LUIS JAVIER CASSIANI VALIENTE</a:t>
            </a:r>
          </a:p>
          <a:p>
            <a:pPr algn="r">
              <a:lnSpc>
                <a:spcPts val="2580"/>
              </a:lnSpc>
            </a:pPr>
            <a:r>
              <a:rPr lang="es-ES" dirty="0">
                <a:solidFill>
                  <a:srgbClr val="000000"/>
                </a:solidFill>
                <a:latin typeface="Poppins Medium Bold" panose="02000000000000000000"/>
              </a:rPr>
              <a:t>CESAR AUGUSTO PIÓN GONZÁLEZ</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87926" y="731744"/>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485615"/>
            <a:ext cx="87940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031</a:t>
            </a:r>
          </a:p>
        </p:txBody>
      </p:sp>
      <p:sp>
        <p:nvSpPr>
          <p:cNvPr id="6" name="TextBox 6"/>
          <p:cNvSpPr txBox="1"/>
          <p:nvPr/>
        </p:nvSpPr>
        <p:spPr>
          <a:xfrm>
            <a:off x="3028133" y="5466367"/>
            <a:ext cx="12231734" cy="1269578"/>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Citar e invitar a funcionarios y entidades, con el fin de conocer el estado actual de la Reactivación Económica que se piensa ejecutar desde el Distrito</a:t>
            </a:r>
            <a:endParaRPr lang="en-US" sz="2200" dirty="0">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445184" y="78420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3422479" y="-2019300"/>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dirty="0" err="1">
                  <a:solidFill>
                    <a:srgbClr val="FFFFFF"/>
                  </a:solidFill>
                  <a:latin typeface="Adam Script Light" panose="00000400000000000000"/>
                </a:rPr>
                <a:t>Rendición</a:t>
              </a:r>
              <a:endParaRPr lang="en-US" sz="5380" spc="80" dirty="0">
                <a:solidFill>
                  <a:srgbClr val="FFFFFF"/>
                </a:solidFill>
                <a:latin typeface="Adam Script Light" panose="00000400000000000000"/>
              </a:endParaRPr>
            </a:p>
            <a:p>
              <a:pPr algn="r">
                <a:lnSpc>
                  <a:spcPts val="5920"/>
                </a:lnSpc>
              </a:pPr>
              <a:r>
                <a:rPr lang="en-US" sz="5380" spc="80" dirty="0">
                  <a:solidFill>
                    <a:srgbClr val="FFFFFF"/>
                  </a:solidFill>
                  <a:latin typeface="Adam Script Light" panose="00000400000000000000"/>
                </a:rPr>
                <a:t>de </a:t>
              </a:r>
              <a:r>
                <a:rPr lang="en-US" sz="5380" spc="80" dirty="0" err="1">
                  <a:solidFill>
                    <a:srgbClr val="FFFFFF"/>
                  </a:solidFill>
                  <a:latin typeface="Adam Script Light" panose="00000400000000000000"/>
                </a:rPr>
                <a:t>Cuentas</a:t>
              </a:r>
              <a:endParaRPr lang="en-US" sz="5380" spc="80" dirty="0">
                <a:solidFill>
                  <a:srgbClr val="FFFFFF"/>
                </a:solidFill>
                <a:latin typeface="Adam Script Light" panose="00000400000000000000"/>
              </a:endParaRP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4" name="Rectángulo 13"/>
          <p:cNvSpPr/>
          <p:nvPr/>
        </p:nvSpPr>
        <p:spPr>
          <a:xfrm>
            <a:off x="5040085" y="3859454"/>
            <a:ext cx="11898085" cy="2862322"/>
          </a:xfrm>
          <a:prstGeom prst="rect">
            <a:avLst/>
          </a:prstGeom>
          <a:solidFill>
            <a:schemeClr val="tx2">
              <a:lumMod val="75000"/>
            </a:schemeClr>
          </a:solidFill>
        </p:spPr>
        <p:txBody>
          <a:bodyPr wrap="square">
            <a:spAutoFit/>
          </a:bodyPr>
          <a:lstStyle/>
          <a:p>
            <a:pPr algn="ctr"/>
            <a:r>
              <a:rPr lang="es-ES" sz="6000" b="1" dirty="0">
                <a:solidFill>
                  <a:schemeClr val="bg1"/>
                </a:solidFill>
                <a:latin typeface="Arial Black" panose="020B0A04020102020204" pitchFamily="34" charset="0"/>
                <a:cs typeface="Adam Script Light" panose="00000400000000000000" charset="-78"/>
              </a:rPr>
              <a:t>52 Proposiciones</a:t>
            </a:r>
          </a:p>
          <a:p>
            <a:pPr algn="ctr"/>
            <a:r>
              <a:rPr lang="es-ES" sz="6000" dirty="0">
                <a:solidFill>
                  <a:schemeClr val="bg1"/>
                </a:solidFill>
                <a:latin typeface="Arial Black" panose="020B0A04020102020204" pitchFamily="34" charset="0"/>
                <a:cs typeface="Adam Script Light" panose="00000400000000000000" charset="-78"/>
              </a:rPr>
              <a:t>13 Proyectos de Acuerdo</a:t>
            </a:r>
          </a:p>
          <a:p>
            <a:pPr algn="ctr"/>
            <a:r>
              <a:rPr lang="es-ES" sz="6000" dirty="0">
                <a:solidFill>
                  <a:schemeClr val="bg1"/>
                </a:solidFill>
                <a:latin typeface="Arial Black" panose="020B0A04020102020204" pitchFamily="34" charset="0"/>
                <a:cs typeface="Adam Script Light" panose="00000400000000000000" charset="-78"/>
              </a:rPr>
              <a:t>27 Oficios</a:t>
            </a:r>
          </a:p>
        </p:txBody>
      </p:sp>
      <p:pic>
        <p:nvPicPr>
          <p:cNvPr id="17"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291494" y="747483"/>
            <a:ext cx="2133600" cy="1944982"/>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9470" y="3841161"/>
            <a:ext cx="2880615" cy="288061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443065"/>
            <a:ext cx="7072544"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Poppins Medium" panose="02000000000000000000"/>
              </a:rPr>
              <a:t>PROPOSICIÓN No. 032</a:t>
            </a:r>
          </a:p>
        </p:txBody>
      </p:sp>
      <p:sp>
        <p:nvSpPr>
          <p:cNvPr id="6" name="TextBox 6"/>
          <p:cNvSpPr txBox="1"/>
          <p:nvPr/>
        </p:nvSpPr>
        <p:spPr>
          <a:xfrm>
            <a:off x="941345" y="4923052"/>
            <a:ext cx="16405310" cy="1946687"/>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Poppins Medium Bold" panose="02000000000000000000"/>
              </a:rPr>
              <a:t>GRAN FORO-DEBATE PARA BUSCAR INVERSION PUBLICA Y PRIVADA DE FRENTE A LA PLANIFICACION CON EL ELEMENTO AGUA COMO OPORTUNIDAD PARA LA REACTIVACION ECONOMICA DE LA CIUDAD CON EL APOYO DE LOS CONGRESISTAS DE BOLIVAR</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443065"/>
            <a:ext cx="87178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048</a:t>
            </a:r>
          </a:p>
        </p:txBody>
      </p:sp>
      <p:sp>
        <p:nvSpPr>
          <p:cNvPr id="6" name="TextBox 6"/>
          <p:cNvSpPr txBox="1"/>
          <p:nvPr/>
        </p:nvSpPr>
        <p:spPr>
          <a:xfrm>
            <a:off x="941345" y="5162963"/>
            <a:ext cx="16405310" cy="1269578"/>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Proposición para abrir en las redes una solicitud de manifestación de las IPS, que diga cuáles son las EPS que le adeudan, para hacer analizadas por esta Corporación y efectuar las correcciones respectivas del Punto Final.</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666849"/>
          </a:xfrm>
          <a:prstGeom prst="rect">
            <a:avLst/>
          </a:prstGeom>
        </p:spPr>
        <p:txBody>
          <a:bodyPr wrap="square" lIns="0" tIns="0" rIns="0" bIns="0" rtlCol="0" anchor="t">
            <a:spAutoFit/>
          </a:bodyPr>
          <a:lstStyle/>
          <a:p>
            <a:pPr algn="r">
              <a:lnSpc>
                <a:spcPts val="2580"/>
              </a:lnSpc>
            </a:pPr>
            <a:r>
              <a:rPr lang="en-US" sz="2150" dirty="0">
                <a:solidFill>
                  <a:srgbClr val="000000"/>
                </a:solidFill>
                <a:latin typeface="Poppins Medium Bold" panose="02000000000000000000"/>
              </a:rPr>
              <a:t>LEWIS MONTERO POLO</a:t>
            </a:r>
            <a:endParaRPr lang="es-ES" sz="2150" dirty="0">
              <a:solidFill>
                <a:srgbClr val="000000"/>
              </a:solidFill>
              <a:latin typeface="Poppins Medium Bold" panose="02000000000000000000"/>
            </a:endParaRPr>
          </a:p>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7" y="952044"/>
            <a:ext cx="7806319"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051</a:t>
            </a:r>
          </a:p>
        </p:txBody>
      </p:sp>
      <p:sp>
        <p:nvSpPr>
          <p:cNvPr id="6" name="TextBox 6"/>
          <p:cNvSpPr txBox="1"/>
          <p:nvPr/>
        </p:nvSpPr>
        <p:spPr>
          <a:xfrm>
            <a:off x="941345" y="4429974"/>
            <a:ext cx="16405310" cy="3300904"/>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Poppins Medium Bold" panose="02000000000000000000"/>
              </a:rPr>
              <a:t>MEDIANTE LA CUAL SE INVITA A UNA SESIÒN VIRTUAL A REPRESENTANTES DE VARIOS SECTORES DE LA CIUDAD. Teniendo en cuenta la difícil situación por la que estamos atravesando a raíz de la pandemia generada por el Covid-19, es necesario y pertinente buscar soluciones y estrategias para el mejoramiento integral de los habitantes de Cartagena, para ello es necesario abrir espacios de concertación que nos permitan aunar esfuerzos para sacar adelante nuestra economía.</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35555"/>
            <a:ext cx="81844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052</a:t>
            </a:r>
          </a:p>
        </p:txBody>
      </p:sp>
      <p:sp>
        <p:nvSpPr>
          <p:cNvPr id="6" name="TextBox 6"/>
          <p:cNvSpPr txBox="1"/>
          <p:nvPr/>
        </p:nvSpPr>
        <p:spPr>
          <a:xfrm>
            <a:off x="941345" y="4485855"/>
            <a:ext cx="16405310" cy="2623795"/>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MEDIANTE LA CUAL SE INVITA A UNA SESIÒN VIRTUAL A REPRESENTANTES LEGALES DE ALMACENES DE CADENA. Con el fin de analizar estrategias sobre el desarrollo económico y el empleo de la ciudad de Cartagena, el Concejo Distrital de Cartagena de Indias, propone invitar en hora y fecha que determine la Mesa Directiva a los Representantes Legales de Almacenes de Cadena.</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10731"/>
            <a:ext cx="82606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056</a:t>
            </a:r>
          </a:p>
        </p:txBody>
      </p:sp>
      <p:sp>
        <p:nvSpPr>
          <p:cNvPr id="6" name="TextBox 6"/>
          <p:cNvSpPr txBox="1"/>
          <p:nvPr/>
        </p:nvSpPr>
        <p:spPr>
          <a:xfrm>
            <a:off x="7481072" y="4847265"/>
            <a:ext cx="3325856" cy="592470"/>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Poppins Medium Bold" panose="02000000000000000000"/>
              </a:rPr>
              <a:t>MOCIÓN DE CENSURA</a:t>
            </a:r>
            <a:endParaRPr lang="en-US" sz="2200" dirty="0">
              <a:solidFill>
                <a:srgbClr val="000000"/>
              </a:solidFill>
              <a:latin typeface="Poppins Medium Bold" panose="0200000000000000000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82600" y="7278720"/>
            <a:ext cx="4568245" cy="1667123"/>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Alianza Cambio Radical</a:t>
            </a:r>
          </a:p>
          <a:p>
            <a:pPr algn="r">
              <a:lnSpc>
                <a:spcPts val="2580"/>
              </a:lnSpc>
            </a:pPr>
            <a:r>
              <a:rPr lang="es-ES" sz="2150" dirty="0">
                <a:solidFill>
                  <a:srgbClr val="000000"/>
                </a:solidFill>
                <a:latin typeface="Poppins Medium Bold" panose="02000000000000000000"/>
              </a:rPr>
              <a:t>ASI</a:t>
            </a:r>
          </a:p>
          <a:p>
            <a:pPr algn="r">
              <a:lnSpc>
                <a:spcPts val="2580"/>
              </a:lnSpc>
            </a:pPr>
            <a:r>
              <a:rPr lang="es-ES" sz="2150" dirty="0">
                <a:solidFill>
                  <a:srgbClr val="000000"/>
                </a:solidFill>
                <a:latin typeface="Poppins Medium Bold" panose="02000000000000000000"/>
              </a:rPr>
              <a:t> Partido Conservador</a:t>
            </a:r>
          </a:p>
          <a:p>
            <a:pPr algn="r">
              <a:lnSpc>
                <a:spcPts val="2580"/>
              </a:lnSpc>
            </a:pPr>
            <a:r>
              <a:rPr lang="es-ES" sz="2150" dirty="0">
                <a:solidFill>
                  <a:srgbClr val="000000"/>
                </a:solidFill>
                <a:latin typeface="Poppins Medium Bold" panose="02000000000000000000"/>
              </a:rPr>
              <a:t>Partido Liberal</a:t>
            </a:r>
          </a:p>
          <a:p>
            <a:pPr algn="r">
              <a:lnSpc>
                <a:spcPts val="2580"/>
              </a:lnSpc>
            </a:pPr>
            <a:r>
              <a:rPr lang="es-ES" sz="2150" dirty="0">
                <a:solidFill>
                  <a:srgbClr val="000000"/>
                </a:solidFill>
                <a:latin typeface="Poppins Medium Bold" panose="02000000000000000000"/>
              </a:rPr>
              <a:t>Partido de la U</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488148"/>
            <a:ext cx="80320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058</a:t>
            </a:r>
          </a:p>
        </p:txBody>
      </p:sp>
      <p:sp>
        <p:nvSpPr>
          <p:cNvPr id="6" name="TextBox 6"/>
          <p:cNvSpPr txBox="1"/>
          <p:nvPr/>
        </p:nvSpPr>
        <p:spPr>
          <a:xfrm>
            <a:off x="1028700" y="3576874"/>
            <a:ext cx="16649700" cy="4213398"/>
          </a:xfrm>
          <a:prstGeom prst="rect">
            <a:avLst/>
          </a:prstGeom>
        </p:spPr>
        <p:txBody>
          <a:bodyPr wrap="square" lIns="0" tIns="0" rIns="0" bIns="0" rtlCol="0" anchor="t">
            <a:spAutoFit/>
          </a:bodyPr>
          <a:lstStyle/>
          <a:p>
            <a:pPr algn="just">
              <a:lnSpc>
                <a:spcPct val="200000"/>
              </a:lnSpc>
            </a:pPr>
            <a:r>
              <a:rPr lang="es-ES" sz="2000" dirty="0">
                <a:solidFill>
                  <a:srgbClr val="000000"/>
                </a:solidFill>
                <a:latin typeface="Arial" panose="020B0604020202020204" pitchFamily="34" charset="0"/>
                <a:cs typeface="Arial" panose="020B0604020202020204" pitchFamily="34" charset="0"/>
              </a:rPr>
              <a:t>Motivos anteriores esta Corporación se permite solicitar a la Representante del Departamento Administrativo de Salud “DADIS, doctora JOHANA BUENO, y a los actores que conforman la confección y responsabilidad del Plan Territorial de Salud, representantes de los Consejos Territoriales de Seguridad Social en Salud y los Consejos de Política Social para que analicemos lo que expondrá la Directora del DADIS sobre la Planeación integral e insumos para la planeación integral de la salud, todo lo concerniente y especifico a salud pública, la realidad financiera y exposición de la aplicación de punto final, exponiendo en certificación deudas del DADIS con las EPS, IPS y profesionales de la salud, nombre y certificación del auditor de que legitimó las deudas y relación que fueron enviadas al Ministerio para su autorización y copia de los acuerdos transaccionales que celebraron con cada deudor. Como también relación de la radicación y monto de cuentas de cobro al DADIS.</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2500" y="8570159"/>
            <a:ext cx="4810700" cy="1000274"/>
          </a:xfrm>
          <a:prstGeom prst="rect">
            <a:avLst/>
          </a:prstGeom>
        </p:spPr>
        <p:txBody>
          <a:bodyPr wrap="square" lIns="0" tIns="0" rIns="0" bIns="0" rtlCol="0" anchor="t">
            <a:spAutoFit/>
          </a:bodyPr>
          <a:lstStyle/>
          <a:p>
            <a:pPr algn="r">
              <a:lnSpc>
                <a:spcPts val="2580"/>
              </a:lnSpc>
            </a:pPr>
            <a:r>
              <a:rPr lang="es-ES" dirty="0">
                <a:solidFill>
                  <a:srgbClr val="000000"/>
                </a:solidFill>
                <a:latin typeface="Poppins Medium Bold" panose="02000000000000000000"/>
              </a:rPr>
              <a:t>BANCADA DE LA U</a:t>
            </a:r>
          </a:p>
          <a:p>
            <a:pPr algn="r">
              <a:lnSpc>
                <a:spcPts val="2580"/>
              </a:lnSpc>
            </a:pPr>
            <a:r>
              <a:rPr lang="es-ES" dirty="0">
                <a:solidFill>
                  <a:srgbClr val="000000"/>
                </a:solidFill>
                <a:latin typeface="Poppins Medium Bold" panose="02000000000000000000"/>
              </a:rPr>
              <a:t>OSCAR MARIN VILLALBA</a:t>
            </a:r>
          </a:p>
          <a:p>
            <a:pPr algn="r">
              <a:lnSpc>
                <a:spcPts val="2580"/>
              </a:lnSpc>
            </a:pPr>
            <a:r>
              <a:rPr lang="es-ES" dirty="0">
                <a:solidFill>
                  <a:srgbClr val="000000"/>
                </a:solidFill>
                <a:latin typeface="Poppins Medium Bold" panose="02000000000000000000"/>
              </a:rPr>
              <a:t>KATTYA MENDOZA SALEME</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443065"/>
            <a:ext cx="81082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059</a:t>
            </a:r>
          </a:p>
        </p:txBody>
      </p:sp>
      <p:sp>
        <p:nvSpPr>
          <p:cNvPr id="6" name="TextBox 6"/>
          <p:cNvSpPr txBox="1"/>
          <p:nvPr/>
        </p:nvSpPr>
        <p:spPr>
          <a:xfrm>
            <a:off x="941345" y="4824409"/>
            <a:ext cx="16405310" cy="1249125"/>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Solicitar a la Escuela de Gobierno enviar mensualmente un informe sobre el avance de la construcción del Plan Decenal de Cultura Ciudadana y </a:t>
            </a:r>
            <a:r>
              <a:rPr lang="es-ES" sz="2200" dirty="0" err="1">
                <a:solidFill>
                  <a:srgbClr val="000000"/>
                </a:solidFill>
                <a:latin typeface="Arial" panose="020B0604020202020204" pitchFamily="34" charset="0"/>
                <a:cs typeface="Arial" panose="020B0604020202020204" pitchFamily="34" charset="0"/>
              </a:rPr>
              <a:t>Cartageneidad</a:t>
            </a:r>
            <a:r>
              <a:rPr lang="es-ES" sz="2200" dirty="0">
                <a:solidFill>
                  <a:srgbClr val="000000"/>
                </a:solidFill>
                <a:latin typeface="Arial" panose="020B0604020202020204" pitchFamily="34" charset="0"/>
                <a:cs typeface="Arial" panose="020B0604020202020204" pitchFamily="34" charset="0"/>
              </a:rPr>
              <a:t>; a su vez, se pide crear una comisión que acompañe la construcción de este Plan.</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5011400" y="8587908"/>
            <a:ext cx="2729924"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BANCADA DE LA U</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35555"/>
            <a:ext cx="78796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061</a:t>
            </a:r>
          </a:p>
        </p:txBody>
      </p:sp>
      <p:sp>
        <p:nvSpPr>
          <p:cNvPr id="6" name="TextBox 6"/>
          <p:cNvSpPr txBox="1"/>
          <p:nvPr/>
        </p:nvSpPr>
        <p:spPr>
          <a:xfrm>
            <a:off x="941345" y="4614228"/>
            <a:ext cx="16405310" cy="1926233"/>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El Concejo Distrital de Cartagena de Indias en sesión de la fecha Propone: prohibición del uso de cámaras dentro de la Corporación a excepción de las que son utilizadas para la transmisión en vivo de las sesiones y las que sean inscritas con anterioridad en la oficina de protocolo y prensa. Lo anterior debido a las recientes amenazas que ha recibido el Concejo.</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241232" y="1443065"/>
            <a:ext cx="7439040"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062</a:t>
            </a:r>
          </a:p>
        </p:txBody>
      </p:sp>
      <p:sp>
        <p:nvSpPr>
          <p:cNvPr id="6" name="TextBox 6"/>
          <p:cNvSpPr txBox="1"/>
          <p:nvPr/>
        </p:nvSpPr>
        <p:spPr>
          <a:xfrm>
            <a:off x="2108972" y="5079977"/>
            <a:ext cx="14070055" cy="1269578"/>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ea typeface="MS PMincho" panose="02020600040205080304" pitchFamily="18" charset="-128"/>
                <a:cs typeface="Arial" panose="020B0604020202020204" pitchFamily="34" charset="0"/>
              </a:rPr>
              <a:t>Para revisar la ejecución y gestión presupuestal de la administración con el fin de buscar políticas públicas para estimular la reactivación económica.</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666849"/>
          </a:xfrm>
          <a:prstGeom prst="rect">
            <a:avLst/>
          </a:prstGeom>
        </p:spPr>
        <p:txBody>
          <a:bodyPr wrap="square" lIns="0" tIns="0" rIns="0" bIns="0" rtlCol="0" anchor="t">
            <a:spAutoFit/>
          </a:bodyPr>
          <a:lstStyle/>
          <a:p>
            <a:pPr algn="r">
              <a:lnSpc>
                <a:spcPts val="2580"/>
              </a:lnSpc>
            </a:pPr>
            <a:r>
              <a:rPr lang="en-US" sz="2150" dirty="0">
                <a:solidFill>
                  <a:srgbClr val="000000"/>
                </a:solidFill>
                <a:latin typeface="Poppins Medium Bold" panose="02000000000000000000"/>
              </a:rPr>
              <a:t>LEWIS MONTERO POLO</a:t>
            </a:r>
            <a:endParaRPr lang="es-ES" sz="2150" dirty="0">
              <a:solidFill>
                <a:srgbClr val="000000"/>
              </a:solidFill>
              <a:latin typeface="Poppins Medium Bold" panose="02000000000000000000"/>
            </a:endParaRPr>
          </a:p>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532379"/>
            <a:ext cx="7902498"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065</a:t>
            </a:r>
          </a:p>
        </p:txBody>
      </p:sp>
      <p:sp>
        <p:nvSpPr>
          <p:cNvPr id="6" name="TextBox 6"/>
          <p:cNvSpPr txBox="1"/>
          <p:nvPr/>
        </p:nvSpPr>
        <p:spPr>
          <a:xfrm>
            <a:off x="1600200" y="4502389"/>
            <a:ext cx="15925799" cy="1269578"/>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PROPOSICION SEGUIMIENTO ACUERDO 027 DE JUNIO DE 2020</a:t>
            </a:r>
          </a:p>
          <a:p>
            <a:pPr algn="just">
              <a:lnSpc>
                <a:spcPct val="200000"/>
              </a:lnSpc>
            </a:pPr>
            <a:r>
              <a:rPr lang="es-ES" sz="2200" dirty="0">
                <a:solidFill>
                  <a:srgbClr val="000000"/>
                </a:solidFill>
                <a:latin typeface="Arial" panose="020B0604020202020204" pitchFamily="34" charset="0"/>
                <a:cs typeface="Arial" panose="020B0604020202020204" pitchFamily="34" charset="0"/>
              </a:rPr>
              <a:t>INDICADORES ORDENAMIENTO TERRITORIAL Y AMBIENTALES</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666849"/>
          </a:xfrm>
          <a:prstGeom prst="rect">
            <a:avLst/>
          </a:prstGeom>
        </p:spPr>
        <p:txBody>
          <a:bodyPr wrap="square" lIns="0" tIns="0" rIns="0" bIns="0" rtlCol="0" anchor="t">
            <a:spAutoFit/>
          </a:bodyPr>
          <a:lstStyle/>
          <a:p>
            <a:pPr algn="r">
              <a:lnSpc>
                <a:spcPts val="2580"/>
              </a:lnSpc>
            </a:pPr>
            <a:r>
              <a:rPr lang="en-US" sz="2150" dirty="0">
                <a:solidFill>
                  <a:srgbClr val="000000"/>
                </a:solidFill>
                <a:latin typeface="Poppins Medium Bold" panose="02000000000000000000"/>
              </a:rPr>
              <a:t>LEWIS MONTERO POLO</a:t>
            </a:r>
            <a:endParaRPr lang="es-ES" sz="2150" dirty="0">
              <a:solidFill>
                <a:srgbClr val="000000"/>
              </a:solidFill>
              <a:latin typeface="Poppins Medium Bold" panose="02000000000000000000"/>
            </a:endParaRPr>
          </a:p>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t="14227" b="14227"/>
          <a:stretch>
            <a:fillRect/>
          </a:stretch>
        </p:blipFill>
        <p:spPr>
          <a:xfrm>
            <a:off x="0" y="8921333"/>
            <a:ext cx="18288000" cy="1365667"/>
          </a:xfrm>
          <a:prstGeom prst="rect">
            <a:avLst/>
          </a:prstGeom>
        </p:spPr>
      </p:pic>
      <p:sp>
        <p:nvSpPr>
          <p:cNvPr id="14" name="TextBox 5"/>
          <p:cNvSpPr txBox="1"/>
          <p:nvPr/>
        </p:nvSpPr>
        <p:spPr>
          <a:xfrm>
            <a:off x="457200" y="4036337"/>
            <a:ext cx="16764000" cy="1231106"/>
          </a:xfrm>
          <a:prstGeom prst="rect">
            <a:avLst/>
          </a:prstGeom>
        </p:spPr>
        <p:txBody>
          <a:bodyPr wrap="square" lIns="0" tIns="0" rIns="0" bIns="0" rtlCol="0" anchor="t">
            <a:spAutoFit/>
          </a:bodyPr>
          <a:lstStyle/>
          <a:p>
            <a:pPr marL="0" lvl="0" indent="0">
              <a:lnSpc>
                <a:spcPts val="9600"/>
              </a:lnSpc>
              <a:spcBef>
                <a:spcPct val="0"/>
              </a:spcBef>
            </a:pPr>
            <a:r>
              <a:rPr lang="en-US" sz="8800" dirty="0">
                <a:solidFill>
                  <a:srgbClr val="FFFFFF"/>
                </a:solidFill>
                <a:effectLst>
                  <a:outerShdw blurRad="38100" dist="38100" dir="2700000" algn="tl">
                    <a:srgbClr val="000000">
                      <a:alpha val="43137"/>
                    </a:srgbClr>
                  </a:outerShdw>
                </a:effectLst>
                <a:latin typeface="Arial Black" panose="020B0A04020102020204" pitchFamily="34" charset="0"/>
              </a:rPr>
              <a:t>PROYECTOS DE ACUERDO</a:t>
            </a:r>
          </a:p>
        </p:txBody>
      </p:sp>
      <p:sp>
        <p:nvSpPr>
          <p:cNvPr id="15" name="Rectángulo 14"/>
          <p:cNvSpPr/>
          <p:nvPr/>
        </p:nvSpPr>
        <p:spPr>
          <a:xfrm>
            <a:off x="2667000" y="5706591"/>
            <a:ext cx="12573000" cy="1754326"/>
          </a:xfrm>
          <a:prstGeom prst="rect">
            <a:avLst/>
          </a:prstGeom>
        </p:spPr>
        <p:txBody>
          <a:bodyPr wrap="square">
            <a:spAutoFit/>
          </a:bodyPr>
          <a:lstStyle/>
          <a:p>
            <a:r>
              <a:rPr lang="es-ES" sz="5400" b="1" dirty="0">
                <a:latin typeface="Arial Black" panose="020B0A04020102020204" pitchFamily="34" charset="0"/>
                <a:cs typeface="Adam Script Light" panose="00000400000000000000" charset="-78"/>
              </a:rPr>
              <a:t>Lewis Montero Polo</a:t>
            </a:r>
          </a:p>
          <a:p>
            <a:r>
              <a:rPr lang="es-ES" sz="5400" b="1" dirty="0">
                <a:latin typeface="Arial Black" panose="020B0A04020102020204" pitchFamily="34" charset="0"/>
                <a:cs typeface="Adam Script Light" panose="00000400000000000000" charset="-78"/>
              </a:rPr>
              <a:t>Cesar Augusto Pion González</a:t>
            </a:r>
          </a:p>
        </p:txBody>
      </p:sp>
      <p:pic>
        <p:nvPicPr>
          <p:cNvPr id="11" name="Picture 2"/>
          <p:cNvPicPr>
            <a:picLocks noChangeAspect="1"/>
          </p:cNvPicPr>
          <p:nvPr/>
        </p:nvPicPr>
        <p:blipFill>
          <a:blip r:embed="rId3"/>
          <a:srcRect/>
          <a:stretch>
            <a:fillRect/>
          </a:stretch>
        </p:blipFill>
        <p:spPr>
          <a:xfrm>
            <a:off x="1028700" y="744019"/>
            <a:ext cx="1930153" cy="1930153"/>
          </a:xfrm>
          <a:prstGeom prst="rect">
            <a:avLst/>
          </a:prstGeom>
        </p:spPr>
      </p:pic>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733800" y="744019"/>
            <a:ext cx="2133600" cy="194498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55583F25-0D20-456F-8EF5-3C552E3C9184}"/>
              </a:ext>
            </a:extLst>
          </p:cNvPr>
          <p:cNvSpPr txBox="1"/>
          <p:nvPr/>
        </p:nvSpPr>
        <p:spPr>
          <a:xfrm>
            <a:off x="6934200" y="1028700"/>
            <a:ext cx="10325100" cy="1323439"/>
          </a:xfrm>
          <a:prstGeom prst="rect">
            <a:avLst/>
          </a:prstGeom>
          <a:noFill/>
        </p:spPr>
        <p:txBody>
          <a:bodyPr wrap="square" rtlCol="0">
            <a:spAutoFit/>
          </a:bodyPr>
          <a:lstStyle/>
          <a:p>
            <a:r>
              <a:rPr lang="es-ES" sz="4000" dirty="0">
                <a:solidFill>
                  <a:schemeClr val="bg1"/>
                </a:solidFill>
                <a:latin typeface="Arial Black" panose="020B0A04020102020204" pitchFamily="34" charset="0"/>
              </a:rPr>
              <a:t>RENDICION DE CUENTAS –SEGUNDO SEMESTRE 2021</a:t>
            </a:r>
            <a:endParaRPr lang="es-419" sz="4000" dirty="0">
              <a:solidFill>
                <a:schemeClr val="bg1"/>
              </a:solidFill>
              <a:latin typeface="Arial Black" panose="020B0A040201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488148"/>
            <a:ext cx="83368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066</a:t>
            </a:r>
          </a:p>
        </p:txBody>
      </p:sp>
      <p:sp>
        <p:nvSpPr>
          <p:cNvPr id="6" name="TextBox 6"/>
          <p:cNvSpPr txBox="1"/>
          <p:nvPr/>
        </p:nvSpPr>
        <p:spPr>
          <a:xfrm>
            <a:off x="1028700" y="3519149"/>
            <a:ext cx="12763500" cy="4655121"/>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Como quiera que FONTUR Colombia, es la entidad del Gobierno Nacional aliada de todas las regiones del país, para la consolidación de destinos turísticos de talla global, impulsando economías, culturas y la sociedad, en el contexto local y nacional, y de esa forma, impactar el desarrollo de la Nación, el Concejo Distrital de Cartagena de Indias en sesión de la fecha se propone: invitar en hora y fecha que determine l a Mesa Directiva, al Dr. Irwin Pérez Muñoz, Circe Álvarez Mendoza, </a:t>
            </a:r>
            <a:r>
              <a:rPr lang="es-ES" sz="2200" dirty="0" err="1">
                <a:solidFill>
                  <a:srgbClr val="000000"/>
                </a:solidFill>
                <a:latin typeface="Arial" panose="020B0604020202020204" pitchFamily="34" charset="0"/>
                <a:cs typeface="Arial" panose="020B0604020202020204" pitchFamily="34" charset="0"/>
              </a:rPr>
              <a:t>Corpoturismo</a:t>
            </a:r>
            <a:r>
              <a:rPr lang="es-ES" sz="2200" dirty="0">
                <a:solidFill>
                  <a:srgbClr val="000000"/>
                </a:solidFill>
                <a:latin typeface="Arial" panose="020B0604020202020204" pitchFamily="34" charset="0"/>
                <a:cs typeface="Arial" panose="020B0604020202020204" pitchFamily="34" charset="0"/>
              </a:rPr>
              <a:t>, a Sesión Plenaria para efectos de forjar y/o concretar programas y proyectos, sobre el asunto en comento, para Cartagena</a:t>
            </a:r>
            <a:r>
              <a:rPr lang="es-ES" sz="2200" dirty="0">
                <a:solidFill>
                  <a:srgbClr val="000000"/>
                </a:solidFill>
                <a:latin typeface="Poppins Medium Bold" panose="02000000000000000000"/>
              </a:rPr>
              <a:t>.</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7013" y="8046434"/>
            <a:ext cx="4810700" cy="1333698"/>
          </a:xfrm>
          <a:prstGeom prst="rect">
            <a:avLst/>
          </a:prstGeom>
        </p:spPr>
        <p:txBody>
          <a:bodyPr wrap="square" lIns="0" tIns="0" rIns="0" bIns="0" rtlCol="0" anchor="t">
            <a:spAutoFit/>
          </a:bodyPr>
          <a:lstStyle/>
          <a:p>
            <a:pPr algn="r">
              <a:lnSpc>
                <a:spcPts val="2580"/>
              </a:lnSpc>
            </a:pPr>
            <a:r>
              <a:rPr lang="es-ES" dirty="0">
                <a:solidFill>
                  <a:srgbClr val="000000"/>
                </a:solidFill>
                <a:latin typeface="Poppins Medium Bold" panose="02000000000000000000"/>
              </a:rPr>
              <a:t>LILIANA SUÁREZ BETANCOURT</a:t>
            </a:r>
          </a:p>
          <a:p>
            <a:pPr algn="r">
              <a:lnSpc>
                <a:spcPts val="2580"/>
              </a:lnSpc>
            </a:pPr>
            <a:r>
              <a:rPr lang="es-ES" dirty="0">
                <a:solidFill>
                  <a:srgbClr val="000000"/>
                </a:solidFill>
                <a:latin typeface="Poppins Medium Bold" panose="02000000000000000000"/>
              </a:rPr>
              <a:t>CÉSAR PIÓN GONZÁLEZ </a:t>
            </a:r>
          </a:p>
          <a:p>
            <a:pPr algn="r">
              <a:lnSpc>
                <a:spcPts val="2580"/>
              </a:lnSpc>
            </a:pPr>
            <a:r>
              <a:rPr lang="es-ES" dirty="0">
                <a:solidFill>
                  <a:srgbClr val="000000"/>
                </a:solidFill>
                <a:latin typeface="Poppins Medium Bold" panose="02000000000000000000"/>
              </a:rPr>
              <a:t>DAVID CABALLERO RODRIGUEZ</a:t>
            </a:r>
          </a:p>
          <a:p>
            <a:pPr algn="r">
              <a:lnSpc>
                <a:spcPts val="2580"/>
              </a:lnSpc>
            </a:pPr>
            <a:r>
              <a:rPr lang="es-ES" dirty="0">
                <a:solidFill>
                  <a:srgbClr val="000000"/>
                </a:solidFill>
                <a:latin typeface="Poppins Medium Bold" panose="02000000000000000000"/>
              </a:rPr>
              <a:t>WILSON TONCEL OCHOA</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328089"/>
            <a:ext cx="84130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068</a:t>
            </a:r>
          </a:p>
        </p:txBody>
      </p:sp>
      <p:sp>
        <p:nvSpPr>
          <p:cNvPr id="6" name="TextBox 6"/>
          <p:cNvSpPr txBox="1"/>
          <p:nvPr/>
        </p:nvSpPr>
        <p:spPr>
          <a:xfrm>
            <a:off x="941345" y="4875123"/>
            <a:ext cx="16405310" cy="1926233"/>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FORO SOBRE LA BOCANA ESTABILIZADA DE MAREAS. El Concejo Distrital de Cartagena de Indias en sesión de la fecha, propone Citar e Invitar al Director General de CARDIQUE, EPA Cartagena, Procuradora Ambiental, Personera Distrital, Secretaría General del Distrito, Secretaría de Infraestructura, Espacio Público y Empresas Privadas.</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10731"/>
            <a:ext cx="81082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070</a:t>
            </a:r>
          </a:p>
        </p:txBody>
      </p:sp>
      <p:sp>
        <p:nvSpPr>
          <p:cNvPr id="6" name="TextBox 6"/>
          <p:cNvSpPr txBox="1"/>
          <p:nvPr/>
        </p:nvSpPr>
        <p:spPr>
          <a:xfrm>
            <a:off x="1219200" y="5298045"/>
            <a:ext cx="11651572" cy="1269578"/>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Poppins Medium Bold" panose="02000000000000000000"/>
              </a:rPr>
              <a:t>El Concejo Distrital de Cartagena de Indias en sesión de la fecha propone adicionar a la PROPOSICIÓN No. 067 en el sentido de incluir nuevo cuestionario</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030200" y="8240894"/>
            <a:ext cx="4810700" cy="1000274"/>
          </a:xfrm>
          <a:prstGeom prst="rect">
            <a:avLst/>
          </a:prstGeom>
        </p:spPr>
        <p:txBody>
          <a:bodyPr wrap="square" lIns="0" tIns="0" rIns="0" bIns="0" rtlCol="0" anchor="t">
            <a:spAutoFit/>
          </a:bodyPr>
          <a:lstStyle/>
          <a:p>
            <a:pPr algn="r">
              <a:lnSpc>
                <a:spcPts val="2580"/>
              </a:lnSpc>
            </a:pPr>
            <a:r>
              <a:rPr lang="es-ES" dirty="0">
                <a:solidFill>
                  <a:srgbClr val="000000"/>
                </a:solidFill>
                <a:latin typeface="Poppins Medium Bold" panose="02000000000000000000"/>
              </a:rPr>
              <a:t>CAROLINA LOZANO</a:t>
            </a:r>
          </a:p>
          <a:p>
            <a:pPr algn="r">
              <a:lnSpc>
                <a:spcPts val="2580"/>
              </a:lnSpc>
            </a:pPr>
            <a:r>
              <a:rPr lang="es-ES" dirty="0">
                <a:solidFill>
                  <a:srgbClr val="000000"/>
                </a:solidFill>
                <a:latin typeface="Poppins Medium Bold" panose="02000000000000000000"/>
              </a:rPr>
              <a:t>LEWIS MONTERO POLO</a:t>
            </a:r>
          </a:p>
          <a:p>
            <a:pPr algn="r">
              <a:lnSpc>
                <a:spcPts val="2580"/>
              </a:lnSpc>
            </a:pPr>
            <a:r>
              <a:rPr lang="es-ES" dirty="0">
                <a:solidFill>
                  <a:srgbClr val="000000"/>
                </a:solidFill>
                <a:latin typeface="Poppins Medium Bold" panose="02000000000000000000"/>
              </a:rPr>
              <a:t>CARLOS BARRIOS GOMEZ</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7" y="1140066"/>
            <a:ext cx="7806319"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076</a:t>
            </a:r>
          </a:p>
        </p:txBody>
      </p:sp>
      <p:sp>
        <p:nvSpPr>
          <p:cNvPr id="6" name="TextBox 6"/>
          <p:cNvSpPr txBox="1"/>
          <p:nvPr/>
        </p:nvSpPr>
        <p:spPr>
          <a:xfrm>
            <a:off x="941345" y="4485503"/>
            <a:ext cx="16405310" cy="2623795"/>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En el año 2020 mediante Acuerdo Distrital se facultó al Alcalde Mayor de Cartagena contratar por un año, la operación del alumbrado público, administración que contrató  a la Empresa EPM, con la consideración que el proceso de convocatoria para la selección del operador del alumbrado público de la ciudad de Cartagena, requería mayor tiempo para realizarlo con una debida diligencia.</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666849"/>
          </a:xfrm>
          <a:prstGeom prst="rect">
            <a:avLst/>
          </a:prstGeom>
        </p:spPr>
        <p:txBody>
          <a:bodyPr wrap="square" lIns="0" tIns="0" rIns="0" bIns="0" rtlCol="0" anchor="t">
            <a:spAutoFit/>
          </a:bodyPr>
          <a:lstStyle/>
          <a:p>
            <a:pPr algn="r">
              <a:lnSpc>
                <a:spcPts val="2580"/>
              </a:lnSpc>
            </a:pPr>
            <a:r>
              <a:rPr lang="en-US" sz="2150" dirty="0">
                <a:solidFill>
                  <a:srgbClr val="000000"/>
                </a:solidFill>
                <a:latin typeface="Poppins Medium Bold" panose="02000000000000000000"/>
              </a:rPr>
              <a:t>LEWIS MONTERO POLO</a:t>
            </a:r>
            <a:endParaRPr lang="es-ES" sz="2150" dirty="0">
              <a:solidFill>
                <a:srgbClr val="000000"/>
              </a:solidFill>
              <a:latin typeface="Poppins Medium Bold" panose="02000000000000000000"/>
            </a:endParaRPr>
          </a:p>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49842" y="952044"/>
            <a:ext cx="7072544"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Poppins Medium" panose="02000000000000000000"/>
              </a:rPr>
              <a:t>PROPOSICIÓN No. 077</a:t>
            </a:r>
          </a:p>
        </p:txBody>
      </p:sp>
      <p:sp>
        <p:nvSpPr>
          <p:cNvPr id="6" name="TextBox 6"/>
          <p:cNvSpPr txBox="1"/>
          <p:nvPr/>
        </p:nvSpPr>
        <p:spPr>
          <a:xfrm>
            <a:off x="941345" y="3821845"/>
            <a:ext cx="16405310" cy="4847481"/>
          </a:xfrm>
          <a:prstGeom prst="rect">
            <a:avLst/>
          </a:prstGeom>
        </p:spPr>
        <p:txBody>
          <a:bodyPr wrap="square" lIns="0" tIns="0" rIns="0" bIns="0" rtlCol="0" anchor="t">
            <a:spAutoFit/>
          </a:bodyPr>
          <a:lstStyle/>
          <a:p>
            <a:pPr algn="just">
              <a:lnSpc>
                <a:spcPct val="200000"/>
              </a:lnSpc>
            </a:pPr>
            <a:r>
              <a:rPr lang="es-ES" sz="2000" dirty="0">
                <a:solidFill>
                  <a:srgbClr val="000000"/>
                </a:solidFill>
                <a:latin typeface="Poppins Medium Bold" panose="02000000000000000000"/>
              </a:rPr>
              <a:t>Con Base en el conversatorio celebrado el martes 13 de julio de 2021, en el Concejo de Cartagena con el tema “ Salvemos la Bocana y su importancia en lo ambiental, social, económica y turística, nos permitimos solicitar a la Honorable Plenaria avalar la convocatoria e invitación en hora y día que sugiera la Comisión del Plan al señor Alcalde, Presidente Junta Directiva FENALCO, Presidente Junta Directiva Cámara de Comercio, Presidente Junta Directiva ANDI, COOTELCO, ASOTELCA, ACUACAR, Fundación Mamonal ANATO, CORPOTURISMO, FONTUR , Directora del Departamento Jurídico del Distrito, a los ciudadanos Héctor Trujillo Vélez, Santiago Rizo, Rafael Vergara, a los Presidentes de las Comisiones del Concejo quienes sugieren la creación de una Empresa de Economía Mixta “Parque acuático Ciénaga de la Virgen de Colombia” para su manejo , mantenimiento y explotación.</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249082" y="8921333"/>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40066"/>
            <a:ext cx="83368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081</a:t>
            </a:r>
          </a:p>
        </p:txBody>
      </p:sp>
      <p:sp>
        <p:nvSpPr>
          <p:cNvPr id="6" name="TextBox 6"/>
          <p:cNvSpPr txBox="1"/>
          <p:nvPr/>
        </p:nvSpPr>
        <p:spPr>
          <a:xfrm>
            <a:off x="941345" y="4457700"/>
            <a:ext cx="16405310" cy="2623795"/>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El Concejo Distrital de Cartagena de Indias en sesión de la fecha, propone: Prorrogar hasta el 10 de agosto de 2021, las Sesiones Ordinarias correspondientes al Segundo Periodo Constitucional del presente año, en concordancia con lo dispuesto en el parágrafo 1º del Artículo 23 de la Ley 136 de 1994 y el Parágrafo primero del Artículo 18 del Reglamento Interno del Concejo Distrital de Cartagena.</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87926" y="731744"/>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485615"/>
            <a:ext cx="82606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082</a:t>
            </a:r>
          </a:p>
        </p:txBody>
      </p:sp>
      <p:sp>
        <p:nvSpPr>
          <p:cNvPr id="6" name="TextBox 6"/>
          <p:cNvSpPr txBox="1"/>
          <p:nvPr/>
        </p:nvSpPr>
        <p:spPr>
          <a:xfrm>
            <a:off x="3028133" y="5365829"/>
            <a:ext cx="12231734" cy="1946687"/>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FORO SOBRE LOS PROYECTOS: DRENAJES PLUVIALES- RECINTO FERIAL-Y QUINTA AVENIDA EN EL SEGUIMIENTO AL ACUERDO No 027 DEL 12 DE JUNIO DE 2020- COMISIÓN DEL PLAN</a:t>
            </a:r>
            <a:endParaRPr lang="en-US" sz="2200" dirty="0">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421844" y="806826"/>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40066"/>
            <a:ext cx="80320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084</a:t>
            </a:r>
          </a:p>
        </p:txBody>
      </p:sp>
      <p:sp>
        <p:nvSpPr>
          <p:cNvPr id="6" name="TextBox 6"/>
          <p:cNvSpPr txBox="1"/>
          <p:nvPr/>
        </p:nvSpPr>
        <p:spPr>
          <a:xfrm>
            <a:off x="941345" y="4156992"/>
            <a:ext cx="16405310" cy="3280450"/>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El Concejo Distrital de Cartagena en uso de sus atribuciones legales y constitucionales, en especial las conferidas en la Ley 136 de 1994, Ley 1617 del 2013 y Reglamento Interno del Concejo, bajo su autonomía y asuntos de su competencia , considera que se hace necesario reconocer los logros obtenidos y o acciones realizadas por personas naturales y /o jurídicas nacionales y/o extranjeras así como las entidades públicas o privadas que hubiesen contribuido a los fines, objetivos, desarrollo y/o progreso de la sociedad principalmente al distrito de Cartagena.</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40066"/>
            <a:ext cx="83368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085</a:t>
            </a:r>
          </a:p>
        </p:txBody>
      </p:sp>
      <p:sp>
        <p:nvSpPr>
          <p:cNvPr id="6" name="TextBox 6"/>
          <p:cNvSpPr txBox="1"/>
          <p:nvPr/>
        </p:nvSpPr>
        <p:spPr>
          <a:xfrm>
            <a:off x="941345" y="4955038"/>
            <a:ext cx="16405310" cy="1946687"/>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Cartagena la Hermosa, la vetusta, la cargada de historia hoy amaneció de Luto al igual que los capotes, los pasos dobles, la Prensa Hablada, Escrita y sus amigos por la infausta noticia de la partida hacia el Reino del Gran Dios de Universo de nuestro querido Alberto Borda Martelo.</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10731"/>
            <a:ext cx="84130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087</a:t>
            </a:r>
          </a:p>
        </p:txBody>
      </p:sp>
      <p:sp>
        <p:nvSpPr>
          <p:cNvPr id="6" name="TextBox 6"/>
          <p:cNvSpPr txBox="1"/>
          <p:nvPr/>
        </p:nvSpPr>
        <p:spPr>
          <a:xfrm>
            <a:off x="1028700" y="5143500"/>
            <a:ext cx="11651572" cy="1946687"/>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El Concejo Distrital de Cartagena de Indias en sesión de la fecha propone solicitar a la Secretaria de Hacienda una relación por escrito certificado de los totales con corte a 31 de diciembre de cada año solicitado,</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49304" y="3913832"/>
            <a:ext cx="4810700" cy="5668218"/>
          </a:xfrm>
          <a:prstGeom prst="rect">
            <a:avLst/>
          </a:prstGeom>
        </p:spPr>
        <p:txBody>
          <a:bodyPr wrap="square" lIns="0" tIns="0" rIns="0" bIns="0" rtlCol="0" anchor="t">
            <a:spAutoFit/>
          </a:bodyPr>
          <a:lstStyle/>
          <a:p>
            <a:pPr algn="r">
              <a:lnSpc>
                <a:spcPts val="2580"/>
              </a:lnSpc>
            </a:pPr>
            <a:r>
              <a:rPr lang="es-ES" dirty="0">
                <a:solidFill>
                  <a:srgbClr val="000000"/>
                </a:solidFill>
                <a:latin typeface="Poppins Medium Bold" panose="02000000000000000000"/>
              </a:rPr>
              <a:t>LUDER ARIZA SANMARTIN </a:t>
            </a:r>
          </a:p>
          <a:p>
            <a:pPr algn="r">
              <a:lnSpc>
                <a:spcPts val="2580"/>
              </a:lnSpc>
            </a:pPr>
            <a:r>
              <a:rPr lang="es-ES" dirty="0">
                <a:solidFill>
                  <a:srgbClr val="000000"/>
                </a:solidFill>
                <a:latin typeface="Poppins Medium Bold" panose="02000000000000000000"/>
              </a:rPr>
              <a:t>SERGIO MENDOZA </a:t>
            </a:r>
          </a:p>
          <a:p>
            <a:pPr algn="r">
              <a:lnSpc>
                <a:spcPts val="2580"/>
              </a:lnSpc>
            </a:pPr>
            <a:r>
              <a:rPr lang="es-ES" dirty="0">
                <a:solidFill>
                  <a:srgbClr val="000000"/>
                </a:solidFill>
                <a:latin typeface="Poppins Medium Bold" panose="02000000000000000000"/>
              </a:rPr>
              <a:t>CARLOS BARRIOS</a:t>
            </a:r>
          </a:p>
          <a:p>
            <a:pPr algn="r">
              <a:lnSpc>
                <a:spcPts val="2580"/>
              </a:lnSpc>
            </a:pPr>
            <a:r>
              <a:rPr lang="es-ES" dirty="0">
                <a:solidFill>
                  <a:srgbClr val="000000"/>
                </a:solidFill>
                <a:latin typeface="Poppins Medium Bold" panose="02000000000000000000"/>
              </a:rPr>
              <a:t>WILSON TONCEL OCHOA</a:t>
            </a:r>
          </a:p>
          <a:p>
            <a:pPr algn="r">
              <a:lnSpc>
                <a:spcPts val="2580"/>
              </a:lnSpc>
            </a:pPr>
            <a:r>
              <a:rPr lang="es-ES" dirty="0">
                <a:solidFill>
                  <a:srgbClr val="000000"/>
                </a:solidFill>
                <a:latin typeface="Poppins Medium Bold" panose="02000000000000000000"/>
              </a:rPr>
              <a:t>LUIS JAVIER CASSIANI</a:t>
            </a:r>
          </a:p>
          <a:p>
            <a:pPr algn="r">
              <a:lnSpc>
                <a:spcPts val="2580"/>
              </a:lnSpc>
            </a:pPr>
            <a:r>
              <a:rPr lang="es-ES" dirty="0">
                <a:solidFill>
                  <a:srgbClr val="000000"/>
                </a:solidFill>
                <a:latin typeface="Poppins Medium Bold" panose="02000000000000000000"/>
              </a:rPr>
              <a:t>DAVID CABALLERO</a:t>
            </a:r>
          </a:p>
          <a:p>
            <a:pPr algn="r">
              <a:lnSpc>
                <a:spcPts val="2580"/>
              </a:lnSpc>
            </a:pPr>
            <a:r>
              <a:rPr lang="es-ES" dirty="0">
                <a:solidFill>
                  <a:srgbClr val="000000"/>
                </a:solidFill>
                <a:latin typeface="Poppins Medium Bold" panose="02000000000000000000"/>
              </a:rPr>
              <a:t>FERNANDO NIÑO</a:t>
            </a:r>
          </a:p>
          <a:p>
            <a:pPr algn="r">
              <a:lnSpc>
                <a:spcPts val="2580"/>
              </a:lnSpc>
            </a:pPr>
            <a:r>
              <a:rPr lang="es-ES" dirty="0">
                <a:solidFill>
                  <a:srgbClr val="000000"/>
                </a:solidFill>
                <a:latin typeface="Poppins Medium Bold" panose="02000000000000000000"/>
              </a:rPr>
              <a:t>OSCAR MARIN VILLALBA</a:t>
            </a:r>
          </a:p>
          <a:p>
            <a:pPr algn="r">
              <a:lnSpc>
                <a:spcPts val="2580"/>
              </a:lnSpc>
            </a:pPr>
            <a:r>
              <a:rPr lang="es-ES" dirty="0">
                <a:solidFill>
                  <a:srgbClr val="000000"/>
                </a:solidFill>
                <a:latin typeface="Poppins Medium Bold" panose="02000000000000000000"/>
              </a:rPr>
              <a:t>RODRIGO REYES</a:t>
            </a:r>
          </a:p>
          <a:p>
            <a:pPr algn="r">
              <a:lnSpc>
                <a:spcPts val="2580"/>
              </a:lnSpc>
            </a:pPr>
            <a:r>
              <a:rPr lang="es-ES" dirty="0">
                <a:solidFill>
                  <a:srgbClr val="000000"/>
                </a:solidFill>
                <a:latin typeface="Poppins Medium Bold" panose="02000000000000000000"/>
              </a:rPr>
              <a:t>LILIANA SUAREZ, LAUREANO CURI CAROLINA LOZANO</a:t>
            </a:r>
          </a:p>
          <a:p>
            <a:pPr algn="r">
              <a:lnSpc>
                <a:spcPts val="2580"/>
              </a:lnSpc>
            </a:pPr>
            <a:r>
              <a:rPr lang="es-ES" dirty="0">
                <a:solidFill>
                  <a:srgbClr val="000000"/>
                </a:solidFill>
                <a:latin typeface="Poppins Medium Bold" panose="02000000000000000000"/>
              </a:rPr>
              <a:t>LEWIS MONTERO POLO</a:t>
            </a:r>
          </a:p>
          <a:p>
            <a:pPr algn="r">
              <a:lnSpc>
                <a:spcPts val="2580"/>
              </a:lnSpc>
            </a:pPr>
            <a:r>
              <a:rPr lang="es-ES" dirty="0">
                <a:solidFill>
                  <a:srgbClr val="000000"/>
                </a:solidFill>
                <a:latin typeface="Poppins Medium Bold" panose="02000000000000000000"/>
              </a:rPr>
              <a:t>CESAR PIÓN GONZÁLEZ</a:t>
            </a:r>
          </a:p>
          <a:p>
            <a:pPr algn="r">
              <a:lnSpc>
                <a:spcPts val="2580"/>
              </a:lnSpc>
            </a:pPr>
            <a:r>
              <a:rPr lang="es-ES" dirty="0">
                <a:solidFill>
                  <a:srgbClr val="000000"/>
                </a:solidFill>
                <a:latin typeface="Poppins Medium Bold" panose="02000000000000000000"/>
              </a:rPr>
              <a:t>GLORIA ESTRADA BENAVIDES</a:t>
            </a:r>
          </a:p>
          <a:p>
            <a:pPr algn="r">
              <a:lnSpc>
                <a:spcPts val="2580"/>
              </a:lnSpc>
            </a:pPr>
            <a:r>
              <a:rPr lang="es-ES" dirty="0">
                <a:solidFill>
                  <a:srgbClr val="000000"/>
                </a:solidFill>
                <a:latin typeface="Poppins Medium Bold" panose="02000000000000000000"/>
              </a:rPr>
              <a:t>KATTYA MARIA MENDOZA, </a:t>
            </a:r>
          </a:p>
          <a:p>
            <a:pPr algn="r">
              <a:lnSpc>
                <a:spcPts val="2580"/>
              </a:lnSpc>
            </a:pPr>
            <a:r>
              <a:rPr lang="es-ES" dirty="0">
                <a:solidFill>
                  <a:srgbClr val="000000"/>
                </a:solidFill>
                <a:latin typeface="Poppins Medium Bold" panose="02000000000000000000"/>
              </a:rPr>
              <a:t>HERNANDO PIÑAELLES</a:t>
            </a:r>
          </a:p>
          <a:p>
            <a:pPr algn="r">
              <a:lnSpc>
                <a:spcPts val="2580"/>
              </a:lnSpc>
            </a:pPr>
            <a:r>
              <a:rPr lang="es-ES" dirty="0">
                <a:solidFill>
                  <a:srgbClr val="000000"/>
                </a:solidFill>
                <a:latin typeface="Poppins Medium Bold" panose="02000000000000000000"/>
              </a:rPr>
              <a:t>JAVIER JULIO BEJARANO</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t="14227" b="14227"/>
          <a:stretch>
            <a:fillRect/>
          </a:stretch>
        </p:blipFill>
        <p:spPr>
          <a:xfrm>
            <a:off x="0" y="8921333"/>
            <a:ext cx="18288000" cy="1365667"/>
          </a:xfrm>
          <a:prstGeom prst="rect">
            <a:avLst/>
          </a:prstGeom>
        </p:spPr>
      </p:pic>
      <p:pic>
        <p:nvPicPr>
          <p:cNvPr id="11" name="Picture 2"/>
          <p:cNvPicPr>
            <a:picLocks noChangeAspect="1"/>
          </p:cNvPicPr>
          <p:nvPr/>
        </p:nvPicPr>
        <p:blipFill>
          <a:blip r:embed="rId3"/>
          <a:srcRect/>
          <a:stretch>
            <a:fillRect/>
          </a:stretch>
        </p:blipFill>
        <p:spPr>
          <a:xfrm>
            <a:off x="1028700" y="744019"/>
            <a:ext cx="1930153" cy="1930153"/>
          </a:xfrm>
          <a:prstGeom prst="rect">
            <a:avLst/>
          </a:prstGeom>
        </p:spPr>
      </p:pic>
      <p:sp>
        <p:nvSpPr>
          <p:cNvPr id="12" name="TextBox 5"/>
          <p:cNvSpPr txBox="1"/>
          <p:nvPr/>
        </p:nvSpPr>
        <p:spPr>
          <a:xfrm>
            <a:off x="1219200" y="2726559"/>
            <a:ext cx="15925800" cy="1126014"/>
          </a:xfrm>
          <a:prstGeom prst="rect">
            <a:avLst/>
          </a:prstGeom>
        </p:spPr>
        <p:txBody>
          <a:bodyPr wrap="square" lIns="0" tIns="0" rIns="0" bIns="0" rtlCol="0" anchor="t">
            <a:spAutoFit/>
          </a:bodyPr>
          <a:lstStyle/>
          <a:p>
            <a:pPr marL="0" lvl="0" indent="0" algn="ctr">
              <a:lnSpc>
                <a:spcPts val="9600"/>
              </a:lnSpc>
              <a:spcBef>
                <a:spcPct val="0"/>
              </a:spcBef>
            </a:pPr>
            <a:r>
              <a:rPr lang="en-US" sz="6000" dirty="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PROYECTO DE  ACUERDO 063</a:t>
            </a:r>
          </a:p>
        </p:txBody>
      </p:sp>
      <p:pic>
        <p:nvPicPr>
          <p:cNvPr id="13"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228601" y="4923699"/>
            <a:ext cx="17759112" cy="5262979"/>
          </a:xfrm>
          <a:prstGeom prst="rect">
            <a:avLst/>
          </a:prstGeom>
          <a:noFill/>
        </p:spPr>
        <p:txBody>
          <a:bodyPr wrap="square" rtlCol="0">
            <a:spAutoFit/>
          </a:bodyPr>
          <a:lstStyle/>
          <a:p>
            <a:pPr algn="ctr"/>
            <a:r>
              <a:rPr lang="es-ES" sz="4800" dirty="0">
                <a:latin typeface="Poppins Medium" panose="02000000000000000000" charset="0"/>
                <a:cs typeface="Poppins Medium" panose="02000000000000000000" charset="0"/>
              </a:rPr>
              <a:t>“POR EL CUAL SE REGLAMENTA PARA EL DISTRITO DE CARTAGENA LOS PROCEDIMIENTOS DE TRÁMITE Y SEGUIMIENTO EN MATERIA DE CONTRATACIÓN REFERENTE A LOS PROYECTOS DE ASOCIACIÓN PÚBLICO PRIVADA”</a:t>
            </a:r>
          </a:p>
          <a:p>
            <a:endParaRPr lang="es-ES" sz="4800" dirty="0">
              <a:solidFill>
                <a:schemeClr val="bg1"/>
              </a:solidFill>
            </a:endParaRPr>
          </a:p>
          <a:p>
            <a:endParaRPr lang="es-ES" sz="4800" dirty="0">
              <a:solidFill>
                <a:schemeClr val="bg1"/>
              </a:solidFill>
            </a:endParaRPr>
          </a:p>
          <a:p>
            <a:endParaRPr lang="es-ES" sz="4800"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328089"/>
            <a:ext cx="84130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089</a:t>
            </a:r>
          </a:p>
        </p:txBody>
      </p:sp>
      <p:sp>
        <p:nvSpPr>
          <p:cNvPr id="6" name="TextBox 6"/>
          <p:cNvSpPr txBox="1"/>
          <p:nvPr/>
        </p:nvSpPr>
        <p:spPr>
          <a:xfrm>
            <a:off x="941345" y="5293988"/>
            <a:ext cx="16405310" cy="1269578"/>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El Concejo Distrital de Cartagena de Indias, en sesión de la fecha propone continuar el Debate de Control Político de la Proposición No. 067, 070 y 072 (DATT) de 2021 en fecha y hora que determine la Mesa Directiva.</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6"/>
          <p:cNvSpPr txBox="1"/>
          <p:nvPr/>
        </p:nvSpPr>
        <p:spPr>
          <a:xfrm>
            <a:off x="13173079" y="8587908"/>
            <a:ext cx="4568245" cy="333425"/>
          </a:xfrm>
          <a:prstGeom prst="rect">
            <a:avLst/>
          </a:prstGeom>
        </p:spPr>
        <p:txBody>
          <a:bodyPr wrap="square" lIns="0" tIns="0" rIns="0" bIns="0" rtlCol="0" anchor="t">
            <a:spAutoFit/>
          </a:bodyPr>
          <a:lstStyle/>
          <a:p>
            <a:pPr algn="r">
              <a:lnSpc>
                <a:spcPts val="2580"/>
              </a:lnSpc>
            </a:pPr>
            <a:r>
              <a:rPr lang="en-US" sz="2150" dirty="0">
                <a:solidFill>
                  <a:srgbClr val="000000"/>
                </a:solidFill>
                <a:latin typeface="Poppins Medium Bold" panose="02000000000000000000"/>
              </a:rPr>
              <a:t>LEWIS MONTERO POLO</a:t>
            </a:r>
            <a:endParaRPr lang="es-ES" sz="2150" dirty="0">
              <a:solidFill>
                <a:srgbClr val="000000"/>
              </a:solidFill>
              <a:latin typeface="Poppins Medium Bold" panose="0200000000000000000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328089"/>
            <a:ext cx="82606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090</a:t>
            </a:r>
          </a:p>
        </p:txBody>
      </p:sp>
      <p:sp>
        <p:nvSpPr>
          <p:cNvPr id="6" name="TextBox 6"/>
          <p:cNvSpPr txBox="1"/>
          <p:nvPr/>
        </p:nvSpPr>
        <p:spPr>
          <a:xfrm>
            <a:off x="941345" y="5018597"/>
            <a:ext cx="16405310" cy="1946687"/>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El Concejo Distrital de Cartagena de Indias en sesión de la fecha propone: INVITAR a la Gerenta de Transcaribe, doctora María Claudia Peña, con el fin de que nos informe sobre la situación real económica y financiera del Sistema de Transporte Masivo – Transcaribe.</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259990"/>
            <a:ext cx="8540090"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095</a:t>
            </a:r>
          </a:p>
        </p:txBody>
      </p:sp>
      <p:sp>
        <p:nvSpPr>
          <p:cNvPr id="6" name="TextBox 6"/>
          <p:cNvSpPr txBox="1"/>
          <p:nvPr/>
        </p:nvSpPr>
        <p:spPr>
          <a:xfrm>
            <a:off x="1028700" y="4446645"/>
            <a:ext cx="11651572" cy="2603341"/>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INJUSTIFICADA FALTA DE AGUA EN TIERRA BOMBA. La Sentencia T012-2019 del 22 de enero de 2019, que ordena al Distrito de Cartagena – ACUACAR y Gobernación de Bolívar a dar solución a corto plazo y definitiva en la prestación de los servicios públicos de Acueducto, Alcantarillado y Saneamiento Básico a la comunidad de Bocachica.</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7013" y="7612145"/>
            <a:ext cx="4810700" cy="1333698"/>
          </a:xfrm>
          <a:prstGeom prst="rect">
            <a:avLst/>
          </a:prstGeom>
        </p:spPr>
        <p:txBody>
          <a:bodyPr wrap="square" lIns="0" tIns="0" rIns="0" bIns="0" rtlCol="0" anchor="t">
            <a:spAutoFit/>
          </a:bodyPr>
          <a:lstStyle/>
          <a:p>
            <a:pPr algn="r">
              <a:lnSpc>
                <a:spcPts val="2580"/>
              </a:lnSpc>
            </a:pPr>
            <a:r>
              <a:rPr lang="es-ES" dirty="0">
                <a:solidFill>
                  <a:srgbClr val="000000"/>
                </a:solidFill>
                <a:latin typeface="Poppins Medium Bold" panose="02000000000000000000"/>
              </a:rPr>
              <a:t>FERNANDO NIÑO </a:t>
            </a:r>
          </a:p>
          <a:p>
            <a:pPr algn="r">
              <a:lnSpc>
                <a:spcPts val="2580"/>
              </a:lnSpc>
            </a:pPr>
            <a:r>
              <a:rPr lang="es-ES" dirty="0">
                <a:solidFill>
                  <a:srgbClr val="000000"/>
                </a:solidFill>
                <a:latin typeface="Poppins Medium Bold" panose="02000000000000000000"/>
              </a:rPr>
              <a:t>OSCAR MARIN VILLALBA </a:t>
            </a:r>
          </a:p>
          <a:p>
            <a:pPr algn="r">
              <a:lnSpc>
                <a:spcPts val="2580"/>
              </a:lnSpc>
            </a:pPr>
            <a:r>
              <a:rPr lang="es-ES" dirty="0">
                <a:solidFill>
                  <a:srgbClr val="000000"/>
                </a:solidFill>
                <a:latin typeface="Poppins Medium Bold" panose="02000000000000000000"/>
              </a:rPr>
              <a:t>DAVID CABALLERO</a:t>
            </a:r>
          </a:p>
          <a:p>
            <a:pPr algn="r">
              <a:lnSpc>
                <a:spcPts val="2580"/>
              </a:lnSpc>
            </a:pPr>
            <a:r>
              <a:rPr lang="es-ES" dirty="0">
                <a:solidFill>
                  <a:srgbClr val="000000"/>
                </a:solidFill>
                <a:latin typeface="Poppins Medium Bold" panose="02000000000000000000"/>
              </a:rPr>
              <a:t>CESAR PION GONZALEZ</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572000" y="800726"/>
            <a:ext cx="81082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096</a:t>
            </a:r>
          </a:p>
        </p:txBody>
      </p:sp>
      <p:sp>
        <p:nvSpPr>
          <p:cNvPr id="6" name="TextBox 6"/>
          <p:cNvSpPr txBox="1"/>
          <p:nvPr/>
        </p:nvSpPr>
        <p:spPr>
          <a:xfrm>
            <a:off x="941345" y="3515622"/>
            <a:ext cx="16405310" cy="4828951"/>
          </a:xfrm>
          <a:prstGeom prst="rect">
            <a:avLst/>
          </a:prstGeom>
        </p:spPr>
        <p:txBody>
          <a:bodyPr wrap="square" lIns="0" tIns="0" rIns="0" bIns="0" rtlCol="0" anchor="t">
            <a:spAutoFit/>
          </a:bodyPr>
          <a:lstStyle/>
          <a:p>
            <a:pPr algn="just">
              <a:lnSpc>
                <a:spcPct val="200000"/>
              </a:lnSpc>
            </a:pPr>
            <a:r>
              <a:rPr lang="es-ES" sz="2000" dirty="0">
                <a:solidFill>
                  <a:srgbClr val="000000"/>
                </a:solidFill>
                <a:latin typeface="Arial" panose="020B0604020202020204" pitchFamily="34" charset="0"/>
                <a:cs typeface="Arial" panose="020B0604020202020204" pitchFamily="34" charset="0"/>
              </a:rPr>
              <a:t>El Concejo Distrital de Cartagena de Indias en sesión de la fecha, propone solicitar la siguiente información:</a:t>
            </a:r>
          </a:p>
          <a:p>
            <a:pPr algn="just">
              <a:lnSpc>
                <a:spcPct val="200000"/>
              </a:lnSpc>
            </a:pPr>
            <a:r>
              <a:rPr lang="es-ES" sz="2000" dirty="0">
                <a:solidFill>
                  <a:srgbClr val="000000"/>
                </a:solidFill>
                <a:latin typeface="Arial" panose="020B0604020202020204" pitchFamily="34" charset="0"/>
                <a:cs typeface="Arial" panose="020B0604020202020204" pitchFamily="34" charset="0"/>
              </a:rPr>
              <a:t>1.-Enviarnos contrato PAE 2019, 2020 y 2021. 2. Informe Interventores 2019, 2020 y 2021 3.-Actas de socializaciones efectuadas con: a. Rectores b. Padres de Familias. 4.- Cuántos Planteles con infraestructura tienen para procesar alimentos a entregar por intermedio del PAE. Enumérelos e identifíquelos. 5.- Cuántos de estos enumerados han procesado la alimentación en el 2019-2020-2021. 6.-Resoluciones, Circulares, normas del Ministerio sobre aplicación del PAE durante los años 2020-2021 7.-Resoluciones o Circulares emitidas por la Secretaría de Educación, para coordinar, aclarar o atender directrices del gobierno nacional en modificaciones y actuaciones del suministro de alimentos - PAE en pandemia. 8.-Copias de oficios, solicitudes, PQRS, aportes, etc., de los rectores a la Secretaría de Educación. 9.- Copia de los documentos soportes para la solicitud y el pago al contratista.</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82600" y="8861896"/>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09095"/>
            <a:ext cx="83368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099</a:t>
            </a:r>
          </a:p>
        </p:txBody>
      </p:sp>
      <p:sp>
        <p:nvSpPr>
          <p:cNvPr id="6" name="TextBox 6"/>
          <p:cNvSpPr txBox="1"/>
          <p:nvPr/>
        </p:nvSpPr>
        <p:spPr>
          <a:xfrm>
            <a:off x="941345" y="4100638"/>
            <a:ext cx="16405310" cy="4231928"/>
          </a:xfrm>
          <a:prstGeom prst="rect">
            <a:avLst/>
          </a:prstGeom>
        </p:spPr>
        <p:txBody>
          <a:bodyPr wrap="square" lIns="0" tIns="0" rIns="0" bIns="0" rtlCol="0" anchor="t">
            <a:spAutoFit/>
          </a:bodyPr>
          <a:lstStyle/>
          <a:p>
            <a:pPr algn="just">
              <a:lnSpc>
                <a:spcPct val="200000"/>
              </a:lnSpc>
            </a:pPr>
            <a:r>
              <a:rPr lang="es-ES" sz="2000" dirty="0">
                <a:solidFill>
                  <a:srgbClr val="000000"/>
                </a:solidFill>
                <a:latin typeface="Arial" panose="020B0604020202020204" pitchFamily="34" charset="0"/>
                <a:cs typeface="Arial" panose="020B0604020202020204" pitchFamily="34" charset="0"/>
              </a:rPr>
              <a:t>Solicitar a la Secretaría de Hacienda, Secretario General del Distrito y a la Jefe de la Oficina Jurídica del Distrito, de acuerdo a sus competencias, la siguiente información: 1.   Emitir certificado detallado, de cada modificación que se busca efectuar al Presupuesto de Ingresos y Gastos, del Distrito Turístico y Cultural de Cartagena de Indias, asignado para la vigencia fiscal en curso, relacionado con cada Proyecto de Acuerdo radicado, en el marco de las Sesiones Extraordinarias, que van del 6 al 30 de septiembre del 2021. 2.    Exponer las razones y/o necesidades reportadas por cada Unidad Ejecutora que</a:t>
            </a:r>
          </a:p>
          <a:p>
            <a:pPr algn="just">
              <a:lnSpc>
                <a:spcPct val="200000"/>
              </a:lnSpc>
            </a:pPr>
            <a:r>
              <a:rPr lang="es-ES" sz="2000" dirty="0">
                <a:solidFill>
                  <a:srgbClr val="000000"/>
                </a:solidFill>
                <a:latin typeface="Arial" panose="020B0604020202020204" pitchFamily="34" charset="0"/>
                <a:cs typeface="Arial" panose="020B0604020202020204" pitchFamily="34" charset="0"/>
              </a:rPr>
              <a:t>solicita los movimientos presupuestales contenidos en cada Proyecto de Acuerdo incoado. Y además, proveer todos los informes de ejecución e interventoría, levantados por los responsables de proyectos y programas de cada dependencia.</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82600" y="8861896"/>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259990"/>
            <a:ext cx="81844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101</a:t>
            </a:r>
          </a:p>
        </p:txBody>
      </p:sp>
      <p:sp>
        <p:nvSpPr>
          <p:cNvPr id="6" name="TextBox 6"/>
          <p:cNvSpPr txBox="1"/>
          <p:nvPr/>
        </p:nvSpPr>
        <p:spPr>
          <a:xfrm>
            <a:off x="1028700" y="4521275"/>
            <a:ext cx="11651572" cy="2603341"/>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Desde la Comisión de Plan, y en el marco del cumplimiento del Plan de desarrollo aprobado mediante el Acuerdo 027 de junio 12 de 2021, y desde que usted asumió el cargo el pasado 18 de agosto de la cursante anualidad, informar a esta Corporación los avances e indicadores de éxito en aspectos de interés para la ciudad</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7013" y="7612145"/>
            <a:ext cx="4810700" cy="2000548"/>
          </a:xfrm>
          <a:prstGeom prst="rect">
            <a:avLst/>
          </a:prstGeom>
        </p:spPr>
        <p:txBody>
          <a:bodyPr wrap="square" lIns="0" tIns="0" rIns="0" bIns="0" rtlCol="0" anchor="t">
            <a:spAutoFit/>
          </a:bodyPr>
          <a:lstStyle/>
          <a:p>
            <a:pPr algn="r">
              <a:lnSpc>
                <a:spcPts val="2580"/>
              </a:lnSpc>
            </a:pPr>
            <a:r>
              <a:rPr lang="es-ES" dirty="0">
                <a:solidFill>
                  <a:srgbClr val="000000"/>
                </a:solidFill>
                <a:latin typeface="Poppins Medium Bold" panose="02000000000000000000"/>
              </a:rPr>
              <a:t>HERNANDO PIÑA ELLES</a:t>
            </a:r>
          </a:p>
          <a:p>
            <a:pPr algn="r">
              <a:lnSpc>
                <a:spcPts val="2580"/>
              </a:lnSpc>
            </a:pPr>
            <a:r>
              <a:rPr lang="es-ES" dirty="0">
                <a:solidFill>
                  <a:srgbClr val="000000"/>
                </a:solidFill>
                <a:latin typeface="Poppins Medium Bold" panose="02000000000000000000"/>
              </a:rPr>
              <a:t>LEWIS MONTERO POLO </a:t>
            </a:r>
          </a:p>
          <a:p>
            <a:pPr algn="r">
              <a:lnSpc>
                <a:spcPts val="2580"/>
              </a:lnSpc>
            </a:pPr>
            <a:r>
              <a:rPr lang="es-ES" dirty="0">
                <a:solidFill>
                  <a:srgbClr val="000000"/>
                </a:solidFill>
                <a:latin typeface="Poppins Medium Bold" panose="02000000000000000000"/>
              </a:rPr>
              <a:t>SERGIO MENDOZA CASTRO</a:t>
            </a:r>
          </a:p>
          <a:p>
            <a:pPr algn="r">
              <a:lnSpc>
                <a:spcPts val="2580"/>
              </a:lnSpc>
            </a:pPr>
            <a:r>
              <a:rPr lang="es-ES" dirty="0">
                <a:solidFill>
                  <a:srgbClr val="000000"/>
                </a:solidFill>
                <a:latin typeface="Poppins Medium Bold" panose="02000000000000000000"/>
              </a:rPr>
              <a:t>CLAUDIA ARBLEDA TORRES </a:t>
            </a:r>
          </a:p>
          <a:p>
            <a:pPr algn="r">
              <a:lnSpc>
                <a:spcPts val="2580"/>
              </a:lnSpc>
            </a:pPr>
            <a:r>
              <a:rPr lang="es-ES" dirty="0">
                <a:solidFill>
                  <a:srgbClr val="000000"/>
                </a:solidFill>
                <a:latin typeface="Poppins Medium Bold" panose="02000000000000000000"/>
              </a:rPr>
              <a:t>RODRIGO RAUL REYES PERIRA</a:t>
            </a:r>
          </a:p>
          <a:p>
            <a:pPr algn="r">
              <a:lnSpc>
                <a:spcPts val="2580"/>
              </a:lnSpc>
            </a:pPr>
            <a:r>
              <a:rPr lang="es-ES" dirty="0">
                <a:solidFill>
                  <a:srgbClr val="000000"/>
                </a:solidFill>
                <a:latin typeface="Poppins Medium Bold" panose="02000000000000000000"/>
              </a:rPr>
              <a:t>CESAR AUGUSTO PION GONZALEZ</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744019"/>
            <a:ext cx="83368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102</a:t>
            </a:r>
          </a:p>
        </p:txBody>
      </p:sp>
      <p:sp>
        <p:nvSpPr>
          <p:cNvPr id="6" name="TextBox 6"/>
          <p:cNvSpPr txBox="1"/>
          <p:nvPr/>
        </p:nvSpPr>
        <p:spPr>
          <a:xfrm>
            <a:off x="1021773" y="3734152"/>
            <a:ext cx="12178376" cy="3978012"/>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El Concejo Distrital de Cartagena de Indias en sesión de la fecha, con base en la Ley 136 de 1994 y de conformidad al Reglamento Interno del Concejo Distrital de Cartagena de Indias, los abajo firmantes proponen a la Honorable Plenaria, elegir Mesa Directiva para el periodo comprendido del 1 de enero al 31 de diciembre de 2022, elección que deberá ser incluida dentro del punto tercero del Orden del Dia, con la elección primero del Presidente, seguido la del Primer Vicepresidente y luego Segundo Vicepresidente, para el día 7 de octubre de 2021</a:t>
            </a:r>
            <a:r>
              <a:rPr lang="es-ES" sz="2200" dirty="0">
                <a:solidFill>
                  <a:srgbClr val="000000"/>
                </a:solidFill>
                <a:latin typeface="Poppins Medium Bold" panose="02000000000000000000"/>
              </a:rPr>
              <a:t>.</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4147818" y="5638885"/>
            <a:ext cx="3748608" cy="4001095"/>
          </a:xfrm>
          <a:prstGeom prst="rect">
            <a:avLst/>
          </a:prstGeom>
        </p:spPr>
        <p:txBody>
          <a:bodyPr wrap="square" lIns="0" tIns="0" rIns="0" bIns="0" rtlCol="0" anchor="t">
            <a:spAutoFit/>
          </a:bodyPr>
          <a:lstStyle/>
          <a:p>
            <a:pPr algn="r">
              <a:lnSpc>
                <a:spcPts val="2580"/>
              </a:lnSpc>
            </a:pPr>
            <a:r>
              <a:rPr lang="es-ES" dirty="0">
                <a:solidFill>
                  <a:srgbClr val="000000"/>
                </a:solidFill>
                <a:latin typeface="Poppins Medium Bold" panose="02000000000000000000"/>
              </a:rPr>
              <a:t>KATTYA MENDOZA SALEME </a:t>
            </a:r>
          </a:p>
          <a:p>
            <a:pPr algn="r">
              <a:lnSpc>
                <a:spcPts val="2580"/>
              </a:lnSpc>
            </a:pPr>
            <a:r>
              <a:rPr lang="es-ES" dirty="0">
                <a:solidFill>
                  <a:srgbClr val="000000"/>
                </a:solidFill>
                <a:latin typeface="Poppins Medium Bold" panose="02000000000000000000"/>
              </a:rPr>
              <a:t>GLORIA ESTRADA BENAVIDES</a:t>
            </a:r>
          </a:p>
          <a:p>
            <a:pPr algn="r">
              <a:lnSpc>
                <a:spcPts val="2580"/>
              </a:lnSpc>
            </a:pPr>
            <a:r>
              <a:rPr lang="es-ES" dirty="0">
                <a:solidFill>
                  <a:srgbClr val="000000"/>
                </a:solidFill>
                <a:latin typeface="Poppins Medium Bold" panose="02000000000000000000"/>
              </a:rPr>
              <a:t>CAROLINA LOZANO BENITOREVOLLO LAUREANO CURI ZAPATA</a:t>
            </a:r>
          </a:p>
          <a:p>
            <a:pPr algn="r">
              <a:lnSpc>
                <a:spcPts val="2580"/>
              </a:lnSpc>
            </a:pPr>
            <a:r>
              <a:rPr lang="es-ES" dirty="0">
                <a:solidFill>
                  <a:srgbClr val="000000"/>
                </a:solidFill>
                <a:latin typeface="Poppins Medium Bold" panose="02000000000000000000"/>
              </a:rPr>
              <a:t>LUDER ARIZA SANMARTIN </a:t>
            </a:r>
          </a:p>
          <a:p>
            <a:pPr algn="r">
              <a:lnSpc>
                <a:spcPts val="2580"/>
              </a:lnSpc>
            </a:pPr>
            <a:r>
              <a:rPr lang="es-ES" dirty="0">
                <a:solidFill>
                  <a:srgbClr val="000000"/>
                </a:solidFill>
                <a:latin typeface="Poppins Medium Bold" panose="02000000000000000000"/>
              </a:rPr>
              <a:t>SERGIO MENDOZA CASTRO</a:t>
            </a:r>
          </a:p>
          <a:p>
            <a:pPr algn="r">
              <a:lnSpc>
                <a:spcPts val="2580"/>
              </a:lnSpc>
            </a:pPr>
            <a:r>
              <a:rPr lang="es-ES" dirty="0">
                <a:solidFill>
                  <a:srgbClr val="000000"/>
                </a:solidFill>
                <a:latin typeface="Poppins Medium Bold" panose="02000000000000000000"/>
              </a:rPr>
              <a:t>JAVIER JULIO BEJARANO </a:t>
            </a:r>
          </a:p>
          <a:p>
            <a:pPr algn="r">
              <a:lnSpc>
                <a:spcPts val="2580"/>
              </a:lnSpc>
            </a:pPr>
            <a:r>
              <a:rPr lang="es-ES" dirty="0">
                <a:solidFill>
                  <a:srgbClr val="000000"/>
                </a:solidFill>
                <a:latin typeface="Poppins Medium Bold" panose="02000000000000000000"/>
              </a:rPr>
              <a:t>CLAUDIA ARBOLEDA TORRES</a:t>
            </a:r>
          </a:p>
          <a:p>
            <a:pPr algn="r">
              <a:lnSpc>
                <a:spcPts val="2580"/>
              </a:lnSpc>
            </a:pPr>
            <a:r>
              <a:rPr lang="es-ES" dirty="0">
                <a:solidFill>
                  <a:srgbClr val="000000"/>
                </a:solidFill>
                <a:latin typeface="Poppins Medium Bold" panose="02000000000000000000"/>
              </a:rPr>
              <a:t>RODRIGO REYES PEREIRA </a:t>
            </a:r>
          </a:p>
          <a:p>
            <a:pPr algn="r">
              <a:lnSpc>
                <a:spcPts val="2580"/>
              </a:lnSpc>
            </a:pPr>
            <a:r>
              <a:rPr lang="es-ES" dirty="0">
                <a:solidFill>
                  <a:srgbClr val="000000"/>
                </a:solidFill>
                <a:latin typeface="Poppins Medium Bold" panose="02000000000000000000"/>
              </a:rPr>
              <a:t>OSCAR MARIN VILLALBA</a:t>
            </a:r>
          </a:p>
          <a:p>
            <a:pPr algn="r">
              <a:lnSpc>
                <a:spcPts val="2580"/>
              </a:lnSpc>
            </a:pPr>
            <a:r>
              <a:rPr lang="es-ES" dirty="0">
                <a:solidFill>
                  <a:srgbClr val="000000"/>
                </a:solidFill>
                <a:latin typeface="Poppins Medium Bold" panose="02000000000000000000"/>
              </a:rPr>
              <a:t>CESAR PIÓN GONZALEZ</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744019"/>
            <a:ext cx="79558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106</a:t>
            </a:r>
          </a:p>
        </p:txBody>
      </p:sp>
      <p:sp>
        <p:nvSpPr>
          <p:cNvPr id="6" name="TextBox 6"/>
          <p:cNvSpPr txBox="1"/>
          <p:nvPr/>
        </p:nvSpPr>
        <p:spPr>
          <a:xfrm>
            <a:off x="798904" y="3323261"/>
            <a:ext cx="12950536" cy="5340436"/>
          </a:xfrm>
          <a:prstGeom prst="rect">
            <a:avLst/>
          </a:prstGeom>
        </p:spPr>
        <p:txBody>
          <a:bodyPr wrap="square" lIns="0" tIns="0" rIns="0" bIns="0" rtlCol="0" anchor="t">
            <a:spAutoFit/>
          </a:bodyPr>
          <a:lstStyle/>
          <a:p>
            <a:pPr algn="just">
              <a:lnSpc>
                <a:spcPct val="200000"/>
              </a:lnSpc>
            </a:pPr>
            <a:r>
              <a:rPr lang="es-ES" sz="1600" dirty="0">
                <a:solidFill>
                  <a:srgbClr val="000000"/>
                </a:solidFill>
                <a:latin typeface="Arial" panose="020B0604020202020204" pitchFamily="34" charset="0"/>
                <a:cs typeface="Arial" panose="020B0604020202020204" pitchFamily="34" charset="0"/>
              </a:rPr>
              <a:t>El Honorable Concejo Distrital de Cartagena de Indias, en la agenda del Estatuto del Proyecto de Acuerdo PROYECTO DE ACUERDO POR EL CUAL SE ESTABLECE EL PRESUPUESTO DE RENTAS, RECURSOS DE CAPITAL, RECURSOS DE FONDOS ESPECIALES Y ESTABLECIMIENTOS PÚBLICOS, ASÍ COMO LOS GASTOS DE FUNCIONAMIENTO, SERVICIO DE LA DEUDA E INVERSIONES PARA LA VIGENCIA FISCAL DEL 1ERO DE ENERO AL 31 DE DICIEMBRE DE 2022, DEL DISTRITO TURÍSTICO Y CULTURAL DE CARTAGENA DE INDIAS Y SE DICTAN OTRAS DISPOSICIONES” , propone Citar en hora y fecha que determine la Mesa Directiva a los funcionarios para que entreguen a la plenaria copias físicas y magnéticas debidamente certificadas sobre el PRESUPUESTO ASIGNADO 2021, MODIFICACIONES EFECTUADAS  CUMPLIMIEMTO  DEL PLAN DE DESARROLLO Y EJECUCIÓN PRESUPUESTAL A DE SEPTIEMBRE DEL AÑO 2021. Estas presentaciones deberán efectuarse en valores de recursos y en porcentajes; como de igual forma, sustentar el incremento presupuestal 2021, si lo hubiese. Así mismo, nos informen sobre los gastos de funcionamiento, con relación al personal indirecto, cuánto se gastaron, cumplimiento de las metas del Plan de Desarrollo y cuánto necesitan para el año que viene. Explicar por qué y/o para qué están pidiendo el incremento en el Presupuesto de 2022.</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051213" y="5472173"/>
            <a:ext cx="4810700" cy="4001095"/>
          </a:xfrm>
          <a:prstGeom prst="rect">
            <a:avLst/>
          </a:prstGeom>
        </p:spPr>
        <p:txBody>
          <a:bodyPr wrap="square" lIns="0" tIns="0" rIns="0" bIns="0" rtlCol="0" anchor="t">
            <a:spAutoFit/>
          </a:bodyPr>
          <a:lstStyle/>
          <a:p>
            <a:pPr algn="r">
              <a:lnSpc>
                <a:spcPts val="2580"/>
              </a:lnSpc>
            </a:pPr>
            <a:r>
              <a:rPr lang="es-ES" dirty="0">
                <a:solidFill>
                  <a:srgbClr val="000000"/>
                </a:solidFill>
                <a:latin typeface="Poppins Medium Bold" panose="02000000000000000000"/>
              </a:rPr>
              <a:t>CLAUDIA ARBOLEDA</a:t>
            </a:r>
          </a:p>
          <a:p>
            <a:pPr algn="r">
              <a:lnSpc>
                <a:spcPts val="2580"/>
              </a:lnSpc>
            </a:pPr>
            <a:r>
              <a:rPr lang="es-ES" dirty="0">
                <a:solidFill>
                  <a:srgbClr val="000000"/>
                </a:solidFill>
                <a:latin typeface="Poppins Medium Bold" panose="02000000000000000000"/>
              </a:rPr>
              <a:t>KATTYA MENDOZA SALEME</a:t>
            </a:r>
          </a:p>
          <a:p>
            <a:pPr algn="r">
              <a:lnSpc>
                <a:spcPts val="2580"/>
              </a:lnSpc>
            </a:pPr>
            <a:r>
              <a:rPr lang="es-ES" dirty="0">
                <a:solidFill>
                  <a:srgbClr val="000000"/>
                </a:solidFill>
                <a:latin typeface="Poppins Medium Bold" panose="02000000000000000000"/>
              </a:rPr>
              <a:t>GLORIA ESTRADA BENAVIDES</a:t>
            </a:r>
          </a:p>
          <a:p>
            <a:pPr algn="r">
              <a:lnSpc>
                <a:spcPts val="2580"/>
              </a:lnSpc>
            </a:pPr>
            <a:r>
              <a:rPr lang="es-ES" dirty="0">
                <a:solidFill>
                  <a:srgbClr val="000000"/>
                </a:solidFill>
                <a:latin typeface="Poppins Medium Bold" panose="02000000000000000000"/>
              </a:rPr>
              <a:t>CAROLINA LOZANO</a:t>
            </a:r>
          </a:p>
          <a:p>
            <a:pPr algn="r">
              <a:lnSpc>
                <a:spcPts val="2580"/>
              </a:lnSpc>
            </a:pPr>
            <a:r>
              <a:rPr lang="es-ES" dirty="0">
                <a:solidFill>
                  <a:srgbClr val="000000"/>
                </a:solidFill>
                <a:latin typeface="Poppins Medium Bold" panose="02000000000000000000"/>
              </a:rPr>
              <a:t>LAUREANO CURIZAPATA</a:t>
            </a:r>
          </a:p>
          <a:p>
            <a:pPr algn="r">
              <a:lnSpc>
                <a:spcPts val="2580"/>
              </a:lnSpc>
            </a:pPr>
            <a:r>
              <a:rPr lang="es-ES" dirty="0">
                <a:solidFill>
                  <a:srgbClr val="000000"/>
                </a:solidFill>
                <a:latin typeface="Poppins Medium Bold" panose="02000000000000000000"/>
              </a:rPr>
              <a:t>OSCAR MARIN VILLALBA</a:t>
            </a:r>
          </a:p>
          <a:p>
            <a:pPr algn="r">
              <a:lnSpc>
                <a:spcPts val="2580"/>
              </a:lnSpc>
            </a:pPr>
            <a:r>
              <a:rPr lang="es-ES" dirty="0">
                <a:solidFill>
                  <a:srgbClr val="000000"/>
                </a:solidFill>
                <a:latin typeface="Poppins Medium Bold" panose="02000000000000000000"/>
              </a:rPr>
              <a:t>RODRIGO REYES PEREIRA</a:t>
            </a:r>
          </a:p>
          <a:p>
            <a:pPr algn="r">
              <a:lnSpc>
                <a:spcPts val="2580"/>
              </a:lnSpc>
            </a:pPr>
            <a:r>
              <a:rPr lang="es-ES" dirty="0">
                <a:solidFill>
                  <a:srgbClr val="000000"/>
                </a:solidFill>
                <a:latin typeface="Poppins Medium Bold" panose="02000000000000000000"/>
              </a:rPr>
              <a:t>FERNANDO NIÑO MENDOZA </a:t>
            </a:r>
          </a:p>
          <a:p>
            <a:pPr algn="r">
              <a:lnSpc>
                <a:spcPts val="2580"/>
              </a:lnSpc>
            </a:pPr>
            <a:r>
              <a:rPr lang="es-ES" dirty="0">
                <a:solidFill>
                  <a:srgbClr val="000000"/>
                </a:solidFill>
                <a:latin typeface="Poppins Medium Bold" panose="02000000000000000000"/>
              </a:rPr>
              <a:t>JAVIER JULIO BEJARANO</a:t>
            </a:r>
          </a:p>
          <a:p>
            <a:pPr algn="r">
              <a:lnSpc>
                <a:spcPts val="2580"/>
              </a:lnSpc>
            </a:pPr>
            <a:r>
              <a:rPr lang="es-ES" dirty="0">
                <a:solidFill>
                  <a:srgbClr val="000000"/>
                </a:solidFill>
                <a:latin typeface="Poppins Medium Bold" panose="02000000000000000000"/>
              </a:rPr>
              <a:t>SERGIO MENDOZA CASTRO </a:t>
            </a:r>
          </a:p>
          <a:p>
            <a:pPr algn="r">
              <a:lnSpc>
                <a:spcPts val="2580"/>
              </a:lnSpc>
            </a:pPr>
            <a:r>
              <a:rPr lang="es-ES" dirty="0">
                <a:solidFill>
                  <a:srgbClr val="000000"/>
                </a:solidFill>
                <a:latin typeface="Poppins Medium Bold" panose="02000000000000000000"/>
              </a:rPr>
              <a:t>LUDER ARIZA SANMARTIN</a:t>
            </a:r>
          </a:p>
          <a:p>
            <a:pPr algn="r">
              <a:lnSpc>
                <a:spcPts val="2580"/>
              </a:lnSpc>
            </a:pPr>
            <a:r>
              <a:rPr lang="es-ES" dirty="0">
                <a:solidFill>
                  <a:srgbClr val="000000"/>
                </a:solidFill>
                <a:latin typeface="Poppins Medium Bold" panose="02000000000000000000"/>
              </a:rPr>
              <a:t>CESAR AUGUSTO PION GONZALEZ</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059175" y="800726"/>
            <a:ext cx="7621097"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107</a:t>
            </a:r>
          </a:p>
        </p:txBody>
      </p:sp>
      <p:sp>
        <p:nvSpPr>
          <p:cNvPr id="6" name="TextBox 6"/>
          <p:cNvSpPr txBox="1"/>
          <p:nvPr/>
        </p:nvSpPr>
        <p:spPr>
          <a:xfrm>
            <a:off x="941345" y="3735057"/>
            <a:ext cx="16405310" cy="4213398"/>
          </a:xfrm>
          <a:prstGeom prst="rect">
            <a:avLst/>
          </a:prstGeom>
        </p:spPr>
        <p:txBody>
          <a:bodyPr wrap="square" lIns="0" tIns="0" rIns="0" bIns="0" rtlCol="0" anchor="t">
            <a:spAutoFit/>
          </a:bodyPr>
          <a:lstStyle/>
          <a:p>
            <a:pPr algn="just">
              <a:lnSpc>
                <a:spcPct val="200000"/>
              </a:lnSpc>
            </a:pPr>
            <a:r>
              <a:rPr lang="es-ES" sz="2000" dirty="0">
                <a:solidFill>
                  <a:srgbClr val="000000"/>
                </a:solidFill>
                <a:latin typeface="Arial" panose="020B0604020202020204" pitchFamily="34" charset="0"/>
                <a:cs typeface="Arial" panose="020B0604020202020204" pitchFamily="34" charset="0"/>
              </a:rPr>
              <a:t>El Concejo Distrital de Cartagena de Indias, propone convocar a una Audiencia Pública a los propietarios de los negocios ubicados en el Centro Histórico, Getsemaní y </a:t>
            </a:r>
            <a:r>
              <a:rPr lang="es-ES" sz="2000" dirty="0" err="1">
                <a:solidFill>
                  <a:srgbClr val="000000"/>
                </a:solidFill>
                <a:latin typeface="Arial" panose="020B0604020202020204" pitchFamily="34" charset="0"/>
                <a:cs typeface="Arial" panose="020B0604020202020204" pitchFamily="34" charset="0"/>
              </a:rPr>
              <a:t>Bocagrande</a:t>
            </a:r>
            <a:r>
              <a:rPr lang="es-ES" sz="2000" dirty="0">
                <a:solidFill>
                  <a:srgbClr val="000000"/>
                </a:solidFill>
                <a:latin typeface="Arial" panose="020B0604020202020204" pitchFamily="34" charset="0"/>
                <a:cs typeface="Arial" panose="020B0604020202020204" pitchFamily="34" charset="0"/>
              </a:rPr>
              <a:t> (Almacenes, joyerías, restaurantes, heladerías, peluquerías, entre otros). De igual manera, a los Representantes de COOTELCO, ASOTELCA, ANATO, ANDI, FENALCO, Cámara de Comercio y a los funcionarios representantes de las carteras de salud, Interior, Espacio Público, DATT, Planeación, IPCC, Alcalde Locales 1, 2 y 3, Secretario General del Distrito, Jurídica del Distrito, EPA, Oficina de Riesgos, Bomberos y Hacienda para presentar soluciones y agendar políticas flexibles que permitan recuperar la economía minimizando tramitologías, edificando propuestas de funcionamiento en contingencia que permita la recuperación de la economía en iguales condiciones de otras ciudades que con base a la protección de la población </a:t>
            </a:r>
            <a:r>
              <a:rPr lang="es-ES" sz="2000" dirty="0" err="1">
                <a:solidFill>
                  <a:srgbClr val="000000"/>
                </a:solidFill>
                <a:latin typeface="Arial" panose="020B0604020202020204" pitchFamily="34" charset="0"/>
                <a:cs typeface="Arial" panose="020B0604020202020204" pitchFamily="34" charset="0"/>
              </a:rPr>
              <a:t>aperturaron</a:t>
            </a:r>
            <a:r>
              <a:rPr lang="es-ES" sz="2000" dirty="0">
                <a:solidFill>
                  <a:srgbClr val="000000"/>
                </a:solidFill>
                <a:latin typeface="Arial" panose="020B0604020202020204" pitchFamily="34" charset="0"/>
                <a:cs typeface="Arial" panose="020B0604020202020204" pitchFamily="34" charset="0"/>
              </a:rPr>
              <a:t> la expansión de límite de horario del Comercio.</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82600" y="8861896"/>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LA BANCADA DE LA U</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328089"/>
            <a:ext cx="83368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111</a:t>
            </a:r>
          </a:p>
        </p:txBody>
      </p:sp>
      <p:sp>
        <p:nvSpPr>
          <p:cNvPr id="6" name="TextBox 6"/>
          <p:cNvSpPr txBox="1"/>
          <p:nvPr/>
        </p:nvSpPr>
        <p:spPr>
          <a:xfrm>
            <a:off x="941345" y="4808537"/>
            <a:ext cx="16405310" cy="1926233"/>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Presidencia de la Comisión del Plan, le resulta importante pedir explicación en lo referente al proceso de licenciamiento ambiental de este proyecto, que se indica con un costo de más de 168 mil millones de pesos, por lo que la información que se solicita sea entregada con al menos tres (3) días de haber sido notificado (Ley 1617 del 2013)</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t="14227" b="14227"/>
          <a:stretch>
            <a:fillRect/>
          </a:stretch>
        </p:blipFill>
        <p:spPr>
          <a:xfrm>
            <a:off x="0" y="8921333"/>
            <a:ext cx="18288000" cy="1365667"/>
          </a:xfrm>
          <a:prstGeom prst="rect">
            <a:avLst/>
          </a:prstGeom>
        </p:spPr>
      </p:pic>
      <p:pic>
        <p:nvPicPr>
          <p:cNvPr id="11" name="Picture 2"/>
          <p:cNvPicPr>
            <a:picLocks noChangeAspect="1"/>
          </p:cNvPicPr>
          <p:nvPr/>
        </p:nvPicPr>
        <p:blipFill>
          <a:blip r:embed="rId3"/>
          <a:srcRect/>
          <a:stretch>
            <a:fillRect/>
          </a:stretch>
        </p:blipFill>
        <p:spPr>
          <a:xfrm>
            <a:off x="1028700" y="744019"/>
            <a:ext cx="1930153" cy="1930153"/>
          </a:xfrm>
          <a:prstGeom prst="rect">
            <a:avLst/>
          </a:prstGeom>
        </p:spPr>
      </p:pic>
      <p:pic>
        <p:nvPicPr>
          <p:cNvPr id="13"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p:cNvSpPr txBox="1"/>
          <p:nvPr/>
        </p:nvSpPr>
        <p:spPr>
          <a:xfrm>
            <a:off x="5423147" y="516387"/>
            <a:ext cx="12864853" cy="1126014"/>
          </a:xfrm>
          <a:prstGeom prst="rect">
            <a:avLst/>
          </a:prstGeom>
        </p:spPr>
        <p:txBody>
          <a:bodyPr wrap="square" lIns="0" tIns="0" rIns="0" bIns="0" rtlCol="0" anchor="t">
            <a:spAutoFit/>
          </a:bodyPr>
          <a:lstStyle/>
          <a:p>
            <a:pPr marL="0" lvl="0" indent="0">
              <a:lnSpc>
                <a:spcPts val="9600"/>
              </a:lnSpc>
              <a:spcBef>
                <a:spcPct val="0"/>
              </a:spcBef>
            </a:pPr>
            <a:r>
              <a:rPr lang="en-US" sz="6000" dirty="0">
                <a:solidFill>
                  <a:srgbClr val="FFFFFF"/>
                </a:solidFill>
                <a:effectLst>
                  <a:outerShdw blurRad="38100" dist="38100" dir="2700000" algn="tl">
                    <a:srgbClr val="000000">
                      <a:alpha val="43137"/>
                    </a:srgbClr>
                  </a:outerShdw>
                </a:effectLst>
                <a:latin typeface="Arial Black" panose="020B0A04020102020204" pitchFamily="34" charset="0"/>
              </a:rPr>
              <a:t>PROYECTOS DE ACUERDO 064</a:t>
            </a:r>
          </a:p>
        </p:txBody>
      </p:sp>
      <p:graphicFrame>
        <p:nvGraphicFramePr>
          <p:cNvPr id="15" name="Tabla 14"/>
          <p:cNvGraphicFramePr>
            <a:graphicFrameLocks noGrp="1"/>
          </p:cNvGraphicFramePr>
          <p:nvPr>
            <p:extLst>
              <p:ext uri="{D42A27DB-BD31-4B8C-83A1-F6EECF244321}">
                <p14:modId xmlns:p14="http://schemas.microsoft.com/office/powerpoint/2010/main" val="1292100951"/>
              </p:ext>
            </p:extLst>
          </p:nvPr>
        </p:nvGraphicFramePr>
        <p:xfrm>
          <a:off x="685800" y="3009900"/>
          <a:ext cx="17221200" cy="5715000"/>
        </p:xfrm>
        <a:graphic>
          <a:graphicData uri="http://schemas.openxmlformats.org/drawingml/2006/table">
            <a:tbl>
              <a:tblPr/>
              <a:tblGrid>
                <a:gridCol w="17221200">
                  <a:extLst>
                    <a:ext uri="{9D8B030D-6E8A-4147-A177-3AD203B41FA5}">
                      <a16:colId xmlns:a16="http://schemas.microsoft.com/office/drawing/2014/main" val="20000"/>
                    </a:ext>
                  </a:extLst>
                </a:gridCol>
              </a:tblGrid>
              <a:tr h="5715000">
                <a:tc>
                  <a:txBody>
                    <a:bodyPr/>
                    <a:lstStyle/>
                    <a:p>
                      <a:pPr algn="just" fontAlgn="ctr"/>
                      <a:r>
                        <a:rPr lang="es-ES" sz="3600" b="0" i="0" u="none" strike="noStrike" dirty="0">
                          <a:solidFill>
                            <a:srgbClr val="000000"/>
                          </a:solidFill>
                          <a:effectLst/>
                          <a:latin typeface="Arial Black" panose="020B0A04020102020204" pitchFamily="34" charset="0"/>
                          <a:cs typeface="Poppins Medium" panose="02000000000000000000" charset="0"/>
                        </a:rPr>
                        <a:t>“MEDIANTE EL CUAL SE ESTABLECE UN CUIDADOSO ANALISIS, SE ORGANIZA, SE SOCIALIZA Y SE PUBLICA EL PLAN DE CONTIGENCIA CON LOS SOPORTES REALES QUE LES PERMITA MATERIALIZAR LOS OBJETIVOS Y SE CUMPLEN DECISIONES NORMATIVAS PARA LA REACTIVACION ECONOMICA DEL TURISMO (SECTOR HOTELERO), MERCADOS BAZURTO, SANTA RITA, TRABAJADORES INFORMALES DE PLAYA Y VENDEDORES AMBULANTES DE LA CIUDAD, COLOCANDO ESPECIAL ATENCION EN LA MUJER QUE HABITA EN CARTAGENA.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328089"/>
            <a:ext cx="81082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113</a:t>
            </a:r>
          </a:p>
        </p:txBody>
      </p:sp>
      <p:sp>
        <p:nvSpPr>
          <p:cNvPr id="6" name="TextBox 6"/>
          <p:cNvSpPr txBox="1"/>
          <p:nvPr/>
        </p:nvSpPr>
        <p:spPr>
          <a:xfrm>
            <a:off x="941345" y="4834100"/>
            <a:ext cx="16405310" cy="1926233"/>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Presidencia de la Comisión del Plan, le resulta importante pedir explicación en lo referente al proceso de licenciamiento ambiental de este proyecto, que se indica con un costo de más de 168 mil millones de pesos, por lo que la información que se solicita sea entregada con al menos tres (3) días de haber sido notificado (Ley 1617 del 2013)</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744019"/>
            <a:ext cx="7072544"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 No. 114</a:t>
            </a:r>
          </a:p>
        </p:txBody>
      </p:sp>
      <p:sp>
        <p:nvSpPr>
          <p:cNvPr id="6" name="TextBox 6"/>
          <p:cNvSpPr txBox="1"/>
          <p:nvPr/>
        </p:nvSpPr>
        <p:spPr>
          <a:xfrm>
            <a:off x="1127413" y="3919578"/>
            <a:ext cx="16033173" cy="3957558"/>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En el marco de la revisión de los indicadores de productos establecidos en el Acuerdo No 027 del 12 de junio de 2020, esta Presidencia de la Comisión del Plan, le resulta importante conocer en forma precisa y sustentada, al cumplirse próximamente 2 años de esta administración, y de más de 15 meses de haberse aprobado el Plan de Desarrollo “Salvemos Juntos a Cartagena”, conocer los respectivos documentos de soporte, el avance del programa 7.1.2. tanto al EPA-CARTAGENA como a la Secretaria de Planeación Distrital, los cuales deberán hacer entrega de la información que se solicita con al menos tres (3) días de haber sido notificado (Ley 1617 del 2013).</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2680272" y="8754620"/>
            <a:ext cx="4810700" cy="333425"/>
          </a:xfrm>
          <a:prstGeom prst="rect">
            <a:avLst/>
          </a:prstGeom>
        </p:spPr>
        <p:txBody>
          <a:bodyPr wrap="square" lIns="0" tIns="0" rIns="0" bIns="0" rtlCol="0" anchor="t">
            <a:spAutoFit/>
          </a:bodyPr>
          <a:lstStyle/>
          <a:p>
            <a:pPr algn="r">
              <a:lnSpc>
                <a:spcPts val="2580"/>
              </a:lnSpc>
            </a:pPr>
            <a:r>
              <a:rPr lang="es-ES" dirty="0">
                <a:solidFill>
                  <a:srgbClr val="000000"/>
                </a:solidFill>
                <a:latin typeface="Poppins Medium Bold" panose="02000000000000000000"/>
              </a:rPr>
              <a:t>CESAR AUGUSTO PION GONZALEZ</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6" y="910731"/>
            <a:ext cx="8260673"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115</a:t>
            </a:r>
          </a:p>
        </p:txBody>
      </p:sp>
      <p:sp>
        <p:nvSpPr>
          <p:cNvPr id="6" name="TextBox 6"/>
          <p:cNvSpPr txBox="1"/>
          <p:nvPr/>
        </p:nvSpPr>
        <p:spPr>
          <a:xfrm>
            <a:off x="1127413" y="4074776"/>
            <a:ext cx="16033173" cy="3280450"/>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En el marco de la revisión de los indicadores de productos establecidos en el Acuerdo No. 027 del 12 de junio de 2020, esta Presidencia de la Comisión del Plan, le resulta importante conocer en forma precisa y sustentada, al cumplirse próximamente 2 años de esta administración, y de más de 15 meses de haberse aprobado el Plan de Desarrollo “Sálvenos Juntos a Cartagena”, el Concejo Distrital de Cartagena de Indias en sesión de la fecha propone: solicitar al Secretario de Planeación, a la Secretaría de Hacienda y al Jefe de Presupuesto Distrital.</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2680271" y="8554620"/>
            <a:ext cx="4810700" cy="333425"/>
          </a:xfrm>
          <a:prstGeom prst="rect">
            <a:avLst/>
          </a:prstGeom>
        </p:spPr>
        <p:txBody>
          <a:bodyPr wrap="square" lIns="0" tIns="0" rIns="0" bIns="0" rtlCol="0" anchor="t">
            <a:spAutoFit/>
          </a:bodyPr>
          <a:lstStyle/>
          <a:p>
            <a:pPr algn="r">
              <a:lnSpc>
                <a:spcPts val="2580"/>
              </a:lnSpc>
            </a:pPr>
            <a:r>
              <a:rPr lang="es-ES" dirty="0">
                <a:solidFill>
                  <a:srgbClr val="000000"/>
                </a:solidFill>
                <a:latin typeface="Poppins Medium Bold" panose="02000000000000000000"/>
              </a:rPr>
              <a:t>CESAR AUGUSTO PION GONZALEZ</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7" y="1328089"/>
            <a:ext cx="8907367"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122</a:t>
            </a:r>
          </a:p>
        </p:txBody>
      </p:sp>
      <p:sp>
        <p:nvSpPr>
          <p:cNvPr id="6" name="TextBox 6"/>
          <p:cNvSpPr txBox="1"/>
          <p:nvPr/>
        </p:nvSpPr>
        <p:spPr>
          <a:xfrm>
            <a:off x="941345" y="5079977"/>
            <a:ext cx="16405310" cy="1269578"/>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El Concejo Distrital de Cartagena de Indias en sesión de la fecha, propone la creación de una Comisión Accidental para el estudio de la pobreza en la ciudad de Cartagena de Indias.</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73079" y="8587908"/>
            <a:ext cx="4568245" cy="33342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CESAR AUGUSTO PIÓN GONZÁLEZ</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40066"/>
            <a:ext cx="8413072"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130</a:t>
            </a:r>
          </a:p>
        </p:txBody>
      </p:sp>
      <p:sp>
        <p:nvSpPr>
          <p:cNvPr id="6" name="TextBox 6"/>
          <p:cNvSpPr txBox="1"/>
          <p:nvPr/>
        </p:nvSpPr>
        <p:spPr>
          <a:xfrm>
            <a:off x="1267211" y="3790302"/>
            <a:ext cx="11915389" cy="4828951"/>
          </a:xfrm>
          <a:prstGeom prst="rect">
            <a:avLst/>
          </a:prstGeom>
        </p:spPr>
        <p:txBody>
          <a:bodyPr wrap="square" lIns="0" tIns="0" rIns="0" bIns="0" rtlCol="0" anchor="t">
            <a:spAutoFit/>
          </a:bodyPr>
          <a:lstStyle/>
          <a:p>
            <a:pPr algn="just">
              <a:lnSpc>
                <a:spcPct val="200000"/>
              </a:lnSpc>
            </a:pPr>
            <a:r>
              <a:rPr lang="es-ES" sz="2000" dirty="0">
                <a:solidFill>
                  <a:srgbClr val="000000"/>
                </a:solidFill>
                <a:latin typeface="Arial" panose="020B0604020202020204" pitchFamily="34" charset="0"/>
                <a:cs typeface="Arial" panose="020B0604020202020204" pitchFamily="34" charset="0"/>
              </a:rPr>
              <a:t>El Concejo Distrital de Cartagena de Indias en sesión de a fecha, después de ser leída la excusa presentada por la Directora del Departamento Administrativo de Salud del Distrito de Cartagena, Administrativo de Salud del Distrito de Cartagena, doctora Johana Bueno Álvarez, para no asistir al debate de Control Político programada para hoy miércoles 17 de noviembre del año en curso, se permite proponer la reprogramación de éste debate para el día 24 de noviembre de la presente anualidad. De igual manera, pedimos que, por conducto de la Secretaría General de la Corporación, se solicite acompañamiento de la Procuraduría y Contraloría Distrital para conocimiento del Centro de Operaciones de Emergencia.</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4147817" y="4604887"/>
            <a:ext cx="3871605" cy="3625160"/>
          </a:xfrm>
          <a:prstGeom prst="rect">
            <a:avLst/>
          </a:prstGeom>
        </p:spPr>
        <p:txBody>
          <a:bodyPr wrap="square" lIns="0" tIns="0" rIns="0" bIns="0" rtlCol="0" anchor="t">
            <a:spAutoFit/>
          </a:bodyPr>
          <a:lstStyle/>
          <a:p>
            <a:pPr>
              <a:lnSpc>
                <a:spcPts val="2580"/>
              </a:lnSpc>
            </a:pPr>
            <a:r>
              <a:rPr lang="es-ES" sz="1400" dirty="0">
                <a:solidFill>
                  <a:srgbClr val="000000"/>
                </a:solidFill>
                <a:latin typeface="Arial" panose="020B0604020202020204" pitchFamily="34" charset="0"/>
                <a:cs typeface="Arial" panose="020B0604020202020204" pitchFamily="34" charset="0"/>
              </a:rPr>
              <a:t>CESAR PIÓN GONZALEZ GLORIA ESTRADA B</a:t>
            </a:r>
          </a:p>
          <a:p>
            <a:pPr>
              <a:lnSpc>
                <a:spcPts val="2580"/>
              </a:lnSpc>
            </a:pPr>
            <a:r>
              <a:rPr lang="es-ES" sz="1400" dirty="0">
                <a:solidFill>
                  <a:srgbClr val="000000"/>
                </a:solidFill>
                <a:latin typeface="Arial" panose="020B0604020202020204" pitchFamily="34" charset="0"/>
                <a:cs typeface="Arial" panose="020B0604020202020204" pitchFamily="34" charset="0"/>
              </a:rPr>
              <a:t>KATTYA MENDOZA SALEME </a:t>
            </a:r>
          </a:p>
          <a:p>
            <a:pPr>
              <a:lnSpc>
                <a:spcPts val="2580"/>
              </a:lnSpc>
            </a:pPr>
            <a:r>
              <a:rPr lang="es-ES" sz="1400" dirty="0">
                <a:solidFill>
                  <a:srgbClr val="000000"/>
                </a:solidFill>
                <a:latin typeface="Arial" panose="020B0604020202020204" pitchFamily="34" charset="0"/>
                <a:cs typeface="Arial" panose="020B0604020202020204" pitchFamily="34" charset="0"/>
              </a:rPr>
              <a:t>OSCAR MARIN VILLALBA</a:t>
            </a:r>
          </a:p>
          <a:p>
            <a:pPr>
              <a:lnSpc>
                <a:spcPts val="2580"/>
              </a:lnSpc>
            </a:pPr>
            <a:r>
              <a:rPr lang="es-ES" sz="1400" dirty="0">
                <a:solidFill>
                  <a:srgbClr val="000000"/>
                </a:solidFill>
                <a:latin typeface="Arial" panose="020B0604020202020204" pitchFamily="34" charset="0"/>
                <a:cs typeface="Arial" panose="020B0604020202020204" pitchFamily="34" charset="0"/>
              </a:rPr>
              <a:t>RODRIGO REYES PEREIRA </a:t>
            </a:r>
          </a:p>
          <a:p>
            <a:pPr>
              <a:lnSpc>
                <a:spcPts val="2580"/>
              </a:lnSpc>
            </a:pPr>
            <a:r>
              <a:rPr lang="es-ES" sz="1400" dirty="0">
                <a:solidFill>
                  <a:srgbClr val="000000"/>
                </a:solidFill>
                <a:latin typeface="Arial" panose="020B0604020202020204" pitchFamily="34" charset="0"/>
                <a:cs typeface="Arial" panose="020B0604020202020204" pitchFamily="34" charset="0"/>
              </a:rPr>
              <a:t>FERNANDO NIÑO MENDOZA</a:t>
            </a:r>
          </a:p>
          <a:p>
            <a:pPr>
              <a:lnSpc>
                <a:spcPts val="2580"/>
              </a:lnSpc>
            </a:pPr>
            <a:r>
              <a:rPr lang="es-ES" sz="1400" dirty="0">
                <a:solidFill>
                  <a:srgbClr val="000000"/>
                </a:solidFill>
                <a:latin typeface="Arial" panose="020B0604020202020204" pitchFamily="34" charset="0"/>
                <a:cs typeface="Arial" panose="020B0604020202020204" pitchFamily="34" charset="0"/>
              </a:rPr>
              <a:t>CAROLINA LOZANO B</a:t>
            </a:r>
          </a:p>
          <a:p>
            <a:pPr>
              <a:lnSpc>
                <a:spcPts val="2580"/>
              </a:lnSpc>
            </a:pPr>
            <a:r>
              <a:rPr lang="es-ES" sz="1400" dirty="0">
                <a:solidFill>
                  <a:srgbClr val="000000"/>
                </a:solidFill>
                <a:latin typeface="Arial" panose="020B0604020202020204" pitchFamily="34" charset="0"/>
                <a:cs typeface="Arial" panose="020B0604020202020204" pitchFamily="34" charset="0"/>
              </a:rPr>
              <a:t>LAUREANO CURI ZAPATA</a:t>
            </a:r>
          </a:p>
          <a:p>
            <a:pPr>
              <a:lnSpc>
                <a:spcPts val="2580"/>
              </a:lnSpc>
            </a:pPr>
            <a:r>
              <a:rPr lang="es-ES" sz="1400" dirty="0">
                <a:solidFill>
                  <a:srgbClr val="000000"/>
                </a:solidFill>
                <a:latin typeface="Arial" panose="020B0604020202020204" pitchFamily="34" charset="0"/>
                <a:cs typeface="Arial" panose="020B0604020202020204" pitchFamily="34" charset="0"/>
              </a:rPr>
              <a:t>JAVIER JULIO BEJARANO </a:t>
            </a:r>
          </a:p>
          <a:p>
            <a:pPr>
              <a:lnSpc>
                <a:spcPts val="2580"/>
              </a:lnSpc>
            </a:pPr>
            <a:r>
              <a:rPr lang="es-ES" sz="1400" dirty="0">
                <a:solidFill>
                  <a:srgbClr val="000000"/>
                </a:solidFill>
                <a:latin typeface="Arial" panose="020B0604020202020204" pitchFamily="34" charset="0"/>
                <a:cs typeface="Arial" panose="020B0604020202020204" pitchFamily="34" charset="0"/>
              </a:rPr>
              <a:t>SERGIO MENDOZA CASTRO</a:t>
            </a:r>
          </a:p>
          <a:p>
            <a:pPr>
              <a:lnSpc>
                <a:spcPts val="2580"/>
              </a:lnSpc>
            </a:pPr>
            <a:r>
              <a:rPr lang="es-ES" sz="1400" dirty="0">
                <a:solidFill>
                  <a:srgbClr val="000000"/>
                </a:solidFill>
                <a:latin typeface="Arial" panose="020B0604020202020204" pitchFamily="34" charset="0"/>
                <a:cs typeface="Arial" panose="020B0604020202020204" pitchFamily="34" charset="0"/>
              </a:rPr>
              <a:t>LUDER ARIZA SANMARTÍN</a:t>
            </a:r>
          </a:p>
          <a:p>
            <a:pPr>
              <a:lnSpc>
                <a:spcPts val="2580"/>
              </a:lnSpc>
            </a:pPr>
            <a:r>
              <a:rPr lang="es-ES" sz="1400" dirty="0">
                <a:solidFill>
                  <a:srgbClr val="000000"/>
                </a:solidFill>
                <a:latin typeface="Arial" panose="020B0604020202020204" pitchFamily="34" charset="0"/>
                <a:cs typeface="Arial" panose="020B0604020202020204" pitchFamily="34" charset="0"/>
              </a:rPr>
              <a:t> CLAUDIA ARBOLEDA TORRES</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6337"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8" y="1140066"/>
            <a:ext cx="8540090"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133</a:t>
            </a:r>
          </a:p>
        </p:txBody>
      </p:sp>
      <p:sp>
        <p:nvSpPr>
          <p:cNvPr id="6" name="TextBox 6"/>
          <p:cNvSpPr txBox="1"/>
          <p:nvPr/>
        </p:nvSpPr>
        <p:spPr>
          <a:xfrm>
            <a:off x="1034120" y="4505057"/>
            <a:ext cx="12148479" cy="2603341"/>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El Concejo Distrital de Cartagena de Indias, en sesión de la fecha Propone solicitar a usted como Secretario General de la Corporación, sírvase manifestarle a la plenaria después de leer este documento cuantos días del mes de octubre y noviembre hemos sesionado y cuantas y cuáles actas y de que día han sido aprobadas en plenaria en los meses mencionados.</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3182599" y="5379674"/>
            <a:ext cx="4568245" cy="4001095"/>
          </a:xfrm>
          <a:prstGeom prst="rect">
            <a:avLst/>
          </a:prstGeom>
        </p:spPr>
        <p:txBody>
          <a:bodyPr wrap="square" lIns="0" tIns="0" rIns="0" bIns="0" rtlCol="0" anchor="t">
            <a:spAutoFit/>
          </a:bodyPr>
          <a:lstStyle/>
          <a:p>
            <a:pPr algn="r">
              <a:lnSpc>
                <a:spcPts val="2580"/>
              </a:lnSpc>
            </a:pPr>
            <a:r>
              <a:rPr lang="es-ES" sz="2150" dirty="0">
                <a:solidFill>
                  <a:srgbClr val="000000"/>
                </a:solidFill>
                <a:latin typeface="Poppins Medium Bold" panose="02000000000000000000"/>
              </a:rPr>
              <a:t>CLAUDIA ARBOLEDA</a:t>
            </a:r>
          </a:p>
          <a:p>
            <a:pPr algn="r">
              <a:lnSpc>
                <a:spcPts val="2580"/>
              </a:lnSpc>
            </a:pPr>
            <a:r>
              <a:rPr lang="es-ES" sz="2150" dirty="0">
                <a:solidFill>
                  <a:srgbClr val="000000"/>
                </a:solidFill>
                <a:latin typeface="Poppins Medium Bold" panose="02000000000000000000"/>
              </a:rPr>
              <a:t>LUDER ARIZA</a:t>
            </a:r>
          </a:p>
          <a:p>
            <a:pPr algn="r">
              <a:lnSpc>
                <a:spcPts val="2580"/>
              </a:lnSpc>
            </a:pPr>
            <a:r>
              <a:rPr lang="es-ES" sz="2150" dirty="0">
                <a:solidFill>
                  <a:srgbClr val="000000"/>
                </a:solidFill>
                <a:latin typeface="Poppins Medium Bold" panose="02000000000000000000"/>
              </a:rPr>
              <a:t>JAVIER JULIO BEJARANO</a:t>
            </a:r>
          </a:p>
          <a:p>
            <a:pPr algn="r">
              <a:lnSpc>
                <a:spcPts val="2580"/>
              </a:lnSpc>
            </a:pPr>
            <a:r>
              <a:rPr lang="es-ES" sz="2150" dirty="0">
                <a:solidFill>
                  <a:srgbClr val="000000"/>
                </a:solidFill>
                <a:latin typeface="Poppins Medium Bold" panose="02000000000000000000"/>
              </a:rPr>
              <a:t>LAUREANO CURI</a:t>
            </a:r>
          </a:p>
          <a:p>
            <a:pPr algn="r">
              <a:lnSpc>
                <a:spcPts val="2580"/>
              </a:lnSpc>
            </a:pPr>
            <a:r>
              <a:rPr lang="es-ES" sz="2150" dirty="0">
                <a:solidFill>
                  <a:srgbClr val="000000"/>
                </a:solidFill>
                <a:latin typeface="Poppins Medium Bold" panose="02000000000000000000"/>
              </a:rPr>
              <a:t>GLORIA ESTRADA</a:t>
            </a:r>
          </a:p>
          <a:p>
            <a:pPr algn="r">
              <a:lnSpc>
                <a:spcPts val="2580"/>
              </a:lnSpc>
            </a:pPr>
            <a:r>
              <a:rPr lang="es-ES" sz="2150" dirty="0">
                <a:solidFill>
                  <a:srgbClr val="000000"/>
                </a:solidFill>
                <a:latin typeface="Poppins Medium Bold" panose="02000000000000000000"/>
              </a:rPr>
              <a:t>CAROLINA LOZANO</a:t>
            </a:r>
          </a:p>
          <a:p>
            <a:pPr algn="r">
              <a:lnSpc>
                <a:spcPts val="2580"/>
              </a:lnSpc>
            </a:pPr>
            <a:r>
              <a:rPr lang="es-ES" sz="2150" dirty="0">
                <a:solidFill>
                  <a:srgbClr val="000000"/>
                </a:solidFill>
                <a:latin typeface="Poppins Medium Bold" panose="02000000000000000000"/>
              </a:rPr>
              <a:t>OSCAR MARIN</a:t>
            </a:r>
          </a:p>
          <a:p>
            <a:pPr algn="r">
              <a:lnSpc>
                <a:spcPts val="2580"/>
              </a:lnSpc>
            </a:pPr>
            <a:r>
              <a:rPr lang="es-ES" sz="2150" dirty="0">
                <a:solidFill>
                  <a:srgbClr val="000000"/>
                </a:solidFill>
                <a:latin typeface="Poppins Medium Bold" panose="02000000000000000000"/>
              </a:rPr>
              <a:t>KATIA MENDOZA</a:t>
            </a:r>
          </a:p>
          <a:p>
            <a:pPr algn="r">
              <a:lnSpc>
                <a:spcPts val="2580"/>
              </a:lnSpc>
            </a:pPr>
            <a:r>
              <a:rPr lang="es-ES" sz="2150" dirty="0">
                <a:solidFill>
                  <a:srgbClr val="000000"/>
                </a:solidFill>
                <a:latin typeface="Poppins Medium Bold" panose="02000000000000000000"/>
              </a:rPr>
              <a:t>SERGIO MENDOZA</a:t>
            </a:r>
          </a:p>
          <a:p>
            <a:pPr algn="r">
              <a:lnSpc>
                <a:spcPts val="2580"/>
              </a:lnSpc>
            </a:pPr>
            <a:r>
              <a:rPr lang="es-ES" sz="2150" dirty="0">
                <a:solidFill>
                  <a:srgbClr val="000000"/>
                </a:solidFill>
                <a:latin typeface="Poppins Medium Bold" panose="02000000000000000000"/>
              </a:rPr>
              <a:t>FERNANDO NIÑO</a:t>
            </a:r>
          </a:p>
          <a:p>
            <a:pPr algn="r">
              <a:lnSpc>
                <a:spcPts val="2580"/>
              </a:lnSpc>
            </a:pPr>
            <a:r>
              <a:rPr lang="es-ES" sz="2150" dirty="0">
                <a:solidFill>
                  <a:srgbClr val="000000"/>
                </a:solidFill>
                <a:latin typeface="Poppins Medium Bold" panose="02000000000000000000"/>
              </a:rPr>
              <a:t>CESARI PION</a:t>
            </a:r>
          </a:p>
          <a:p>
            <a:pPr algn="r">
              <a:lnSpc>
                <a:spcPts val="2580"/>
              </a:lnSpc>
            </a:pPr>
            <a:r>
              <a:rPr lang="es-ES" sz="2150" dirty="0">
                <a:solidFill>
                  <a:srgbClr val="000000"/>
                </a:solidFill>
                <a:latin typeface="Poppins Medium Bold" panose="02000000000000000000"/>
              </a:rPr>
              <a:t>RODRIGO REYES</a:t>
            </a:r>
          </a:p>
        </p:txBody>
      </p:sp>
      <p:pic>
        <p:nvPicPr>
          <p:cNvPr id="1026"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2871710" y="682960"/>
            <a:ext cx="2002245" cy="182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6" y="910731"/>
            <a:ext cx="7955873"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138</a:t>
            </a:r>
          </a:p>
        </p:txBody>
      </p:sp>
      <p:sp>
        <p:nvSpPr>
          <p:cNvPr id="6" name="TextBox 6"/>
          <p:cNvSpPr txBox="1"/>
          <p:nvPr/>
        </p:nvSpPr>
        <p:spPr>
          <a:xfrm>
            <a:off x="1127412" y="4044549"/>
            <a:ext cx="16033173" cy="3280450"/>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Arial" panose="020B0604020202020204" pitchFamily="34" charset="0"/>
                <a:cs typeface="Arial" panose="020B0604020202020204" pitchFamily="34" charset="0"/>
              </a:rPr>
              <a:t>El Concejo Distrital de Cartagena de Indias en sesión de la fecha, propone después de leída la respuesta a la recusación firmada por Freddy Quintero Morales y Hernán Madrid Conteras en contra del Concejal Rodrigo Reyes Pereira, teniendo en cuenta que en el documento se habla un parentesco de cuatro grado de consanguinidad, de unos preliminares, entonces, si hay preliminares, no hay hallazgos todavía, y si hay preliminares, hay reserva, y si hay hallazgos, sería la única posibilidad de decir que está impedido. Por lo anterior, se solicita a la Contraloría Distrital la claridad conceptual de si son hallazgos.</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2680271" y="8554620"/>
            <a:ext cx="4810700" cy="333425"/>
          </a:xfrm>
          <a:prstGeom prst="rect">
            <a:avLst/>
          </a:prstGeom>
        </p:spPr>
        <p:txBody>
          <a:bodyPr wrap="square" lIns="0" tIns="0" rIns="0" bIns="0" rtlCol="0" anchor="t">
            <a:spAutoFit/>
          </a:bodyPr>
          <a:lstStyle/>
          <a:p>
            <a:pPr algn="r">
              <a:lnSpc>
                <a:spcPts val="2580"/>
              </a:lnSpc>
            </a:pPr>
            <a:r>
              <a:rPr lang="es-ES" dirty="0">
                <a:solidFill>
                  <a:srgbClr val="000000"/>
                </a:solidFill>
                <a:latin typeface="Poppins Medium Bold" panose="02000000000000000000"/>
              </a:rPr>
              <a:t>CESAR AUGUSTO PION GONZALEZ</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5607727" y="910731"/>
            <a:ext cx="7072544" cy="2462213"/>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000000"/>
                </a:solidFill>
                <a:latin typeface="Arial" panose="020B0604020202020204" pitchFamily="34" charset="0"/>
                <a:cs typeface="Arial" panose="020B0604020202020204" pitchFamily="34" charset="0"/>
              </a:rPr>
              <a:t>PROPOSICIÓN No. 139</a:t>
            </a:r>
          </a:p>
        </p:txBody>
      </p:sp>
      <p:sp>
        <p:nvSpPr>
          <p:cNvPr id="6" name="TextBox 6"/>
          <p:cNvSpPr txBox="1"/>
          <p:nvPr/>
        </p:nvSpPr>
        <p:spPr>
          <a:xfrm>
            <a:off x="1127412" y="4510953"/>
            <a:ext cx="16033173" cy="1926233"/>
          </a:xfrm>
          <a:prstGeom prst="rect">
            <a:avLst/>
          </a:prstGeom>
        </p:spPr>
        <p:txBody>
          <a:bodyPr wrap="square" lIns="0" tIns="0" rIns="0" bIns="0" rtlCol="0" anchor="t">
            <a:spAutoFit/>
          </a:bodyPr>
          <a:lstStyle/>
          <a:p>
            <a:pPr algn="just">
              <a:lnSpc>
                <a:spcPct val="200000"/>
              </a:lnSpc>
            </a:pPr>
            <a:r>
              <a:rPr lang="es-ES" sz="2200" dirty="0">
                <a:solidFill>
                  <a:srgbClr val="000000"/>
                </a:solidFill>
                <a:latin typeface="Poppins Medium Bold" panose="02000000000000000000"/>
              </a:rPr>
              <a:t>El Concejo </a:t>
            </a:r>
            <a:r>
              <a:rPr lang="es-ES" sz="2200" dirty="0">
                <a:solidFill>
                  <a:srgbClr val="000000"/>
                </a:solidFill>
                <a:latin typeface="Arial" panose="020B0604020202020204" pitchFamily="34" charset="0"/>
                <a:cs typeface="Arial" panose="020B0604020202020204" pitchFamily="34" charset="0"/>
              </a:rPr>
              <a:t>Distrital de Cartagena en sesión de la fecha, propone citar para el 6 de diciembre a las 8: 0 a.m. a los siguientes funcionarios: 1. Gerente de ACUACAR 2. Secretario General Distrito 3. Contralor Distrital de Cartagena Rafael Castillo. 4. Personera Distrital Carmen de Caro 5. Interventor del contrato (Concesiona cuacar-distrito) 6. Invitada Superintendencia SP</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TextBox 6"/>
          <p:cNvSpPr txBox="1"/>
          <p:nvPr/>
        </p:nvSpPr>
        <p:spPr>
          <a:xfrm>
            <a:off x="12680271" y="8283148"/>
            <a:ext cx="4810700" cy="333425"/>
          </a:xfrm>
          <a:prstGeom prst="rect">
            <a:avLst/>
          </a:prstGeom>
        </p:spPr>
        <p:txBody>
          <a:bodyPr wrap="square" lIns="0" tIns="0" rIns="0" bIns="0" rtlCol="0" anchor="t">
            <a:spAutoFit/>
          </a:bodyPr>
          <a:lstStyle/>
          <a:p>
            <a:pPr algn="r">
              <a:lnSpc>
                <a:spcPts val="2580"/>
              </a:lnSpc>
            </a:pPr>
            <a:r>
              <a:rPr lang="es-ES" dirty="0">
                <a:solidFill>
                  <a:srgbClr val="000000"/>
                </a:solidFill>
                <a:latin typeface="Poppins Medium Bold" panose="02000000000000000000"/>
              </a:rPr>
              <a:t>CESAR AUGUSTO PION GONZALEZ</a:t>
            </a:r>
          </a:p>
        </p:txBody>
      </p:sp>
      <p:pic>
        <p:nvPicPr>
          <p:cNvPr id="12"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4" name="Rectángulo 13"/>
          <p:cNvSpPr/>
          <p:nvPr/>
        </p:nvSpPr>
        <p:spPr>
          <a:xfrm>
            <a:off x="5334000" y="919846"/>
            <a:ext cx="8378514" cy="1446550"/>
          </a:xfrm>
          <a:prstGeom prst="rect">
            <a:avLst/>
          </a:prstGeom>
        </p:spPr>
        <p:txBody>
          <a:bodyPr wrap="square">
            <a:spAutoFit/>
          </a:bodyPr>
          <a:lstStyle/>
          <a:p>
            <a:pPr algn="ctr"/>
            <a:r>
              <a:rPr lang="es-ES" sz="8800" dirty="0">
                <a:solidFill>
                  <a:schemeClr val="bg1"/>
                </a:solidFill>
                <a:effectLst>
                  <a:outerShdw blurRad="38100" dist="38100" dir="2700000" algn="tl">
                    <a:srgbClr val="000000">
                      <a:alpha val="43137"/>
                    </a:srgbClr>
                  </a:outerShdw>
                </a:effectLst>
                <a:latin typeface="Poppins Medium" panose="02000000000000000000" charset="0"/>
                <a:cs typeface="Poppins Medium" panose="02000000000000000000" charset="0"/>
              </a:rPr>
              <a:t>Oficios</a:t>
            </a:r>
          </a:p>
        </p:txBody>
      </p:sp>
      <p:pic>
        <p:nvPicPr>
          <p:cNvPr id="17"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291494" y="747483"/>
            <a:ext cx="2133600" cy="194498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143000" y="3314700"/>
            <a:ext cx="9144000" cy="6001643"/>
          </a:xfrm>
          <a:prstGeom prst="rect">
            <a:avLst/>
          </a:prstGeom>
        </p:spPr>
        <p:txBody>
          <a:bodyPr>
            <a:spAutoFit/>
          </a:bodyPr>
          <a:lstStyle/>
          <a:p>
            <a:pPr marL="457200" indent="-457200">
              <a:buFont typeface="+mj-lt"/>
              <a:buAutoNum type="arabicPeriod"/>
            </a:pPr>
            <a:r>
              <a:rPr lang="es-ES" sz="2400" dirty="0">
                <a:solidFill>
                  <a:schemeClr val="bg1"/>
                </a:solidFill>
                <a:latin typeface="Arial" panose="020B0604020202020204" pitchFamily="34" charset="0"/>
                <a:cs typeface="Arial" panose="020B0604020202020204" pitchFamily="34" charset="0"/>
              </a:rPr>
              <a:t>EPA Y PROCURADURIA</a:t>
            </a:r>
          </a:p>
          <a:p>
            <a:pPr marL="342900" indent="-342900">
              <a:buFont typeface="+mj-lt"/>
              <a:buAutoNum type="arabicPeriod"/>
            </a:pPr>
            <a:r>
              <a:rPr lang="es-ES" sz="2400" dirty="0">
                <a:solidFill>
                  <a:schemeClr val="bg1"/>
                </a:solidFill>
                <a:latin typeface="Arial" panose="020B0604020202020204" pitchFamily="34" charset="0"/>
                <a:cs typeface="Arial" panose="020B0604020202020204" pitchFamily="34" charset="0"/>
              </a:rPr>
              <a:t>ADELFO DORIA</a:t>
            </a:r>
          </a:p>
          <a:p>
            <a:pPr marL="342900" indent="-342900">
              <a:buFont typeface="+mj-lt"/>
              <a:buAutoNum type="arabicPeriod"/>
            </a:pPr>
            <a:r>
              <a:rPr lang="es-ES" sz="2400" dirty="0">
                <a:solidFill>
                  <a:schemeClr val="bg1"/>
                </a:solidFill>
                <a:latin typeface="Arial" panose="020B0604020202020204" pitchFamily="34" charset="0"/>
                <a:cs typeface="Arial" panose="020B0604020202020204" pitchFamily="34" charset="0"/>
              </a:rPr>
              <a:t>ANLA</a:t>
            </a:r>
          </a:p>
          <a:p>
            <a:pPr marL="342900" indent="-342900">
              <a:buFont typeface="+mj-lt"/>
              <a:buAutoNum type="arabicPeriod"/>
            </a:pPr>
            <a:r>
              <a:rPr lang="es-ES" sz="2400" dirty="0">
                <a:solidFill>
                  <a:schemeClr val="bg1"/>
                </a:solidFill>
                <a:latin typeface="Arial" panose="020B0604020202020204" pitchFamily="34" charset="0"/>
                <a:cs typeface="Arial" panose="020B0604020202020204" pitchFamily="34" charset="0"/>
              </a:rPr>
              <a:t>CARDIQUE</a:t>
            </a:r>
          </a:p>
          <a:p>
            <a:pPr marL="342900" indent="-342900">
              <a:buFont typeface="+mj-lt"/>
              <a:buAutoNum type="arabicPeriod"/>
            </a:pPr>
            <a:r>
              <a:rPr lang="es-ES" sz="2400" dirty="0">
                <a:solidFill>
                  <a:schemeClr val="bg1"/>
                </a:solidFill>
                <a:latin typeface="Arial" panose="020B0604020202020204" pitchFamily="34" charset="0"/>
                <a:cs typeface="Arial" panose="020B0604020202020204" pitchFamily="34" charset="0"/>
              </a:rPr>
              <a:t>ALCALDE Y EPA</a:t>
            </a:r>
          </a:p>
          <a:p>
            <a:pPr marL="342900" indent="-342900">
              <a:buFont typeface="+mj-lt"/>
              <a:buAutoNum type="arabicPeriod"/>
            </a:pPr>
            <a:r>
              <a:rPr lang="es-ES" sz="2400" dirty="0">
                <a:solidFill>
                  <a:schemeClr val="bg1"/>
                </a:solidFill>
                <a:latin typeface="Arial" panose="020B0604020202020204" pitchFamily="34" charset="0"/>
                <a:cs typeface="Arial" panose="020B0604020202020204" pitchFamily="34" charset="0"/>
              </a:rPr>
              <a:t>ACUACAR</a:t>
            </a:r>
          </a:p>
          <a:p>
            <a:pPr marL="342900" indent="-342900">
              <a:buFont typeface="+mj-lt"/>
              <a:buAutoNum type="arabicPeriod"/>
            </a:pPr>
            <a:r>
              <a:rPr lang="es-ES" sz="2400" dirty="0">
                <a:solidFill>
                  <a:schemeClr val="bg1"/>
                </a:solidFill>
                <a:latin typeface="Arial" panose="020B0604020202020204" pitchFamily="34" charset="0"/>
                <a:cs typeface="Arial" panose="020B0604020202020204" pitchFamily="34" charset="0"/>
              </a:rPr>
              <a:t>PLANEACION INCORPORACION</a:t>
            </a:r>
          </a:p>
          <a:p>
            <a:pPr marL="342900" indent="-342900">
              <a:buFont typeface="+mj-lt"/>
              <a:buAutoNum type="arabicPeriod"/>
            </a:pPr>
            <a:r>
              <a:rPr lang="es-ES" sz="2400" dirty="0">
                <a:solidFill>
                  <a:schemeClr val="bg1"/>
                </a:solidFill>
                <a:latin typeface="Arial" panose="020B0604020202020204" pitchFamily="34" charset="0"/>
                <a:cs typeface="Arial" panose="020B0604020202020204" pitchFamily="34" charset="0"/>
              </a:rPr>
              <a:t>PLANEACION PLAN DESARROLLO</a:t>
            </a:r>
          </a:p>
          <a:p>
            <a:pPr marL="342900" indent="-342900">
              <a:buFont typeface="+mj-lt"/>
              <a:buAutoNum type="arabicPeriod"/>
            </a:pPr>
            <a:r>
              <a:rPr lang="es-ES" sz="2400" dirty="0">
                <a:solidFill>
                  <a:schemeClr val="bg1"/>
                </a:solidFill>
                <a:latin typeface="Arial" panose="020B0604020202020204" pitchFamily="34" charset="0"/>
                <a:cs typeface="Arial" panose="020B0604020202020204" pitchFamily="34" charset="0"/>
              </a:rPr>
              <a:t>PLANEACION RICARDO DAZA</a:t>
            </a:r>
          </a:p>
          <a:p>
            <a:pPr marL="342900" indent="-342900">
              <a:buFont typeface="+mj-lt"/>
              <a:buAutoNum type="arabicPeriod"/>
            </a:pPr>
            <a:r>
              <a:rPr lang="es-ES" sz="2400" dirty="0">
                <a:solidFill>
                  <a:schemeClr val="bg1"/>
                </a:solidFill>
                <a:latin typeface="Arial" panose="020B0604020202020204" pitchFamily="34" charset="0"/>
                <a:cs typeface="Arial" panose="020B0604020202020204" pitchFamily="34" charset="0"/>
              </a:rPr>
              <a:t>DAU –PEAJES</a:t>
            </a:r>
          </a:p>
          <a:p>
            <a:pPr marL="342900" indent="-342900">
              <a:buFont typeface="+mj-lt"/>
              <a:buAutoNum type="arabicPeriod"/>
            </a:pPr>
            <a:r>
              <a:rPr lang="es-ES" sz="2400" dirty="0">
                <a:solidFill>
                  <a:schemeClr val="bg1"/>
                </a:solidFill>
                <a:latin typeface="Arial" panose="020B0604020202020204" pitchFamily="34" charset="0"/>
                <a:cs typeface="Arial" panose="020B0604020202020204" pitchFamily="34" charset="0"/>
              </a:rPr>
              <a:t>DAU-PROYECTOS</a:t>
            </a:r>
          </a:p>
          <a:p>
            <a:pPr marL="342900" indent="-342900">
              <a:buFont typeface="+mj-lt"/>
              <a:buAutoNum type="arabicPeriod"/>
            </a:pPr>
            <a:r>
              <a:rPr lang="es-ES" sz="2400" dirty="0">
                <a:solidFill>
                  <a:schemeClr val="bg1"/>
                </a:solidFill>
                <a:latin typeface="Arial" panose="020B0604020202020204" pitchFamily="34" charset="0"/>
                <a:cs typeface="Arial" panose="020B0604020202020204" pitchFamily="34" charset="0"/>
              </a:rPr>
              <a:t>DAU REACTIVACION</a:t>
            </a:r>
          </a:p>
          <a:p>
            <a:pPr marL="342900" indent="-342900">
              <a:buFont typeface="+mj-lt"/>
              <a:buAutoNum type="arabicPeriod"/>
            </a:pPr>
            <a:r>
              <a:rPr lang="es-ES" sz="2400" dirty="0">
                <a:solidFill>
                  <a:schemeClr val="bg1"/>
                </a:solidFill>
                <a:latin typeface="Arial" panose="020B0604020202020204" pitchFamily="34" charset="0"/>
                <a:cs typeface="Arial" panose="020B0604020202020204" pitchFamily="34" charset="0"/>
              </a:rPr>
              <a:t>MINISTERIO CORREDOR VIAL</a:t>
            </a:r>
          </a:p>
          <a:p>
            <a:pPr marL="342900" indent="-342900">
              <a:buFont typeface="+mj-lt"/>
              <a:buAutoNum type="arabicPeriod"/>
            </a:pPr>
            <a:r>
              <a:rPr lang="es-ES" sz="2400" dirty="0">
                <a:solidFill>
                  <a:schemeClr val="bg1"/>
                </a:solidFill>
                <a:latin typeface="Arial" panose="020B0604020202020204" pitchFamily="34" charset="0"/>
                <a:cs typeface="Arial" panose="020B0604020202020204" pitchFamily="34" charset="0"/>
              </a:rPr>
              <a:t>ALCALDE ESTADO DE LA CIUDAD</a:t>
            </a:r>
          </a:p>
          <a:p>
            <a:pPr marL="342900" indent="-342900">
              <a:buFont typeface="+mj-lt"/>
              <a:buAutoNum type="arabicPeriod"/>
            </a:pPr>
            <a:r>
              <a:rPr lang="es-ES" sz="2400" dirty="0">
                <a:solidFill>
                  <a:schemeClr val="bg1"/>
                </a:solidFill>
                <a:latin typeface="Arial" panose="020B0604020202020204" pitchFamily="34" charset="0"/>
                <a:cs typeface="Arial" panose="020B0604020202020204" pitchFamily="34" charset="0"/>
              </a:rPr>
              <a:t>PRESIDENTE PUENTE MILITAR</a:t>
            </a:r>
          </a:p>
          <a:p>
            <a:pPr marL="342900" indent="-342900">
              <a:buFont typeface="+mj-lt"/>
              <a:buAutoNum type="arabicPeriod"/>
            </a:pPr>
            <a:r>
              <a:rPr lang="es-ES" sz="2400" dirty="0">
                <a:solidFill>
                  <a:schemeClr val="bg1"/>
                </a:solidFill>
                <a:latin typeface="Arial" panose="020B0604020202020204" pitchFamily="34" charset="0"/>
                <a:cs typeface="Arial" panose="020B0604020202020204" pitchFamily="34" charset="0"/>
              </a:rPr>
              <a:t>OFICIO TALENTO HUMANO</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7"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291494" y="747483"/>
            <a:ext cx="2133600" cy="194498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09600" y="4152900"/>
            <a:ext cx="10744200" cy="3416320"/>
          </a:xfrm>
          <a:prstGeom prst="rect">
            <a:avLst/>
          </a:prstGeom>
        </p:spPr>
        <p:txBody>
          <a:bodyPr wrap="square">
            <a:spAutoFit/>
          </a:bodyPr>
          <a:lstStyle/>
          <a:p>
            <a:pPr marL="514350" indent="-514350">
              <a:buFont typeface="+mj-lt"/>
              <a:buAutoNum type="arabicPeriod"/>
            </a:pPr>
            <a:r>
              <a:rPr lang="es-CO" sz="2400" dirty="0" err="1">
                <a:solidFill>
                  <a:schemeClr val="bg1"/>
                </a:solidFill>
                <a:latin typeface="Arial" panose="020B0604020202020204" pitchFamily="34" charset="0"/>
                <a:cs typeface="Arial" panose="020B0604020202020204" pitchFamily="34" charset="0"/>
              </a:rPr>
              <a:t>Reactivacion</a:t>
            </a:r>
            <a:r>
              <a:rPr lang="es-CO" sz="2400" dirty="0">
                <a:solidFill>
                  <a:schemeClr val="bg1"/>
                </a:solidFill>
                <a:latin typeface="Arial" panose="020B0604020202020204" pitchFamily="34" charset="0"/>
                <a:cs typeface="Arial" panose="020B0604020202020204" pitchFamily="34" charset="0"/>
              </a:rPr>
              <a:t> </a:t>
            </a:r>
            <a:r>
              <a:rPr lang="es-CO" sz="2400" dirty="0" err="1">
                <a:solidFill>
                  <a:schemeClr val="bg1"/>
                </a:solidFill>
                <a:latin typeface="Arial" panose="020B0604020202020204" pitchFamily="34" charset="0"/>
                <a:cs typeface="Arial" panose="020B0604020202020204" pitchFamily="34" charset="0"/>
              </a:rPr>
              <a:t>economica</a:t>
            </a:r>
            <a:r>
              <a:rPr lang="es-CO" sz="2400" dirty="0">
                <a:solidFill>
                  <a:schemeClr val="bg1"/>
                </a:solidFill>
                <a:latin typeface="Arial" panose="020B0604020202020204" pitchFamily="34" charset="0"/>
                <a:cs typeface="Arial" panose="020B0604020202020204" pitchFamily="34" charset="0"/>
              </a:rPr>
              <a:t>- </a:t>
            </a:r>
          </a:p>
          <a:p>
            <a:r>
              <a:rPr lang="es-CO" sz="2400" dirty="0">
                <a:solidFill>
                  <a:schemeClr val="bg1"/>
                </a:solidFill>
                <a:latin typeface="Arial" panose="020B0604020202020204" pitchFamily="34" charset="0"/>
                <a:cs typeface="Arial" panose="020B0604020202020204" pitchFamily="34" charset="0"/>
              </a:rPr>
              <a:t>modificación excepcional urbanística-reactive construcción </a:t>
            </a:r>
          </a:p>
          <a:p>
            <a:r>
              <a:rPr lang="es-CO" sz="2400" dirty="0">
                <a:solidFill>
                  <a:schemeClr val="bg1"/>
                </a:solidFill>
                <a:latin typeface="Arial" panose="020B0604020202020204" pitchFamily="34" charset="0"/>
                <a:cs typeface="Arial" panose="020B0604020202020204" pitchFamily="34" charset="0"/>
              </a:rPr>
              <a:t>apertura app- </a:t>
            </a:r>
            <a:r>
              <a:rPr lang="es-CO" sz="2400" dirty="0" err="1">
                <a:solidFill>
                  <a:schemeClr val="bg1"/>
                </a:solidFill>
                <a:latin typeface="Arial" panose="020B0604020202020204" pitchFamily="34" charset="0"/>
                <a:cs typeface="Arial" panose="020B0604020202020204" pitchFamily="34" charset="0"/>
              </a:rPr>
              <a:t>bocana,popa,caños,marinas,parqueaderos</a:t>
            </a:r>
            <a:endParaRPr lang="es-CO" sz="2400" dirty="0">
              <a:solidFill>
                <a:schemeClr val="bg1"/>
              </a:solidFill>
              <a:latin typeface="Arial" panose="020B0604020202020204" pitchFamily="34" charset="0"/>
              <a:cs typeface="Arial" panose="020B0604020202020204" pitchFamily="34" charset="0"/>
            </a:endParaRPr>
          </a:p>
          <a:p>
            <a:r>
              <a:rPr lang="es-CO" sz="2400" dirty="0">
                <a:solidFill>
                  <a:schemeClr val="bg1"/>
                </a:solidFill>
                <a:latin typeface="Arial" panose="020B0604020202020204" pitchFamily="34" charset="0"/>
                <a:cs typeface="Arial" panose="020B0604020202020204" pitchFamily="34" charset="0"/>
              </a:rPr>
              <a:t>modificación estatuto tributario creando </a:t>
            </a:r>
            <a:r>
              <a:rPr lang="es-CO" sz="2400" dirty="0" err="1">
                <a:solidFill>
                  <a:schemeClr val="bg1"/>
                </a:solidFill>
                <a:latin typeface="Arial" panose="020B0604020202020204" pitchFamily="34" charset="0"/>
                <a:cs typeface="Arial" panose="020B0604020202020204" pitchFamily="34" charset="0"/>
              </a:rPr>
              <a:t>estimulos</a:t>
            </a:r>
            <a:r>
              <a:rPr lang="es-CO" sz="2400" dirty="0">
                <a:solidFill>
                  <a:schemeClr val="bg1"/>
                </a:solidFill>
                <a:latin typeface="Arial" panose="020B0604020202020204" pitchFamily="34" charset="0"/>
                <a:cs typeface="Arial" panose="020B0604020202020204" pitchFamily="34" charset="0"/>
              </a:rPr>
              <a:t> </a:t>
            </a:r>
            <a:r>
              <a:rPr lang="es-CO" sz="2400" dirty="0" err="1">
                <a:solidFill>
                  <a:schemeClr val="bg1"/>
                </a:solidFill>
                <a:latin typeface="Arial" panose="020B0604020202020204" pitchFamily="34" charset="0"/>
                <a:cs typeface="Arial" panose="020B0604020202020204" pitchFamily="34" charset="0"/>
              </a:rPr>
              <a:t>ipu-ica</a:t>
            </a:r>
            <a:endParaRPr lang="es-CO" sz="2400" dirty="0">
              <a:solidFill>
                <a:schemeClr val="bg1"/>
              </a:solidFill>
              <a:latin typeface="Arial" panose="020B0604020202020204" pitchFamily="34" charset="0"/>
              <a:cs typeface="Arial" panose="020B0604020202020204" pitchFamily="34" charset="0"/>
            </a:endParaRPr>
          </a:p>
          <a:p>
            <a:r>
              <a:rPr lang="es-CO" sz="2400" dirty="0">
                <a:solidFill>
                  <a:schemeClr val="bg1"/>
                </a:solidFill>
                <a:latin typeface="Arial" panose="020B0604020202020204" pitchFamily="34" charset="0"/>
                <a:cs typeface="Arial" panose="020B0604020202020204" pitchFamily="34" charset="0"/>
              </a:rPr>
              <a:t>endeudamiento y/o emisión de bonos por el distrito  para infraestructura vías, colegios, viviendas para general empleos y dinamizar la economía</a:t>
            </a:r>
          </a:p>
          <a:p>
            <a:pPr marL="514350" indent="-514350">
              <a:buFont typeface="+mj-lt"/>
              <a:buAutoNum type="arabicPeriod" startAt="2"/>
            </a:pPr>
            <a:r>
              <a:rPr lang="es-CO" sz="2400" dirty="0">
                <a:solidFill>
                  <a:schemeClr val="bg1"/>
                </a:solidFill>
                <a:latin typeface="Arial" panose="020B0604020202020204" pitchFamily="34" charset="0"/>
                <a:cs typeface="Arial" panose="020B0604020202020204" pitchFamily="34" charset="0"/>
              </a:rPr>
              <a:t>Fortalecer la red hospitalaria</a:t>
            </a:r>
          </a:p>
          <a:p>
            <a:pPr marL="514350" indent="-514350">
              <a:buFont typeface="+mj-lt"/>
              <a:buAutoNum type="arabicPeriod" startAt="2"/>
            </a:pPr>
            <a:r>
              <a:rPr lang="es-CO" sz="2400" dirty="0">
                <a:solidFill>
                  <a:schemeClr val="bg1"/>
                </a:solidFill>
                <a:latin typeface="Arial" panose="020B0604020202020204" pitchFamily="34" charset="0"/>
                <a:cs typeface="Arial" panose="020B0604020202020204" pitchFamily="34" charset="0"/>
              </a:rPr>
              <a:t>Fortalecer educación, e implementar bilingüismo en centros educativos pilotos públicos </a:t>
            </a:r>
          </a:p>
        </p:txBody>
      </p:sp>
      <p:sp>
        <p:nvSpPr>
          <p:cNvPr id="11" name="CuadroTexto 10"/>
          <p:cNvSpPr txBox="1"/>
          <p:nvPr/>
        </p:nvSpPr>
        <p:spPr>
          <a:xfrm>
            <a:off x="6172200" y="753473"/>
            <a:ext cx="7366018" cy="1938992"/>
          </a:xfrm>
          <a:prstGeom prst="rect">
            <a:avLst/>
          </a:prstGeom>
          <a:noFill/>
        </p:spPr>
        <p:txBody>
          <a:bodyPr wrap="square" rtlCol="0">
            <a:spAutoFit/>
          </a:bodyPr>
          <a:lstStyle/>
          <a:p>
            <a:pPr algn="ctr"/>
            <a:r>
              <a:rPr lang="es-CO" sz="6000" b="1" dirty="0">
                <a:solidFill>
                  <a:schemeClr val="bg1"/>
                </a:solidFill>
                <a:effectLst>
                  <a:outerShdw blurRad="38100" dist="38100" dir="2700000" algn="tl">
                    <a:srgbClr val="000000">
                      <a:alpha val="43137"/>
                    </a:srgbClr>
                  </a:outerShdw>
                </a:effectLst>
                <a:latin typeface="Poppins Medium" panose="02000000000000000000" charset="0"/>
                <a:cs typeface="Poppins Medium" panose="02000000000000000000" charset="0"/>
              </a:rPr>
              <a:t>CONCLUYE LA BANCADA DE LA 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t="14227" b="14227"/>
          <a:stretch>
            <a:fillRect/>
          </a:stretch>
        </p:blipFill>
        <p:spPr>
          <a:xfrm>
            <a:off x="0" y="8921333"/>
            <a:ext cx="18288000" cy="1365667"/>
          </a:xfrm>
          <a:prstGeom prst="rect">
            <a:avLst/>
          </a:prstGeom>
        </p:spPr>
      </p:pic>
      <p:pic>
        <p:nvPicPr>
          <p:cNvPr id="11" name="Picture 2"/>
          <p:cNvPicPr>
            <a:picLocks noChangeAspect="1"/>
          </p:cNvPicPr>
          <p:nvPr/>
        </p:nvPicPr>
        <p:blipFill>
          <a:blip r:embed="rId3"/>
          <a:srcRect/>
          <a:stretch>
            <a:fillRect/>
          </a:stretch>
        </p:blipFill>
        <p:spPr>
          <a:xfrm>
            <a:off x="1028700" y="744019"/>
            <a:ext cx="1930153" cy="1930153"/>
          </a:xfrm>
          <a:prstGeom prst="rect">
            <a:avLst/>
          </a:prstGeom>
        </p:spPr>
      </p:pic>
      <p:pic>
        <p:nvPicPr>
          <p:cNvPr id="13"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p:cNvSpPr txBox="1"/>
          <p:nvPr/>
        </p:nvSpPr>
        <p:spPr>
          <a:xfrm>
            <a:off x="5423147" y="516387"/>
            <a:ext cx="12560053" cy="1131079"/>
          </a:xfrm>
          <a:prstGeom prst="rect">
            <a:avLst/>
          </a:prstGeom>
        </p:spPr>
        <p:txBody>
          <a:bodyPr wrap="square" lIns="0" tIns="0" rIns="0" bIns="0" rtlCol="0" anchor="t">
            <a:spAutoFit/>
          </a:bodyPr>
          <a:lstStyle/>
          <a:p>
            <a:pPr marL="0" lvl="0" indent="0" algn="ctr">
              <a:lnSpc>
                <a:spcPts val="9600"/>
              </a:lnSpc>
              <a:spcBef>
                <a:spcPct val="0"/>
              </a:spcBef>
            </a:pPr>
            <a:r>
              <a:rPr lang="en-US" sz="5400" dirty="0">
                <a:solidFill>
                  <a:srgbClr val="FFFFFF"/>
                </a:solidFill>
                <a:effectLst>
                  <a:outerShdw blurRad="38100" dist="38100" dir="2700000" algn="tl">
                    <a:srgbClr val="000000">
                      <a:alpha val="43137"/>
                    </a:srgbClr>
                  </a:outerShdw>
                </a:effectLst>
                <a:latin typeface="Arial Black" panose="020B0A04020102020204" pitchFamily="34" charset="0"/>
              </a:rPr>
              <a:t>PROYECTO DE ACUERDO 064</a:t>
            </a:r>
          </a:p>
        </p:txBody>
      </p:sp>
      <p:graphicFrame>
        <p:nvGraphicFramePr>
          <p:cNvPr id="15" name="Tabla 14"/>
          <p:cNvGraphicFramePr>
            <a:graphicFrameLocks noGrp="1"/>
          </p:cNvGraphicFramePr>
          <p:nvPr>
            <p:extLst>
              <p:ext uri="{D42A27DB-BD31-4B8C-83A1-F6EECF244321}">
                <p14:modId xmlns:p14="http://schemas.microsoft.com/office/powerpoint/2010/main" val="2204933676"/>
              </p:ext>
            </p:extLst>
          </p:nvPr>
        </p:nvGraphicFramePr>
        <p:xfrm>
          <a:off x="533400" y="2933700"/>
          <a:ext cx="17297400" cy="6324600"/>
        </p:xfrm>
        <a:graphic>
          <a:graphicData uri="http://schemas.openxmlformats.org/drawingml/2006/table">
            <a:tbl>
              <a:tblPr/>
              <a:tblGrid>
                <a:gridCol w="17297400">
                  <a:extLst>
                    <a:ext uri="{9D8B030D-6E8A-4147-A177-3AD203B41FA5}">
                      <a16:colId xmlns:a16="http://schemas.microsoft.com/office/drawing/2014/main" val="20000"/>
                    </a:ext>
                  </a:extLst>
                </a:gridCol>
              </a:tblGrid>
              <a:tr h="6324600">
                <a:tc>
                  <a:txBody>
                    <a:bodyPr/>
                    <a:lstStyle/>
                    <a:p>
                      <a:pPr algn="just" fontAlgn="ctr"/>
                      <a:r>
                        <a:rPr lang="es-ES" sz="2800" b="0" i="0" u="none" strike="noStrike" dirty="0">
                          <a:solidFill>
                            <a:srgbClr val="000000"/>
                          </a:solidFill>
                          <a:effectLst/>
                          <a:latin typeface="Poppins Medium" panose="02000000000000000000" charset="0"/>
                          <a:cs typeface="Poppins Medium" panose="02000000000000000000" charset="0"/>
                        </a:rPr>
                        <a:t>“</a:t>
                      </a:r>
                      <a:r>
                        <a:rPr lang="es-ES" sz="4000" b="1" i="0" u="none" strike="noStrike" dirty="0">
                          <a:solidFill>
                            <a:srgbClr val="000000"/>
                          </a:solidFill>
                          <a:effectLst/>
                          <a:latin typeface="Arial" panose="020B0604020202020204" pitchFamily="34" charset="0"/>
                          <a:cs typeface="Arial" panose="020B0604020202020204" pitchFamily="34" charset="0"/>
                        </a:rPr>
                        <a:t>MEDIANTE EL CUAL SE ESTABLECE UN CUIDADOSO ANALISIS, SE ORGANIZA, SE SOCIALIZA Y SE PUBLICA EL PLAN DE CONTIGENCIA CON LOS SOPORTES REALES QUE LES PERMITA MATERIALIZAR LOS OBJETIVOS Y SE CUMPLEN DECISIONES NORMATIVAS PARA LA REACTIVACION ECONOMICA DEL TURISMO (SECTOR HOTELERO), MERCADOS BAZURTO, SANTA RITA, TRABAJADORES INFORMALES DE PLAYA Y VENDEDORES AMBULANTES DE LA CIUDAD, COLOCANDO ESPECIAL ATENCION EN LA MUJER QUE HABITA EN CARTAGENA.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0" spc="44">
                  <a:solidFill>
                    <a:srgbClr val="FFFFFF"/>
                  </a:solidFill>
                  <a:latin typeface="Adam Script Light" panose="00000400000000000000"/>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0"/>
                </a:lnSpc>
              </a:pPr>
              <a:r>
                <a:rPr lang="en-US" sz="5380" spc="80">
                  <a:solidFill>
                    <a:srgbClr val="FFFFFF"/>
                  </a:solidFill>
                  <a:latin typeface="Adam Script Light" panose="00000400000000000000"/>
                </a:rPr>
                <a:t>Rendición</a:t>
              </a:r>
            </a:p>
            <a:p>
              <a:pPr algn="r">
                <a:lnSpc>
                  <a:spcPts val="5920"/>
                </a:lnSpc>
              </a:pPr>
              <a:r>
                <a:rPr lang="en-US" sz="5380" spc="80">
                  <a:solidFill>
                    <a:srgbClr val="FFFFFF"/>
                  </a:solidFill>
                  <a:latin typeface="Adam Script Light" panose="00000400000000000000"/>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7"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291494" y="747483"/>
            <a:ext cx="2133600" cy="1944982"/>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p:cNvSpPr txBox="1"/>
          <p:nvPr/>
        </p:nvSpPr>
        <p:spPr>
          <a:xfrm>
            <a:off x="5724122" y="959885"/>
            <a:ext cx="7636935"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olidFill>
                  <a:schemeClr val="bg1"/>
                </a:solidFill>
                <a:effectLst>
                  <a:outerShdw blurRad="38100" dist="38100" dir="2700000" algn="tl">
                    <a:srgbClr val="000000">
                      <a:alpha val="43137"/>
                    </a:srgbClr>
                  </a:outerShdw>
                </a:effectLst>
                <a:latin typeface="Poppins Medium" panose="02000000000000000000" charset="0"/>
                <a:cs typeface="Poppins Medium" panose="02000000000000000000" charset="0"/>
              </a:rPr>
              <a:t>OFICIOS REMITIDOS A SECRETARIA PARA SU ENVIO</a:t>
            </a:r>
          </a:p>
        </p:txBody>
      </p:sp>
      <p:pic>
        <p:nvPicPr>
          <p:cNvPr id="16" name="Marcador de contenido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1807" y="4079430"/>
            <a:ext cx="3313577" cy="3906838"/>
          </a:xfrm>
          <a:prstGeom prst="rect">
            <a:avLst/>
          </a:prstGeom>
        </p:spPr>
      </p:pic>
      <p:pic>
        <p:nvPicPr>
          <p:cNvPr id="18" name="Imagen 17"/>
          <p:cNvPicPr>
            <a:picLocks noChangeAspect="1"/>
          </p:cNvPicPr>
          <p:nvPr/>
        </p:nvPicPr>
        <p:blipFill rotWithShape="1">
          <a:blip r:embed="rId6">
            <a:extLst>
              <a:ext uri="{28A0092B-C50C-407E-A947-70E740481C1C}">
                <a14:useLocalDpi xmlns:a14="http://schemas.microsoft.com/office/drawing/2010/main" val="0"/>
              </a:ext>
            </a:extLst>
          </a:blip>
          <a:srcRect t="-1" b="41384"/>
          <a:stretch>
            <a:fillRect/>
          </a:stretch>
        </p:blipFill>
        <p:spPr>
          <a:xfrm>
            <a:off x="5724122" y="4113433"/>
            <a:ext cx="4021719" cy="3838833"/>
          </a:xfrm>
          <a:prstGeom prst="rect">
            <a:avLst/>
          </a:prstGeom>
        </p:spPr>
      </p:pic>
      <p:pic>
        <p:nvPicPr>
          <p:cNvPr id="19" name="Imagen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4579" y="4113434"/>
            <a:ext cx="3930232" cy="3838832"/>
          </a:xfrm>
          <a:prstGeom prst="rect">
            <a:avLst/>
          </a:prstGeom>
        </p:spPr>
      </p:pic>
      <p:sp>
        <p:nvSpPr>
          <p:cNvPr id="20" name="Flecha derecha 19"/>
          <p:cNvSpPr/>
          <p:nvPr/>
        </p:nvSpPr>
        <p:spPr>
          <a:xfrm>
            <a:off x="2269036" y="4510978"/>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Flecha derecha 20"/>
          <p:cNvSpPr/>
          <p:nvPr/>
        </p:nvSpPr>
        <p:spPr>
          <a:xfrm>
            <a:off x="2269036" y="4678290"/>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Flecha derecha 21"/>
          <p:cNvSpPr/>
          <p:nvPr/>
        </p:nvSpPr>
        <p:spPr>
          <a:xfrm>
            <a:off x="2265134" y="4895604"/>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Flecha derecha 22"/>
          <p:cNvSpPr/>
          <p:nvPr/>
        </p:nvSpPr>
        <p:spPr>
          <a:xfrm>
            <a:off x="2231234" y="5117617"/>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Flecha derecha 23"/>
          <p:cNvSpPr/>
          <p:nvPr/>
        </p:nvSpPr>
        <p:spPr>
          <a:xfrm>
            <a:off x="2265134" y="5309235"/>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lecha derecha 24"/>
          <p:cNvSpPr/>
          <p:nvPr/>
        </p:nvSpPr>
        <p:spPr>
          <a:xfrm>
            <a:off x="2231234" y="5514599"/>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lecha derecha 25"/>
          <p:cNvSpPr/>
          <p:nvPr/>
        </p:nvSpPr>
        <p:spPr>
          <a:xfrm>
            <a:off x="5848376" y="4177345"/>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Flecha derecha 26"/>
          <p:cNvSpPr/>
          <p:nvPr/>
        </p:nvSpPr>
        <p:spPr>
          <a:xfrm>
            <a:off x="5848376" y="4428659"/>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Flecha derecha 27"/>
          <p:cNvSpPr/>
          <p:nvPr/>
        </p:nvSpPr>
        <p:spPr>
          <a:xfrm>
            <a:off x="5848376" y="4600032"/>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Flecha derecha 28"/>
          <p:cNvSpPr/>
          <p:nvPr/>
        </p:nvSpPr>
        <p:spPr>
          <a:xfrm>
            <a:off x="5840139" y="4851346"/>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Flecha derecha 29"/>
          <p:cNvSpPr/>
          <p:nvPr/>
        </p:nvSpPr>
        <p:spPr>
          <a:xfrm>
            <a:off x="5840139" y="5049114"/>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Flecha derecha 30"/>
          <p:cNvSpPr/>
          <p:nvPr/>
        </p:nvSpPr>
        <p:spPr>
          <a:xfrm>
            <a:off x="5840139" y="5273664"/>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Flecha derecha 31"/>
          <p:cNvSpPr/>
          <p:nvPr/>
        </p:nvSpPr>
        <p:spPr>
          <a:xfrm>
            <a:off x="5840139" y="5494005"/>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Flecha derecha 32"/>
          <p:cNvSpPr/>
          <p:nvPr/>
        </p:nvSpPr>
        <p:spPr>
          <a:xfrm>
            <a:off x="5840139" y="5696351"/>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Flecha derecha 33"/>
          <p:cNvSpPr/>
          <p:nvPr/>
        </p:nvSpPr>
        <p:spPr>
          <a:xfrm>
            <a:off x="2231234" y="5719713"/>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Flecha derecha 34"/>
          <p:cNvSpPr/>
          <p:nvPr/>
        </p:nvSpPr>
        <p:spPr>
          <a:xfrm>
            <a:off x="2212321" y="5885955"/>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Flecha derecha 35"/>
          <p:cNvSpPr/>
          <p:nvPr/>
        </p:nvSpPr>
        <p:spPr>
          <a:xfrm>
            <a:off x="2253510" y="6105743"/>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Flecha derecha 36"/>
          <p:cNvSpPr/>
          <p:nvPr/>
        </p:nvSpPr>
        <p:spPr>
          <a:xfrm>
            <a:off x="2231234" y="6696887"/>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Flecha derecha 37"/>
          <p:cNvSpPr/>
          <p:nvPr/>
        </p:nvSpPr>
        <p:spPr>
          <a:xfrm>
            <a:off x="2265134" y="7272131"/>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Flecha derecha 38"/>
          <p:cNvSpPr/>
          <p:nvPr/>
        </p:nvSpPr>
        <p:spPr>
          <a:xfrm>
            <a:off x="2265134" y="7487878"/>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Flecha derecha 39"/>
          <p:cNvSpPr/>
          <p:nvPr/>
        </p:nvSpPr>
        <p:spPr>
          <a:xfrm>
            <a:off x="2239688" y="7683527"/>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Flecha derecha 40"/>
          <p:cNvSpPr/>
          <p:nvPr/>
        </p:nvSpPr>
        <p:spPr>
          <a:xfrm>
            <a:off x="10187166" y="7218585"/>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Flecha derecha 41"/>
          <p:cNvSpPr/>
          <p:nvPr/>
        </p:nvSpPr>
        <p:spPr>
          <a:xfrm>
            <a:off x="10187166" y="7541424"/>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Flecha derecha 42"/>
          <p:cNvSpPr/>
          <p:nvPr/>
        </p:nvSpPr>
        <p:spPr>
          <a:xfrm>
            <a:off x="5827213" y="6545843"/>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Flecha derecha 43"/>
          <p:cNvSpPr/>
          <p:nvPr/>
        </p:nvSpPr>
        <p:spPr>
          <a:xfrm>
            <a:off x="5795893" y="6337905"/>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Flecha derecha 44"/>
          <p:cNvSpPr/>
          <p:nvPr/>
        </p:nvSpPr>
        <p:spPr>
          <a:xfrm>
            <a:off x="5786593" y="6123525"/>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Flecha derecha 45"/>
          <p:cNvSpPr/>
          <p:nvPr/>
        </p:nvSpPr>
        <p:spPr>
          <a:xfrm>
            <a:off x="5827213" y="5889825"/>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88" r="20388"/>
          <a:stretch>
            <a:fillRect/>
          </a:stretch>
        </p:blipFill>
        <p:spPr>
          <a:xfrm>
            <a:off x="9144000" y="0"/>
            <a:ext cx="9144000" cy="10287000"/>
          </a:xfrm>
          <a:prstGeom prst="rect">
            <a:avLst/>
          </a:prstGeom>
        </p:spPr>
      </p:pic>
      <p:sp>
        <p:nvSpPr>
          <p:cNvPr id="3" name="AutoShape 3"/>
          <p:cNvSpPr/>
          <p:nvPr/>
        </p:nvSpPr>
        <p:spPr>
          <a:xfrm rot="3270925">
            <a:off x="-3397679" y="152060"/>
            <a:ext cx="18947486" cy="13960650"/>
          </a:xfrm>
          <a:prstGeom prst="rect">
            <a:avLst/>
          </a:prstGeom>
          <a:solidFill>
            <a:srgbClr val="098C4A"/>
          </a:solidFill>
        </p:spPr>
      </p:sp>
      <p:pic>
        <p:nvPicPr>
          <p:cNvPr id="4" name="Picture 4"/>
          <p:cNvPicPr>
            <a:picLocks noChangeAspect="1"/>
          </p:cNvPicPr>
          <p:nvPr/>
        </p:nvPicPr>
        <p:blipFill>
          <a:blip r:embed="rId3"/>
          <a:srcRect/>
          <a:stretch>
            <a:fillRect/>
          </a:stretch>
        </p:blipFill>
        <p:spPr>
          <a:xfrm>
            <a:off x="1028700" y="661847"/>
            <a:ext cx="1930153" cy="1930153"/>
          </a:xfrm>
          <a:prstGeom prst="rect">
            <a:avLst/>
          </a:prstGeom>
        </p:spPr>
      </p:pic>
      <p:grpSp>
        <p:nvGrpSpPr>
          <p:cNvPr id="5" name="Group 5"/>
          <p:cNvGrpSpPr/>
          <p:nvPr/>
        </p:nvGrpSpPr>
        <p:grpSpPr>
          <a:xfrm>
            <a:off x="957382" y="3870693"/>
            <a:ext cx="11147108" cy="5639005"/>
            <a:chOff x="-95090" y="1101703"/>
            <a:chExt cx="14862811" cy="7518674"/>
          </a:xfrm>
        </p:grpSpPr>
        <p:sp>
          <p:nvSpPr>
            <p:cNvPr id="6" name="TextBox 6"/>
            <p:cNvSpPr txBox="1"/>
            <p:nvPr/>
          </p:nvSpPr>
          <p:spPr>
            <a:xfrm>
              <a:off x="-95090" y="7651665"/>
              <a:ext cx="12988651" cy="968712"/>
            </a:xfrm>
            <a:prstGeom prst="rect">
              <a:avLst/>
            </a:prstGeom>
          </p:spPr>
          <p:txBody>
            <a:bodyPr lIns="0" tIns="0" rIns="0" bIns="0" rtlCol="0" anchor="t">
              <a:spAutoFit/>
            </a:bodyPr>
            <a:lstStyle/>
            <a:p>
              <a:pPr>
                <a:lnSpc>
                  <a:spcPts val="6020"/>
                </a:lnSpc>
              </a:pPr>
              <a:r>
                <a:rPr lang="en-US" sz="4300" spc="85" dirty="0">
                  <a:solidFill>
                    <a:srgbClr val="FFFFFF"/>
                  </a:solidFill>
                  <a:latin typeface="Adam Script Light" panose="00000400000000000000"/>
                </a:rPr>
                <a:t>Segundo </a:t>
              </a:r>
              <a:r>
                <a:rPr lang="en-US" sz="4300" spc="85" dirty="0" err="1">
                  <a:solidFill>
                    <a:srgbClr val="FFFFFF"/>
                  </a:solidFill>
                  <a:latin typeface="Adam Script Light" panose="00000400000000000000"/>
                </a:rPr>
                <a:t>Semestre</a:t>
              </a:r>
              <a:r>
                <a:rPr lang="en-US" sz="4300" spc="85" dirty="0">
                  <a:solidFill>
                    <a:srgbClr val="FFFFFF"/>
                  </a:solidFill>
                  <a:latin typeface="Adam Script Light" panose="00000400000000000000"/>
                </a:rPr>
                <a:t> 2021</a:t>
              </a:r>
            </a:p>
          </p:txBody>
        </p:sp>
        <p:sp>
          <p:nvSpPr>
            <p:cNvPr id="7" name="TextBox 7"/>
            <p:cNvSpPr txBox="1"/>
            <p:nvPr/>
          </p:nvSpPr>
          <p:spPr>
            <a:xfrm>
              <a:off x="1779070" y="1101703"/>
              <a:ext cx="12988651" cy="2890364"/>
            </a:xfrm>
            <a:prstGeom prst="rect">
              <a:avLst/>
            </a:prstGeom>
          </p:spPr>
          <p:txBody>
            <a:bodyPr lIns="0" tIns="0" rIns="0" bIns="0" rtlCol="0" anchor="t">
              <a:spAutoFit/>
            </a:bodyPr>
            <a:lstStyle/>
            <a:p>
              <a:pPr>
                <a:lnSpc>
                  <a:spcPts val="16610"/>
                </a:lnSpc>
              </a:pPr>
              <a:r>
                <a:rPr lang="en-US" sz="15100" spc="226" dirty="0">
                  <a:solidFill>
                    <a:srgbClr val="FFFFFF"/>
                  </a:solidFill>
                  <a:latin typeface="Adam Script Light" panose="00000400000000000000"/>
                </a:rPr>
                <a:t>Gracias</a:t>
              </a:r>
            </a:p>
          </p:txBody>
        </p:sp>
      </p:grpSp>
      <p:sp>
        <p:nvSpPr>
          <p:cNvPr id="8" name="AutoShape 8"/>
          <p:cNvSpPr/>
          <p:nvPr/>
        </p:nvSpPr>
        <p:spPr>
          <a:xfrm rot="14459">
            <a:off x="957334" y="7227422"/>
            <a:ext cx="11072177" cy="0"/>
          </a:xfrm>
          <a:prstGeom prst="line">
            <a:avLst/>
          </a:prstGeom>
          <a:ln w="47625" cap="rnd">
            <a:solidFill>
              <a:srgbClr val="FFFFFF"/>
            </a:solidFill>
            <a:prstDash val="solid"/>
            <a:headEnd type="none" w="sm" len="sm"/>
            <a:tailEnd type="none" w="sm" len="sm"/>
          </a:ln>
        </p:spPr>
      </p:sp>
      <p:pic>
        <p:nvPicPr>
          <p:cNvPr id="9" name="Picture 9"/>
          <p:cNvPicPr>
            <a:picLocks noChangeAspect="1"/>
          </p:cNvPicPr>
          <p:nvPr/>
        </p:nvPicPr>
        <p:blipFill>
          <a:blip r:embed="rId4"/>
          <a:srcRect t="10762" b="10762"/>
          <a:stretch>
            <a:fillRect/>
          </a:stretch>
        </p:blipFill>
        <p:spPr>
          <a:xfrm>
            <a:off x="47625" y="8921333"/>
            <a:ext cx="16673088" cy="1365667"/>
          </a:xfrm>
          <a:prstGeom prst="rect">
            <a:avLst/>
          </a:prstGeom>
        </p:spPr>
      </p:pic>
      <p:sp>
        <p:nvSpPr>
          <p:cNvPr id="14" name="CuadroTexto 13"/>
          <p:cNvSpPr txBox="1"/>
          <p:nvPr/>
        </p:nvSpPr>
        <p:spPr>
          <a:xfrm>
            <a:off x="957382" y="7478697"/>
            <a:ext cx="6743700" cy="1200329"/>
          </a:xfrm>
          <a:prstGeom prst="rect">
            <a:avLst/>
          </a:prstGeom>
          <a:noFill/>
        </p:spPr>
        <p:txBody>
          <a:bodyPr wrap="square" rtlCol="0">
            <a:spAutoFit/>
          </a:bodyPr>
          <a:lstStyle/>
          <a:p>
            <a:r>
              <a:rPr lang="es-ES" sz="3600" dirty="0">
                <a:solidFill>
                  <a:srgbClr val="FF0000"/>
                </a:solidFill>
                <a:latin typeface="Franklin Gothic Heavy" panose="020B0903020102020204" pitchFamily="34" charset="0"/>
              </a:rPr>
              <a:t>Lewis Montero Polo</a:t>
            </a:r>
          </a:p>
          <a:p>
            <a:r>
              <a:rPr lang="es-ES" sz="3600" dirty="0">
                <a:solidFill>
                  <a:srgbClr val="FF0000"/>
                </a:solidFill>
                <a:latin typeface="Franklin Gothic Heavy" panose="020B0903020102020204" pitchFamily="34" charset="0"/>
              </a:rPr>
              <a:t>Cesar Augusto Pion González</a:t>
            </a:r>
            <a:endParaRPr lang="es-CO" sz="3600" dirty="0">
              <a:solidFill>
                <a:srgbClr val="FF0000"/>
              </a:solidFill>
              <a:latin typeface="Franklin Gothic Heavy" panose="020B0903020102020204" pitchFamily="34" charset="0"/>
            </a:endParaRPr>
          </a:p>
        </p:txBody>
      </p:sp>
      <p:pic>
        <p:nvPicPr>
          <p:cNvPr id="15" name="Imagen 14"/>
          <p:cNvPicPr>
            <a:picLocks noChangeAspect="1"/>
          </p:cNvPicPr>
          <p:nvPr/>
        </p:nvPicPr>
        <p:blipFill rotWithShape="1">
          <a:blip r:embed="rId5" cstate="print">
            <a:extLst>
              <a:ext uri="{28A0092B-C50C-407E-A947-70E740481C1C}">
                <a14:useLocalDpi xmlns:a14="http://schemas.microsoft.com/office/drawing/2010/main" val="0"/>
              </a:ext>
            </a:extLst>
          </a:blip>
          <a:srcRect l="5722" t="5981" r="5450" b="9932"/>
          <a:stretch>
            <a:fillRect/>
          </a:stretch>
        </p:blipFill>
        <p:spPr>
          <a:xfrm>
            <a:off x="3804746" y="815424"/>
            <a:ext cx="3429000" cy="16229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t="14227" b="14227"/>
          <a:stretch>
            <a:fillRect/>
          </a:stretch>
        </p:blipFill>
        <p:spPr>
          <a:xfrm>
            <a:off x="0" y="8921333"/>
            <a:ext cx="18288000" cy="1365667"/>
          </a:xfrm>
          <a:prstGeom prst="rect">
            <a:avLst/>
          </a:prstGeom>
        </p:spPr>
      </p:pic>
      <p:pic>
        <p:nvPicPr>
          <p:cNvPr id="11" name="Picture 2"/>
          <p:cNvPicPr>
            <a:picLocks noChangeAspect="1"/>
          </p:cNvPicPr>
          <p:nvPr/>
        </p:nvPicPr>
        <p:blipFill>
          <a:blip r:embed="rId3"/>
          <a:srcRect/>
          <a:stretch>
            <a:fillRect/>
          </a:stretch>
        </p:blipFill>
        <p:spPr>
          <a:xfrm>
            <a:off x="1028700" y="744019"/>
            <a:ext cx="1930153" cy="1930153"/>
          </a:xfrm>
          <a:prstGeom prst="rect">
            <a:avLst/>
          </a:prstGeom>
        </p:spPr>
      </p:pic>
      <p:pic>
        <p:nvPicPr>
          <p:cNvPr id="13"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5"/>
          <p:cNvSpPr txBox="1"/>
          <p:nvPr/>
        </p:nvSpPr>
        <p:spPr>
          <a:xfrm>
            <a:off x="5423147" y="552399"/>
            <a:ext cx="12560053" cy="1105752"/>
          </a:xfrm>
          <a:prstGeom prst="rect">
            <a:avLst/>
          </a:prstGeom>
        </p:spPr>
        <p:txBody>
          <a:bodyPr wrap="square" lIns="0" tIns="0" rIns="0" bIns="0" rtlCol="0" anchor="t">
            <a:spAutoFit/>
          </a:bodyPr>
          <a:lstStyle/>
          <a:p>
            <a:pPr marL="0" lvl="0" indent="0">
              <a:lnSpc>
                <a:spcPts val="9600"/>
              </a:lnSpc>
              <a:spcBef>
                <a:spcPct val="0"/>
              </a:spcBef>
            </a:pPr>
            <a:r>
              <a:rPr lang="en-US" sz="5400" dirty="0">
                <a:solidFill>
                  <a:srgbClr val="FFFFFF"/>
                </a:solidFill>
                <a:effectLst>
                  <a:outerShdw blurRad="38100" dist="38100" dir="2700000" algn="tl">
                    <a:srgbClr val="000000">
                      <a:alpha val="43137"/>
                    </a:srgbClr>
                  </a:outerShdw>
                </a:effectLst>
                <a:latin typeface="Arial Black" panose="020B0A04020102020204" pitchFamily="34" charset="0"/>
              </a:rPr>
              <a:t>PROYECTO DE ACUERDO 065</a:t>
            </a:r>
          </a:p>
        </p:txBody>
      </p:sp>
      <p:graphicFrame>
        <p:nvGraphicFramePr>
          <p:cNvPr id="16" name="Tabla 15"/>
          <p:cNvGraphicFramePr>
            <a:graphicFrameLocks noGrp="1"/>
          </p:cNvGraphicFramePr>
          <p:nvPr>
            <p:extLst>
              <p:ext uri="{D42A27DB-BD31-4B8C-83A1-F6EECF244321}">
                <p14:modId xmlns:p14="http://schemas.microsoft.com/office/powerpoint/2010/main" val="2919201599"/>
              </p:ext>
            </p:extLst>
          </p:nvPr>
        </p:nvGraphicFramePr>
        <p:xfrm>
          <a:off x="533400" y="2474684"/>
          <a:ext cx="17449800" cy="5680190"/>
        </p:xfrm>
        <a:graphic>
          <a:graphicData uri="http://schemas.openxmlformats.org/drawingml/2006/table">
            <a:tbl>
              <a:tblPr/>
              <a:tblGrid>
                <a:gridCol w="17449800">
                  <a:extLst>
                    <a:ext uri="{9D8B030D-6E8A-4147-A177-3AD203B41FA5}">
                      <a16:colId xmlns:a16="http://schemas.microsoft.com/office/drawing/2014/main" val="20000"/>
                    </a:ext>
                  </a:extLst>
                </a:gridCol>
              </a:tblGrid>
              <a:tr h="5680190">
                <a:tc>
                  <a:txBody>
                    <a:bodyPr/>
                    <a:lstStyle/>
                    <a:p>
                      <a:pPr algn="just" fontAlgn="ctr"/>
                      <a:r>
                        <a:rPr lang="es-ES" sz="4400" b="0" i="0" u="none" strike="noStrike" dirty="0">
                          <a:solidFill>
                            <a:srgbClr val="000000"/>
                          </a:solidFill>
                          <a:effectLst/>
                          <a:latin typeface="Arial Black" panose="020B0A04020102020204" pitchFamily="34" charset="0"/>
                          <a:cs typeface="Poppins Medium" panose="02000000000000000000" charset="0"/>
                        </a:rPr>
                        <a:t>“POR MEDIO DEL CUAL SE LE DA PRIORIDAD AL USO DE LA BICICLETA Y SE INSTITUCIONALIZA LA SEMANA DE LA BICICLETA “LA NOTA ES EN BICI” EN EL DISTRITO DE CARTAGENA Y SE DICTAN OTRAS DISPOSICIONES”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t="14227" b="14227"/>
          <a:stretch>
            <a:fillRect/>
          </a:stretch>
        </p:blipFill>
        <p:spPr>
          <a:xfrm>
            <a:off x="0" y="8921333"/>
            <a:ext cx="18288000" cy="1365667"/>
          </a:xfrm>
          <a:prstGeom prst="rect">
            <a:avLst/>
          </a:prstGeom>
        </p:spPr>
      </p:pic>
      <p:pic>
        <p:nvPicPr>
          <p:cNvPr id="11" name="Picture 2"/>
          <p:cNvPicPr>
            <a:picLocks noChangeAspect="1"/>
          </p:cNvPicPr>
          <p:nvPr/>
        </p:nvPicPr>
        <p:blipFill>
          <a:blip r:embed="rId3"/>
          <a:srcRect/>
          <a:stretch>
            <a:fillRect/>
          </a:stretch>
        </p:blipFill>
        <p:spPr>
          <a:xfrm>
            <a:off x="1028700" y="744019"/>
            <a:ext cx="1930153" cy="1930153"/>
          </a:xfrm>
          <a:prstGeom prst="rect">
            <a:avLst/>
          </a:prstGeom>
        </p:spPr>
      </p:pic>
      <p:pic>
        <p:nvPicPr>
          <p:cNvPr id="13" name="Picture 2" descr="Partido Partido de la U - Partido Social de Unidad Nacional | Congreso  Vis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5" t="19751" r="16436" b="33656"/>
          <a:stretch>
            <a:fillRect/>
          </a:stretch>
        </p:blipFill>
        <p:spPr bwMode="auto">
          <a:xfrm>
            <a:off x="3124200" y="731833"/>
            <a:ext cx="2133600" cy="19449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a 16"/>
          <p:cNvGraphicFramePr>
            <a:graphicFrameLocks noGrp="1"/>
          </p:cNvGraphicFramePr>
          <p:nvPr>
            <p:extLst>
              <p:ext uri="{D42A27DB-BD31-4B8C-83A1-F6EECF244321}">
                <p14:modId xmlns:p14="http://schemas.microsoft.com/office/powerpoint/2010/main" val="2940462341"/>
              </p:ext>
            </p:extLst>
          </p:nvPr>
        </p:nvGraphicFramePr>
        <p:xfrm>
          <a:off x="609599" y="3238874"/>
          <a:ext cx="17378113" cy="3809252"/>
        </p:xfrm>
        <a:graphic>
          <a:graphicData uri="http://schemas.openxmlformats.org/drawingml/2006/table">
            <a:tbl>
              <a:tblPr/>
              <a:tblGrid>
                <a:gridCol w="17378113">
                  <a:extLst>
                    <a:ext uri="{9D8B030D-6E8A-4147-A177-3AD203B41FA5}">
                      <a16:colId xmlns:a16="http://schemas.microsoft.com/office/drawing/2014/main" val="20000"/>
                    </a:ext>
                  </a:extLst>
                </a:gridCol>
              </a:tblGrid>
              <a:tr h="3809252">
                <a:tc>
                  <a:txBody>
                    <a:bodyPr/>
                    <a:lstStyle/>
                    <a:p>
                      <a:pPr algn="just" fontAlgn="ctr"/>
                      <a:r>
                        <a:rPr lang="es-ES" sz="4800" b="0" i="0" u="none" strike="noStrike" dirty="0">
                          <a:solidFill>
                            <a:srgbClr val="000000"/>
                          </a:solidFill>
                          <a:effectLst/>
                          <a:latin typeface="Arial Black" panose="020B0A04020102020204" pitchFamily="34" charset="0"/>
                          <a:cs typeface="Poppins Medium" panose="02000000000000000000" charset="0"/>
                        </a:rPr>
                        <a:t>“POR EL CUAL SE ESTABLECE EL SISTEMA DE ESTACIONAMIENTO REGULADO EN LAS VÍAS PÚBLICA DEL DISTRITO Y SE DICTAN NORMAS SOBRE SU ADMINISTRACIÓN, CONTROL Y SUPERVISIÓN.”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 name="CuadroTexto 1">
            <a:extLst>
              <a:ext uri="{FF2B5EF4-FFF2-40B4-BE49-F238E27FC236}">
                <a16:creationId xmlns:a16="http://schemas.microsoft.com/office/drawing/2014/main" id="{A22FDA3E-2EB8-42B4-B71C-A17984F59EA6}"/>
              </a:ext>
            </a:extLst>
          </p:cNvPr>
          <p:cNvSpPr txBox="1"/>
          <p:nvPr/>
        </p:nvSpPr>
        <p:spPr>
          <a:xfrm>
            <a:off x="5791200" y="876300"/>
            <a:ext cx="12196512" cy="923330"/>
          </a:xfrm>
          <a:prstGeom prst="rect">
            <a:avLst/>
          </a:prstGeom>
          <a:noFill/>
        </p:spPr>
        <p:txBody>
          <a:bodyPr wrap="square" rtlCol="0">
            <a:spAutoFit/>
          </a:bodyPr>
          <a:lstStyle/>
          <a:p>
            <a:r>
              <a:rPr lang="es-ES" sz="5400" dirty="0">
                <a:solidFill>
                  <a:schemeClr val="bg1"/>
                </a:solidFill>
                <a:latin typeface="Arial Black" panose="020B0A04020102020204" pitchFamily="34" charset="0"/>
              </a:rPr>
              <a:t>PROYECTO DE ACUERDO 066</a:t>
            </a:r>
            <a:endParaRPr lang="es-419" sz="5400" dirty="0">
              <a:solidFill>
                <a:schemeClr val="bg1"/>
              </a:solidFill>
              <a:latin typeface="Arial Black" panose="020B0A040201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5160</Words>
  <Application>Microsoft Office PowerPoint</Application>
  <PresentationFormat>Personalizado</PresentationFormat>
  <Paragraphs>527</Paragraphs>
  <Slides>71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71</vt:i4>
      </vt:variant>
    </vt:vector>
  </HeadingPairs>
  <TitlesOfParts>
    <vt:vector size="80" baseType="lpstr">
      <vt:lpstr>Arial Black</vt:lpstr>
      <vt:lpstr>MS PMincho</vt:lpstr>
      <vt:lpstr>Poppins Medium Bold</vt:lpstr>
      <vt:lpstr>Franklin Gothic Heavy</vt:lpstr>
      <vt:lpstr>Adam Script Light</vt:lpstr>
      <vt:lpstr>Arial</vt:lpstr>
      <vt:lpstr>Calibri</vt:lpstr>
      <vt:lpstr>Poppins Medium</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Rendición de Cuentas - 2do Semestre</dc:title>
  <dc:creator>PCGAMER</dc:creator>
  <cp:lastModifiedBy>rosaamelia maciasseguanes</cp:lastModifiedBy>
  <cp:revision>16</cp:revision>
  <dcterms:created xsi:type="dcterms:W3CDTF">2006-08-16T00:00:00Z</dcterms:created>
  <dcterms:modified xsi:type="dcterms:W3CDTF">2022-01-21T21:36:08Z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9D8596AB39D54589B615CF78C6DFD31A</vt:lpwstr>
  </property>
  <property fmtid="{D5CDD505-2E9C-101B-9397-08002B2CF9AE}" pid="3" name="KSOProductBuildVer">
    <vt:lpwstr>1033-11.2.0.10382</vt:lpwstr>
  </property>
</Properties>
</file>