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5" r:id="rId6"/>
    <p:sldId id="266" r:id="rId7"/>
    <p:sldId id="258" r:id="rId8"/>
    <p:sldId id="267" r:id="rId9"/>
    <p:sldId id="259" r:id="rId10"/>
    <p:sldId id="274" r:id="rId11"/>
    <p:sldId id="278" r:id="rId12"/>
    <p:sldId id="279" r:id="rId13"/>
    <p:sldId id="288" r:id="rId14"/>
    <p:sldId id="280" r:id="rId15"/>
    <p:sldId id="281" r:id="rId16"/>
    <p:sldId id="287" r:id="rId17"/>
    <p:sldId id="282" r:id="rId18"/>
    <p:sldId id="284" r:id="rId19"/>
    <p:sldId id="263" r:id="rId20"/>
    <p:sldId id="270" r:id="rId21"/>
    <p:sldId id="273" r:id="rId22"/>
    <p:sldId id="276" r:id="rId23"/>
    <p:sldId id="277" r:id="rId24"/>
    <p:sldId id="286" r:id="rId25"/>
    <p:sldId id="264" r:id="rId26"/>
    <p:sldId id="271" r:id="rId27"/>
    <p:sldId id="272" r:id="rId28"/>
  </p:sldIdLst>
  <p:sldSz cx="18288000" cy="10287000"/>
  <p:notesSz cx="6858000" cy="9144000"/>
  <p:embeddedFontLst>
    <p:embeddedFont>
      <p:font typeface="Trebuchet MS" panose="020B0603020202020204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Adam Script Light" panose="020B0604020202020204" charset="-78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74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4.jp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5.jp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6.jp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8.jp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9.jp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0.jp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2.jp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388" r="20388"/>
          <a:stretch>
            <a:fillRect/>
          </a:stretch>
        </p:blipFill>
        <p:spPr>
          <a:xfrm>
            <a:off x="9144000" y="0"/>
            <a:ext cx="9144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3270925">
            <a:off x="-3397679" y="152060"/>
            <a:ext cx="18947486" cy="13960650"/>
          </a:xfrm>
          <a:prstGeom prst="rect">
            <a:avLst/>
          </a:prstGeom>
          <a:solidFill>
            <a:srgbClr val="098C4A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661847"/>
            <a:ext cx="1930153" cy="193015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3144428"/>
            <a:ext cx="9741488" cy="6272910"/>
            <a:chOff x="0" y="133350"/>
            <a:chExt cx="12988651" cy="8363880"/>
          </a:xfrm>
        </p:grpSpPr>
        <p:sp>
          <p:nvSpPr>
            <p:cNvPr id="6" name="TextBox 6"/>
            <p:cNvSpPr txBox="1"/>
            <p:nvPr/>
          </p:nvSpPr>
          <p:spPr>
            <a:xfrm>
              <a:off x="0" y="6485055"/>
              <a:ext cx="12988651" cy="2012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19"/>
                </a:lnSpc>
              </a:pPr>
              <a:r>
                <a:rPr lang="es-CO" sz="4299" spc="85" dirty="0">
                  <a:solidFill>
                    <a:srgbClr val="FFFFFF"/>
                  </a:solidFill>
                  <a:latin typeface="Adam Script Light"/>
                </a:rPr>
                <a:t>Concejal</a:t>
              </a:r>
              <a:r>
                <a:rPr lang="en-US" sz="4299" spc="85" dirty="0">
                  <a:solidFill>
                    <a:srgbClr val="FFFFFF"/>
                  </a:solidFill>
                  <a:latin typeface="Adam Script Light"/>
                </a:rPr>
                <a:t> Javier  Julio Bejarano</a:t>
              </a:r>
            </a:p>
            <a:p>
              <a:pPr>
                <a:lnSpc>
                  <a:spcPts val="6019"/>
                </a:lnSpc>
              </a:pPr>
              <a:r>
                <a:rPr lang="en-US" sz="4299" spc="85" dirty="0">
                  <a:solidFill>
                    <a:srgbClr val="FFFFFF"/>
                  </a:solidFill>
                  <a:latin typeface="Adam Script Light"/>
                </a:rPr>
                <a:t>Segundo </a:t>
              </a:r>
              <a:r>
                <a:rPr lang="en-US" sz="4299" spc="85" dirty="0" err="1">
                  <a:solidFill>
                    <a:srgbClr val="FFFFFF"/>
                  </a:solidFill>
                  <a:latin typeface="Adam Script Light"/>
                </a:rPr>
                <a:t>Semestre</a:t>
              </a:r>
              <a:r>
                <a:rPr lang="en-US" sz="4299" spc="85" dirty="0">
                  <a:solidFill>
                    <a:srgbClr val="FFFFFF"/>
                  </a:solidFill>
                  <a:latin typeface="Adam Script Light"/>
                </a:rPr>
                <a:t> 2021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33350"/>
              <a:ext cx="12988651" cy="57473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609"/>
                </a:lnSpc>
              </a:pPr>
              <a:r>
                <a:rPr lang="en-US" sz="15099" spc="226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>
                <a:lnSpc>
                  <a:spcPts val="16609"/>
                </a:lnSpc>
              </a:pPr>
              <a:r>
                <a:rPr lang="en-US" sz="15099" spc="226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14459">
            <a:off x="979104" y="7555609"/>
            <a:ext cx="11072177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t="10762" b="10762"/>
          <a:stretch>
            <a:fillRect/>
          </a:stretch>
        </p:blipFill>
        <p:spPr>
          <a:xfrm>
            <a:off x="47625" y="8921333"/>
            <a:ext cx="16673088" cy="136566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5238828" y="-2395787"/>
            <a:ext cx="5657850" cy="565785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180B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70458" y="3773085"/>
            <a:ext cx="2180775" cy="3126558"/>
          </a:xfrm>
          <a:prstGeom prst="rect">
            <a:avLst/>
          </a:prstGeom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id="{F1C4E39E-B07B-42CC-A4E5-21BDE16672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61" y="223933"/>
            <a:ext cx="5109608" cy="28059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59573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Adam Script Ligh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7090E973-18ED-47EF-A5C5-6D8928D4C6C9}"/>
              </a:ext>
            </a:extLst>
          </p:cNvPr>
          <p:cNvSpPr txBox="1">
            <a:spLocks/>
          </p:cNvSpPr>
          <p:nvPr/>
        </p:nvSpPr>
        <p:spPr>
          <a:xfrm>
            <a:off x="5257800" y="1149347"/>
            <a:ext cx="8153400" cy="15696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002060"/>
                </a:solidFill>
                <a:latin typeface="Trebuchet MS" panose="020B0603020202020204" pitchFamily="34" charset="0"/>
              </a:rPr>
              <a:t>Comunidades</a:t>
            </a:r>
          </a:p>
          <a:p>
            <a:r>
              <a:rPr lang="es-E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- Segundo Semestre 2021- </a:t>
            </a:r>
            <a:endParaRPr lang="es-CO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24" name="Picture 15">
            <a:extLst>
              <a:ext uri="{FF2B5EF4-FFF2-40B4-BE49-F238E27FC236}">
                <a16:creationId xmlns:a16="http://schemas.microsoft.com/office/drawing/2014/main" id="{B49683AA-0711-4E86-A84F-0DC246A08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599" y="7986557"/>
            <a:ext cx="3404401" cy="18695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0B210C0-6E7C-484C-8E1A-AA8DD02FD4F9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 b="7490"/>
          <a:stretch/>
        </p:blipFill>
        <p:spPr>
          <a:xfrm>
            <a:off x="974122" y="3338363"/>
            <a:ext cx="8001000" cy="5331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0AB35F1E-3A4E-4338-AAE6-65E3852146F3}"/>
              </a:ext>
            </a:extLst>
          </p:cNvPr>
          <p:cNvSpPr txBox="1"/>
          <p:nvPr/>
        </p:nvSpPr>
        <p:spPr>
          <a:xfrm>
            <a:off x="10269313" y="4735122"/>
            <a:ext cx="7045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CO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día 17 de julio de 2021 estuve en la audiencia pública en el barrio Manga.</a:t>
            </a:r>
            <a:endParaRPr lang="es-CO" sz="24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14322DAF-2DD2-404A-899B-B5FD036EBB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853" y="571500"/>
            <a:ext cx="1924246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59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59573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Adam Script Ligh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7090E973-18ED-47EF-A5C5-6D8928D4C6C9}"/>
              </a:ext>
            </a:extLst>
          </p:cNvPr>
          <p:cNvSpPr txBox="1">
            <a:spLocks/>
          </p:cNvSpPr>
          <p:nvPr/>
        </p:nvSpPr>
        <p:spPr>
          <a:xfrm>
            <a:off x="5257800" y="1149347"/>
            <a:ext cx="8153400" cy="15696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002060"/>
                </a:solidFill>
                <a:latin typeface="Trebuchet MS" panose="020B0603020202020204" pitchFamily="34" charset="0"/>
              </a:rPr>
              <a:t>Comunidades</a:t>
            </a:r>
          </a:p>
          <a:p>
            <a:r>
              <a:rPr lang="es-E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- Segundo Semestre 2021- </a:t>
            </a:r>
            <a:endParaRPr lang="es-CO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24" name="Picture 15">
            <a:extLst>
              <a:ext uri="{FF2B5EF4-FFF2-40B4-BE49-F238E27FC236}">
                <a16:creationId xmlns:a16="http://schemas.microsoft.com/office/drawing/2014/main" id="{B49683AA-0711-4E86-A84F-0DC246A08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599" y="7986557"/>
            <a:ext cx="3404401" cy="18695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0B210C0-6E7C-484C-8E1A-AA8DD02FD4F9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6" b="5586"/>
          <a:stretch/>
        </p:blipFill>
        <p:spPr>
          <a:xfrm>
            <a:off x="973222" y="3338521"/>
            <a:ext cx="8002800" cy="533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0AB35F1E-3A4E-4338-AAE6-65E3852146F3}"/>
              </a:ext>
            </a:extLst>
          </p:cNvPr>
          <p:cNvSpPr txBox="1"/>
          <p:nvPr/>
        </p:nvSpPr>
        <p:spPr>
          <a:xfrm>
            <a:off x="10269313" y="4735122"/>
            <a:ext cx="7045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CO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día 20 de septiembre de 2021 conversé con los ciudadanos taxistas en medio de protestas.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CO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CO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14322DAF-2DD2-404A-899B-B5FD036EBB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853" y="571500"/>
            <a:ext cx="1924246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12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59573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Adam Script Ligh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7090E973-18ED-47EF-A5C5-6D8928D4C6C9}"/>
              </a:ext>
            </a:extLst>
          </p:cNvPr>
          <p:cNvSpPr txBox="1">
            <a:spLocks/>
          </p:cNvSpPr>
          <p:nvPr/>
        </p:nvSpPr>
        <p:spPr>
          <a:xfrm>
            <a:off x="5257800" y="1149347"/>
            <a:ext cx="8153400" cy="15696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002060"/>
                </a:solidFill>
                <a:latin typeface="Trebuchet MS" panose="020B0603020202020204" pitchFamily="34" charset="0"/>
              </a:rPr>
              <a:t>Comunidades</a:t>
            </a:r>
          </a:p>
          <a:p>
            <a:r>
              <a:rPr lang="es-E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- Segundo Semestre 2021- </a:t>
            </a:r>
            <a:endParaRPr lang="es-CO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24" name="Picture 15">
            <a:extLst>
              <a:ext uri="{FF2B5EF4-FFF2-40B4-BE49-F238E27FC236}">
                <a16:creationId xmlns:a16="http://schemas.microsoft.com/office/drawing/2014/main" id="{B49683AA-0711-4E86-A84F-0DC246A08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599" y="7986557"/>
            <a:ext cx="3404401" cy="18695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0B210C0-6E7C-484C-8E1A-AA8DD02FD4F9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/>
        </p:blipFill>
        <p:spPr>
          <a:xfrm>
            <a:off x="973222" y="3338521"/>
            <a:ext cx="8002800" cy="533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0AB35F1E-3A4E-4338-AAE6-65E3852146F3}"/>
              </a:ext>
            </a:extLst>
          </p:cNvPr>
          <p:cNvSpPr txBox="1"/>
          <p:nvPr/>
        </p:nvSpPr>
        <p:spPr>
          <a:xfrm>
            <a:off x="10269313" y="4735122"/>
            <a:ext cx="7045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CO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día 30 de septiembre de 2021 acompañé el plantón de la comunidad educativa de Santa María.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CO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CO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14322DAF-2DD2-404A-899B-B5FD036EBB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853" y="571500"/>
            <a:ext cx="1924246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13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59573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Adam Script Ligh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7090E973-18ED-47EF-A5C5-6D8928D4C6C9}"/>
              </a:ext>
            </a:extLst>
          </p:cNvPr>
          <p:cNvSpPr txBox="1">
            <a:spLocks/>
          </p:cNvSpPr>
          <p:nvPr/>
        </p:nvSpPr>
        <p:spPr>
          <a:xfrm>
            <a:off x="5257800" y="1149347"/>
            <a:ext cx="8153400" cy="15696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002060"/>
                </a:solidFill>
                <a:latin typeface="Trebuchet MS" panose="020B0603020202020204" pitchFamily="34" charset="0"/>
              </a:rPr>
              <a:t>Comunidades</a:t>
            </a:r>
          </a:p>
          <a:p>
            <a:r>
              <a:rPr lang="es-E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- Segundo Semestre 2021- </a:t>
            </a:r>
            <a:endParaRPr lang="es-CO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24" name="Picture 15">
            <a:extLst>
              <a:ext uri="{FF2B5EF4-FFF2-40B4-BE49-F238E27FC236}">
                <a16:creationId xmlns:a16="http://schemas.microsoft.com/office/drawing/2014/main" id="{B49683AA-0711-4E86-A84F-0DC246A08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599" y="7986557"/>
            <a:ext cx="3404401" cy="18695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0B210C0-6E7C-484C-8E1A-AA8DD02FD4F9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" b="67"/>
          <a:stretch/>
        </p:blipFill>
        <p:spPr>
          <a:xfrm>
            <a:off x="973222" y="3338521"/>
            <a:ext cx="8002800" cy="533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0AB35F1E-3A4E-4338-AAE6-65E3852146F3}"/>
              </a:ext>
            </a:extLst>
          </p:cNvPr>
          <p:cNvSpPr txBox="1"/>
          <p:nvPr/>
        </p:nvSpPr>
        <p:spPr>
          <a:xfrm>
            <a:off x="10269313" y="4735122"/>
            <a:ext cx="7045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CO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día 30 de septiembre de 2021 participé de un conversatorio con líderes motociclistas con la finalidad de presentar un proyecto de acuerdo dirigido a mejorar la calidad de vida de estos ciudadanos y sus familias.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CO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CO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14322DAF-2DD2-404A-899B-B5FD036EBB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853" y="571500"/>
            <a:ext cx="1924246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02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59573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Adam Script Ligh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7090E973-18ED-47EF-A5C5-6D8928D4C6C9}"/>
              </a:ext>
            </a:extLst>
          </p:cNvPr>
          <p:cNvSpPr txBox="1">
            <a:spLocks/>
          </p:cNvSpPr>
          <p:nvPr/>
        </p:nvSpPr>
        <p:spPr>
          <a:xfrm>
            <a:off x="5257800" y="1149347"/>
            <a:ext cx="8153400" cy="15696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002060"/>
                </a:solidFill>
                <a:latin typeface="Trebuchet MS" panose="020B0603020202020204" pitchFamily="34" charset="0"/>
              </a:rPr>
              <a:t>Comunidades</a:t>
            </a:r>
          </a:p>
          <a:p>
            <a:r>
              <a:rPr lang="es-E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- Segundo Semestre 2021- </a:t>
            </a:r>
            <a:endParaRPr lang="es-CO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24" name="Picture 15">
            <a:extLst>
              <a:ext uri="{FF2B5EF4-FFF2-40B4-BE49-F238E27FC236}">
                <a16:creationId xmlns:a16="http://schemas.microsoft.com/office/drawing/2014/main" id="{B49683AA-0711-4E86-A84F-0DC246A08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599" y="7986557"/>
            <a:ext cx="3404401" cy="18695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0B210C0-6E7C-484C-8E1A-AA8DD02FD4F9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9" b="16689"/>
          <a:stretch/>
        </p:blipFill>
        <p:spPr>
          <a:xfrm>
            <a:off x="973222" y="3338521"/>
            <a:ext cx="8002800" cy="533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0AB35F1E-3A4E-4338-AAE6-65E3852146F3}"/>
              </a:ext>
            </a:extLst>
          </p:cNvPr>
          <p:cNvSpPr txBox="1"/>
          <p:nvPr/>
        </p:nvSpPr>
        <p:spPr>
          <a:xfrm>
            <a:off x="10269313" y="4735122"/>
            <a:ext cx="7045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CO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día 9 de octubre de 2021 estuve conversando con ciudadanos mototrabajadores, acompañando proceso JAC y </a:t>
            </a:r>
            <a:r>
              <a:rPr lang="es-CO" sz="2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s-CO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onsejo de Juventudes en Olaya Sector </a:t>
            </a:r>
            <a:r>
              <a:rPr lang="es-CO" sz="2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s-CO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entral.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CO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CO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14322DAF-2DD2-404A-899B-B5FD036EBB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853" y="571500"/>
            <a:ext cx="1924246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15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59573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Adam Script Ligh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7090E973-18ED-47EF-A5C5-6D8928D4C6C9}"/>
              </a:ext>
            </a:extLst>
          </p:cNvPr>
          <p:cNvSpPr txBox="1">
            <a:spLocks/>
          </p:cNvSpPr>
          <p:nvPr/>
        </p:nvSpPr>
        <p:spPr>
          <a:xfrm>
            <a:off x="5257800" y="1149347"/>
            <a:ext cx="8153400" cy="15696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002060"/>
                </a:solidFill>
                <a:latin typeface="Trebuchet MS" panose="020B0603020202020204" pitchFamily="34" charset="0"/>
              </a:rPr>
              <a:t>Comunidades</a:t>
            </a:r>
          </a:p>
          <a:p>
            <a:r>
              <a:rPr lang="es-E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- Segundo Semestre 2021- </a:t>
            </a:r>
            <a:endParaRPr lang="es-CO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24" name="Picture 15">
            <a:extLst>
              <a:ext uri="{FF2B5EF4-FFF2-40B4-BE49-F238E27FC236}">
                <a16:creationId xmlns:a16="http://schemas.microsoft.com/office/drawing/2014/main" id="{B49683AA-0711-4E86-A84F-0DC246A08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599" y="7986557"/>
            <a:ext cx="3404401" cy="18695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0B210C0-6E7C-484C-8E1A-AA8DD02FD4F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7" r="2059"/>
          <a:stretch/>
        </p:blipFill>
        <p:spPr>
          <a:xfrm>
            <a:off x="1034999" y="3366773"/>
            <a:ext cx="8002800" cy="533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0AB35F1E-3A4E-4338-AAE6-65E3852146F3}"/>
              </a:ext>
            </a:extLst>
          </p:cNvPr>
          <p:cNvSpPr txBox="1"/>
          <p:nvPr/>
        </p:nvSpPr>
        <p:spPr>
          <a:xfrm>
            <a:off x="10269313" y="4735122"/>
            <a:ext cx="7045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CO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día 10 de octubre de 2021 participé de un conversatorio con la junta directiva del sindicato SINCOTAXCAR sobre proyecto de taxis.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CO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CO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14322DAF-2DD2-404A-899B-B5FD036EBB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853" y="571500"/>
            <a:ext cx="1924246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1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59573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Adam Script Ligh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7090E973-18ED-47EF-A5C5-6D8928D4C6C9}"/>
              </a:ext>
            </a:extLst>
          </p:cNvPr>
          <p:cNvSpPr txBox="1">
            <a:spLocks/>
          </p:cNvSpPr>
          <p:nvPr/>
        </p:nvSpPr>
        <p:spPr>
          <a:xfrm>
            <a:off x="5257800" y="1149347"/>
            <a:ext cx="8153400" cy="15696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002060"/>
                </a:solidFill>
                <a:latin typeface="Trebuchet MS" panose="020B0603020202020204" pitchFamily="34" charset="0"/>
              </a:rPr>
              <a:t>Comunidades</a:t>
            </a:r>
          </a:p>
          <a:p>
            <a:r>
              <a:rPr lang="es-E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- Segundo Semestre 2021- </a:t>
            </a:r>
            <a:endParaRPr lang="es-CO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24" name="Picture 15">
            <a:extLst>
              <a:ext uri="{FF2B5EF4-FFF2-40B4-BE49-F238E27FC236}">
                <a16:creationId xmlns:a16="http://schemas.microsoft.com/office/drawing/2014/main" id="{B49683AA-0711-4E86-A84F-0DC246A08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599" y="7986557"/>
            <a:ext cx="3404401" cy="18695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0B210C0-6E7C-484C-8E1A-AA8DD02FD4F9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7" r="18177"/>
          <a:stretch/>
        </p:blipFill>
        <p:spPr>
          <a:xfrm>
            <a:off x="1028700" y="3161323"/>
            <a:ext cx="8002800" cy="533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0AB35F1E-3A4E-4338-AAE6-65E3852146F3}"/>
              </a:ext>
            </a:extLst>
          </p:cNvPr>
          <p:cNvSpPr txBox="1"/>
          <p:nvPr/>
        </p:nvSpPr>
        <p:spPr>
          <a:xfrm>
            <a:off x="10269313" y="4735122"/>
            <a:ext cx="7045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CO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día 20 de octubre de 2021 acompañamos el plantón de apoyo a la señora Dora Gaviria, trabajadora informal del centro a la cual querían desalojar sin justa causa.	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CO" sz="20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CO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CO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14322DAF-2DD2-404A-899B-B5FD036EBB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853" y="571500"/>
            <a:ext cx="1924246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8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59573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Adam Script Ligh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7090E973-18ED-47EF-A5C5-6D8928D4C6C9}"/>
              </a:ext>
            </a:extLst>
          </p:cNvPr>
          <p:cNvSpPr txBox="1">
            <a:spLocks/>
          </p:cNvSpPr>
          <p:nvPr/>
        </p:nvSpPr>
        <p:spPr>
          <a:xfrm>
            <a:off x="5257800" y="1149347"/>
            <a:ext cx="8153400" cy="15696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002060"/>
                </a:solidFill>
                <a:latin typeface="Trebuchet MS" panose="020B0603020202020204" pitchFamily="34" charset="0"/>
              </a:rPr>
              <a:t>Comunidades</a:t>
            </a:r>
          </a:p>
          <a:p>
            <a:r>
              <a:rPr lang="es-E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- Segundo Semestre 2021- </a:t>
            </a:r>
            <a:endParaRPr lang="es-CO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24" name="Picture 15">
            <a:extLst>
              <a:ext uri="{FF2B5EF4-FFF2-40B4-BE49-F238E27FC236}">
                <a16:creationId xmlns:a16="http://schemas.microsoft.com/office/drawing/2014/main" id="{B49683AA-0711-4E86-A84F-0DC246A08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599" y="7986557"/>
            <a:ext cx="3404401" cy="18695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0B210C0-6E7C-484C-8E1A-AA8DD02FD4F9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" b="67"/>
          <a:stretch/>
        </p:blipFill>
        <p:spPr>
          <a:xfrm>
            <a:off x="973222" y="3338521"/>
            <a:ext cx="8002800" cy="533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0AB35F1E-3A4E-4338-AAE6-65E3852146F3}"/>
              </a:ext>
            </a:extLst>
          </p:cNvPr>
          <p:cNvSpPr txBox="1"/>
          <p:nvPr/>
        </p:nvSpPr>
        <p:spPr>
          <a:xfrm>
            <a:off x="10269313" y="4735122"/>
            <a:ext cx="7045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CO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día 6 de noviembre de 2021 participé en la primera feria comercial y cultural del mercado de Santa Rita.	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CO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14322DAF-2DD2-404A-899B-B5FD036EBB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853" y="571500"/>
            <a:ext cx="1924246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6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59573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Adam Script Ligh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7090E973-18ED-47EF-A5C5-6D8928D4C6C9}"/>
              </a:ext>
            </a:extLst>
          </p:cNvPr>
          <p:cNvSpPr txBox="1">
            <a:spLocks/>
          </p:cNvSpPr>
          <p:nvPr/>
        </p:nvSpPr>
        <p:spPr>
          <a:xfrm>
            <a:off x="5257800" y="1149347"/>
            <a:ext cx="8153400" cy="15696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002060"/>
                </a:solidFill>
                <a:latin typeface="Trebuchet MS" panose="020B0603020202020204" pitchFamily="34" charset="0"/>
              </a:rPr>
              <a:t>Comunidades</a:t>
            </a:r>
          </a:p>
          <a:p>
            <a:r>
              <a:rPr lang="es-E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- Segundo Semestre 2021- </a:t>
            </a:r>
            <a:endParaRPr lang="es-CO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24" name="Picture 15">
            <a:extLst>
              <a:ext uri="{FF2B5EF4-FFF2-40B4-BE49-F238E27FC236}">
                <a16:creationId xmlns:a16="http://schemas.microsoft.com/office/drawing/2014/main" id="{B49683AA-0711-4E86-A84F-0DC246A08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599" y="7986557"/>
            <a:ext cx="3404401" cy="18695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0B210C0-6E7C-484C-8E1A-AA8DD02FD4F9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3" b="5503"/>
          <a:stretch/>
        </p:blipFill>
        <p:spPr>
          <a:xfrm>
            <a:off x="973222" y="3338521"/>
            <a:ext cx="8002800" cy="533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0AB35F1E-3A4E-4338-AAE6-65E3852146F3}"/>
              </a:ext>
            </a:extLst>
          </p:cNvPr>
          <p:cNvSpPr txBox="1"/>
          <p:nvPr/>
        </p:nvSpPr>
        <p:spPr>
          <a:xfrm>
            <a:off x="10269313" y="4735122"/>
            <a:ext cx="7045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CO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día 25 de noviembre de 2021 acompañé la movilización de las mujeres cartageneras. </a:t>
            </a:r>
            <a:r>
              <a:rPr lang="es-ES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marco de la conmemoración del día internacional de la eliminación de la violencia contra la mujer.</a:t>
            </a:r>
            <a:endParaRPr lang="es-CO" sz="20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CO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CO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14322DAF-2DD2-404A-899B-B5FD036EBB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853" y="571500"/>
            <a:ext cx="1924246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80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F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180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B0A518C6-4BD1-4DDD-84CB-A549FC6207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65" y="306105"/>
            <a:ext cx="5109608" cy="2805979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B614E2C5-D677-45D4-BEE4-8DB74D6C43C6}"/>
              </a:ext>
            </a:extLst>
          </p:cNvPr>
          <p:cNvSpPr txBox="1">
            <a:spLocks/>
          </p:cNvSpPr>
          <p:nvPr/>
        </p:nvSpPr>
        <p:spPr>
          <a:xfrm>
            <a:off x="0" y="4389928"/>
            <a:ext cx="18288000" cy="3039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Formación Ciudadana</a:t>
            </a:r>
            <a:endParaRPr lang="es-CO" sz="48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21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59573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Adam Script Ligh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B0A1D96E-E6CD-45BF-92BD-4BB10BA32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138" y="4520207"/>
            <a:ext cx="2664341" cy="3240000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0A565AA8-7877-4327-839F-9C80ADD5B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28" y="4523050"/>
            <a:ext cx="2664341" cy="3240000"/>
          </a:xfrm>
          <a:prstGeom prst="rect">
            <a:avLst/>
          </a:prstGeom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6513DB42-B8E5-4619-B314-B1B161918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358" y="4520776"/>
            <a:ext cx="2664341" cy="3240000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0E0AB7D2-1EE3-48DF-846C-74F208F29C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748" y="4520207"/>
            <a:ext cx="2664341" cy="3240000"/>
          </a:xfrm>
          <a:prstGeom prst="rect">
            <a:avLst/>
          </a:prstGeom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10A1AE5-3BC4-49DF-8DF6-59D04014B8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798" y="4520207"/>
            <a:ext cx="2664341" cy="3240000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DF75D2B6-8A90-4A53-81BC-217C4E27B037}"/>
              </a:ext>
            </a:extLst>
          </p:cNvPr>
          <p:cNvSpPr txBox="1">
            <a:spLocks/>
          </p:cNvSpPr>
          <p:nvPr/>
        </p:nvSpPr>
        <p:spPr>
          <a:xfrm>
            <a:off x="4114800" y="964978"/>
            <a:ext cx="9499618" cy="12181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0" b="1" dirty="0">
                <a:solidFill>
                  <a:srgbClr val="002060"/>
                </a:solidFill>
                <a:latin typeface="Trebuchet MS" panose="020B0603020202020204" pitchFamily="34" charset="0"/>
              </a:rPr>
              <a:t>Informe de Gestión </a:t>
            </a:r>
            <a:br>
              <a:rPr lang="es-ES" sz="6000" b="1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es-ES" sz="4000" b="1" dirty="0">
                <a:solidFill>
                  <a:srgbClr val="002060"/>
                </a:solidFill>
                <a:latin typeface="Trebuchet MS" panose="020B0603020202020204" pitchFamily="34" charset="0"/>
              </a:rPr>
              <a:t>- Segundo Semestre 2021- </a:t>
            </a:r>
            <a:endParaRPr lang="es-CO" sz="60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18" name="Picture 15">
            <a:extLst>
              <a:ext uri="{FF2B5EF4-FFF2-40B4-BE49-F238E27FC236}">
                <a16:creationId xmlns:a16="http://schemas.microsoft.com/office/drawing/2014/main" id="{7540D482-6D7E-4CFE-AF11-502E30AE35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599" y="7986557"/>
            <a:ext cx="3404401" cy="186955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59573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Adam Script Ligh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7090E973-18ED-47EF-A5C5-6D8928D4C6C9}"/>
              </a:ext>
            </a:extLst>
          </p:cNvPr>
          <p:cNvSpPr txBox="1">
            <a:spLocks/>
          </p:cNvSpPr>
          <p:nvPr/>
        </p:nvSpPr>
        <p:spPr>
          <a:xfrm>
            <a:off x="5257800" y="1149347"/>
            <a:ext cx="8153400" cy="15696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002060"/>
                </a:solidFill>
                <a:latin typeface="Trebuchet MS" panose="020B0603020202020204" pitchFamily="34" charset="0"/>
              </a:rPr>
              <a:t>Formación Ciudadana</a:t>
            </a:r>
          </a:p>
          <a:p>
            <a:r>
              <a:rPr lang="es-E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- Segundo Semestre 2021- </a:t>
            </a:r>
            <a:endParaRPr lang="es-CO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24" name="Picture 15">
            <a:extLst>
              <a:ext uri="{FF2B5EF4-FFF2-40B4-BE49-F238E27FC236}">
                <a16:creationId xmlns:a16="http://schemas.microsoft.com/office/drawing/2014/main" id="{B49683AA-0711-4E86-A84F-0DC246A08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599" y="7986557"/>
            <a:ext cx="3404401" cy="1869552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33E92250-BCCA-4968-9284-54AAFD02E8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477" y="563151"/>
            <a:ext cx="1924246" cy="234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0B210C0-6E7C-484C-8E1A-AA8DD02FD4F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5"/>
          <a:stretch/>
        </p:blipFill>
        <p:spPr>
          <a:xfrm>
            <a:off x="1028700" y="3246442"/>
            <a:ext cx="8002800" cy="533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0AB35F1E-3A4E-4338-AAE6-65E3852146F3}"/>
              </a:ext>
            </a:extLst>
          </p:cNvPr>
          <p:cNvSpPr txBox="1"/>
          <p:nvPr/>
        </p:nvSpPr>
        <p:spPr>
          <a:xfrm>
            <a:off x="10269313" y="4735122"/>
            <a:ext cx="7045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latin typeface="Trebuchet MS" panose="020B0603020202020204" pitchFamily="34" charset="0"/>
                <a:cs typeface="Arial" panose="020B0604020202020204" pitchFamily="34" charset="0"/>
              </a:rPr>
              <a:t>El día </a:t>
            </a:r>
            <a:r>
              <a:rPr lang="es-CO" sz="2000" dirty="0">
                <a:latin typeface="Trebuchet MS" panose="020B0603020202020204" pitchFamily="34" charset="0"/>
                <a:cs typeface="Arial" panose="020B0604020202020204" pitchFamily="34" charset="0"/>
              </a:rPr>
              <a:t>23 de julio de 2021 participé como ponente con la conferencia formando nuevos liderazgos en el V encuentro de juventud del SNTT de Colombia en la ciudad de Bogotá.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CO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985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59573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Adam Script Ligh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7090E973-18ED-47EF-A5C5-6D8928D4C6C9}"/>
              </a:ext>
            </a:extLst>
          </p:cNvPr>
          <p:cNvSpPr txBox="1">
            <a:spLocks/>
          </p:cNvSpPr>
          <p:nvPr/>
        </p:nvSpPr>
        <p:spPr>
          <a:xfrm>
            <a:off x="5257800" y="1149347"/>
            <a:ext cx="8153400" cy="15696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002060"/>
                </a:solidFill>
                <a:latin typeface="Trebuchet MS" panose="020B0603020202020204" pitchFamily="34" charset="0"/>
              </a:rPr>
              <a:t>Formación Ciudadana</a:t>
            </a:r>
          </a:p>
          <a:p>
            <a:r>
              <a:rPr lang="es-E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- Segundo Semestre 2021- </a:t>
            </a:r>
            <a:endParaRPr lang="es-CO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24" name="Picture 15">
            <a:extLst>
              <a:ext uri="{FF2B5EF4-FFF2-40B4-BE49-F238E27FC236}">
                <a16:creationId xmlns:a16="http://schemas.microsoft.com/office/drawing/2014/main" id="{B49683AA-0711-4E86-A84F-0DC246A08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599" y="7986557"/>
            <a:ext cx="3404401" cy="1869552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33E92250-BCCA-4968-9284-54AAFD02E8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477" y="563151"/>
            <a:ext cx="1924246" cy="234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0B210C0-6E7C-484C-8E1A-AA8DD02FD4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8"/>
          <a:stretch/>
        </p:blipFill>
        <p:spPr>
          <a:xfrm>
            <a:off x="1028700" y="3150412"/>
            <a:ext cx="6550357" cy="5955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0AB35F1E-3A4E-4338-AAE6-65E3852146F3}"/>
              </a:ext>
            </a:extLst>
          </p:cNvPr>
          <p:cNvSpPr txBox="1"/>
          <p:nvPr/>
        </p:nvSpPr>
        <p:spPr>
          <a:xfrm>
            <a:off x="10269313" y="4735122"/>
            <a:ext cx="7045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latin typeface="Trebuchet MS" panose="020B0603020202020204" pitchFamily="34" charset="0"/>
                <a:cs typeface="Arial" panose="020B0604020202020204" pitchFamily="34" charset="0"/>
              </a:rPr>
              <a:t>El día </a:t>
            </a:r>
            <a:r>
              <a:rPr lang="es-CO" sz="2000" dirty="0">
                <a:latin typeface="Trebuchet MS" panose="020B0603020202020204" pitchFamily="34" charset="0"/>
                <a:cs typeface="Arial" panose="020B0604020202020204" pitchFamily="34" charset="0"/>
              </a:rPr>
              <a:t>17 de agosto de 2021  dicté una charla en el conversatorio de liderazgo político en la escuela con la institución Bertha Gedeón de Baladí.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CO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35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59573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Adam Script Ligh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7090E973-18ED-47EF-A5C5-6D8928D4C6C9}"/>
              </a:ext>
            </a:extLst>
          </p:cNvPr>
          <p:cNvSpPr txBox="1">
            <a:spLocks/>
          </p:cNvSpPr>
          <p:nvPr/>
        </p:nvSpPr>
        <p:spPr>
          <a:xfrm>
            <a:off x="5257800" y="1149347"/>
            <a:ext cx="8153400" cy="15696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002060"/>
                </a:solidFill>
                <a:latin typeface="Trebuchet MS" panose="020B0603020202020204" pitchFamily="34" charset="0"/>
              </a:rPr>
              <a:t>Formación Ciudadana</a:t>
            </a:r>
          </a:p>
          <a:p>
            <a:r>
              <a:rPr lang="es-E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- Segundo Semestre 2021- </a:t>
            </a:r>
            <a:endParaRPr lang="es-CO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24" name="Picture 15">
            <a:extLst>
              <a:ext uri="{FF2B5EF4-FFF2-40B4-BE49-F238E27FC236}">
                <a16:creationId xmlns:a16="http://schemas.microsoft.com/office/drawing/2014/main" id="{B49683AA-0711-4E86-A84F-0DC246A08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599" y="7986557"/>
            <a:ext cx="3404401" cy="1869552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33E92250-BCCA-4968-9284-54AAFD02E8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477" y="563151"/>
            <a:ext cx="1924246" cy="234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0B210C0-6E7C-484C-8E1A-AA8DD02FD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23" y="3329833"/>
            <a:ext cx="8001000" cy="5331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0AB35F1E-3A4E-4338-AAE6-65E3852146F3}"/>
              </a:ext>
            </a:extLst>
          </p:cNvPr>
          <p:cNvSpPr txBox="1"/>
          <p:nvPr/>
        </p:nvSpPr>
        <p:spPr>
          <a:xfrm>
            <a:off x="10269313" y="4735122"/>
            <a:ext cx="7045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latin typeface="Trebuchet MS" panose="020B0603020202020204" pitchFamily="34" charset="0"/>
                <a:cs typeface="Arial" panose="020B0604020202020204" pitchFamily="34" charset="0"/>
              </a:rPr>
              <a:t>El día 22 de octubre de 2021 entregamos los certificados de la tercera cohorte de la Escuela de Liderazgo y Participación Política, esta cohorte tuvo la característica de que la mitad de los participantes son de diferentes territorios del País por eso hicimos entrega presencial y virtual.</a:t>
            </a:r>
            <a:endParaRPr lang="es-CO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235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59573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Adam Script Ligh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7090E973-18ED-47EF-A5C5-6D8928D4C6C9}"/>
              </a:ext>
            </a:extLst>
          </p:cNvPr>
          <p:cNvSpPr txBox="1">
            <a:spLocks/>
          </p:cNvSpPr>
          <p:nvPr/>
        </p:nvSpPr>
        <p:spPr>
          <a:xfrm>
            <a:off x="5257800" y="1149347"/>
            <a:ext cx="8153400" cy="15696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002060"/>
                </a:solidFill>
                <a:latin typeface="Trebuchet MS" panose="020B0603020202020204" pitchFamily="34" charset="0"/>
              </a:rPr>
              <a:t>Formación Ciudadana</a:t>
            </a:r>
          </a:p>
          <a:p>
            <a:r>
              <a:rPr lang="es-E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- Segundo Semestre 2021- </a:t>
            </a:r>
            <a:endParaRPr lang="es-CO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24" name="Picture 15">
            <a:extLst>
              <a:ext uri="{FF2B5EF4-FFF2-40B4-BE49-F238E27FC236}">
                <a16:creationId xmlns:a16="http://schemas.microsoft.com/office/drawing/2014/main" id="{B49683AA-0711-4E86-A84F-0DC246A08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599" y="7986557"/>
            <a:ext cx="3404401" cy="1869552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33E92250-BCCA-4968-9284-54AAFD02E8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477" y="563151"/>
            <a:ext cx="1924246" cy="234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0B210C0-6E7C-484C-8E1A-AA8DD02FD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" b="2058"/>
          <a:stretch/>
        </p:blipFill>
        <p:spPr>
          <a:xfrm>
            <a:off x="1200150" y="3338363"/>
            <a:ext cx="8001000" cy="5331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0AB35F1E-3A4E-4338-AAE6-65E3852146F3}"/>
              </a:ext>
            </a:extLst>
          </p:cNvPr>
          <p:cNvSpPr txBox="1"/>
          <p:nvPr/>
        </p:nvSpPr>
        <p:spPr>
          <a:xfrm>
            <a:off x="10269313" y="4735122"/>
            <a:ext cx="7045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CO" sz="2000" dirty="0">
                <a:latin typeface="Trebuchet MS" panose="020B0603020202020204" pitchFamily="34" charset="0"/>
                <a:cs typeface="Arial" panose="020B0604020202020204" pitchFamily="34" charset="0"/>
              </a:rPr>
              <a:t>El día 28 de octubre de 2021 estuve como conferencista del III encuentro de jóvenes Mais en la ciudad de Bogotá.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CO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801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59573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Adam Script Ligh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7090E973-18ED-47EF-A5C5-6D8928D4C6C9}"/>
              </a:ext>
            </a:extLst>
          </p:cNvPr>
          <p:cNvSpPr txBox="1">
            <a:spLocks/>
          </p:cNvSpPr>
          <p:nvPr/>
        </p:nvSpPr>
        <p:spPr>
          <a:xfrm>
            <a:off x="5257800" y="1149347"/>
            <a:ext cx="8153400" cy="15696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002060"/>
                </a:solidFill>
                <a:latin typeface="Trebuchet MS" panose="020B0603020202020204" pitchFamily="34" charset="0"/>
              </a:rPr>
              <a:t>Formación Ciudadana</a:t>
            </a:r>
          </a:p>
          <a:p>
            <a:r>
              <a:rPr lang="es-E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- Segundo Semestre 2021- </a:t>
            </a:r>
            <a:endParaRPr lang="es-CO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24" name="Picture 15">
            <a:extLst>
              <a:ext uri="{FF2B5EF4-FFF2-40B4-BE49-F238E27FC236}">
                <a16:creationId xmlns:a16="http://schemas.microsoft.com/office/drawing/2014/main" id="{B49683AA-0711-4E86-A84F-0DC246A08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599" y="7986557"/>
            <a:ext cx="3404401" cy="1869552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33E92250-BCCA-4968-9284-54AAFD02E8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477" y="563151"/>
            <a:ext cx="1924246" cy="234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0B210C0-6E7C-484C-8E1A-AA8DD02FD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6" r="7796"/>
          <a:stretch/>
        </p:blipFill>
        <p:spPr>
          <a:xfrm>
            <a:off x="1019601" y="3338363"/>
            <a:ext cx="8001000" cy="5331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0AB35F1E-3A4E-4338-AAE6-65E3852146F3}"/>
              </a:ext>
            </a:extLst>
          </p:cNvPr>
          <p:cNvSpPr txBox="1"/>
          <p:nvPr/>
        </p:nvSpPr>
        <p:spPr>
          <a:xfrm>
            <a:off x="10269313" y="4735122"/>
            <a:ext cx="7045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CO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día 21 de noviembre de 2021 r</a:t>
            </a:r>
            <a:r>
              <a:rPr lang="es-CO" sz="2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ealicé c</a:t>
            </a:r>
            <a:r>
              <a:rPr lang="es-CO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apacitación a los aspirantes de Mais al Consejo de Juventudes en Soplaviento Bolívar.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CO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CO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036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0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98C4A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D5ADC16A-65EE-4C8D-A0DD-9A1CC0F9A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65" y="306105"/>
            <a:ext cx="5109608" cy="2805979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2A442E9C-1668-4201-8660-49279F8CC247}"/>
              </a:ext>
            </a:extLst>
          </p:cNvPr>
          <p:cNvSpPr txBox="1">
            <a:spLocks/>
          </p:cNvSpPr>
          <p:nvPr/>
        </p:nvSpPr>
        <p:spPr>
          <a:xfrm>
            <a:off x="0" y="4389928"/>
            <a:ext cx="18288000" cy="3039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Denuncias Realizadas</a:t>
            </a:r>
            <a:endParaRPr lang="es-CO" sz="48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946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59573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Adam Script Ligh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7090E973-18ED-47EF-A5C5-6D8928D4C6C9}"/>
              </a:ext>
            </a:extLst>
          </p:cNvPr>
          <p:cNvSpPr txBox="1">
            <a:spLocks/>
          </p:cNvSpPr>
          <p:nvPr/>
        </p:nvSpPr>
        <p:spPr>
          <a:xfrm>
            <a:off x="5257800" y="1149347"/>
            <a:ext cx="8153400" cy="15696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002060"/>
                </a:solidFill>
                <a:latin typeface="Trebuchet MS" panose="020B0603020202020204" pitchFamily="34" charset="0"/>
              </a:rPr>
              <a:t>Denuncias Realizadas</a:t>
            </a:r>
          </a:p>
          <a:p>
            <a:r>
              <a:rPr lang="es-E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- Segundo Semestre 2021- </a:t>
            </a:r>
            <a:endParaRPr lang="es-CO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24" name="Picture 15">
            <a:extLst>
              <a:ext uri="{FF2B5EF4-FFF2-40B4-BE49-F238E27FC236}">
                <a16:creationId xmlns:a16="http://schemas.microsoft.com/office/drawing/2014/main" id="{B49683AA-0711-4E86-A84F-0DC246A08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599" y="7986557"/>
            <a:ext cx="3404401" cy="1869552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AC7AE0AA-8DB6-4D6B-BE6E-339AA835DD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68" y="539095"/>
            <a:ext cx="1924246" cy="234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6372BF9-4556-4FB3-BEC4-6C03F400BD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39" y="3154363"/>
            <a:ext cx="8000525" cy="533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51EDAF54-9C10-4406-8A11-741217ED92B1}"/>
              </a:ext>
            </a:extLst>
          </p:cNvPr>
          <p:cNvSpPr txBox="1"/>
          <p:nvPr/>
        </p:nvSpPr>
        <p:spPr>
          <a:xfrm>
            <a:off x="10269313" y="4735122"/>
            <a:ext cx="7045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latin typeface="Trebuchet MS" panose="020B0603020202020204" pitchFamily="34" charset="0"/>
                <a:cs typeface="Arial" panose="020B0604020202020204" pitchFamily="34" charset="0"/>
              </a:rPr>
              <a:t>El día 29 de agosto 2021 radiqué formalmente denuncias ante los entes de control: Personería, Contraloría, Procuraduría y la denuncia penal ante la Fiscalía. Por el Nombramiento de María Claudia Peñas Arana como Gerente de Transcaribe por considerarlo ilegal.</a:t>
            </a:r>
            <a:endParaRPr lang="es-CO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449C42AF-2F5C-41B7-9142-CAC1502B6D77}"/>
              </a:ext>
            </a:extLst>
          </p:cNvPr>
          <p:cNvSpPr txBox="1">
            <a:spLocks/>
          </p:cNvSpPr>
          <p:nvPr/>
        </p:nvSpPr>
        <p:spPr>
          <a:xfrm>
            <a:off x="9834313" y="4137815"/>
            <a:ext cx="8153400" cy="47508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002060"/>
                </a:solidFill>
                <a:latin typeface="Trebuchet MS" panose="020B0603020202020204" pitchFamily="34" charset="0"/>
              </a:rPr>
              <a:t>Nombramiento Gerente de Transcaribe</a:t>
            </a:r>
            <a:endParaRPr lang="es-CO" sz="28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916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8C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180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10988000-F2DA-4881-AE66-ECD28233152E}"/>
              </a:ext>
            </a:extLst>
          </p:cNvPr>
          <p:cNvSpPr txBox="1">
            <a:spLocks/>
          </p:cNvSpPr>
          <p:nvPr/>
        </p:nvSpPr>
        <p:spPr>
          <a:xfrm>
            <a:off x="0" y="4389928"/>
            <a:ext cx="18288000" cy="3039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Gracias…</a:t>
            </a:r>
            <a:endParaRPr lang="es-CO" sz="6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613195-A359-4497-B0C6-9AE4A1799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65" y="306105"/>
            <a:ext cx="5109608" cy="280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90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59573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Adam Script Ligh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DF75D2B6-8A90-4A53-81BC-217C4E27B037}"/>
              </a:ext>
            </a:extLst>
          </p:cNvPr>
          <p:cNvSpPr txBox="1">
            <a:spLocks/>
          </p:cNvSpPr>
          <p:nvPr/>
        </p:nvSpPr>
        <p:spPr>
          <a:xfrm>
            <a:off x="4114800" y="964978"/>
            <a:ext cx="9499618" cy="12181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0" b="1" dirty="0">
                <a:solidFill>
                  <a:srgbClr val="002060"/>
                </a:solidFill>
                <a:latin typeface="Trebuchet MS" panose="020B0603020202020204" pitchFamily="34" charset="0"/>
              </a:rPr>
              <a:t>Asistencia a Plenarias</a:t>
            </a:r>
            <a:br>
              <a:rPr lang="es-ES" sz="6000" b="1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es-ES" sz="4000" b="1" dirty="0">
                <a:solidFill>
                  <a:srgbClr val="002060"/>
                </a:solidFill>
                <a:latin typeface="Trebuchet MS" panose="020B0603020202020204" pitchFamily="34" charset="0"/>
              </a:rPr>
              <a:t>- Segundo Semestre 2021- </a:t>
            </a:r>
            <a:endParaRPr lang="es-CO" sz="60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18" name="Picture 15">
            <a:extLst>
              <a:ext uri="{FF2B5EF4-FFF2-40B4-BE49-F238E27FC236}">
                <a16:creationId xmlns:a16="http://schemas.microsoft.com/office/drawing/2014/main" id="{2C1C0C98-2EAE-4FDA-9CA9-2438ED400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599" y="7986557"/>
            <a:ext cx="3404401" cy="1869552"/>
          </a:xfrm>
          <a:prstGeom prst="rect">
            <a:avLst/>
          </a:prstGeom>
        </p:spPr>
      </p:pic>
      <p:sp>
        <p:nvSpPr>
          <p:cNvPr id="20" name="TextBox 11">
            <a:extLst>
              <a:ext uri="{FF2B5EF4-FFF2-40B4-BE49-F238E27FC236}">
                <a16:creationId xmlns:a16="http://schemas.microsoft.com/office/drawing/2014/main" id="{FB2182B3-A4D3-4F77-8F67-64034155EDEC}"/>
              </a:ext>
            </a:extLst>
          </p:cNvPr>
          <p:cNvSpPr txBox="1"/>
          <p:nvPr/>
        </p:nvSpPr>
        <p:spPr>
          <a:xfrm>
            <a:off x="7086600" y="5190991"/>
            <a:ext cx="86327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s-ES" sz="3200" dirty="0">
                <a:latin typeface="Trebuchet MS" panose="020B0603020202020204" pitchFamily="34" charset="0"/>
                <a:cs typeface="Arial" panose="020B0604020202020204" pitchFamily="34" charset="0"/>
              </a:rPr>
              <a:t>He asistido a la totalidad de las sesiones plenarias durante el segundo y tercer periodo y en las sesiones extras durante la vigencia 2021.</a:t>
            </a:r>
            <a:endParaRPr lang="es-CO" sz="32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B9CEC23-027B-4345-8FE0-CF8E92927A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05" y="3783947"/>
            <a:ext cx="487619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36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8C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180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10988000-F2DA-4881-AE66-ECD28233152E}"/>
              </a:ext>
            </a:extLst>
          </p:cNvPr>
          <p:cNvSpPr txBox="1">
            <a:spLocks/>
          </p:cNvSpPr>
          <p:nvPr/>
        </p:nvSpPr>
        <p:spPr>
          <a:xfrm>
            <a:off x="0" y="4389928"/>
            <a:ext cx="18288000" cy="3039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Proyectos de Acuerdo</a:t>
            </a:r>
            <a:br>
              <a:rPr lang="es-ES" sz="4800" b="1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endParaRPr lang="es-CO" sz="48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613195-A359-4497-B0C6-9AE4A1799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65" y="306105"/>
            <a:ext cx="5109608" cy="28059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59573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Adam Script Ligh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7090E973-18ED-47EF-A5C5-6D8928D4C6C9}"/>
              </a:ext>
            </a:extLst>
          </p:cNvPr>
          <p:cNvSpPr txBox="1">
            <a:spLocks/>
          </p:cNvSpPr>
          <p:nvPr/>
        </p:nvSpPr>
        <p:spPr>
          <a:xfrm>
            <a:off x="5257800" y="1149347"/>
            <a:ext cx="8153400" cy="15696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002060"/>
                </a:solidFill>
                <a:latin typeface="Trebuchet MS" panose="020B0603020202020204" pitchFamily="34" charset="0"/>
              </a:rPr>
              <a:t>Proyectos de Acuerdo</a:t>
            </a:r>
            <a:br>
              <a:rPr lang="es-ES" b="1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es-E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- Presentados y Estudiados II Semestre 2021- </a:t>
            </a:r>
            <a:endParaRPr lang="es-CO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26A15B8A-0A25-48F2-A146-0891CAD21055}"/>
              </a:ext>
            </a:extLst>
          </p:cNvPr>
          <p:cNvSpPr txBox="1">
            <a:spLocks/>
          </p:cNvSpPr>
          <p:nvPr/>
        </p:nvSpPr>
        <p:spPr>
          <a:xfrm>
            <a:off x="446705" y="2792124"/>
            <a:ext cx="2516697" cy="66408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b="1" dirty="0">
                <a:solidFill>
                  <a:srgbClr val="002060"/>
                </a:solidFill>
                <a:latin typeface="Trebuchet MS" panose="020B0603020202020204" pitchFamily="34" charset="0"/>
              </a:rPr>
              <a:t>Autor</a:t>
            </a:r>
            <a:endParaRPr lang="es-CO" sz="4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BBC96418-C650-4581-8B53-901EE1473918}"/>
              </a:ext>
            </a:extLst>
          </p:cNvPr>
          <p:cNvSpPr txBox="1"/>
          <p:nvPr/>
        </p:nvSpPr>
        <p:spPr>
          <a:xfrm>
            <a:off x="857534" y="3497069"/>
            <a:ext cx="1744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latin typeface="Trebuchet MS" panose="020B0603020202020204" pitchFamily="34" charset="0"/>
                <a:cs typeface="Arial" panose="020B0604020202020204" pitchFamily="34" charset="0"/>
              </a:rPr>
              <a:t>Proyecto de Acuerdo No. 096. Para mejorar el servicio de taxis en la ciudad de Cartagena.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latin typeface="Trebuchet MS" panose="020B0603020202020204" pitchFamily="34" charset="0"/>
                <a:cs typeface="Arial" panose="020B0604020202020204" pitchFamily="34" charset="0"/>
              </a:rPr>
              <a:t>Proyecto de Acuerdo No. 102. Implementar el Parto Humanizado en la ciudad de Cartagena.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latin typeface="Trebuchet MS" panose="020B0603020202020204" pitchFamily="34" charset="0"/>
                <a:cs typeface="Arial" panose="020B0604020202020204" pitchFamily="34" charset="0"/>
              </a:rPr>
              <a:t>Proyecto de Acuerdo No. 104. Reconversión laboral y oportunidades para los mototrabajadores de la ciudad de Cartagena. </a:t>
            </a:r>
            <a:endParaRPr lang="es-CO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E260444F-0EEE-4C5C-8A33-19A5537E89A2}"/>
              </a:ext>
            </a:extLst>
          </p:cNvPr>
          <p:cNvSpPr txBox="1">
            <a:spLocks/>
          </p:cNvSpPr>
          <p:nvPr/>
        </p:nvSpPr>
        <p:spPr>
          <a:xfrm>
            <a:off x="857534" y="4626725"/>
            <a:ext cx="7467600" cy="66408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b="1" dirty="0">
                <a:solidFill>
                  <a:srgbClr val="002060"/>
                </a:solidFill>
                <a:latin typeface="Trebuchet MS" panose="020B0603020202020204" pitchFamily="34" charset="0"/>
              </a:rPr>
              <a:t>Ponente y/o Coordinador</a:t>
            </a:r>
            <a:endParaRPr lang="es-CO" sz="4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23C551D8-7231-44B8-B8DC-B389B8A886D5}"/>
              </a:ext>
            </a:extLst>
          </p:cNvPr>
          <p:cNvSpPr txBox="1"/>
          <p:nvPr/>
        </p:nvSpPr>
        <p:spPr>
          <a:xfrm>
            <a:off x="857534" y="5335629"/>
            <a:ext cx="1744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latin typeface="Trebuchet MS" panose="020B0603020202020204" pitchFamily="34" charset="0"/>
                <a:cs typeface="Arial" panose="020B0604020202020204" pitchFamily="34" charset="0"/>
              </a:rPr>
              <a:t>Proyecto de Acuerdo No. 097. Por Medio del cual se autoriza una incorporación y un traslado.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latin typeface="Trebuchet MS" panose="020B0603020202020204" pitchFamily="34" charset="0"/>
                <a:cs typeface="Arial" panose="020B0604020202020204" pitchFamily="34" charset="0"/>
              </a:rPr>
              <a:t>Proyecto de Acuerdo No. 098. Presupuesto 2022 del Distrito de Cartagena.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Proyecto de Acuerdo No. 103. Por medio del cual se derogan el acuerdo distrital 024 de 1994 y el artículo 11 del acuerdo 009 de 2011.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Proyecto de Acuerdo No. 106. Por medio del cual se le modifica el nombre al estadio de futbol de Pasacaballo.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Proyecto de Acuerdo No. 107. </a:t>
            </a:r>
            <a:r>
              <a:rPr lang="es-ES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Por el cual se establece la cátedra de historia de Cartagena de Indias en la instituciones educativas del Distrito.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Proyecto de Acuerdo No. 109. Por el cual se fomenta el desarrollo socioeconómico y cultural a través de la estrategia Cartagena biosegura.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Proyecto de Acuerdo No. 110. Por el cual se prioriza la organización y proyección del mercado público de Bazurto.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Proyecto de Acuerdo No. 111. Por el cual se promueve el uso eficiente del plástico a través de la gestión integral de las cadenas productivas.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Proyecto de Acuerdo No. 112. Por el cual se autoriza al Alcalde Mayor de Cartagena para hacer una operación de crédito. </a:t>
            </a:r>
          </a:p>
        </p:txBody>
      </p:sp>
      <p:pic>
        <p:nvPicPr>
          <p:cNvPr id="24" name="Picture 15">
            <a:extLst>
              <a:ext uri="{FF2B5EF4-FFF2-40B4-BE49-F238E27FC236}">
                <a16:creationId xmlns:a16="http://schemas.microsoft.com/office/drawing/2014/main" id="{B49683AA-0711-4E86-A84F-0DC246A08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599" y="7986557"/>
            <a:ext cx="3404401" cy="1869552"/>
          </a:xfrm>
          <a:prstGeom prst="rect">
            <a:avLst/>
          </a:prstGeom>
        </p:spPr>
      </p:pic>
      <p:pic>
        <p:nvPicPr>
          <p:cNvPr id="25" name="Picture 12">
            <a:extLst>
              <a:ext uri="{FF2B5EF4-FFF2-40B4-BE49-F238E27FC236}">
                <a16:creationId xmlns:a16="http://schemas.microsoft.com/office/drawing/2014/main" id="{01CEB9B2-D31D-4D90-8554-C2674F5250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45" y="539095"/>
            <a:ext cx="1924246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02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59573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Adam Script Ligh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7090E973-18ED-47EF-A5C5-6D8928D4C6C9}"/>
              </a:ext>
            </a:extLst>
          </p:cNvPr>
          <p:cNvSpPr txBox="1">
            <a:spLocks/>
          </p:cNvSpPr>
          <p:nvPr/>
        </p:nvSpPr>
        <p:spPr>
          <a:xfrm>
            <a:off x="5257800" y="1149347"/>
            <a:ext cx="8153400" cy="15696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002060"/>
                </a:solidFill>
                <a:latin typeface="Trebuchet MS" panose="020B0603020202020204" pitchFamily="34" charset="0"/>
              </a:rPr>
              <a:t>Proyectos de Acuerdo</a:t>
            </a:r>
            <a:br>
              <a:rPr lang="es-ES" b="1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es-E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- Aprobados II Semestre 2021- </a:t>
            </a:r>
            <a:endParaRPr lang="es-CO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24" name="Picture 15">
            <a:extLst>
              <a:ext uri="{FF2B5EF4-FFF2-40B4-BE49-F238E27FC236}">
                <a16:creationId xmlns:a16="http://schemas.microsoft.com/office/drawing/2014/main" id="{B49683AA-0711-4E86-A84F-0DC246A08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599" y="7986557"/>
            <a:ext cx="3404401" cy="18695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7DA100A-344A-42BA-BA7C-2817BDB4C5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9"/>
          <a:stretch/>
        </p:blipFill>
        <p:spPr>
          <a:xfrm>
            <a:off x="6441645" y="2718993"/>
            <a:ext cx="5785710" cy="5657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9369880B-B98B-4CDC-AE05-DC708DEAB9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45" y="539095"/>
            <a:ext cx="1924246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70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F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180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B0A518C6-4BD1-4DDD-84CB-A549FC6207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65" y="306105"/>
            <a:ext cx="5109608" cy="2805979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B614E2C5-D677-45D4-BEE4-8DB74D6C43C6}"/>
              </a:ext>
            </a:extLst>
          </p:cNvPr>
          <p:cNvSpPr txBox="1">
            <a:spLocks/>
          </p:cNvSpPr>
          <p:nvPr/>
        </p:nvSpPr>
        <p:spPr>
          <a:xfrm>
            <a:off x="0" y="4389928"/>
            <a:ext cx="18288000" cy="3039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Control Político</a:t>
            </a:r>
            <a:endParaRPr lang="es-CO" sz="48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59573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Adam Script Ligh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7090E973-18ED-47EF-A5C5-6D8928D4C6C9}"/>
              </a:ext>
            </a:extLst>
          </p:cNvPr>
          <p:cNvSpPr txBox="1">
            <a:spLocks/>
          </p:cNvSpPr>
          <p:nvPr/>
        </p:nvSpPr>
        <p:spPr>
          <a:xfrm>
            <a:off x="5257800" y="1149347"/>
            <a:ext cx="8153400" cy="15696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002060"/>
                </a:solidFill>
                <a:latin typeface="Trebuchet MS" panose="020B0603020202020204" pitchFamily="34" charset="0"/>
              </a:rPr>
              <a:t>Control Político</a:t>
            </a:r>
            <a:br>
              <a:rPr lang="es-ES" b="1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es-E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- Segundo Semestre 2021- </a:t>
            </a:r>
            <a:endParaRPr lang="es-CO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24" name="Picture 15">
            <a:extLst>
              <a:ext uri="{FF2B5EF4-FFF2-40B4-BE49-F238E27FC236}">
                <a16:creationId xmlns:a16="http://schemas.microsoft.com/office/drawing/2014/main" id="{B49683AA-0711-4E86-A84F-0DC246A08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599" y="7986557"/>
            <a:ext cx="3404401" cy="1869552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7187E3A3-3B9A-4A32-B074-C4DA6A059F1C}"/>
              </a:ext>
            </a:extLst>
          </p:cNvPr>
          <p:cNvSpPr txBox="1">
            <a:spLocks/>
          </p:cNvSpPr>
          <p:nvPr/>
        </p:nvSpPr>
        <p:spPr>
          <a:xfrm>
            <a:off x="792288" y="2737042"/>
            <a:ext cx="2402976" cy="66408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b="1" dirty="0">
                <a:solidFill>
                  <a:srgbClr val="002060"/>
                </a:solidFill>
                <a:latin typeface="Trebuchet MS" panose="020B0603020202020204" pitchFamily="34" charset="0"/>
              </a:rPr>
              <a:t>Debates</a:t>
            </a:r>
            <a:endParaRPr lang="es-CO" sz="4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96C1B4FF-B384-4BD0-BB70-0BF2D5F1A2D8}"/>
              </a:ext>
            </a:extLst>
          </p:cNvPr>
          <p:cNvSpPr txBox="1">
            <a:spLocks/>
          </p:cNvSpPr>
          <p:nvPr/>
        </p:nvSpPr>
        <p:spPr>
          <a:xfrm>
            <a:off x="446640" y="4533900"/>
            <a:ext cx="4823670" cy="68385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b="1" dirty="0">
                <a:solidFill>
                  <a:srgbClr val="002060"/>
                </a:solidFill>
                <a:latin typeface="Trebuchet MS" panose="020B0603020202020204" pitchFamily="34" charset="0"/>
              </a:rPr>
              <a:t>Intervenciones</a:t>
            </a:r>
            <a:endParaRPr lang="es-CO" sz="4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F5AD5D8B-390D-4037-804E-FF8A206248D7}"/>
              </a:ext>
            </a:extLst>
          </p:cNvPr>
          <p:cNvSpPr txBox="1"/>
          <p:nvPr/>
        </p:nvSpPr>
        <p:spPr>
          <a:xfrm>
            <a:off x="878915" y="3313510"/>
            <a:ext cx="11508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latin typeface="Trebuchet MS" panose="020B0603020202020204" pitchFamily="34" charset="0"/>
                <a:cs typeface="Arial" panose="020B0604020202020204" pitchFamily="34" charset="0"/>
              </a:rPr>
              <a:t>Solicité y participé en debate de control político sobre la situación de peajes.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latin typeface="Trebuchet MS" panose="020B0603020202020204" pitchFamily="34" charset="0"/>
                <a:cs typeface="Arial" panose="020B0604020202020204" pitchFamily="34" charset="0"/>
              </a:rPr>
              <a:t>Solicité y participé en debate de control político sobre la situación financiera de Transcaribe.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latin typeface="Trebuchet MS" panose="020B0603020202020204" pitchFamily="34" charset="0"/>
                <a:cs typeface="Arial" panose="020B0604020202020204" pitchFamily="34" charset="0"/>
              </a:rPr>
              <a:t>Solicité y participe en debate de Control político sobre la seguridad ciudadana en la ciudad.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latin typeface="Trebuchet MS" panose="020B0603020202020204" pitchFamily="34" charset="0"/>
                <a:cs typeface="Arial" panose="020B0604020202020204" pitchFamily="34" charset="0"/>
              </a:rPr>
              <a:t>Solicité debate para verificar el estado de las construcciones VIS en el barrio Torices.</a:t>
            </a:r>
            <a:endParaRPr lang="es-CO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E9949BC6-5F58-4358-8182-E6ADA3AB4AB7}"/>
              </a:ext>
            </a:extLst>
          </p:cNvPr>
          <p:cNvSpPr txBox="1"/>
          <p:nvPr/>
        </p:nvSpPr>
        <p:spPr>
          <a:xfrm>
            <a:off x="850482" y="5164872"/>
            <a:ext cx="167668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00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CO" sz="2000" dirty="0">
                <a:latin typeface="Trebuchet MS" panose="020B0603020202020204" pitchFamily="34" charset="0"/>
                <a:cs typeface="Arial" panose="020B0604020202020204" pitchFamily="34" charset="0"/>
              </a:rPr>
              <a:t>7 de julio de 2021 - Presentación de propuesta para acabar el maltrato y la explotación de los caballos cocheros de Cartagena.</a:t>
            </a:r>
          </a:p>
          <a:p>
            <a:pPr indent="2700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CO" sz="2000" dirty="0">
                <a:latin typeface="Trebuchet MS" panose="020B0603020202020204" pitchFamily="34" charset="0"/>
                <a:cs typeface="Arial" panose="020B0604020202020204" pitchFamily="34" charset="0"/>
              </a:rPr>
              <a:t>9 de julio de 2021 - Intervención sobre la no sanción del proyecto de arborización escolar por parte del alcalde.</a:t>
            </a:r>
          </a:p>
          <a:p>
            <a:pPr indent="2700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CO" sz="2000" dirty="0">
                <a:latin typeface="Trebuchet MS" panose="020B0603020202020204" pitchFamily="34" charset="0"/>
                <a:cs typeface="Arial" panose="020B0604020202020204" pitchFamily="34" charset="0"/>
              </a:rPr>
              <a:t>14 de julio de 2021 - Presentación de propuesta sobre solicitud de vacunación masiva en el distrito de Cartagena.</a:t>
            </a:r>
          </a:p>
          <a:p>
            <a:pPr indent="2700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CO" sz="2000" dirty="0">
                <a:latin typeface="Trebuchet MS" panose="020B0603020202020204" pitchFamily="34" charset="0"/>
                <a:cs typeface="Arial" panose="020B0604020202020204" pitchFamily="34" charset="0"/>
              </a:rPr>
              <a:t>22 de julio de 2021 - Debate control político a directora del Ider, intervine solicitando la dignificación de nuestros escenarios deportivos.</a:t>
            </a:r>
          </a:p>
          <a:p>
            <a:pPr indent="2700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CO" sz="2000" dirty="0">
                <a:latin typeface="Trebuchet MS" panose="020B0603020202020204" pitchFamily="34" charset="0"/>
                <a:cs typeface="Arial" panose="020B0604020202020204" pitchFamily="34" charset="0"/>
              </a:rPr>
              <a:t>27 de julio de 2021 - Debate la incoherencia convertida en gobierno (capacitaciones y seguridad alimentaria).</a:t>
            </a:r>
          </a:p>
          <a:p>
            <a:pPr indent="2700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CO" sz="2000" dirty="0">
                <a:latin typeface="Trebuchet MS" panose="020B0603020202020204" pitchFamily="34" charset="0"/>
                <a:cs typeface="Arial" panose="020B0604020202020204" pitchFamily="34" charset="0"/>
              </a:rPr>
              <a:t>29 de julio de 2021 - Cartagena sin reactivación económica y dependiente del centro democrático.</a:t>
            </a:r>
          </a:p>
          <a:p>
            <a:pPr indent="2700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CO" sz="2000" dirty="0">
                <a:latin typeface="Trebuchet MS" panose="020B0603020202020204" pitchFamily="34" charset="0"/>
                <a:cs typeface="Arial" panose="020B0604020202020204" pitchFamily="34" charset="0"/>
              </a:rPr>
              <a:t>3 de agosto de 2021 - Intervención sobre retiro de proyecto prácticas remuneradas para jóvenes.</a:t>
            </a:r>
          </a:p>
          <a:p>
            <a:pPr indent="2700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CO" sz="2000" dirty="0">
                <a:latin typeface="Trebuchet MS" panose="020B0603020202020204" pitchFamily="34" charset="0"/>
                <a:cs typeface="Arial" panose="020B0604020202020204" pitchFamily="34" charset="0"/>
              </a:rPr>
              <a:t>27 de agosto de 2021 - Debate control político a la nueva gerente de transcribe María Claudia Peñas Arana.</a:t>
            </a:r>
          </a:p>
          <a:p>
            <a:pPr indent="2700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CO" sz="2000" dirty="0">
                <a:latin typeface="Trebuchet MS" panose="020B0603020202020204" pitchFamily="34" charset="0"/>
                <a:cs typeface="Arial" panose="020B0604020202020204" pitchFamily="34" charset="0"/>
              </a:rPr>
              <a:t>2 de noviembre de 2021 - Intervención en plenaria sobre estrategias para reactivar la economía</a:t>
            </a:r>
          </a:p>
          <a:p>
            <a:pPr indent="2700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CO" sz="2000" dirty="0">
                <a:latin typeface="Trebuchet MS" panose="020B0603020202020204" pitchFamily="34" charset="0"/>
                <a:cs typeface="Arial" panose="020B0604020202020204" pitchFamily="34" charset="0"/>
              </a:rPr>
              <a:t>4 de noviembre de 2021 - Solicitud de sesión con el nuevo comandante de la policía metropolitana de Cartagena.</a:t>
            </a:r>
          </a:p>
          <a:p>
            <a:pPr indent="2700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CO" sz="2000" dirty="0">
                <a:latin typeface="Trebuchet MS" panose="020B0603020202020204" pitchFamily="34" charset="0"/>
                <a:cs typeface="Arial" panose="020B0604020202020204" pitchFamily="34" charset="0"/>
              </a:rPr>
              <a:t>8 de octubre de 2021 - Denuncia en plenaria sobre la declaración de insubsistencia del director de salud pública.</a:t>
            </a:r>
          </a:p>
          <a:p>
            <a:pPr>
              <a:buClr>
                <a:srgbClr val="C00000"/>
              </a:buClr>
            </a:pPr>
            <a:endParaRPr lang="es-CO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48303680-0F7E-4B6D-82F6-9EDF511496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155" y="564619"/>
            <a:ext cx="1924246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49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0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98C4A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D5ADC16A-65EE-4C8D-A0DD-9A1CC0F9A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65" y="306105"/>
            <a:ext cx="5109608" cy="2805979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2A442E9C-1668-4201-8660-49279F8CC247}"/>
              </a:ext>
            </a:extLst>
          </p:cNvPr>
          <p:cNvSpPr txBox="1">
            <a:spLocks/>
          </p:cNvSpPr>
          <p:nvPr/>
        </p:nvSpPr>
        <p:spPr>
          <a:xfrm>
            <a:off x="0" y="4389928"/>
            <a:ext cx="18288000" cy="3039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Comunidades</a:t>
            </a:r>
            <a:endParaRPr lang="es-CO" sz="48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1268</Words>
  <Application>Microsoft Office PowerPoint</Application>
  <PresentationFormat>Personalizado</PresentationFormat>
  <Paragraphs>172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Trebuchet MS</vt:lpstr>
      <vt:lpstr>Times New Roman</vt:lpstr>
      <vt:lpstr>Arial</vt:lpstr>
      <vt:lpstr>Calibri</vt:lpstr>
      <vt:lpstr>Adam Script Light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Rendición de Cuentas - 2do Semestre</dc:title>
  <dc:creator>Javier Julio</dc:creator>
  <cp:lastModifiedBy>rosaamelia maciasseguanes</cp:lastModifiedBy>
  <cp:revision>9</cp:revision>
  <dcterms:created xsi:type="dcterms:W3CDTF">2006-08-16T00:00:00Z</dcterms:created>
  <dcterms:modified xsi:type="dcterms:W3CDTF">2022-01-21T21:40:54Z</dcterms:modified>
  <dc:identifier>DAExuGyQC2Y</dc:identifier>
</cp:coreProperties>
</file>