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70" r:id="rId4"/>
    <p:sldId id="259" r:id="rId5"/>
    <p:sldId id="260" r:id="rId6"/>
    <p:sldId id="261" r:id="rId7"/>
    <p:sldId id="263" r:id="rId8"/>
    <p:sldId id="264" r:id="rId9"/>
    <p:sldId id="265" r:id="rId10"/>
    <p:sldId id="266" r:id="rId11"/>
    <p:sldId id="267" r:id="rId12"/>
    <p:sldId id="268" r:id="rId13"/>
    <p:sldId id="269" r:id="rId14"/>
  </p:sldIdLst>
  <p:sldSz cx="18288000" cy="10287000"/>
  <p:notesSz cx="6858000" cy="9144000"/>
  <p:embeddedFontLst>
    <p:embeddedFont>
      <p:font typeface="Adam Script Light" panose="020B0604020202020204" charset="-78"/>
      <p:regular r:id="rId16"/>
    </p:embeddedFont>
    <p:embeddedFont>
      <p:font typeface="Calibri" panose="020F0502020204030204" pitchFamily="34" charset="0"/>
      <p:regular r:id="rId17"/>
      <p:bold r:id="rId18"/>
      <p:italic r:id="rId19"/>
      <p:boldItalic r:id="rId20"/>
    </p:embeddedFont>
    <p:embeddedFont>
      <p:font typeface="Poppins Medium" panose="020B0604020202020204" charset="0"/>
      <p:regular r:id="rId21"/>
      <p: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z Stella Oquendo Velasco" initials="LSOV" lastIdx="1" clrIdx="0">
    <p:extLst>
      <p:ext uri="{19B8F6BF-5375-455C-9EA6-DF929625EA0E}">
        <p15:presenceInfo xmlns:p15="http://schemas.microsoft.com/office/powerpoint/2012/main" userId="a04f21ef8def123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7" d="100"/>
          <a:sy n="57" d="100"/>
        </p:scale>
        <p:origin x="744"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2-15T12:00:22.552" idx="1">
    <p:pos x="672" y="960"/>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B3CC82-1407-4E2A-B9E3-9C607EB8CB9F}" type="datetimeFigureOut">
              <a:rPr lang="es-CO" smtClean="0"/>
              <a:t>21/01/2022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FA8C3C-56C5-44B3-8310-850F36E10263}" type="slidenum">
              <a:rPr lang="es-CO" smtClean="0"/>
              <a:t>‹Nº›</a:t>
            </a:fld>
            <a:endParaRPr lang="es-CO"/>
          </a:p>
        </p:txBody>
      </p:sp>
    </p:spTree>
    <p:extLst>
      <p:ext uri="{BB962C8B-B14F-4D97-AF65-F5344CB8AC3E}">
        <p14:creationId xmlns:p14="http://schemas.microsoft.com/office/powerpoint/2010/main" val="2463066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AFA8C3C-56C5-44B3-8310-850F36E10263}" type="slidenum">
              <a:rPr lang="es-CO" smtClean="0"/>
              <a:t>9</a:t>
            </a:fld>
            <a:endParaRPr lang="es-CO"/>
          </a:p>
        </p:txBody>
      </p:sp>
    </p:spTree>
    <p:extLst>
      <p:ext uri="{BB962C8B-B14F-4D97-AF65-F5344CB8AC3E}">
        <p14:creationId xmlns:p14="http://schemas.microsoft.com/office/powerpoint/2010/main" val="2379641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AFA8C3C-56C5-44B3-8310-850F36E10263}" type="slidenum">
              <a:rPr lang="es-CO" smtClean="0"/>
              <a:t>13</a:t>
            </a:fld>
            <a:endParaRPr lang="es-CO"/>
          </a:p>
        </p:txBody>
      </p:sp>
    </p:spTree>
    <p:extLst>
      <p:ext uri="{BB962C8B-B14F-4D97-AF65-F5344CB8AC3E}">
        <p14:creationId xmlns:p14="http://schemas.microsoft.com/office/powerpoint/2010/main" val="169135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88" r="20388"/>
          <a:stretch>
            <a:fillRect/>
          </a:stretch>
        </p:blipFill>
        <p:spPr>
          <a:xfrm>
            <a:off x="9144000" y="0"/>
            <a:ext cx="9144000" cy="10287000"/>
          </a:xfrm>
          <a:prstGeom prst="rect">
            <a:avLst/>
          </a:prstGeom>
        </p:spPr>
      </p:pic>
      <p:sp>
        <p:nvSpPr>
          <p:cNvPr id="3" name="AutoShape 3"/>
          <p:cNvSpPr/>
          <p:nvPr/>
        </p:nvSpPr>
        <p:spPr>
          <a:xfrm rot="3270925">
            <a:off x="-3397679" y="152060"/>
            <a:ext cx="18947486" cy="13960650"/>
          </a:xfrm>
          <a:prstGeom prst="rect">
            <a:avLst/>
          </a:prstGeom>
          <a:solidFill>
            <a:srgbClr val="098C4A"/>
          </a:solidFill>
        </p:spPr>
      </p:sp>
      <p:pic>
        <p:nvPicPr>
          <p:cNvPr id="4" name="Picture 4"/>
          <p:cNvPicPr>
            <a:picLocks noChangeAspect="1"/>
          </p:cNvPicPr>
          <p:nvPr/>
        </p:nvPicPr>
        <p:blipFill>
          <a:blip r:embed="rId3"/>
          <a:srcRect/>
          <a:stretch>
            <a:fillRect/>
          </a:stretch>
        </p:blipFill>
        <p:spPr>
          <a:xfrm>
            <a:off x="1028700" y="661847"/>
            <a:ext cx="1930153" cy="1930153"/>
          </a:xfrm>
          <a:prstGeom prst="rect">
            <a:avLst/>
          </a:prstGeom>
        </p:spPr>
      </p:pic>
      <p:grpSp>
        <p:nvGrpSpPr>
          <p:cNvPr id="5" name="Group 5"/>
          <p:cNvGrpSpPr/>
          <p:nvPr/>
        </p:nvGrpSpPr>
        <p:grpSpPr>
          <a:xfrm>
            <a:off x="1028700" y="3044415"/>
            <a:ext cx="9741488" cy="5590325"/>
            <a:chOff x="0" y="0"/>
            <a:chExt cx="12988651" cy="7453767"/>
          </a:xfrm>
        </p:grpSpPr>
        <p:sp>
          <p:nvSpPr>
            <p:cNvPr id="6" name="TextBox 6"/>
            <p:cNvSpPr txBox="1"/>
            <p:nvPr/>
          </p:nvSpPr>
          <p:spPr>
            <a:xfrm>
              <a:off x="0" y="6485055"/>
              <a:ext cx="12988651" cy="968712"/>
            </a:xfrm>
            <a:prstGeom prst="rect">
              <a:avLst/>
            </a:prstGeom>
          </p:spPr>
          <p:txBody>
            <a:bodyPr lIns="0" tIns="0" rIns="0" bIns="0" rtlCol="0" anchor="t">
              <a:spAutoFit/>
            </a:bodyPr>
            <a:lstStyle/>
            <a:p>
              <a:pPr>
                <a:lnSpc>
                  <a:spcPts val="6019"/>
                </a:lnSpc>
              </a:pPr>
              <a:r>
                <a:rPr lang="en-US" sz="4299" spc="85">
                  <a:solidFill>
                    <a:srgbClr val="FFFFFF"/>
                  </a:solidFill>
                  <a:latin typeface="Adam Script Light"/>
                </a:rPr>
                <a:t>Segundo Semestre 2021</a:t>
              </a:r>
            </a:p>
          </p:txBody>
        </p:sp>
        <p:sp>
          <p:nvSpPr>
            <p:cNvPr id="7" name="TextBox 7"/>
            <p:cNvSpPr txBox="1"/>
            <p:nvPr/>
          </p:nvSpPr>
          <p:spPr>
            <a:xfrm>
              <a:off x="0" y="133350"/>
              <a:ext cx="12988651" cy="5747384"/>
            </a:xfrm>
            <a:prstGeom prst="rect">
              <a:avLst/>
            </a:prstGeom>
          </p:spPr>
          <p:txBody>
            <a:bodyPr lIns="0" tIns="0" rIns="0" bIns="0" rtlCol="0" anchor="t">
              <a:spAutoFit/>
            </a:bodyPr>
            <a:lstStyle/>
            <a:p>
              <a:pPr>
                <a:lnSpc>
                  <a:spcPts val="16609"/>
                </a:lnSpc>
              </a:pPr>
              <a:r>
                <a:rPr lang="en-US" sz="15099" spc="226">
                  <a:solidFill>
                    <a:srgbClr val="FFFFFF"/>
                  </a:solidFill>
                  <a:latin typeface="Adam Script Light"/>
                </a:rPr>
                <a:t>Rendición</a:t>
              </a:r>
            </a:p>
            <a:p>
              <a:pPr>
                <a:lnSpc>
                  <a:spcPts val="16609"/>
                </a:lnSpc>
              </a:pPr>
              <a:r>
                <a:rPr lang="en-US" sz="15099" spc="226">
                  <a:solidFill>
                    <a:srgbClr val="FFFFFF"/>
                  </a:solidFill>
                  <a:latin typeface="Adam Script Light"/>
                </a:rPr>
                <a:t>de Cuentas</a:t>
              </a:r>
            </a:p>
          </p:txBody>
        </p:sp>
      </p:grpSp>
      <p:sp>
        <p:nvSpPr>
          <p:cNvPr id="8" name="AutoShape 8"/>
          <p:cNvSpPr/>
          <p:nvPr/>
        </p:nvSpPr>
        <p:spPr>
          <a:xfrm rot="14459">
            <a:off x="979104" y="7555609"/>
            <a:ext cx="11072177" cy="0"/>
          </a:xfrm>
          <a:prstGeom prst="line">
            <a:avLst/>
          </a:prstGeom>
          <a:ln w="47625" cap="rnd">
            <a:solidFill>
              <a:srgbClr val="FFFFFF"/>
            </a:solidFill>
            <a:prstDash val="solid"/>
            <a:headEnd type="none" w="sm" len="sm"/>
            <a:tailEnd type="none" w="sm" len="sm"/>
          </a:ln>
        </p:spPr>
      </p:sp>
      <p:pic>
        <p:nvPicPr>
          <p:cNvPr id="9" name="Picture 9"/>
          <p:cNvPicPr>
            <a:picLocks noChangeAspect="1"/>
          </p:cNvPicPr>
          <p:nvPr/>
        </p:nvPicPr>
        <p:blipFill>
          <a:blip r:embed="rId4"/>
          <a:srcRect t="10762" b="10762"/>
          <a:stretch>
            <a:fillRect/>
          </a:stretch>
        </p:blipFill>
        <p:spPr>
          <a:xfrm>
            <a:off x="47625" y="8921333"/>
            <a:ext cx="16673088" cy="1365667"/>
          </a:xfrm>
          <a:prstGeom prst="rect">
            <a:avLst/>
          </a:prstGeom>
        </p:spPr>
      </p:pic>
      <p:grpSp>
        <p:nvGrpSpPr>
          <p:cNvPr id="10" name="Group 10"/>
          <p:cNvGrpSpPr/>
          <p:nvPr/>
        </p:nvGrpSpPr>
        <p:grpSpPr>
          <a:xfrm>
            <a:off x="15238828" y="-2395787"/>
            <a:ext cx="5657850" cy="565785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870458" y="3773085"/>
            <a:ext cx="2180775" cy="312655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5" name="Título 14">
            <a:extLst>
              <a:ext uri="{FF2B5EF4-FFF2-40B4-BE49-F238E27FC236}">
                <a16:creationId xmlns:a16="http://schemas.microsoft.com/office/drawing/2014/main" id="{E388CC4A-3E6D-4BAA-980E-3DDC418A695A}"/>
              </a:ext>
            </a:extLst>
          </p:cNvPr>
          <p:cNvSpPr>
            <a:spLocks noGrp="1"/>
          </p:cNvSpPr>
          <p:nvPr>
            <p:ph type="ctrTitle"/>
          </p:nvPr>
        </p:nvSpPr>
        <p:spPr>
          <a:xfrm>
            <a:off x="4343400" y="1075149"/>
            <a:ext cx="9525000" cy="1470025"/>
          </a:xfrm>
        </p:spPr>
        <p:txBody>
          <a:bodyPr>
            <a:normAutofit/>
          </a:bodyPr>
          <a:lstStyle/>
          <a:p>
            <a:r>
              <a:rPr lang="es-CO" b="1" dirty="0"/>
              <a:t>EVALUACION Y SEGUIMIENTO</a:t>
            </a:r>
          </a:p>
        </p:txBody>
      </p:sp>
      <p:sp>
        <p:nvSpPr>
          <p:cNvPr id="16" name="Subtítulo 15">
            <a:extLst>
              <a:ext uri="{FF2B5EF4-FFF2-40B4-BE49-F238E27FC236}">
                <a16:creationId xmlns:a16="http://schemas.microsoft.com/office/drawing/2014/main" id="{BA91D2BF-B350-4879-9D56-07707B2F8E22}"/>
              </a:ext>
            </a:extLst>
          </p:cNvPr>
          <p:cNvSpPr>
            <a:spLocks noGrp="1"/>
          </p:cNvSpPr>
          <p:nvPr>
            <p:ph type="subTitle" idx="1"/>
          </p:nvPr>
        </p:nvSpPr>
        <p:spPr>
          <a:xfrm>
            <a:off x="1003300" y="2737954"/>
            <a:ext cx="15430500" cy="4874875"/>
          </a:xfrm>
        </p:spPr>
        <p:txBody>
          <a:bodyPr>
            <a:noAutofit/>
          </a:bodyPr>
          <a:lstStyle/>
          <a:p>
            <a:pPr marL="571500" indent="-571500" algn="just">
              <a:buFont typeface="Wingdings" panose="05000000000000000000" pitchFamily="2" charset="2"/>
              <a:buChar char="Ø"/>
            </a:pPr>
            <a:r>
              <a:rPr lang="es-CO" sz="2800" dirty="0">
                <a:solidFill>
                  <a:schemeClr val="tx1"/>
                </a:solidFill>
              </a:rPr>
              <a:t>INFORME AUDITORIA: CONTRATOS, CUMPLIMIENTO GESTION CONTRACTUAL SECOP (SISTEMA ELECTRONICO DE CONTRATCION PUBLICA). ACUERDO NORMATIVIDAD: LEY 80/1993 ART. 65. DECRETO 11/50 DEL 1997. LEY 14/74 DE 2014 DECRETO 10/82 DE 2015 )</a:t>
            </a:r>
          </a:p>
          <a:p>
            <a:pPr marL="571500" indent="-571500" algn="just">
              <a:buFont typeface="Wingdings" panose="05000000000000000000" pitchFamily="2" charset="2"/>
              <a:buChar char="Ø"/>
            </a:pPr>
            <a:r>
              <a:rPr lang="es-CO" sz="2800" dirty="0">
                <a:solidFill>
                  <a:schemeClr val="tx1"/>
                </a:solidFill>
              </a:rPr>
              <a:t>INFORME SEGUIMIENTO CONTRACTUAL CUMPLIMIENTO GESTION CONTRACTUAL SECOP (SISTEMA ELECTRONICO DE CONTRATCION PUBLICA). ACUERDO NORMATIVIDAD: LEY 80/1993 ART. 65. DECRETO 11/50 DEL 1997. LEY 14/74 DE 2014 DECRETO 10/82 DE 2015 )</a:t>
            </a:r>
          </a:p>
          <a:p>
            <a:pPr marL="571500" indent="-571500" algn="just">
              <a:buFont typeface="Wingdings" panose="05000000000000000000" pitchFamily="2" charset="2"/>
              <a:buChar char="Ø"/>
            </a:pPr>
            <a:r>
              <a:rPr lang="es-CO" sz="2800" dirty="0">
                <a:solidFill>
                  <a:schemeClr val="tx1"/>
                </a:solidFill>
              </a:rPr>
              <a:t>SEGUIMIENTO IMPLEMENTACION PETI-DECRETO 1078/2015 MINTIC- Titulo 9 Políticas y Lineamientos de Tecnologías de la Información-Componente para la gestión.</a:t>
            </a:r>
          </a:p>
          <a:p>
            <a:pPr algn="just"/>
            <a:endParaRPr lang="es-CO" sz="3600" dirty="0">
              <a:solidFill>
                <a:schemeClr val="tx1"/>
              </a:solidFill>
            </a:endParaRPr>
          </a:p>
        </p:txBody>
      </p:sp>
    </p:spTree>
    <p:extLst>
      <p:ext uri="{BB962C8B-B14F-4D97-AF65-F5344CB8AC3E}">
        <p14:creationId xmlns:p14="http://schemas.microsoft.com/office/powerpoint/2010/main" val="2771073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D05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98C4A"/>
            </a:solidFill>
          </p:spPr>
        </p:sp>
      </p:gr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4" name="Título 13">
            <a:extLst>
              <a:ext uri="{FF2B5EF4-FFF2-40B4-BE49-F238E27FC236}">
                <a16:creationId xmlns:a16="http://schemas.microsoft.com/office/drawing/2014/main" id="{12DCCE01-E62A-4413-87D5-7ADFB7B3379B}"/>
              </a:ext>
            </a:extLst>
          </p:cNvPr>
          <p:cNvSpPr>
            <a:spLocks noGrp="1"/>
          </p:cNvSpPr>
          <p:nvPr>
            <p:ph type="ctrTitle"/>
          </p:nvPr>
        </p:nvSpPr>
        <p:spPr>
          <a:xfrm>
            <a:off x="4267200" y="1051939"/>
            <a:ext cx="8991600" cy="1470025"/>
          </a:xfrm>
        </p:spPr>
        <p:txBody>
          <a:bodyPr>
            <a:normAutofit fontScale="90000"/>
          </a:bodyPr>
          <a:lstStyle/>
          <a:p>
            <a:r>
              <a:rPr lang="es-CO" sz="5400" b="1" dirty="0">
                <a:solidFill>
                  <a:schemeClr val="bg1"/>
                </a:solidFill>
              </a:rPr>
              <a:t>EVALUACION GESTION DEL RIESGO</a:t>
            </a:r>
          </a:p>
        </p:txBody>
      </p:sp>
      <p:sp>
        <p:nvSpPr>
          <p:cNvPr id="15" name="Subtítulo 14">
            <a:extLst>
              <a:ext uri="{FF2B5EF4-FFF2-40B4-BE49-F238E27FC236}">
                <a16:creationId xmlns:a16="http://schemas.microsoft.com/office/drawing/2014/main" id="{6DFEB82D-CA24-4AAF-9EBC-1CF0A1FD45C3}"/>
              </a:ext>
            </a:extLst>
          </p:cNvPr>
          <p:cNvSpPr>
            <a:spLocks noGrp="1"/>
          </p:cNvSpPr>
          <p:nvPr>
            <p:ph type="subTitle" idx="1"/>
          </p:nvPr>
        </p:nvSpPr>
        <p:spPr>
          <a:xfrm>
            <a:off x="1104900" y="3008328"/>
            <a:ext cx="16078200" cy="6065213"/>
          </a:xfrm>
        </p:spPr>
        <p:txBody>
          <a:bodyPr>
            <a:normAutofit/>
          </a:bodyPr>
          <a:lstStyle/>
          <a:p>
            <a:pPr algn="just"/>
            <a:r>
              <a:rPr lang="es-CO" dirty="0">
                <a:solidFill>
                  <a:schemeClr val="bg1"/>
                </a:solidFill>
              </a:rPr>
              <a:t>EL CONCEJO DISTRITAL DE CARTAGENA CUENTA CON UN MODELO DE SERVICIO AL CIUDADANO IMPLEMENTAD PARA ATENDER LOS REQUERIMIENTOS DE LOS GRUPOS DE VALOR (SERVIDORES PUBLICOS, ENTIDADES PUBLICAS Y CIUDADANOS), REALIZAR  UN BUEN MANEJO DE LOS CANALES DE ATENCION Y EJECUTAR DE MANERA EFICIENTE LAS SOLICITUDES ALLEGADAS POR LAS HERRAMIENTAS Y MEDIOS DISPUESTOS POR LA ENTIDAD.</a:t>
            </a:r>
          </a:p>
          <a:p>
            <a:pPr algn="just"/>
            <a:endParaRPr lang="es-CO" dirty="0">
              <a:solidFill>
                <a:schemeClr val="bg1"/>
              </a:solidFill>
            </a:endParaRPr>
          </a:p>
          <a:p>
            <a:pPr algn="just"/>
            <a:r>
              <a:rPr lang="es-CO" dirty="0">
                <a:solidFill>
                  <a:schemeClr val="bg1"/>
                </a:solidFill>
              </a:rPr>
              <a:t>CON RELACION A LA ATENCION DE LAS PETICIONES, QUEJAS, RECLAMOS, SUGERENCIAS Y DENUNCIAS (PQRSD), DURANTE LA VIGENCIA COMPRENDIDA ENTRE EL 1 DE ENERO DE 2021 Y EL 30 DE SEPTIEMBRE DE 2021, SE REGISTRARON </a:t>
            </a:r>
            <a:r>
              <a:rPr lang="es-CO" dirty="0" err="1">
                <a:solidFill>
                  <a:schemeClr val="bg1"/>
                </a:solidFill>
              </a:rPr>
              <a:t>xxxx</a:t>
            </a:r>
            <a:r>
              <a:rPr lang="es-CO" dirty="0">
                <a:solidFill>
                  <a:schemeClr val="bg1"/>
                </a:solidFill>
              </a:rPr>
              <a:t> PQRSD, LAS CUALES XXX FUERON ATENDIDAS POR MEDIOS ESCRITOS, XXXX DE FORMA VIRTUAL, XXX PRESENCIALMENTE.</a:t>
            </a:r>
          </a:p>
          <a:p>
            <a:pPr algn="just"/>
            <a:endParaRPr lang="es-CO" dirty="0">
              <a:solidFill>
                <a:schemeClr val="tx1"/>
              </a:solidFill>
            </a:endParaRPr>
          </a:p>
        </p:txBody>
      </p:sp>
    </p:spTree>
    <p:extLst>
      <p:ext uri="{BB962C8B-B14F-4D97-AF65-F5344CB8AC3E}">
        <p14:creationId xmlns:p14="http://schemas.microsoft.com/office/powerpoint/2010/main" val="680746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5" name="Título 4">
            <a:extLst>
              <a:ext uri="{FF2B5EF4-FFF2-40B4-BE49-F238E27FC236}">
                <a16:creationId xmlns:a16="http://schemas.microsoft.com/office/drawing/2014/main" id="{58F633B7-32D4-467F-AF0D-89F3DF1EF822}"/>
              </a:ext>
            </a:extLst>
          </p:cNvPr>
          <p:cNvSpPr>
            <a:spLocks noGrp="1"/>
          </p:cNvSpPr>
          <p:nvPr>
            <p:ph type="ctrTitle"/>
          </p:nvPr>
        </p:nvSpPr>
        <p:spPr>
          <a:xfrm>
            <a:off x="3200400" y="1296820"/>
            <a:ext cx="10515600" cy="1470025"/>
          </a:xfrm>
        </p:spPr>
        <p:txBody>
          <a:bodyPr>
            <a:normAutofit fontScale="90000"/>
          </a:bodyPr>
          <a:lstStyle/>
          <a:p>
            <a:r>
              <a:rPr lang="es-CO" sz="5400" b="1" dirty="0">
                <a:latin typeface="Arial" panose="020B0604020202020204" pitchFamily="34" charset="0"/>
                <a:cs typeface="Arial" panose="020B0604020202020204" pitchFamily="34" charset="0"/>
              </a:rPr>
              <a:t>RELACION CON ENTES EXTERNOS DE CONTROL</a:t>
            </a:r>
          </a:p>
        </p:txBody>
      </p:sp>
      <p:sp>
        <p:nvSpPr>
          <p:cNvPr id="12" name="Subtítulo 11">
            <a:extLst>
              <a:ext uri="{FF2B5EF4-FFF2-40B4-BE49-F238E27FC236}">
                <a16:creationId xmlns:a16="http://schemas.microsoft.com/office/drawing/2014/main" id="{9E98D634-DA64-4312-9DA5-7EFBB81663D2}"/>
              </a:ext>
            </a:extLst>
          </p:cNvPr>
          <p:cNvSpPr>
            <a:spLocks noGrp="1"/>
          </p:cNvSpPr>
          <p:nvPr>
            <p:ph type="subTitle" idx="1"/>
          </p:nvPr>
        </p:nvSpPr>
        <p:spPr>
          <a:xfrm>
            <a:off x="994833" y="3243861"/>
            <a:ext cx="15887700" cy="4490439"/>
          </a:xfrm>
        </p:spPr>
        <p:txBody>
          <a:bodyPr>
            <a:normAutofit fontScale="25000" lnSpcReduction="20000"/>
          </a:bodyPr>
          <a:lstStyle/>
          <a:p>
            <a:pPr marL="1143000" indent="-1143000" algn="just">
              <a:buFont typeface="Wingdings" panose="05000000000000000000" pitchFamily="2" charset="2"/>
              <a:buChar char="Ø"/>
            </a:pPr>
            <a:r>
              <a:rPr lang="es-CO" sz="14400" dirty="0">
                <a:solidFill>
                  <a:schemeClr val="tx1"/>
                </a:solidFill>
                <a:latin typeface="Arial" panose="020B0604020202020204" pitchFamily="34" charset="0"/>
                <a:cs typeface="Arial" panose="020B0604020202020204" pitchFamily="34" charset="0"/>
              </a:rPr>
              <a:t>APOYO A REQUEMIENTOS DE LA CONTRALORIA DISTRITAL Y ENLACE CON LOS AUDITORES.</a:t>
            </a:r>
          </a:p>
          <a:p>
            <a:pPr marL="1143000" indent="-1143000" algn="just">
              <a:buFont typeface="Wingdings" panose="05000000000000000000" pitchFamily="2" charset="2"/>
              <a:buChar char="Ø"/>
            </a:pPr>
            <a:endParaRPr lang="es-CO" sz="14400" dirty="0">
              <a:solidFill>
                <a:schemeClr val="tx1"/>
              </a:solidFill>
              <a:latin typeface="Arial" panose="020B0604020202020204" pitchFamily="34" charset="0"/>
              <a:cs typeface="Arial" panose="020B0604020202020204" pitchFamily="34" charset="0"/>
            </a:endParaRPr>
          </a:p>
          <a:p>
            <a:pPr marL="1143000" indent="-1143000" algn="just">
              <a:buFont typeface="Wingdings" panose="05000000000000000000" pitchFamily="2" charset="2"/>
              <a:buChar char="Ø"/>
            </a:pPr>
            <a:r>
              <a:rPr lang="es-CO" sz="14400" dirty="0">
                <a:solidFill>
                  <a:schemeClr val="tx1"/>
                </a:solidFill>
                <a:latin typeface="Arial" panose="020B0604020202020204" pitchFamily="34" charset="0"/>
                <a:cs typeface="Arial" panose="020B0604020202020204" pitchFamily="34" charset="0"/>
              </a:rPr>
              <a:t>COORDINACION DE LOS INFORMES DE LA ENTIDAD DURANTE LA ACTUAL VIGENCIA</a:t>
            </a:r>
          </a:p>
          <a:p>
            <a:pPr marL="1143000" indent="-1143000" algn="just">
              <a:buFont typeface="Wingdings" panose="05000000000000000000" pitchFamily="2" charset="2"/>
              <a:buChar char="Ø"/>
            </a:pPr>
            <a:endParaRPr lang="es-CO" sz="14400" dirty="0">
              <a:solidFill>
                <a:schemeClr val="tx1"/>
              </a:solidFill>
              <a:latin typeface="Arial" panose="020B0604020202020204" pitchFamily="34" charset="0"/>
              <a:cs typeface="Arial" panose="020B0604020202020204" pitchFamily="34" charset="0"/>
            </a:endParaRPr>
          </a:p>
          <a:p>
            <a:pPr marL="1143000" indent="-1143000" algn="just">
              <a:buFont typeface="Wingdings" panose="05000000000000000000" pitchFamily="2" charset="2"/>
              <a:buChar char="Ø"/>
            </a:pPr>
            <a:r>
              <a:rPr lang="es-CO" sz="14400" dirty="0">
                <a:solidFill>
                  <a:schemeClr val="tx1"/>
                </a:solidFill>
                <a:latin typeface="Arial" panose="020B0604020202020204" pitchFamily="34" charset="0"/>
                <a:cs typeface="Arial" panose="020B0604020202020204" pitchFamily="34" charset="0"/>
              </a:rPr>
              <a:t>PRESENTACION DEL COMITÉ INSTITUCIONAL DE COORDINACIÓN DE CONTROL INTERNO Y PRESENTACION DEL PLAN DE ACCION. </a:t>
            </a:r>
          </a:p>
          <a:p>
            <a:pPr marL="457200" indent="-457200">
              <a:buFont typeface="Wingdings" panose="05000000000000000000" pitchFamily="2" charset="2"/>
              <a:buChar char="Ø"/>
            </a:pPr>
            <a:endParaRPr lang="es-CO" dirty="0">
              <a:solidFill>
                <a:schemeClr val="tx1"/>
              </a:solidFill>
            </a:endParaRPr>
          </a:p>
        </p:txBody>
      </p:sp>
    </p:spTree>
    <p:extLst>
      <p:ext uri="{BB962C8B-B14F-4D97-AF65-F5344CB8AC3E}">
        <p14:creationId xmlns:p14="http://schemas.microsoft.com/office/powerpoint/2010/main" val="1193659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98C4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4"/>
          <a:srcRect t="14227" b="14227"/>
          <a:stretch>
            <a:fillRect/>
          </a:stretch>
        </p:blipFill>
        <p:spPr>
          <a:xfrm>
            <a:off x="0" y="8921333"/>
            <a:ext cx="18288000" cy="1365667"/>
          </a:xfrm>
          <a:prstGeom prst="rect">
            <a:avLst/>
          </a:prstGeom>
        </p:spPr>
      </p:pic>
      <p:sp>
        <p:nvSpPr>
          <p:cNvPr id="5" name="Título 4">
            <a:extLst>
              <a:ext uri="{FF2B5EF4-FFF2-40B4-BE49-F238E27FC236}">
                <a16:creationId xmlns:a16="http://schemas.microsoft.com/office/drawing/2014/main" id="{FA47EC4D-4E8C-453C-9783-149E6A81BFF9}"/>
              </a:ext>
            </a:extLst>
          </p:cNvPr>
          <p:cNvSpPr>
            <a:spLocks noGrp="1"/>
          </p:cNvSpPr>
          <p:nvPr>
            <p:ph type="ctrTitle"/>
          </p:nvPr>
        </p:nvSpPr>
        <p:spPr>
          <a:xfrm>
            <a:off x="3657600" y="1003446"/>
            <a:ext cx="9677400" cy="1470025"/>
          </a:xfrm>
        </p:spPr>
        <p:txBody>
          <a:bodyPr>
            <a:normAutofit/>
          </a:bodyPr>
          <a:lstStyle/>
          <a:p>
            <a:r>
              <a:rPr lang="es-CO" sz="6000" b="1" dirty="0"/>
              <a:t>EVALUACION Y SEGUIMIENTO</a:t>
            </a:r>
          </a:p>
        </p:txBody>
      </p:sp>
      <p:sp>
        <p:nvSpPr>
          <p:cNvPr id="6" name="Subtítulo 5">
            <a:extLst>
              <a:ext uri="{FF2B5EF4-FFF2-40B4-BE49-F238E27FC236}">
                <a16:creationId xmlns:a16="http://schemas.microsoft.com/office/drawing/2014/main" id="{53F475C8-FC46-49BA-BCD7-ED8041E09512}"/>
              </a:ext>
            </a:extLst>
          </p:cNvPr>
          <p:cNvSpPr>
            <a:spLocks noGrp="1"/>
          </p:cNvSpPr>
          <p:nvPr>
            <p:ph type="subTitle" idx="1"/>
          </p:nvPr>
        </p:nvSpPr>
        <p:spPr>
          <a:xfrm>
            <a:off x="1028700" y="3086100"/>
            <a:ext cx="15735300" cy="5103474"/>
          </a:xfrm>
        </p:spPr>
        <p:txBody>
          <a:bodyPr>
            <a:normAutofit lnSpcReduction="10000"/>
          </a:bodyPr>
          <a:lstStyle/>
          <a:p>
            <a:pPr marL="571500" indent="-571500" algn="just">
              <a:buFont typeface="Wingdings" panose="05000000000000000000" pitchFamily="2" charset="2"/>
              <a:buChar char="Ø"/>
            </a:pPr>
            <a:r>
              <a:rPr lang="es-CO" sz="3600" dirty="0">
                <a:solidFill>
                  <a:schemeClr val="tx1"/>
                </a:solidFill>
              </a:rPr>
              <a:t>INFORME DE SEGUIMIENTO A LA EJECUCION PRESUPUESTAL A L 30 DE SEPTIEMBRE 2021.</a:t>
            </a:r>
          </a:p>
          <a:p>
            <a:pPr marL="571500" indent="-571500" algn="just">
              <a:buFont typeface="Wingdings" panose="05000000000000000000" pitchFamily="2" charset="2"/>
              <a:buChar char="Ø"/>
            </a:pPr>
            <a:endParaRPr lang="es-CO" sz="3600" dirty="0">
              <a:solidFill>
                <a:schemeClr val="tx1"/>
              </a:solidFill>
            </a:endParaRPr>
          </a:p>
          <a:p>
            <a:pPr marL="571500" indent="-571500" algn="just">
              <a:buFont typeface="Wingdings" panose="05000000000000000000" pitchFamily="2" charset="2"/>
              <a:buChar char="Ø"/>
            </a:pPr>
            <a:r>
              <a:rPr lang="es-CO" sz="3600" dirty="0">
                <a:solidFill>
                  <a:schemeClr val="tx1"/>
                </a:solidFill>
              </a:rPr>
              <a:t>INFORME DE AUDITORIA A LA GESTION DE PAGOS.</a:t>
            </a:r>
          </a:p>
          <a:p>
            <a:pPr marL="571500" indent="-571500" algn="just">
              <a:buFont typeface="Wingdings" panose="05000000000000000000" pitchFamily="2" charset="2"/>
              <a:buChar char="Ø"/>
            </a:pPr>
            <a:endParaRPr lang="es-CO" sz="3600" dirty="0">
              <a:solidFill>
                <a:schemeClr val="tx1"/>
              </a:solidFill>
            </a:endParaRPr>
          </a:p>
          <a:p>
            <a:pPr marL="571500" indent="-571500" algn="just">
              <a:buFont typeface="Wingdings" panose="05000000000000000000" pitchFamily="2" charset="2"/>
              <a:buChar char="Ø"/>
            </a:pPr>
            <a:r>
              <a:rPr lang="es-CO" sz="3600" dirty="0">
                <a:solidFill>
                  <a:schemeClr val="tx1"/>
                </a:solidFill>
              </a:rPr>
              <a:t>INFORME AUDITORIA CONTRATOS- Cumplimiento Gestion Contractual SECOP II Ley 80/93- Decreto 1150/97- Ley 1474/-Decreto 1082 de 2015/ 2011.</a:t>
            </a:r>
          </a:p>
          <a:p>
            <a:pPr algn="just"/>
            <a:endParaRPr lang="es-CO" dirty="0">
              <a:solidFill>
                <a:schemeClr val="tx1"/>
              </a:solidFill>
            </a:endParaRPr>
          </a:p>
          <a:p>
            <a:pPr algn="just"/>
            <a:r>
              <a:rPr lang="es-CO" dirty="0">
                <a:solidFill>
                  <a:schemeClr val="tx1"/>
                </a:solidFill>
              </a:rPr>
              <a:t>                                                                              GRACIAS</a:t>
            </a:r>
          </a:p>
          <a:p>
            <a:pPr algn="just"/>
            <a:endParaRPr lang="es-CO" dirty="0">
              <a:solidFill>
                <a:schemeClr val="tx1"/>
              </a:solidFill>
            </a:endParaRPr>
          </a:p>
        </p:txBody>
      </p:sp>
    </p:spTree>
    <p:extLst>
      <p:ext uri="{BB962C8B-B14F-4D97-AF65-F5344CB8AC3E}">
        <p14:creationId xmlns:p14="http://schemas.microsoft.com/office/powerpoint/2010/main" val="433520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98C4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sp>
        <p:nvSpPr>
          <p:cNvPr id="5" name="TextBox 5"/>
          <p:cNvSpPr txBox="1"/>
          <p:nvPr/>
        </p:nvSpPr>
        <p:spPr>
          <a:xfrm>
            <a:off x="4831502" y="1090036"/>
            <a:ext cx="8579698" cy="1231106"/>
          </a:xfrm>
          <a:prstGeom prst="rect">
            <a:avLst/>
          </a:prstGeom>
        </p:spPr>
        <p:txBody>
          <a:bodyPr wrap="square" lIns="0" tIns="0" rIns="0" bIns="0" rtlCol="0" anchor="t">
            <a:spAutoFit/>
          </a:bodyPr>
          <a:lstStyle/>
          <a:p>
            <a:pPr marL="0" lvl="0" indent="0" algn="ctr">
              <a:lnSpc>
                <a:spcPts val="9600"/>
              </a:lnSpc>
              <a:spcBef>
                <a:spcPct val="0"/>
              </a:spcBef>
            </a:pPr>
            <a:r>
              <a:rPr lang="en-US" sz="8000" dirty="0">
                <a:solidFill>
                  <a:srgbClr val="FFFFFF"/>
                </a:solidFill>
                <a:latin typeface="Poppins Medium"/>
              </a:rPr>
              <a:t>INTRODUCCION</a:t>
            </a:r>
          </a:p>
        </p:txBody>
      </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CuadroTexto 10">
            <a:extLst>
              <a:ext uri="{FF2B5EF4-FFF2-40B4-BE49-F238E27FC236}">
                <a16:creationId xmlns:a16="http://schemas.microsoft.com/office/drawing/2014/main" id="{0B9B2D79-7370-4EF4-8AA2-014CC1656639}"/>
              </a:ext>
            </a:extLst>
          </p:cNvPr>
          <p:cNvSpPr txBox="1"/>
          <p:nvPr/>
        </p:nvSpPr>
        <p:spPr>
          <a:xfrm rot="10800000" flipV="1">
            <a:off x="876300" y="1060496"/>
            <a:ext cx="16535400" cy="7417415"/>
          </a:xfrm>
          <a:prstGeom prst="rect">
            <a:avLst/>
          </a:prstGeom>
          <a:noFill/>
        </p:spPr>
        <p:txBody>
          <a:bodyPr wrap="square" rtlCol="0">
            <a:spAutoFit/>
          </a:bodyPr>
          <a:lstStyle/>
          <a:p>
            <a:pPr algn="just"/>
            <a:endParaRPr lang="es-CO" sz="2800" dirty="0">
              <a:latin typeface="Arial" panose="020B0604020202020204" pitchFamily="34" charset="0"/>
              <a:cs typeface="Arial" panose="020B0604020202020204" pitchFamily="34" charset="0"/>
            </a:endParaRPr>
          </a:p>
          <a:p>
            <a:pPr algn="just"/>
            <a:endParaRPr lang="es-CO" sz="2800" dirty="0">
              <a:latin typeface="Arial" panose="020B0604020202020204" pitchFamily="34" charset="0"/>
              <a:cs typeface="Arial" panose="020B0604020202020204" pitchFamily="34" charset="0"/>
            </a:endParaRPr>
          </a:p>
          <a:p>
            <a:pPr algn="just"/>
            <a:endParaRPr lang="es-CO" sz="2800" dirty="0">
              <a:latin typeface="Arial" panose="020B0604020202020204" pitchFamily="34" charset="0"/>
              <a:cs typeface="Arial" panose="020B0604020202020204" pitchFamily="34" charset="0"/>
            </a:endParaRPr>
          </a:p>
          <a:p>
            <a:pPr algn="just"/>
            <a:endParaRPr lang="es-CO" sz="2800" dirty="0">
              <a:latin typeface="Arial" panose="020B0604020202020204" pitchFamily="34" charset="0"/>
              <a:cs typeface="Arial" panose="020B0604020202020204" pitchFamily="34" charset="0"/>
            </a:endParaRPr>
          </a:p>
          <a:p>
            <a:pPr algn="just"/>
            <a:r>
              <a:rPr lang="es-CO" sz="2800" dirty="0">
                <a:latin typeface="Arial" panose="020B0604020202020204" pitchFamily="34" charset="0"/>
                <a:cs typeface="Arial" panose="020B0604020202020204" pitchFamily="34" charset="0"/>
              </a:rPr>
              <a:t>LA LEY 1757 DE 2015, “POR LA CUAL SE DICTAN DISPOSICIONES EN MATERIA DE PROMOCION Y PROTECCION DEL DERECHO A LA PARTICIPACION DEMOCRATICA”, ESTABLECE EN EL ARTICULO 48 QUE LA RENDICION DE CUENTAS ES UN PROCESO MEDIANTE LOS CUALES LAS ENTIDADES DE LA ADMINISTRACION PUBLICA DEL NIVEL NACIONAL Y TERITORIAL Y LOS SERVIDORES PUBLICOS INFORMAN, EXPLICAN Y DAN A CONOCER LOS RESULTADOS DE SU GESTION  A LOS CIUDADANOS, LA SOCIEDAD CIVIL, OTRAS ENTIDADES PUBLICAS Y  A LOS ORGANISMOS DE CONTROL, A PARTIR DE LA PROMOCION DEL DIALOGO; LA RENDICION DE CUENTA ES UNA EXPRESION DE CONTROL SOCIAL QUE COMPRENDE ACCIONES DE PETICION DE INFORMACION Y EXPLICACIONES, ASI COMO LA EVALUACION DE LA GESTION.</a:t>
            </a:r>
          </a:p>
          <a:p>
            <a:pPr algn="just"/>
            <a:r>
              <a:rPr lang="es-CO" sz="2800" dirty="0">
                <a:latin typeface="Arial" panose="020B0604020202020204" pitchFamily="34" charset="0"/>
                <a:cs typeface="Arial" panose="020B0604020202020204" pitchFamily="34" charset="0"/>
              </a:rPr>
              <a:t>  </a:t>
            </a:r>
          </a:p>
          <a:p>
            <a:pPr algn="just"/>
            <a:r>
              <a:rPr lang="es-CO" sz="2800" dirty="0">
                <a:latin typeface="Arial" panose="020B0604020202020204" pitchFamily="34" charset="0"/>
                <a:cs typeface="Arial" panose="020B0604020202020204" pitchFamily="34" charset="0"/>
              </a:rPr>
              <a:t>LA OFICINA DE CONTROL INTERNO PRESENTA EL INFORME DE LA GESTIÓN ADELANTADA EN EL PERIODO COMPRENDIDO ENTRE EL 1 DE ENERO Y EL 31 DE DICIEMBRE DE 2021, CON EL PROPÓSITO DE RENDIR CUENTAS  SOBRE LAS ACCIONES DESARROLLADAS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66800" y="861470"/>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5" name="Título 14">
            <a:extLst>
              <a:ext uri="{FF2B5EF4-FFF2-40B4-BE49-F238E27FC236}">
                <a16:creationId xmlns:a16="http://schemas.microsoft.com/office/drawing/2014/main" id="{E388CC4A-3E6D-4BAA-980E-3DDC418A695A}"/>
              </a:ext>
            </a:extLst>
          </p:cNvPr>
          <p:cNvSpPr>
            <a:spLocks noGrp="1"/>
          </p:cNvSpPr>
          <p:nvPr>
            <p:ph type="ctrTitle"/>
          </p:nvPr>
        </p:nvSpPr>
        <p:spPr>
          <a:xfrm>
            <a:off x="4343400" y="1075149"/>
            <a:ext cx="9525000" cy="1470025"/>
          </a:xfrm>
        </p:spPr>
        <p:txBody>
          <a:bodyPr/>
          <a:lstStyle/>
          <a:p>
            <a:r>
              <a:rPr lang="es-CO" b="1" dirty="0"/>
              <a:t>RESULTADOS DE LA DIMENSIÓN DE CONTROL INTERNO</a:t>
            </a:r>
          </a:p>
        </p:txBody>
      </p:sp>
      <p:sp>
        <p:nvSpPr>
          <p:cNvPr id="16" name="Subtítulo 15">
            <a:extLst>
              <a:ext uri="{FF2B5EF4-FFF2-40B4-BE49-F238E27FC236}">
                <a16:creationId xmlns:a16="http://schemas.microsoft.com/office/drawing/2014/main" id="{BA91D2BF-B350-4879-9D56-07707B2F8E22}"/>
              </a:ext>
            </a:extLst>
          </p:cNvPr>
          <p:cNvSpPr>
            <a:spLocks noGrp="1"/>
          </p:cNvSpPr>
          <p:nvPr>
            <p:ph type="subTitle" idx="1"/>
          </p:nvPr>
        </p:nvSpPr>
        <p:spPr>
          <a:xfrm>
            <a:off x="1066800" y="2942940"/>
            <a:ext cx="15773400" cy="2962559"/>
          </a:xfrm>
        </p:spPr>
        <p:txBody>
          <a:bodyPr>
            <a:noAutofit/>
          </a:bodyPr>
          <a:lstStyle/>
          <a:p>
            <a:r>
              <a:rPr lang="es-CO" sz="3600" b="1" dirty="0">
                <a:solidFill>
                  <a:schemeClr val="tx1"/>
                </a:solidFill>
                <a:latin typeface="Arial" panose="020B0604020202020204" pitchFamily="34" charset="0"/>
                <a:cs typeface="Arial" panose="020B0604020202020204" pitchFamily="34" charset="0"/>
              </a:rPr>
              <a:t>FORTALECIMIENTO DE LA POLÍTICA DE CONTROL INTERNO </a:t>
            </a:r>
          </a:p>
          <a:p>
            <a:pPr algn="just"/>
            <a:r>
              <a:rPr lang="es-CO" sz="3600" dirty="0">
                <a:solidFill>
                  <a:schemeClr val="tx1"/>
                </a:solidFill>
                <a:latin typeface="Arial" panose="020B0604020202020204" pitchFamily="34" charset="0"/>
                <a:cs typeface="Arial" panose="020B0604020202020204" pitchFamily="34" charset="0"/>
              </a:rPr>
              <a:t>EL MODELO ESTÁNDAR DE CONTROL INTERNO – MECI, SE ACTUALIZÓ Y ARTICULÓ CON EL SISTEMA DE GESTIÓN A TRAVÉS DEL DECRETO 1499 DE 2017, CONSULTANDO NORMAS INTERNACIONALES Y NUEVAS PRÁCTICAS DE LA MATERIA.</a:t>
            </a:r>
          </a:p>
          <a:p>
            <a:pPr algn="l"/>
            <a:br>
              <a:rPr lang="es-CO" sz="3600" dirty="0">
                <a:solidFill>
                  <a:schemeClr val="tx1"/>
                </a:solidFill>
                <a:latin typeface="Arial" panose="020B0604020202020204" pitchFamily="34" charset="0"/>
                <a:cs typeface="Arial" panose="020B0604020202020204" pitchFamily="34" charset="0"/>
              </a:rPr>
            </a:br>
            <a:endParaRPr lang="es-CO"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4466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D05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98C4A"/>
            </a:solidFill>
          </p:spPr>
        </p:sp>
      </p:gr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2" name="Subtítulo 11">
            <a:extLst>
              <a:ext uri="{FF2B5EF4-FFF2-40B4-BE49-F238E27FC236}">
                <a16:creationId xmlns:a16="http://schemas.microsoft.com/office/drawing/2014/main" id="{E2C52032-DB7B-46F8-A76F-001B736AE4E1}"/>
              </a:ext>
            </a:extLst>
          </p:cNvPr>
          <p:cNvSpPr>
            <a:spLocks noGrp="1"/>
          </p:cNvSpPr>
          <p:nvPr>
            <p:ph type="subTitle" idx="1"/>
          </p:nvPr>
        </p:nvSpPr>
        <p:spPr>
          <a:xfrm>
            <a:off x="1028700" y="3009046"/>
            <a:ext cx="15659100" cy="2458319"/>
          </a:xfrm>
        </p:spPr>
        <p:txBody>
          <a:bodyPr>
            <a:normAutofit fontScale="25000" lnSpcReduction="20000"/>
          </a:bodyPr>
          <a:lstStyle/>
          <a:p>
            <a:pPr algn="just"/>
            <a:r>
              <a:rPr lang="es-CO" sz="16000" dirty="0">
                <a:solidFill>
                  <a:schemeClr val="bg1"/>
                </a:solidFill>
              </a:rPr>
              <a:t>CABE RESALTAR QUE EL SISTEMA DEBE MANTENERSE POR SER UN MANDATO CONSTITUCIONAL (ARTICULO 209 Y 269 DE LA CPN). ASÍ MISMO COMO DESAFÍOS A SUPERAR Y EN EL MARCO DEL NUEVO CONTROL FISCAL, SE DEBE LOGRAR LA ARTICULACION DEL CONTROL INTERNO CON EL CONTROL PREVENTIVO Y CONCOMITANTE.</a:t>
            </a:r>
          </a:p>
          <a:p>
            <a:endParaRPr lang="es-CO"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3" name="Subtítulo 12">
            <a:extLst>
              <a:ext uri="{FF2B5EF4-FFF2-40B4-BE49-F238E27FC236}">
                <a16:creationId xmlns:a16="http://schemas.microsoft.com/office/drawing/2014/main" id="{AF277394-ADA8-48FC-97BA-6F38A5A4027C}"/>
              </a:ext>
            </a:extLst>
          </p:cNvPr>
          <p:cNvSpPr>
            <a:spLocks noGrp="1"/>
          </p:cNvSpPr>
          <p:nvPr>
            <p:ph type="subTitle" idx="1"/>
          </p:nvPr>
        </p:nvSpPr>
        <p:spPr>
          <a:xfrm>
            <a:off x="1028700" y="3555411"/>
            <a:ext cx="15969287" cy="3141113"/>
          </a:xfrm>
        </p:spPr>
        <p:txBody>
          <a:bodyPr>
            <a:normAutofit fontScale="32500" lnSpcReduction="20000"/>
          </a:bodyPr>
          <a:lstStyle/>
          <a:p>
            <a:pPr algn="just"/>
            <a:r>
              <a:rPr lang="es-CO" sz="9000" dirty="0">
                <a:solidFill>
                  <a:schemeClr val="tx1"/>
                </a:solidFill>
                <a:latin typeface="Arial" panose="020B0604020202020204" pitchFamily="34" charset="0"/>
                <a:cs typeface="Arial" panose="020B0604020202020204" pitchFamily="34" charset="0"/>
              </a:rPr>
              <a:t>LA OFICINA DE CONTROL INTERNO EFECTUÓ UNA PRIORIZACIÓN DE AUDITORÍAS, BASADA ENTRE OTROS ASPECTOS, EN EL NIVEL DE RIESGO DE LA ACTIVIDAD A AUDITAR QUE PERMITIÓ PLANIFICAR EL CICLO DE AUDITORÍAS DE 2021. EN DESARROLLO DE DICHO CICLO, FUERON PRESENTADAS EN EL COMITÉ INSTITUCIONAL DE COORDINACIÓN DE CONTROL INTERNO, REALIZADO EL 22 DE ENERO DE 2021, LA PRIORIZACIÓN DE AUDITORÍAS E INFORMES DE LEY.</a:t>
            </a:r>
          </a:p>
          <a:p>
            <a:endParaRPr lang="es-CO"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98C4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1" name="CuadroTexto 10">
            <a:extLst>
              <a:ext uri="{FF2B5EF4-FFF2-40B4-BE49-F238E27FC236}">
                <a16:creationId xmlns:a16="http://schemas.microsoft.com/office/drawing/2014/main" id="{0B9B2D79-7370-4EF4-8AA2-014CC1656639}"/>
              </a:ext>
            </a:extLst>
          </p:cNvPr>
          <p:cNvSpPr txBox="1"/>
          <p:nvPr/>
        </p:nvSpPr>
        <p:spPr>
          <a:xfrm rot="10800000" flipV="1">
            <a:off x="914400" y="2938289"/>
            <a:ext cx="16535400" cy="3539430"/>
          </a:xfrm>
          <a:prstGeom prst="rect">
            <a:avLst/>
          </a:prstGeom>
          <a:noFill/>
        </p:spPr>
        <p:txBody>
          <a:bodyPr wrap="square" rtlCol="0">
            <a:spAutoFit/>
          </a:bodyPr>
          <a:lstStyle/>
          <a:p>
            <a:pPr algn="just"/>
            <a:r>
              <a:rPr lang="es-CO" sz="2800" dirty="0">
                <a:latin typeface="Arial" panose="020B0604020202020204" pitchFamily="34" charset="0"/>
                <a:cs typeface="Arial" panose="020B0604020202020204" pitchFamily="34" charset="0"/>
              </a:rPr>
              <a:t>ASÍ MISMO, A TRAVÉS DE LAS AUDITORIAS INTERNAS SE AVALÚA EL SISTEMA DE CONTROL INTERNO, LAS POLÍTICAS Y PROCEDIMIENTOS ESTABLECIDOS, ENTRE OTROS, CON EL FIN DE DETECTAR LAS DEBILIDADES EN LA GESTIÓN INSTITUCIONAL Y GENERAR ACCIONES QUE PERMITAN LA MEJORA CONTINUA. FINALMENTE, ES IMPORTANTE DESTACAR EL APOYO ESTRATÉGICO Y PERMANENTE QUE HA BRINDADOLA ALTA DIRECCIÓN A LA OFICINA DE CONTROL INTERNO, PARA LIDERAR EL PROCESO DE EVALUACIÓN INDEPENDIENTE Y EJERCER EFECTIVAMENTE LOS (5) ROLES ESTABLECIDOS POR LEY.</a:t>
            </a:r>
            <a:br>
              <a:rPr lang="es-CO" sz="2800" dirty="0">
                <a:latin typeface="Arial" panose="020B0604020202020204" pitchFamily="34" charset="0"/>
                <a:cs typeface="Arial" panose="020B0604020202020204" pitchFamily="34" charset="0"/>
              </a:rPr>
            </a:br>
            <a:endParaRPr lang="es-CO"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5625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D05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98C4A"/>
            </a:solidFill>
          </p:spPr>
        </p:sp>
      </p:gr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4" name="Título 13">
            <a:extLst>
              <a:ext uri="{FF2B5EF4-FFF2-40B4-BE49-F238E27FC236}">
                <a16:creationId xmlns:a16="http://schemas.microsoft.com/office/drawing/2014/main" id="{12DCCE01-E62A-4413-87D5-7ADFB7B3379B}"/>
              </a:ext>
            </a:extLst>
          </p:cNvPr>
          <p:cNvSpPr>
            <a:spLocks noGrp="1"/>
          </p:cNvSpPr>
          <p:nvPr>
            <p:ph type="ctrTitle"/>
          </p:nvPr>
        </p:nvSpPr>
        <p:spPr>
          <a:xfrm>
            <a:off x="4267200" y="1051939"/>
            <a:ext cx="8991600" cy="1470025"/>
          </a:xfrm>
        </p:spPr>
        <p:txBody>
          <a:bodyPr>
            <a:normAutofit/>
          </a:bodyPr>
          <a:lstStyle/>
          <a:p>
            <a:r>
              <a:rPr lang="es-CO" sz="5400" b="1" dirty="0">
                <a:solidFill>
                  <a:schemeClr val="bg1"/>
                </a:solidFill>
              </a:rPr>
              <a:t>LIDERAZGO ESTRATÉGICO</a:t>
            </a:r>
          </a:p>
        </p:txBody>
      </p:sp>
      <p:sp>
        <p:nvSpPr>
          <p:cNvPr id="15" name="Subtítulo 14">
            <a:extLst>
              <a:ext uri="{FF2B5EF4-FFF2-40B4-BE49-F238E27FC236}">
                <a16:creationId xmlns:a16="http://schemas.microsoft.com/office/drawing/2014/main" id="{6DFEB82D-CA24-4AAF-9EBC-1CF0A1FD45C3}"/>
              </a:ext>
            </a:extLst>
          </p:cNvPr>
          <p:cNvSpPr>
            <a:spLocks noGrp="1"/>
          </p:cNvSpPr>
          <p:nvPr>
            <p:ph type="subTitle" idx="1"/>
          </p:nvPr>
        </p:nvSpPr>
        <p:spPr>
          <a:xfrm>
            <a:off x="1104900" y="3008328"/>
            <a:ext cx="16078200" cy="6065213"/>
          </a:xfrm>
        </p:spPr>
        <p:txBody>
          <a:bodyPr>
            <a:normAutofit/>
          </a:bodyPr>
          <a:lstStyle/>
          <a:p>
            <a:pPr algn="just"/>
            <a:r>
              <a:rPr lang="es-CO" dirty="0">
                <a:solidFill>
                  <a:schemeClr val="bg1"/>
                </a:solidFill>
              </a:rPr>
              <a:t>1. INFORME DE CONTROL INTERNO CONTABLE ACUERDO RESOLUCIÓN 357 DE 2008 ART. 3. RESOLUCIÓN 193 DE 2016 ART. 3. DECRETO 1083 DE 2015 ARTICULOS 2.2.21.49, 22.21.22.</a:t>
            </a:r>
            <a:br>
              <a:rPr lang="es-CO" dirty="0">
                <a:solidFill>
                  <a:schemeClr val="bg1"/>
                </a:solidFill>
              </a:rPr>
            </a:br>
            <a:br>
              <a:rPr lang="es-CO" dirty="0">
                <a:solidFill>
                  <a:schemeClr val="bg1"/>
                </a:solidFill>
              </a:rPr>
            </a:br>
            <a:r>
              <a:rPr lang="es-CO" dirty="0">
                <a:solidFill>
                  <a:schemeClr val="bg1"/>
                </a:solidFill>
              </a:rPr>
              <a:t>2. SÉPTIMA DIMENSIÓN MIPG: INFORME DE EVALUACION INDEPENDIENTE DEL ESTADO DEL SISTEMA DE CONTROL INTERNO, DECRETO 2106 DE 2019, ACERCA DEL ESTADO DEL SISTEMA DE CONTROL INTERNO, LOS RESULTADOS DE LA EVALUACIÓN DE GESTIÓN Y LAS RECOMENDACIONES Y SUGERENCIAS QUE CONTRIBUYEN A SU MEJORAMIENTO Y OPTIMIZACIÓN (REPORTE DILIGENCIAMIENTO DE LA ENCUESTA  FURAG)</a:t>
            </a:r>
            <a:br>
              <a:rPr lang="es-CO" dirty="0">
                <a:solidFill>
                  <a:schemeClr val="bg1"/>
                </a:solidFill>
              </a:rPr>
            </a:br>
            <a:endParaRPr lang="es-CO" dirty="0">
              <a:solidFill>
                <a:schemeClr val="bg1"/>
              </a:solidFill>
            </a:endParaRPr>
          </a:p>
          <a:p>
            <a:pPr algn="just"/>
            <a:r>
              <a:rPr lang="es-CO" dirty="0">
                <a:solidFill>
                  <a:schemeClr val="bg1"/>
                </a:solidFill>
              </a:rPr>
              <a:t>3. SÉPTIMA DIMENSIÓN MIPG: INFORME AL SISTEMA DE QUEJAS Y RECLAMOS PQRS Y ATENCIÓN AL CIUDADANO ACUERDO NORMATIVIDAD. LEY 1474/2011 ART. 76, Y LEY 1755/2015.</a:t>
            </a:r>
          </a:p>
          <a:p>
            <a:pPr algn="just"/>
            <a:endParaRPr lang="es-CO" dirty="0">
              <a:solidFill>
                <a:schemeClr val="tx1"/>
              </a:solidFill>
            </a:endParaRPr>
          </a:p>
        </p:txBody>
      </p:sp>
    </p:spTree>
    <p:extLst>
      <p:ext uri="{BB962C8B-B14F-4D97-AF65-F5344CB8AC3E}">
        <p14:creationId xmlns:p14="http://schemas.microsoft.com/office/powerpoint/2010/main" val="4025728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5" name="Título 4">
            <a:extLst>
              <a:ext uri="{FF2B5EF4-FFF2-40B4-BE49-F238E27FC236}">
                <a16:creationId xmlns:a16="http://schemas.microsoft.com/office/drawing/2014/main" id="{58F633B7-32D4-467F-AF0D-89F3DF1EF822}"/>
              </a:ext>
            </a:extLst>
          </p:cNvPr>
          <p:cNvSpPr>
            <a:spLocks noGrp="1"/>
          </p:cNvSpPr>
          <p:nvPr>
            <p:ph type="ctrTitle"/>
          </p:nvPr>
        </p:nvSpPr>
        <p:spPr>
          <a:xfrm>
            <a:off x="3200400" y="1296820"/>
            <a:ext cx="10515600" cy="1470025"/>
          </a:xfrm>
        </p:spPr>
        <p:txBody>
          <a:bodyPr>
            <a:normAutofit/>
          </a:bodyPr>
          <a:lstStyle/>
          <a:p>
            <a:r>
              <a:rPr lang="es-CO" sz="5400" b="1" dirty="0">
                <a:latin typeface="Arial" panose="020B0604020202020204" pitchFamily="34" charset="0"/>
                <a:cs typeface="Arial" panose="020B0604020202020204" pitchFamily="34" charset="0"/>
              </a:rPr>
              <a:t>LIDERAZGO ESTRATÉGICO</a:t>
            </a:r>
          </a:p>
        </p:txBody>
      </p:sp>
      <p:sp>
        <p:nvSpPr>
          <p:cNvPr id="6" name="Subtítulo 5">
            <a:extLst>
              <a:ext uri="{FF2B5EF4-FFF2-40B4-BE49-F238E27FC236}">
                <a16:creationId xmlns:a16="http://schemas.microsoft.com/office/drawing/2014/main" id="{F5C307D5-01E4-4FFC-B151-AAE4EB53A603}"/>
              </a:ext>
            </a:extLst>
          </p:cNvPr>
          <p:cNvSpPr>
            <a:spLocks noGrp="1"/>
          </p:cNvSpPr>
          <p:nvPr>
            <p:ph type="subTitle" idx="1"/>
          </p:nvPr>
        </p:nvSpPr>
        <p:spPr>
          <a:xfrm>
            <a:off x="1028700" y="3886200"/>
            <a:ext cx="15506700" cy="1752600"/>
          </a:xfrm>
        </p:spPr>
        <p:txBody>
          <a:bodyPr>
            <a:normAutofit fontScale="25000" lnSpcReduction="20000"/>
          </a:bodyPr>
          <a:lstStyle/>
          <a:p>
            <a:pPr algn="just"/>
            <a:r>
              <a:rPr lang="es-CO" sz="9600" dirty="0">
                <a:solidFill>
                  <a:schemeClr val="tx1"/>
                </a:solidFill>
              </a:rPr>
              <a:t>    SÉPTIMA DIMENSIÓN MIPG: INFORME AL SISTEMA DE QUEJAS Y RECLAMOS PQRS Y ATENCIÓN AL CIUDADANO ACUERDO NORMATIVIDAD. LEY 1474/2011 ART. 76, Y LEY 1755/2015.  </a:t>
            </a:r>
          </a:p>
          <a:p>
            <a:pPr algn="just"/>
            <a:endParaRPr lang="es-CO" sz="9600" dirty="0">
              <a:solidFill>
                <a:schemeClr val="tx1"/>
              </a:solidFill>
            </a:endParaRPr>
          </a:p>
          <a:p>
            <a:pPr algn="just"/>
            <a:r>
              <a:rPr lang="es-CO" sz="9600" dirty="0">
                <a:solidFill>
                  <a:schemeClr val="tx1"/>
                </a:solidFill>
              </a:rPr>
              <a:t>     INFORME DE AUDITORIA SOBRE DERECHOS DE AUTOR DE SOFTWARE-</a:t>
            </a:r>
            <a:r>
              <a:rPr lang="es-ES" sz="9600" dirty="0">
                <a:solidFill>
                  <a:schemeClr val="tx1"/>
                </a:solidFill>
              </a:rPr>
              <a:t>Circular 17 de 2011 de la Unidad Administrativa Especial Dirección Nacional de Derecho de Autor</a:t>
            </a:r>
            <a:endParaRPr lang="es-CO" sz="9600" dirty="0">
              <a:solidFill>
                <a:schemeClr val="tx1"/>
              </a:solidFill>
            </a:endParaRPr>
          </a:p>
          <a:p>
            <a:pPr algn="just"/>
            <a:endParaRPr lang="es-CO" dirty="0">
              <a:solidFill>
                <a:schemeClr val="tx1"/>
              </a:solidFill>
            </a:endParaRPr>
          </a:p>
        </p:txBody>
      </p:sp>
    </p:spTree>
    <p:extLst>
      <p:ext uri="{BB962C8B-B14F-4D97-AF65-F5344CB8AC3E}">
        <p14:creationId xmlns:p14="http://schemas.microsoft.com/office/powerpoint/2010/main" val="2362220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98C4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4"/>
          <a:srcRect t="14227" b="14227"/>
          <a:stretch>
            <a:fillRect/>
          </a:stretch>
        </p:blipFill>
        <p:spPr>
          <a:xfrm>
            <a:off x="0" y="8921333"/>
            <a:ext cx="18288000" cy="1365667"/>
          </a:xfrm>
          <a:prstGeom prst="rect">
            <a:avLst/>
          </a:prstGeom>
        </p:spPr>
      </p:pic>
      <p:sp>
        <p:nvSpPr>
          <p:cNvPr id="5" name="Título 4">
            <a:extLst>
              <a:ext uri="{FF2B5EF4-FFF2-40B4-BE49-F238E27FC236}">
                <a16:creationId xmlns:a16="http://schemas.microsoft.com/office/drawing/2014/main" id="{FA47EC4D-4E8C-453C-9783-149E6A81BFF9}"/>
              </a:ext>
            </a:extLst>
          </p:cNvPr>
          <p:cNvSpPr>
            <a:spLocks noGrp="1"/>
          </p:cNvSpPr>
          <p:nvPr>
            <p:ph type="ctrTitle"/>
          </p:nvPr>
        </p:nvSpPr>
        <p:spPr>
          <a:xfrm>
            <a:off x="3657600" y="1003446"/>
            <a:ext cx="9677400" cy="1470025"/>
          </a:xfrm>
        </p:spPr>
        <p:txBody>
          <a:bodyPr>
            <a:normAutofit/>
          </a:bodyPr>
          <a:lstStyle/>
          <a:p>
            <a:r>
              <a:rPr lang="es-CO" sz="6000" b="1" dirty="0"/>
              <a:t>LIDERAZGO ESTRATÉGICO</a:t>
            </a:r>
          </a:p>
        </p:txBody>
      </p:sp>
      <p:sp>
        <p:nvSpPr>
          <p:cNvPr id="6" name="Subtítulo 5">
            <a:extLst>
              <a:ext uri="{FF2B5EF4-FFF2-40B4-BE49-F238E27FC236}">
                <a16:creationId xmlns:a16="http://schemas.microsoft.com/office/drawing/2014/main" id="{53F475C8-FC46-49BA-BCD7-ED8041E09512}"/>
              </a:ext>
            </a:extLst>
          </p:cNvPr>
          <p:cNvSpPr>
            <a:spLocks noGrp="1"/>
          </p:cNvSpPr>
          <p:nvPr>
            <p:ph type="subTitle" idx="1"/>
          </p:nvPr>
        </p:nvSpPr>
        <p:spPr>
          <a:xfrm>
            <a:off x="1028700" y="3086100"/>
            <a:ext cx="15735300" cy="5103474"/>
          </a:xfrm>
        </p:spPr>
        <p:txBody>
          <a:bodyPr>
            <a:normAutofit fontScale="92500" lnSpcReduction="10000"/>
          </a:bodyPr>
          <a:lstStyle/>
          <a:p>
            <a:pPr algn="just"/>
            <a:r>
              <a:rPr lang="es-CO" dirty="0">
                <a:solidFill>
                  <a:schemeClr val="tx1"/>
                </a:solidFill>
              </a:rPr>
              <a:t>REPORTE DE SEGUIMIENTO AL DILIGENCIAMIENTO Y/O ACTUALIZACIÓN DE LA DECLARACIÓN DE BIENES Y RENTA DE LOS SERVIDORES PÚBLICOS. ACUERDO ARTICULO 13 LEY 190/1995-DECRETO 2232/95 DECRETO 736/96-RESOLUCION 535/03 DAFF, DECRETO 1083 DE 2015- ARTICULO 2.217.7. DECRETO 1083 DE 2015. ARTÍCULO 2.217.7 ANUAL</a:t>
            </a:r>
          </a:p>
          <a:p>
            <a:pPr algn="just"/>
            <a:endParaRPr lang="es-CO" dirty="0">
              <a:solidFill>
                <a:schemeClr val="tx1"/>
              </a:solidFill>
            </a:endParaRPr>
          </a:p>
          <a:p>
            <a:pPr algn="just"/>
            <a:r>
              <a:rPr lang="es-CO" dirty="0">
                <a:solidFill>
                  <a:schemeClr val="tx1"/>
                </a:solidFill>
              </a:rPr>
              <a:t> REPORTE PLAN DE MEJORAMIENTO CDC. RESOLUCIÓN ORGANICA 7350 DE 2013 CGR. -022 SEGUIMIENTO PLAZO Y REPORTE . DECRETO 1083/15 – ARTICULO 2.2.214.9. </a:t>
            </a:r>
          </a:p>
          <a:p>
            <a:pPr algn="just"/>
            <a:endParaRPr lang="es-CO" dirty="0">
              <a:solidFill>
                <a:schemeClr val="tx1"/>
              </a:solidFill>
            </a:endParaRPr>
          </a:p>
          <a:p>
            <a:pPr algn="just"/>
            <a:r>
              <a:rPr lang="es-CO" dirty="0">
                <a:solidFill>
                  <a:schemeClr val="tx1"/>
                </a:solidFill>
              </a:rPr>
              <a:t> INFORME SEGUIMIENTO A LA EJECUCIÓN EFICIENTE DEL GASTO ACUERDO AL PLAN DE AUSTERIDAD Y DEMÁS POLÍTICAS NACIONALES (DIRECTIVA PRESIDENCIAL NO. 9 DEL 09/11/2018 Y LA LEY 1940 DE 26 DE NOVIEMBRE DE 2018 ART 31)</a:t>
            </a:r>
          </a:p>
          <a:p>
            <a:pPr algn="just"/>
            <a:endParaRPr lang="es-CO" dirty="0">
              <a:solidFill>
                <a:schemeClr val="tx1"/>
              </a:solidFill>
            </a:endParaRPr>
          </a:p>
        </p:txBody>
      </p:sp>
    </p:spTree>
    <p:extLst>
      <p:ext uri="{BB962C8B-B14F-4D97-AF65-F5344CB8AC3E}">
        <p14:creationId xmlns:p14="http://schemas.microsoft.com/office/powerpoint/2010/main" val="17587482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1027</Words>
  <Application>Microsoft Office PowerPoint</Application>
  <PresentationFormat>Personalizado</PresentationFormat>
  <Paragraphs>91</Paragraphs>
  <Slides>13</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Adam Script Light</vt:lpstr>
      <vt:lpstr>Arial</vt:lpstr>
      <vt:lpstr>Calibri</vt:lpstr>
      <vt:lpstr>Wingdings</vt:lpstr>
      <vt:lpstr>Poppins Medium</vt:lpstr>
      <vt:lpstr>Office Theme</vt:lpstr>
      <vt:lpstr>Presentación de PowerPoint</vt:lpstr>
      <vt:lpstr>Presentación de PowerPoint</vt:lpstr>
      <vt:lpstr>RESULTADOS DE LA DIMENSIÓN DE CONTROL INTERNO</vt:lpstr>
      <vt:lpstr>Presentación de PowerPoint</vt:lpstr>
      <vt:lpstr>Presentación de PowerPoint</vt:lpstr>
      <vt:lpstr>Presentación de PowerPoint</vt:lpstr>
      <vt:lpstr>LIDERAZGO ESTRATÉGICO</vt:lpstr>
      <vt:lpstr>LIDERAZGO ESTRATÉGICO</vt:lpstr>
      <vt:lpstr>LIDERAZGO ESTRATÉGICO</vt:lpstr>
      <vt:lpstr>EVALUACION Y SEGUIMIENTO</vt:lpstr>
      <vt:lpstr>EVALUACION GESTION DEL RIESGO</vt:lpstr>
      <vt:lpstr>RELACION CON ENTES EXTERNOS DE CONTROL</vt:lpstr>
      <vt:lpstr>EVALUACION Y SEGUIMIENTO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Rendición de Cuentas - 2do Semestre</dc:title>
  <dc:creator>Control Interno - Dra. Luz Estella Oquendo</dc:creator>
  <cp:lastModifiedBy>rosaamelia maciasseguanes</cp:lastModifiedBy>
  <cp:revision>11</cp:revision>
  <dcterms:created xsi:type="dcterms:W3CDTF">2006-08-16T00:00:00Z</dcterms:created>
  <dcterms:modified xsi:type="dcterms:W3CDTF">2022-01-21T21:22:47Z</dcterms:modified>
  <dc:identifier>DAExuGyQC2Y</dc:identifier>
</cp:coreProperties>
</file>