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2" r:id="rId14"/>
    <p:sldId id="283" r:id="rId15"/>
    <p:sldId id="284" r:id="rId16"/>
    <p:sldId id="285" r:id="rId17"/>
    <p:sldId id="286" r:id="rId18"/>
    <p:sldId id="267" r:id="rId19"/>
    <p:sldId id="268" r:id="rId20"/>
  </p:sldIdLst>
  <p:sldSz cx="18288000" cy="10287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Bauhaus 93" panose="04030905020B02020C02" pitchFamily="82" charset="0"/>
      <p:regular r:id="rId26"/>
    </p:embeddedFont>
    <p:embeddedFont>
      <p:font typeface="Bradley Hand ITC" panose="03070402050302030203" pitchFamily="66" charset="0"/>
      <p:regular r:id="rId27"/>
    </p:embeddedFont>
    <p:embeddedFont>
      <p:font typeface="Poppins Medium Bold" panose="020B0604020202020204" charset="0"/>
      <p:regular r:id="rId28"/>
      <p:bold r:id="rId29"/>
    </p:embeddedFont>
    <p:embeddedFont>
      <p:font typeface="Arial Black" panose="020B0A04020102020204" pitchFamily="34" charset="0"/>
      <p:bold r:id="rId30"/>
    </p:embeddedFont>
    <p:embeddedFont>
      <p:font typeface="Adam Script Light" panose="020B0604020202020204" charset="-78"/>
      <p:regular r:id="rId31"/>
    </p:embeddedFont>
    <p:embeddedFont>
      <p:font typeface="Comic Sans MS" panose="030F0702030302020204" pitchFamily="66" charset="0"/>
      <p:regular r:id="rId32"/>
      <p:bold r:id="rId33"/>
      <p:italic r:id="rId34"/>
      <p:boldItalic r:id="rId35"/>
    </p:embeddedFont>
    <p:embeddedFont>
      <p:font typeface="Poppins Medium" panose="020B0604020202020204" charset="0"/>
      <p:regular r:id="rId36"/>
      <p: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7" d="100"/>
          <a:sy n="57" d="100"/>
        </p:scale>
        <p:origin x="74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5D8D7-5EB8-409D-8848-CA36597F259D}" type="datetimeFigureOut">
              <a:rPr lang="es-419" smtClean="0"/>
              <a:t>21/1/2022</a:t>
            </a:fld>
            <a:endParaRPr lang="es-419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DFA6F-C180-4AAF-8B9F-68C37E52CC5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22500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EDFA6F-C180-4AAF-8B9F-68C37E52CC5B}" type="slidenum">
              <a:rPr lang="es-419" smtClean="0"/>
              <a:t>9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776343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3270925">
            <a:off x="-3397679" y="152060"/>
            <a:ext cx="18947486" cy="13960650"/>
          </a:xfrm>
          <a:prstGeom prst="rect">
            <a:avLst/>
          </a:prstGeom>
          <a:solidFill>
            <a:srgbClr val="098C4A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661847"/>
            <a:ext cx="1930153" cy="1930153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698" y="3144427"/>
            <a:ext cx="9741490" cy="5477050"/>
            <a:chOff x="-3" y="133350"/>
            <a:chExt cx="12988654" cy="7302734"/>
          </a:xfrm>
        </p:grpSpPr>
        <p:sp>
          <p:nvSpPr>
            <p:cNvPr id="6" name="TextBox 6"/>
            <p:cNvSpPr txBox="1"/>
            <p:nvPr/>
          </p:nvSpPr>
          <p:spPr>
            <a:xfrm>
              <a:off x="0" y="6485055"/>
              <a:ext cx="12988651" cy="951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019"/>
                </a:lnSpc>
              </a:pPr>
              <a:r>
                <a:rPr lang="en-US" sz="4299" b="1" spc="85" dirty="0">
                  <a:solidFill>
                    <a:srgbClr val="FFFFFF"/>
                  </a:solidFill>
                  <a:latin typeface="Bauhaus 93" panose="04030905020B02020C02" pitchFamily="82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Segundo </a:t>
              </a:r>
              <a:r>
                <a:rPr lang="en-US" sz="4299" b="1" spc="85" dirty="0" err="1">
                  <a:solidFill>
                    <a:srgbClr val="FFFFFF"/>
                  </a:solidFill>
                  <a:latin typeface="Bauhaus 93" panose="04030905020B02020C02" pitchFamily="82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Semestre</a:t>
              </a:r>
              <a:r>
                <a:rPr lang="en-US" sz="4299" b="1" spc="85" dirty="0">
                  <a:solidFill>
                    <a:srgbClr val="FFFFFF"/>
                  </a:solidFill>
                  <a:latin typeface="Bauhaus 93" panose="04030905020B02020C02" pitchFamily="82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2021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-3" y="133350"/>
              <a:ext cx="12988653" cy="393954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9600" b="1" spc="226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Rendición</a:t>
              </a:r>
              <a:r>
                <a:rPr lang="en-US" sz="9600" b="1" spc="226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en-US" sz="9600" b="1" spc="226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Cuentas</a:t>
              </a:r>
              <a:endParaRPr lang="en-US" sz="9600" b="1" spc="226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AutoShape 8"/>
          <p:cNvSpPr/>
          <p:nvPr/>
        </p:nvSpPr>
        <p:spPr>
          <a:xfrm rot="14459">
            <a:off x="979104" y="7555609"/>
            <a:ext cx="11072177" cy="0"/>
          </a:xfrm>
          <a:prstGeom prst="line">
            <a:avLst/>
          </a:prstGeom>
          <a:ln w="476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 t="10762" b="10762"/>
          <a:stretch>
            <a:fillRect/>
          </a:stretch>
        </p:blipFill>
        <p:spPr>
          <a:xfrm>
            <a:off x="47625" y="8921333"/>
            <a:ext cx="16673088" cy="1365667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15238828" y="-2395787"/>
            <a:ext cx="5657850" cy="565785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180B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078526" y="3273269"/>
            <a:ext cx="2180775" cy="312655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744019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35195" y="-2084906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050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515095" y="488148"/>
            <a:ext cx="3472618" cy="2092548"/>
            <a:chOff x="0" y="38100"/>
            <a:chExt cx="4630157" cy="2790065"/>
          </a:xfrm>
        </p:grpSpPr>
        <p:sp>
          <p:nvSpPr>
            <p:cNvPr id="8" name="TextBox 8"/>
            <p:cNvSpPr txBox="1"/>
            <p:nvPr/>
          </p:nvSpPr>
          <p:spPr>
            <a:xfrm>
              <a:off x="0" y="2298105"/>
              <a:ext cx="4630157" cy="530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 dirty="0">
                  <a:solidFill>
                    <a:srgbClr val="FFFFFF"/>
                  </a:solidFill>
                  <a:latin typeface="Bradley Hand ITC" panose="03070402050302030203" pitchFamily="66" charset="0"/>
                </a:rPr>
                <a:t>Segundo </a:t>
              </a:r>
              <a:r>
                <a:rPr lang="en-US" sz="2232" spc="44" dirty="0" err="1">
                  <a:solidFill>
                    <a:srgbClr val="FFFFFF"/>
                  </a:solidFill>
                  <a:latin typeface="Bradley Hand ITC" panose="03070402050302030203" pitchFamily="66" charset="0"/>
                </a:rPr>
                <a:t>Semestre</a:t>
              </a:r>
              <a:r>
                <a:rPr lang="en-US" sz="2232" spc="44" dirty="0">
                  <a:solidFill>
                    <a:srgbClr val="FFFFFF"/>
                  </a:solidFill>
                  <a:latin typeface="Bradley Hand ITC" panose="03070402050302030203" pitchFamily="66" charset="0"/>
                </a:rPr>
                <a:t>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4630157" cy="20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 dirty="0" err="1">
                  <a:solidFill>
                    <a:srgbClr val="FFFFFF"/>
                  </a:solidFill>
                  <a:latin typeface="+mj-lt"/>
                </a:rPr>
                <a:t>Rendición</a:t>
              </a:r>
              <a:endParaRPr lang="en-US" sz="5382" spc="80" dirty="0">
                <a:solidFill>
                  <a:srgbClr val="FFFFFF"/>
                </a:solidFill>
                <a:latin typeface="+mj-lt"/>
              </a:endParaRPr>
            </a:p>
            <a:p>
              <a:pPr algn="r">
                <a:lnSpc>
                  <a:spcPts val="5921"/>
                </a:lnSpc>
              </a:pPr>
              <a:r>
                <a:rPr lang="en-US" sz="5382" spc="80" dirty="0">
                  <a:solidFill>
                    <a:srgbClr val="FFFFFF"/>
                  </a:solidFill>
                  <a:latin typeface="+mj-lt"/>
                </a:rPr>
                <a:t>de </a:t>
              </a:r>
              <a:r>
                <a:rPr lang="en-US" sz="5382" spc="80" dirty="0" err="1">
                  <a:solidFill>
                    <a:srgbClr val="FFFFFF"/>
                  </a:solidFill>
                  <a:latin typeface="+mj-lt"/>
                </a:rPr>
                <a:t>Cuentas</a:t>
              </a:r>
              <a:endParaRPr lang="en-US" sz="5382" spc="80" dirty="0">
                <a:solidFill>
                  <a:srgbClr val="FFFFFF"/>
                </a:solidFill>
                <a:latin typeface="+mj-lt"/>
              </a:endParaRP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C07AE72-040F-40D7-AC54-061FADBC48F1}"/>
              </a:ext>
            </a:extLst>
          </p:cNvPr>
          <p:cNvSpPr txBox="1"/>
          <p:nvPr/>
        </p:nvSpPr>
        <p:spPr>
          <a:xfrm>
            <a:off x="1028700" y="3390900"/>
            <a:ext cx="152781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4800" b="1" dirty="0"/>
              <a:t>Proyecto de Acuerdo No.076:</a:t>
            </a:r>
          </a:p>
          <a:p>
            <a:r>
              <a:rPr lang="es-419" sz="4000" dirty="0"/>
              <a:t> "POR EL CUAL SE IMPLEMENTA LA ARBORIZACIÓN EN EL DISTRITO TURÍSTICO Y CULTURAL DE CARTAGENA DE INDIAS, COMO PARTE INTEGRAL DE LOS PROYECTOS AMBIENTALES ESCOLARES EN LAS INSTITUCIONES EDUCATIVAS DEL DISTRITO Y SE DEFINEN RESPONSABILIDADES DEL ESTABLECIMIENTO PÚBLICO AMBIENTAL (EPA) Y LA SECRETARIA DE EDUCACIÓN"</a:t>
            </a:r>
          </a:p>
        </p:txBody>
      </p:sp>
    </p:spTree>
    <p:extLst>
      <p:ext uri="{BB962C8B-B14F-4D97-AF65-F5344CB8AC3E}">
        <p14:creationId xmlns:p14="http://schemas.microsoft.com/office/powerpoint/2010/main" val="1746605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744019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35195" y="-2084906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050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515095" y="488148"/>
            <a:ext cx="3472618" cy="2092548"/>
            <a:chOff x="0" y="38100"/>
            <a:chExt cx="4630157" cy="2790065"/>
          </a:xfrm>
        </p:grpSpPr>
        <p:sp>
          <p:nvSpPr>
            <p:cNvPr id="8" name="TextBox 8"/>
            <p:cNvSpPr txBox="1"/>
            <p:nvPr/>
          </p:nvSpPr>
          <p:spPr>
            <a:xfrm>
              <a:off x="0" y="2298105"/>
              <a:ext cx="4630157" cy="530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 dirty="0">
                  <a:solidFill>
                    <a:srgbClr val="FFFFFF"/>
                  </a:solidFill>
                  <a:latin typeface="Bradley Hand ITC" panose="03070402050302030203" pitchFamily="66" charset="0"/>
                </a:rPr>
                <a:t>Segundo </a:t>
              </a:r>
              <a:r>
                <a:rPr lang="en-US" sz="2232" spc="44" dirty="0" err="1">
                  <a:solidFill>
                    <a:srgbClr val="FFFFFF"/>
                  </a:solidFill>
                  <a:latin typeface="Bradley Hand ITC" panose="03070402050302030203" pitchFamily="66" charset="0"/>
                </a:rPr>
                <a:t>Semestre</a:t>
              </a:r>
              <a:r>
                <a:rPr lang="en-US" sz="2232" spc="44" dirty="0">
                  <a:solidFill>
                    <a:srgbClr val="FFFFFF"/>
                  </a:solidFill>
                  <a:latin typeface="Bradley Hand ITC" panose="03070402050302030203" pitchFamily="66" charset="0"/>
                </a:rPr>
                <a:t>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4630157" cy="20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 dirty="0" err="1">
                  <a:solidFill>
                    <a:srgbClr val="FFFFFF"/>
                  </a:solidFill>
                  <a:latin typeface="+mj-lt"/>
                </a:rPr>
                <a:t>Rendición</a:t>
              </a:r>
              <a:endParaRPr lang="en-US" sz="5382" spc="80" dirty="0">
                <a:solidFill>
                  <a:srgbClr val="FFFFFF"/>
                </a:solidFill>
                <a:latin typeface="+mj-lt"/>
              </a:endParaRPr>
            </a:p>
            <a:p>
              <a:pPr algn="r">
                <a:lnSpc>
                  <a:spcPts val="5921"/>
                </a:lnSpc>
              </a:pPr>
              <a:r>
                <a:rPr lang="en-US" sz="5382" spc="80" dirty="0">
                  <a:solidFill>
                    <a:srgbClr val="FFFFFF"/>
                  </a:solidFill>
                  <a:latin typeface="+mj-lt"/>
                </a:rPr>
                <a:t>de </a:t>
              </a:r>
              <a:r>
                <a:rPr lang="en-US" sz="5382" spc="80" dirty="0" err="1">
                  <a:solidFill>
                    <a:srgbClr val="FFFFFF"/>
                  </a:solidFill>
                  <a:latin typeface="+mj-lt"/>
                </a:rPr>
                <a:t>Cuentas</a:t>
              </a:r>
              <a:endParaRPr lang="en-US" sz="5382" spc="80" dirty="0">
                <a:solidFill>
                  <a:srgbClr val="FFFFFF"/>
                </a:solidFill>
                <a:latin typeface="+mj-lt"/>
              </a:endParaRP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50DB736-06BB-4EBC-8D32-5E7E64DC77C2}"/>
              </a:ext>
            </a:extLst>
          </p:cNvPr>
          <p:cNvSpPr txBox="1"/>
          <p:nvPr/>
        </p:nvSpPr>
        <p:spPr>
          <a:xfrm>
            <a:off x="838200" y="3848100"/>
            <a:ext cx="16764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4400" b="1" dirty="0"/>
              <a:t>PROYECTO DE ACUERDO No. 082 </a:t>
            </a:r>
          </a:p>
          <a:p>
            <a:r>
              <a:rPr lang="es-419" sz="3600" dirty="0"/>
              <a:t>“POR MEDIO DEL CUAL SE REALIZA UN TRASLADO ENTRE UNIDADES EJECUTORAS EN EL</a:t>
            </a:r>
          </a:p>
          <a:p>
            <a:r>
              <a:rPr lang="es-419" sz="3600" dirty="0"/>
              <a:t>PRESUPUESTO DE RENTAS, RECURSOS DE CAPITAL Y RECURSOS DE FONDOS</a:t>
            </a:r>
          </a:p>
          <a:p>
            <a:r>
              <a:rPr lang="es-419" sz="3600" dirty="0"/>
              <a:t>ESPECIALES; LAS APROPIACIONES DE FUNCIONAMIENTO Y DE SERVICIO DE LA</a:t>
            </a:r>
          </a:p>
          <a:p>
            <a:r>
              <a:rPr lang="es-419" sz="3600" dirty="0"/>
              <a:t>DEUDA, ASÍ COMO EL PLAN DE INVERSIONES CON ENFOQUE DE GÉNERO PARA LA</a:t>
            </a:r>
          </a:p>
          <a:p>
            <a:r>
              <a:rPr lang="es-419" sz="3600" dirty="0"/>
              <a:t>VIGENCIA FISCAL DEL 1° DE ENERO AL 31 DE DICIEMBRE DE 2021 EN EL DISTRITO</a:t>
            </a:r>
          </a:p>
          <a:p>
            <a:r>
              <a:rPr lang="es-419" sz="3600" dirty="0"/>
              <a:t>TURÍSTICO Y CULTURAL DE CARTAGENA DE INDIAS Y SE DICTAN OTRAS</a:t>
            </a:r>
          </a:p>
          <a:p>
            <a:r>
              <a:rPr lang="es-419" sz="3600" dirty="0"/>
              <a:t>DISPOSICIONES”.</a:t>
            </a:r>
          </a:p>
        </p:txBody>
      </p:sp>
    </p:spTree>
    <p:extLst>
      <p:ext uri="{BB962C8B-B14F-4D97-AF65-F5344CB8AC3E}">
        <p14:creationId xmlns:p14="http://schemas.microsoft.com/office/powerpoint/2010/main" val="2211808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744019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35195" y="-2084906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050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515095" y="488148"/>
            <a:ext cx="3472618" cy="2092548"/>
            <a:chOff x="0" y="38100"/>
            <a:chExt cx="4630157" cy="2790065"/>
          </a:xfrm>
        </p:grpSpPr>
        <p:sp>
          <p:nvSpPr>
            <p:cNvPr id="8" name="TextBox 8"/>
            <p:cNvSpPr txBox="1"/>
            <p:nvPr/>
          </p:nvSpPr>
          <p:spPr>
            <a:xfrm>
              <a:off x="0" y="2298105"/>
              <a:ext cx="4630157" cy="530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 dirty="0">
                  <a:solidFill>
                    <a:srgbClr val="FFFFFF"/>
                  </a:solidFill>
                  <a:latin typeface="Bradley Hand ITC" panose="03070402050302030203" pitchFamily="66" charset="0"/>
                </a:rPr>
                <a:t>Segundo </a:t>
              </a:r>
              <a:r>
                <a:rPr lang="en-US" sz="2232" spc="44" dirty="0" err="1">
                  <a:solidFill>
                    <a:srgbClr val="FFFFFF"/>
                  </a:solidFill>
                  <a:latin typeface="Bradley Hand ITC" panose="03070402050302030203" pitchFamily="66" charset="0"/>
                </a:rPr>
                <a:t>Semestre</a:t>
              </a:r>
              <a:r>
                <a:rPr lang="en-US" sz="2232" spc="44" dirty="0">
                  <a:solidFill>
                    <a:srgbClr val="FFFFFF"/>
                  </a:solidFill>
                  <a:latin typeface="Bradley Hand ITC" panose="03070402050302030203" pitchFamily="66" charset="0"/>
                </a:rPr>
                <a:t>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4630157" cy="20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 dirty="0" err="1">
                  <a:solidFill>
                    <a:srgbClr val="FFFFFF"/>
                  </a:solidFill>
                  <a:latin typeface="+mj-lt"/>
                </a:rPr>
                <a:t>Rendición</a:t>
              </a:r>
              <a:endParaRPr lang="en-US" sz="5382" spc="80" dirty="0">
                <a:solidFill>
                  <a:srgbClr val="FFFFFF"/>
                </a:solidFill>
                <a:latin typeface="+mj-lt"/>
              </a:endParaRPr>
            </a:p>
            <a:p>
              <a:pPr algn="r">
                <a:lnSpc>
                  <a:spcPts val="5921"/>
                </a:lnSpc>
              </a:pPr>
              <a:r>
                <a:rPr lang="en-US" sz="5382" spc="80" dirty="0">
                  <a:solidFill>
                    <a:srgbClr val="FFFFFF"/>
                  </a:solidFill>
                  <a:latin typeface="+mj-lt"/>
                </a:rPr>
                <a:t>de </a:t>
              </a:r>
              <a:r>
                <a:rPr lang="en-US" sz="5382" spc="80" dirty="0" err="1">
                  <a:solidFill>
                    <a:srgbClr val="FFFFFF"/>
                  </a:solidFill>
                  <a:latin typeface="+mj-lt"/>
                </a:rPr>
                <a:t>Cuentas</a:t>
              </a:r>
              <a:endParaRPr lang="en-US" sz="5382" spc="80" dirty="0">
                <a:solidFill>
                  <a:srgbClr val="FFFFFF"/>
                </a:solidFill>
                <a:latin typeface="+mj-lt"/>
              </a:endParaRP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93BF06B-B8E4-41BE-A687-C48E4417593F}"/>
              </a:ext>
            </a:extLst>
          </p:cNvPr>
          <p:cNvSpPr txBox="1"/>
          <p:nvPr/>
        </p:nvSpPr>
        <p:spPr>
          <a:xfrm>
            <a:off x="914400" y="3695700"/>
            <a:ext cx="16611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4400" b="1" dirty="0"/>
              <a:t>DEBATE PROYECTO DE ACUERDO No 101</a:t>
            </a:r>
          </a:p>
          <a:p>
            <a:r>
              <a:rPr lang="es-419" sz="4400" dirty="0"/>
              <a:t>“Por medio del cual se autoriza al Alcalde Mayor de Cartagena de Indias, para ceder a título gratuito bienes inmuebles fiscales ocupados ilegalmente en aplicación del artículo 277 de la Ley 1955 de 2019 y el Decreto Reglamentario 149 del 04 de febrero de 2020 y se dictan</a:t>
            </a:r>
          </a:p>
          <a:p>
            <a:r>
              <a:rPr lang="es-419" sz="4400" dirty="0"/>
              <a:t>otras disposiciones.”</a:t>
            </a:r>
          </a:p>
        </p:txBody>
      </p:sp>
    </p:spTree>
    <p:extLst>
      <p:ext uri="{BB962C8B-B14F-4D97-AF65-F5344CB8AC3E}">
        <p14:creationId xmlns:p14="http://schemas.microsoft.com/office/powerpoint/2010/main" val="3615550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744019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35195" y="-2084906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050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515095" y="488148"/>
            <a:ext cx="3472618" cy="2092548"/>
            <a:chOff x="0" y="38100"/>
            <a:chExt cx="4630157" cy="2790065"/>
          </a:xfrm>
        </p:grpSpPr>
        <p:sp>
          <p:nvSpPr>
            <p:cNvPr id="8" name="TextBox 8"/>
            <p:cNvSpPr txBox="1"/>
            <p:nvPr/>
          </p:nvSpPr>
          <p:spPr>
            <a:xfrm>
              <a:off x="0" y="2298105"/>
              <a:ext cx="4630157" cy="530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 dirty="0">
                  <a:solidFill>
                    <a:srgbClr val="FFFFFF"/>
                  </a:solidFill>
                  <a:latin typeface="Bradley Hand ITC" panose="03070402050302030203" pitchFamily="66" charset="0"/>
                </a:rPr>
                <a:t>Segundo </a:t>
              </a:r>
              <a:r>
                <a:rPr lang="en-US" sz="2232" spc="44" dirty="0" err="1">
                  <a:solidFill>
                    <a:srgbClr val="FFFFFF"/>
                  </a:solidFill>
                  <a:latin typeface="Bradley Hand ITC" panose="03070402050302030203" pitchFamily="66" charset="0"/>
                </a:rPr>
                <a:t>Semestre</a:t>
              </a:r>
              <a:r>
                <a:rPr lang="en-US" sz="2232" spc="44" dirty="0">
                  <a:solidFill>
                    <a:srgbClr val="FFFFFF"/>
                  </a:solidFill>
                  <a:latin typeface="Bradley Hand ITC" panose="03070402050302030203" pitchFamily="66" charset="0"/>
                </a:rPr>
                <a:t>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4630157" cy="20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 dirty="0" err="1">
                  <a:solidFill>
                    <a:srgbClr val="FFFFFF"/>
                  </a:solidFill>
                  <a:latin typeface="+mj-lt"/>
                </a:rPr>
                <a:t>Rendición</a:t>
              </a:r>
              <a:endParaRPr lang="en-US" sz="5382" spc="80" dirty="0">
                <a:solidFill>
                  <a:srgbClr val="FFFFFF"/>
                </a:solidFill>
                <a:latin typeface="+mj-lt"/>
              </a:endParaRPr>
            </a:p>
            <a:p>
              <a:pPr algn="r">
                <a:lnSpc>
                  <a:spcPts val="5921"/>
                </a:lnSpc>
              </a:pPr>
              <a:r>
                <a:rPr lang="en-US" sz="5382" spc="80" dirty="0">
                  <a:solidFill>
                    <a:srgbClr val="FFFFFF"/>
                  </a:solidFill>
                  <a:latin typeface="+mj-lt"/>
                </a:rPr>
                <a:t>de </a:t>
              </a:r>
              <a:r>
                <a:rPr lang="en-US" sz="5382" spc="80" dirty="0" err="1">
                  <a:solidFill>
                    <a:srgbClr val="FFFFFF"/>
                  </a:solidFill>
                  <a:latin typeface="+mj-lt"/>
                </a:rPr>
                <a:t>Cuentas</a:t>
              </a:r>
              <a:endParaRPr lang="en-US" sz="5382" spc="80" dirty="0">
                <a:solidFill>
                  <a:srgbClr val="FFFFFF"/>
                </a:solidFill>
                <a:latin typeface="+mj-lt"/>
              </a:endParaRP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1F3CEE7-E620-4334-BBEC-43DF23D7C1BD}"/>
              </a:ext>
            </a:extLst>
          </p:cNvPr>
          <p:cNvSpPr txBox="1"/>
          <p:nvPr/>
        </p:nvSpPr>
        <p:spPr>
          <a:xfrm>
            <a:off x="2958853" y="876300"/>
            <a:ext cx="115562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5400" dirty="0">
                <a:latin typeface="Arial Black" panose="020B0A04020102020204" pitchFamily="34" charset="0"/>
                <a:cs typeface="Arial" panose="020B0604020202020204" pitchFamily="34" charset="0"/>
              </a:rPr>
              <a:t>Solicitud de Información Secretaría de Hacienda Distrital</a:t>
            </a:r>
            <a:r>
              <a:rPr lang="es-419" dirty="0"/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F137E60-670D-445A-B9CF-90C0A22763BC}"/>
              </a:ext>
            </a:extLst>
          </p:cNvPr>
          <p:cNvSpPr txBox="1"/>
          <p:nvPr/>
        </p:nvSpPr>
        <p:spPr>
          <a:xfrm>
            <a:off x="457200" y="3461623"/>
            <a:ext cx="17530513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419" sz="2800" dirty="0">
                <a:latin typeface="Arial" panose="020B0604020202020204" pitchFamily="34" charset="0"/>
                <a:cs typeface="Arial" panose="020B0604020202020204" pitchFamily="34" charset="0"/>
              </a:rPr>
              <a:t>En nuestra calidad de miembros de las tres (3) Comisiones Permanentes, a saber: Primera o del Plan, Comisión Segunda o de Presupuesto y de Asuntos Fiscales, y la Comisión Tercera o Administrativa y de Asuntos Generales, del Honorable Concejo Distrital de Cartagena de Indias, en uso de las facultades legales y constitucionales que nos  otorga el artículo 313 CN, la Ley 1617 de Febrero del 2013 y la Ley 134, nos permitimos hacer la siguiente solicitud de información, en aras de preparar un debate de control político.</a:t>
            </a:r>
          </a:p>
          <a:p>
            <a:pPr algn="just"/>
            <a:r>
              <a:rPr lang="es-419" sz="2800" b="1" dirty="0">
                <a:latin typeface="Arial" panose="020B0604020202020204" pitchFamily="34" charset="0"/>
                <a:cs typeface="Arial" panose="020B0604020202020204" pitchFamily="34" charset="0"/>
              </a:rPr>
              <a:t>Antecedentes:</a:t>
            </a:r>
            <a:r>
              <a:rPr lang="es-419" sz="2800" dirty="0">
                <a:latin typeface="Arial" panose="020B0604020202020204" pitchFamily="34" charset="0"/>
                <a:cs typeface="Arial" panose="020B0604020202020204" pitchFamily="34" charset="0"/>
              </a:rPr>
              <a:t> antes de adentrarnos en la presente petición, es importante indicar que los particulares sólo son responsables ante las autoridades por infringir la Constitución y las leyes. Los servidores públicos lo son por la misma causa y por omisión o extralimitación en el ejercicio de sus funciones.</a:t>
            </a:r>
          </a:p>
          <a:p>
            <a:pPr algn="just"/>
            <a:r>
              <a:rPr lang="es-419" sz="2800" dirty="0">
                <a:latin typeface="Arial" panose="020B0604020202020204" pitchFamily="34" charset="0"/>
                <a:cs typeface="Arial" panose="020B0604020202020204" pitchFamily="34" charset="0"/>
              </a:rPr>
              <a:t>También es importante traer a colación, el artículo 122 de la Constitución Política, el cual señala: “No habrá empleo público que no tenga funciones detalladas en ley o reglamento, y para proveer los de carácter remunerado, se requiere que estén contemplados en la respectiva planta y previstos sus emolumentos en el presupuesto correspondiente.</a:t>
            </a:r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037582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744019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35195" y="-2084906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050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515095" y="488148"/>
            <a:ext cx="3472618" cy="2092548"/>
            <a:chOff x="0" y="38100"/>
            <a:chExt cx="4630157" cy="2790065"/>
          </a:xfrm>
        </p:grpSpPr>
        <p:sp>
          <p:nvSpPr>
            <p:cNvPr id="8" name="TextBox 8"/>
            <p:cNvSpPr txBox="1"/>
            <p:nvPr/>
          </p:nvSpPr>
          <p:spPr>
            <a:xfrm>
              <a:off x="0" y="2298105"/>
              <a:ext cx="4630157" cy="530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 dirty="0">
                  <a:solidFill>
                    <a:srgbClr val="FFFFFF"/>
                  </a:solidFill>
                  <a:latin typeface="Bradley Hand ITC" panose="03070402050302030203" pitchFamily="66" charset="0"/>
                </a:rPr>
                <a:t>Segundo </a:t>
              </a:r>
              <a:r>
                <a:rPr lang="en-US" sz="2232" spc="44" dirty="0" err="1">
                  <a:solidFill>
                    <a:srgbClr val="FFFFFF"/>
                  </a:solidFill>
                  <a:latin typeface="Bradley Hand ITC" panose="03070402050302030203" pitchFamily="66" charset="0"/>
                </a:rPr>
                <a:t>Semestre</a:t>
              </a:r>
              <a:r>
                <a:rPr lang="en-US" sz="2232" spc="44" dirty="0">
                  <a:solidFill>
                    <a:srgbClr val="FFFFFF"/>
                  </a:solidFill>
                  <a:latin typeface="Bradley Hand ITC" panose="03070402050302030203" pitchFamily="66" charset="0"/>
                </a:rPr>
                <a:t>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4630157" cy="20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 dirty="0" err="1">
                  <a:solidFill>
                    <a:srgbClr val="FFFFFF"/>
                  </a:solidFill>
                  <a:latin typeface="+mj-lt"/>
                </a:rPr>
                <a:t>Rendición</a:t>
              </a:r>
              <a:endParaRPr lang="en-US" sz="5382" spc="80" dirty="0">
                <a:solidFill>
                  <a:srgbClr val="FFFFFF"/>
                </a:solidFill>
                <a:latin typeface="+mj-lt"/>
              </a:endParaRPr>
            </a:p>
            <a:p>
              <a:pPr algn="r">
                <a:lnSpc>
                  <a:spcPts val="5921"/>
                </a:lnSpc>
              </a:pPr>
              <a:r>
                <a:rPr lang="en-US" sz="5382" spc="80" dirty="0">
                  <a:solidFill>
                    <a:srgbClr val="FFFFFF"/>
                  </a:solidFill>
                  <a:latin typeface="+mj-lt"/>
                </a:rPr>
                <a:t>de </a:t>
              </a:r>
              <a:r>
                <a:rPr lang="en-US" sz="5382" spc="80" dirty="0" err="1">
                  <a:solidFill>
                    <a:srgbClr val="FFFFFF"/>
                  </a:solidFill>
                  <a:latin typeface="+mj-lt"/>
                </a:rPr>
                <a:t>Cuentas</a:t>
              </a:r>
              <a:endParaRPr lang="en-US" sz="5382" spc="80" dirty="0">
                <a:solidFill>
                  <a:srgbClr val="FFFFFF"/>
                </a:solidFill>
                <a:latin typeface="+mj-lt"/>
              </a:endParaRP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A9781DD-78F3-47D6-896F-C7D94943914F}"/>
              </a:ext>
            </a:extLst>
          </p:cNvPr>
          <p:cNvSpPr txBox="1"/>
          <p:nvPr/>
        </p:nvSpPr>
        <p:spPr>
          <a:xfrm>
            <a:off x="1028700" y="3467100"/>
            <a:ext cx="16959013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419" sz="2800" dirty="0"/>
              <a:t>Por instrucción de los Presidentes de las Comisión PRIMERA y SEGUNDA, Dr. Cesar </a:t>
            </a:r>
            <a:r>
              <a:rPr lang="es-419" sz="2800" dirty="0" err="1"/>
              <a:t>Pión</a:t>
            </a:r>
            <a:r>
              <a:rPr lang="es-419" sz="2800" dirty="0"/>
              <a:t> </a:t>
            </a:r>
            <a:r>
              <a:rPr lang="es-419" sz="2800" dirty="0" err="1"/>
              <a:t>Gonzalez</a:t>
            </a:r>
            <a:r>
              <a:rPr lang="es-419" sz="2800" dirty="0"/>
              <a:t> y Rodrigo Reyes Pereira  respectivamente, les comparto las ponencias para 2do debate de los Proyectos de Acuerdo que, seguidamente se relacionan, y además les notifico qué, el estudio en 2do debate se llevará a cabo en la sesión de comisión primera y segunda, correspondiente al día 25 de noviembre del 2021.</a:t>
            </a:r>
            <a:br>
              <a:rPr lang="es-419" sz="2800" dirty="0"/>
            </a:br>
            <a:r>
              <a:rPr lang="es-419" sz="2800" b="1" dirty="0"/>
              <a:t>1. Ponencia de segundo debate del proyecto de acuerdo No. 103. </a:t>
            </a:r>
            <a:r>
              <a:rPr lang="es-419" sz="2800" dirty="0"/>
              <a:t>"POR MEDIO DEL CUAL SE DEROGAN EL ACUERDO DISTRITAL 024 DE 1994 Y EL ARTÍCULO 11 DEL ACUERDO 009 DE 2011"</a:t>
            </a:r>
          </a:p>
          <a:p>
            <a:pPr algn="just"/>
            <a:r>
              <a:rPr lang="es-419" sz="2800" b="1" dirty="0"/>
              <a:t>2. Ponencia de segundo debate del proyecto de acuerdo No. 105. </a:t>
            </a:r>
            <a:r>
              <a:rPr lang="es-419" sz="2800" dirty="0"/>
              <a:t>“POR MEDIO DEL CUAL SE CREA LA COMISIÓN DE TRÁNSITO Y PARTICIPACIÓN CIUDADANA EN LA CIUDAD DE CARTAGENA DE INDIAS – CTPC”</a:t>
            </a:r>
          </a:p>
          <a:p>
            <a:pPr algn="just"/>
            <a:r>
              <a:rPr lang="es-419" sz="2800" b="1" dirty="0"/>
              <a:t>3. Ponencia de segundo debate del proyecto de acuerdo No. 106. </a:t>
            </a:r>
            <a:r>
              <a:rPr lang="es-419" sz="2800" dirty="0"/>
              <a:t>“MEDIANTE EL CUAL SE MODIFICA EL NOMBRE DEL ESTADIO 8 DE DICIEMBRE DE PASACABALLOS, PARA DENOMINARLO “ESTADIO RADHAMÉS RAMOS SANTAMARÍA” COMO FORMA DE EXALTAR DE MANERA PÓSTUMA LA MEMORIA DEL CIUDADANO RADHAMÉS RAMOS SANTAMARÍA.”</a:t>
            </a:r>
          </a:p>
          <a:p>
            <a:br>
              <a:rPr lang="es-419" sz="2800" dirty="0"/>
            </a:br>
            <a:endParaRPr lang="es-419" sz="2800" dirty="0"/>
          </a:p>
        </p:txBody>
      </p:sp>
    </p:spTree>
    <p:extLst>
      <p:ext uri="{BB962C8B-B14F-4D97-AF65-F5344CB8AC3E}">
        <p14:creationId xmlns:p14="http://schemas.microsoft.com/office/powerpoint/2010/main" val="2749105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744019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35195" y="-2084906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050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515095" y="488148"/>
            <a:ext cx="3472618" cy="2092548"/>
            <a:chOff x="0" y="38100"/>
            <a:chExt cx="4630157" cy="2790065"/>
          </a:xfrm>
        </p:grpSpPr>
        <p:sp>
          <p:nvSpPr>
            <p:cNvPr id="8" name="TextBox 8"/>
            <p:cNvSpPr txBox="1"/>
            <p:nvPr/>
          </p:nvSpPr>
          <p:spPr>
            <a:xfrm>
              <a:off x="0" y="2298105"/>
              <a:ext cx="4630157" cy="530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 dirty="0">
                  <a:solidFill>
                    <a:srgbClr val="FFFFFF"/>
                  </a:solidFill>
                  <a:latin typeface="Bradley Hand ITC" panose="03070402050302030203" pitchFamily="66" charset="0"/>
                </a:rPr>
                <a:t>Segundo </a:t>
              </a:r>
              <a:r>
                <a:rPr lang="en-US" sz="2232" spc="44" dirty="0" err="1">
                  <a:solidFill>
                    <a:srgbClr val="FFFFFF"/>
                  </a:solidFill>
                  <a:latin typeface="Bradley Hand ITC" panose="03070402050302030203" pitchFamily="66" charset="0"/>
                </a:rPr>
                <a:t>Semestre</a:t>
              </a:r>
              <a:r>
                <a:rPr lang="en-US" sz="2232" spc="44" dirty="0">
                  <a:solidFill>
                    <a:srgbClr val="FFFFFF"/>
                  </a:solidFill>
                  <a:latin typeface="Bradley Hand ITC" panose="03070402050302030203" pitchFamily="66" charset="0"/>
                </a:rPr>
                <a:t>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4630157" cy="20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 dirty="0" err="1">
                  <a:solidFill>
                    <a:srgbClr val="FFFFFF"/>
                  </a:solidFill>
                  <a:latin typeface="+mj-lt"/>
                </a:rPr>
                <a:t>Rendición</a:t>
              </a:r>
              <a:endParaRPr lang="en-US" sz="5382" spc="80" dirty="0">
                <a:solidFill>
                  <a:srgbClr val="FFFFFF"/>
                </a:solidFill>
                <a:latin typeface="+mj-lt"/>
              </a:endParaRPr>
            </a:p>
            <a:p>
              <a:pPr algn="r">
                <a:lnSpc>
                  <a:spcPts val="5921"/>
                </a:lnSpc>
              </a:pPr>
              <a:r>
                <a:rPr lang="en-US" sz="5382" spc="80" dirty="0">
                  <a:solidFill>
                    <a:srgbClr val="FFFFFF"/>
                  </a:solidFill>
                  <a:latin typeface="+mj-lt"/>
                </a:rPr>
                <a:t>de </a:t>
              </a:r>
              <a:r>
                <a:rPr lang="en-US" sz="5382" spc="80" dirty="0" err="1">
                  <a:solidFill>
                    <a:srgbClr val="FFFFFF"/>
                  </a:solidFill>
                  <a:latin typeface="+mj-lt"/>
                </a:rPr>
                <a:t>Cuentas</a:t>
              </a:r>
              <a:endParaRPr lang="en-US" sz="5382" spc="80" dirty="0">
                <a:solidFill>
                  <a:srgbClr val="FFFFFF"/>
                </a:solidFill>
                <a:latin typeface="+mj-lt"/>
              </a:endParaRP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  <p:pic>
        <p:nvPicPr>
          <p:cNvPr id="11" name="Marcador de contenido 3">
            <a:extLst>
              <a:ext uri="{FF2B5EF4-FFF2-40B4-BE49-F238E27FC236}">
                <a16:creationId xmlns:a16="http://schemas.microsoft.com/office/drawing/2014/main" id="{C8378EF0-3067-46C1-95D2-77F9A484A7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346" y="190500"/>
            <a:ext cx="7543800" cy="8894437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75852EC2-1D01-4BF0-A7FC-66FF9BE2EC20}"/>
              </a:ext>
            </a:extLst>
          </p:cNvPr>
          <p:cNvSpPr/>
          <p:nvPr/>
        </p:nvSpPr>
        <p:spPr>
          <a:xfrm>
            <a:off x="11658600" y="1169965"/>
            <a:ext cx="228600" cy="3218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D6EA358C-CD8D-4617-B0DC-93CF90947F2E}"/>
              </a:ext>
            </a:extLst>
          </p:cNvPr>
          <p:cNvSpPr/>
          <p:nvPr/>
        </p:nvSpPr>
        <p:spPr>
          <a:xfrm>
            <a:off x="11746774" y="2933700"/>
            <a:ext cx="228600" cy="3218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4CB8454F-657A-4C99-A887-F75A2F021DB9}"/>
              </a:ext>
            </a:extLst>
          </p:cNvPr>
          <p:cNvSpPr/>
          <p:nvPr/>
        </p:nvSpPr>
        <p:spPr>
          <a:xfrm>
            <a:off x="11746774" y="3412027"/>
            <a:ext cx="228600" cy="3218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E312F9B5-4EF5-4E1C-9CD4-F6B23AAB5D84}"/>
              </a:ext>
            </a:extLst>
          </p:cNvPr>
          <p:cNvSpPr/>
          <p:nvPr/>
        </p:nvSpPr>
        <p:spPr>
          <a:xfrm>
            <a:off x="11772900" y="3852141"/>
            <a:ext cx="228600" cy="3218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77CCCA95-A111-4811-99F7-E0660F2A8D50}"/>
              </a:ext>
            </a:extLst>
          </p:cNvPr>
          <p:cNvSpPr/>
          <p:nvPr/>
        </p:nvSpPr>
        <p:spPr>
          <a:xfrm>
            <a:off x="11772900" y="4345382"/>
            <a:ext cx="228600" cy="3218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4173E4C7-652F-420E-8E69-9E68A3776A41}"/>
              </a:ext>
            </a:extLst>
          </p:cNvPr>
          <p:cNvSpPr/>
          <p:nvPr/>
        </p:nvSpPr>
        <p:spPr>
          <a:xfrm>
            <a:off x="11782697" y="4733938"/>
            <a:ext cx="228600" cy="3218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13C08CFC-374A-4950-9F6E-2ED3E558563A}"/>
              </a:ext>
            </a:extLst>
          </p:cNvPr>
          <p:cNvSpPr/>
          <p:nvPr/>
        </p:nvSpPr>
        <p:spPr>
          <a:xfrm>
            <a:off x="11782697" y="6508434"/>
            <a:ext cx="228600" cy="3218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EA8E39C3-F817-42AC-88D5-B2B17643945A}"/>
              </a:ext>
            </a:extLst>
          </p:cNvPr>
          <p:cNvSpPr/>
          <p:nvPr/>
        </p:nvSpPr>
        <p:spPr>
          <a:xfrm>
            <a:off x="11896997" y="8753151"/>
            <a:ext cx="228600" cy="3218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496056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744019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35195" y="-2084906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050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515095" y="488148"/>
            <a:ext cx="3472618" cy="2092548"/>
            <a:chOff x="0" y="38100"/>
            <a:chExt cx="4630157" cy="2790065"/>
          </a:xfrm>
        </p:grpSpPr>
        <p:sp>
          <p:nvSpPr>
            <p:cNvPr id="8" name="TextBox 8"/>
            <p:cNvSpPr txBox="1"/>
            <p:nvPr/>
          </p:nvSpPr>
          <p:spPr>
            <a:xfrm>
              <a:off x="0" y="2298105"/>
              <a:ext cx="4630157" cy="530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 dirty="0">
                  <a:solidFill>
                    <a:srgbClr val="FFFFFF"/>
                  </a:solidFill>
                  <a:latin typeface="Bradley Hand ITC" panose="03070402050302030203" pitchFamily="66" charset="0"/>
                </a:rPr>
                <a:t>Segundo </a:t>
              </a:r>
              <a:r>
                <a:rPr lang="en-US" sz="2232" spc="44" dirty="0" err="1">
                  <a:solidFill>
                    <a:srgbClr val="FFFFFF"/>
                  </a:solidFill>
                  <a:latin typeface="Bradley Hand ITC" panose="03070402050302030203" pitchFamily="66" charset="0"/>
                </a:rPr>
                <a:t>Semestre</a:t>
              </a:r>
              <a:r>
                <a:rPr lang="en-US" sz="2232" spc="44" dirty="0">
                  <a:solidFill>
                    <a:srgbClr val="FFFFFF"/>
                  </a:solidFill>
                  <a:latin typeface="Bradley Hand ITC" panose="03070402050302030203" pitchFamily="66" charset="0"/>
                </a:rPr>
                <a:t>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4630157" cy="20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 dirty="0" err="1">
                  <a:solidFill>
                    <a:srgbClr val="FFFFFF"/>
                  </a:solidFill>
                  <a:latin typeface="+mj-lt"/>
                </a:rPr>
                <a:t>Rendición</a:t>
              </a:r>
              <a:endParaRPr lang="en-US" sz="5382" spc="80" dirty="0">
                <a:solidFill>
                  <a:srgbClr val="FFFFFF"/>
                </a:solidFill>
                <a:latin typeface="+mj-lt"/>
              </a:endParaRPr>
            </a:p>
            <a:p>
              <a:pPr algn="r">
                <a:lnSpc>
                  <a:spcPts val="5921"/>
                </a:lnSpc>
              </a:pPr>
              <a:r>
                <a:rPr lang="en-US" sz="5382" spc="80" dirty="0">
                  <a:solidFill>
                    <a:srgbClr val="FFFFFF"/>
                  </a:solidFill>
                  <a:latin typeface="+mj-lt"/>
                </a:rPr>
                <a:t>de </a:t>
              </a:r>
              <a:r>
                <a:rPr lang="en-US" sz="5382" spc="80" dirty="0" err="1">
                  <a:solidFill>
                    <a:srgbClr val="FFFFFF"/>
                  </a:solidFill>
                  <a:latin typeface="+mj-lt"/>
                </a:rPr>
                <a:t>Cuentas</a:t>
              </a:r>
              <a:endParaRPr lang="en-US" sz="5382" spc="80" dirty="0">
                <a:solidFill>
                  <a:srgbClr val="FFFFFF"/>
                </a:solidFill>
                <a:latin typeface="+mj-lt"/>
              </a:endParaRP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FFE4261-F644-4B53-894C-18F6CDEE75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1384"/>
          <a:stretch>
            <a:fillRect/>
          </a:stretch>
        </p:blipFill>
        <p:spPr>
          <a:xfrm>
            <a:off x="3956717" y="396550"/>
            <a:ext cx="9683083" cy="924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38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744019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35195" y="-2084906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050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515095" y="488148"/>
            <a:ext cx="3472618" cy="2092548"/>
            <a:chOff x="0" y="38100"/>
            <a:chExt cx="4630157" cy="2790065"/>
          </a:xfrm>
        </p:grpSpPr>
        <p:sp>
          <p:nvSpPr>
            <p:cNvPr id="8" name="TextBox 8"/>
            <p:cNvSpPr txBox="1"/>
            <p:nvPr/>
          </p:nvSpPr>
          <p:spPr>
            <a:xfrm>
              <a:off x="0" y="2298105"/>
              <a:ext cx="4630157" cy="530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 dirty="0">
                  <a:solidFill>
                    <a:srgbClr val="FFFFFF"/>
                  </a:solidFill>
                  <a:latin typeface="Bradley Hand ITC" panose="03070402050302030203" pitchFamily="66" charset="0"/>
                </a:rPr>
                <a:t>Segundo </a:t>
              </a:r>
              <a:r>
                <a:rPr lang="en-US" sz="2232" spc="44" dirty="0" err="1">
                  <a:solidFill>
                    <a:srgbClr val="FFFFFF"/>
                  </a:solidFill>
                  <a:latin typeface="Bradley Hand ITC" panose="03070402050302030203" pitchFamily="66" charset="0"/>
                </a:rPr>
                <a:t>Semestre</a:t>
              </a:r>
              <a:r>
                <a:rPr lang="en-US" sz="2232" spc="44" dirty="0">
                  <a:solidFill>
                    <a:srgbClr val="FFFFFF"/>
                  </a:solidFill>
                  <a:latin typeface="Bradley Hand ITC" panose="03070402050302030203" pitchFamily="66" charset="0"/>
                </a:rPr>
                <a:t>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4630157" cy="20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 dirty="0" err="1">
                  <a:solidFill>
                    <a:srgbClr val="FFFFFF"/>
                  </a:solidFill>
                  <a:latin typeface="+mj-lt"/>
                </a:rPr>
                <a:t>Rendición</a:t>
              </a:r>
              <a:endParaRPr lang="en-US" sz="5382" spc="80" dirty="0">
                <a:solidFill>
                  <a:srgbClr val="FFFFFF"/>
                </a:solidFill>
                <a:latin typeface="+mj-lt"/>
              </a:endParaRPr>
            </a:p>
            <a:p>
              <a:pPr algn="r">
                <a:lnSpc>
                  <a:spcPts val="5921"/>
                </a:lnSpc>
              </a:pPr>
              <a:r>
                <a:rPr lang="en-US" sz="5382" spc="80" dirty="0">
                  <a:solidFill>
                    <a:srgbClr val="FFFFFF"/>
                  </a:solidFill>
                  <a:latin typeface="+mj-lt"/>
                </a:rPr>
                <a:t>de </a:t>
              </a:r>
              <a:r>
                <a:rPr lang="en-US" sz="5382" spc="80" dirty="0" err="1">
                  <a:solidFill>
                    <a:srgbClr val="FFFFFF"/>
                  </a:solidFill>
                  <a:latin typeface="+mj-lt"/>
                </a:rPr>
                <a:t>Cuentas</a:t>
              </a:r>
              <a:endParaRPr lang="en-US" sz="5382" spc="80" dirty="0">
                <a:solidFill>
                  <a:srgbClr val="FFFFFF"/>
                </a:solidFill>
                <a:latin typeface="+mj-lt"/>
              </a:endParaRP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C57FBE8-9F5F-4B33-98A4-6FE93FBB52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67891"/>
            <a:ext cx="9515211" cy="929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05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744019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35195" y="-2084906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180B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3148348" y="402424"/>
            <a:ext cx="11786852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  <a:spcBef>
                <a:spcPct val="0"/>
              </a:spcBef>
            </a:pPr>
            <a:r>
              <a:rPr lang="en-US" sz="8000" dirty="0">
                <a:solidFill>
                  <a:srgbClr val="FFFFFF"/>
                </a:solidFill>
                <a:latin typeface="Poppins Medium"/>
              </a:rPr>
              <a:t>SECRETARIA DE PLANEACION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36039" y="3418652"/>
            <a:ext cx="6010279" cy="2293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80"/>
              </a:lnSpc>
            </a:pPr>
            <a:r>
              <a:rPr lang="en-US" sz="2150" dirty="0">
                <a:solidFill>
                  <a:srgbClr val="FFFFFF"/>
                </a:solidFill>
                <a:latin typeface="Poppins Medium Bold"/>
              </a:rPr>
              <a:t>TEXTOS</a:t>
            </a:r>
          </a:p>
          <a:p>
            <a:pPr>
              <a:lnSpc>
                <a:spcPts val="2580"/>
              </a:lnSpc>
            </a:pPr>
            <a:r>
              <a:rPr lang="en-US" sz="2150" dirty="0" err="1">
                <a:solidFill>
                  <a:srgbClr val="FFFFFF"/>
                </a:solidFill>
                <a:latin typeface="Poppins Medium Bold"/>
              </a:rPr>
              <a:t>Textos</a:t>
            </a:r>
            <a:endParaRPr lang="en-US" sz="2150" dirty="0">
              <a:solidFill>
                <a:srgbClr val="FFFFFF"/>
              </a:solidFill>
              <a:latin typeface="Poppins Medium Bold"/>
            </a:endParaRPr>
          </a:p>
          <a:p>
            <a:pPr>
              <a:lnSpc>
                <a:spcPts val="2580"/>
              </a:lnSpc>
            </a:pPr>
            <a:r>
              <a:rPr lang="en-US" sz="2150" dirty="0">
                <a:solidFill>
                  <a:srgbClr val="FFFFFF"/>
                </a:solidFill>
                <a:latin typeface="Poppins Medium Bold"/>
              </a:rPr>
              <a:t>TEXTOS</a:t>
            </a:r>
          </a:p>
          <a:p>
            <a:pPr>
              <a:lnSpc>
                <a:spcPts val="2580"/>
              </a:lnSpc>
            </a:pPr>
            <a:r>
              <a:rPr lang="en-US" sz="2150" dirty="0" err="1">
                <a:solidFill>
                  <a:srgbClr val="FFFFFF"/>
                </a:solidFill>
                <a:latin typeface="Poppins Medium Bold"/>
              </a:rPr>
              <a:t>Textos</a:t>
            </a:r>
            <a:endParaRPr lang="en-US" sz="2150" dirty="0">
              <a:solidFill>
                <a:srgbClr val="FFFFFF"/>
              </a:solidFill>
              <a:latin typeface="Poppins Medium Bold"/>
            </a:endParaRPr>
          </a:p>
          <a:p>
            <a:pPr>
              <a:lnSpc>
                <a:spcPts val="2580"/>
              </a:lnSpc>
            </a:pPr>
            <a:endParaRPr lang="en-US" sz="2150" dirty="0">
              <a:solidFill>
                <a:srgbClr val="FFFFFF"/>
              </a:solidFill>
              <a:latin typeface="Poppins Medium Bold"/>
            </a:endParaRPr>
          </a:p>
          <a:p>
            <a:pPr>
              <a:lnSpc>
                <a:spcPts val="2580"/>
              </a:lnSpc>
            </a:pPr>
            <a:r>
              <a:rPr lang="en-US" sz="2150" dirty="0">
                <a:solidFill>
                  <a:srgbClr val="FFFFFF"/>
                </a:solidFill>
                <a:latin typeface="Poppins Medium Bold"/>
              </a:rPr>
              <a:t>TEXTOS</a:t>
            </a:r>
          </a:p>
          <a:p>
            <a:pPr marL="0" lvl="0" indent="0" algn="l">
              <a:lnSpc>
                <a:spcPts val="2580"/>
              </a:lnSpc>
              <a:spcBef>
                <a:spcPct val="0"/>
              </a:spcBef>
            </a:pPr>
            <a:r>
              <a:rPr lang="en-US" sz="2150" dirty="0" err="1">
                <a:solidFill>
                  <a:srgbClr val="FFFFFF"/>
                </a:solidFill>
                <a:latin typeface="Poppins Medium Bold"/>
              </a:rPr>
              <a:t>Textos</a:t>
            </a:r>
            <a:endParaRPr lang="en-US" sz="2150" dirty="0">
              <a:solidFill>
                <a:srgbClr val="FFFFFF"/>
              </a:solidFill>
              <a:latin typeface="Poppins Medium Bold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4515095" y="373848"/>
            <a:ext cx="3472618" cy="2099623"/>
            <a:chOff x="0" y="0"/>
            <a:chExt cx="4630157" cy="2799498"/>
          </a:xfrm>
        </p:grpSpPr>
        <p:sp>
          <p:nvSpPr>
            <p:cNvPr id="8" name="TextBox 8"/>
            <p:cNvSpPr txBox="1"/>
            <p:nvPr/>
          </p:nvSpPr>
          <p:spPr>
            <a:xfrm>
              <a:off x="0" y="2298104"/>
              <a:ext cx="4630157" cy="5013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>
                  <a:solidFill>
                    <a:srgbClr val="FFFFFF"/>
                  </a:solidFill>
                  <a:latin typeface="Adam Script Light"/>
                </a:rPr>
                <a:t>Segundo Semestre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4630157" cy="20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Rendición</a:t>
              </a:r>
            </a:p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de Cuentas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650E133-C792-0842-B2BE-797515081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532" y="3020280"/>
            <a:ext cx="6200595" cy="4866419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3F07D15-DF4A-D043-BBED-D1EC8E89CBCB}"/>
              </a:ext>
            </a:extLst>
          </p:cNvPr>
          <p:cNvSpPr txBox="1"/>
          <p:nvPr/>
        </p:nvSpPr>
        <p:spPr>
          <a:xfrm>
            <a:off x="7620000" y="2473471"/>
            <a:ext cx="67056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EN EL CONTROL POLITICO SE DESTACA</a:t>
            </a:r>
            <a:r>
              <a:rPr lang="es-CO" dirty="0"/>
              <a:t>:</a:t>
            </a:r>
          </a:p>
          <a:p>
            <a:endParaRPr lang="es-CO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es-CO" dirty="0"/>
              <a:t>DIAGNOSTICO POT DE CARTAGENA-NO SE HA SOCIALIZADO A PESAR DE LAS MESAS DE PARTICPACION Y NO SE HA HECHO PUBLICO Y SUSTENTADO 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es-CO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es-CO" dirty="0"/>
              <a:t>NO SE EVIDENCIA COORDINACION CON CARDIQUE- A PESAR DE INFORMAR EL SECRETARIO QUE EXISTE ACOMPANAMIENTO-CARTA DEL DIRECTOR GENERAL DE CADIQUE-DICE TODO LO CONTRARIO</a:t>
            </a:r>
          </a:p>
          <a:p>
            <a:pPr algn="just"/>
            <a:endParaRPr lang="es-CO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es-CO" dirty="0"/>
              <a:t>SE DESCONOCE  SITUACION DE AVANCE REAL DEL PEM DESDE ENERO DE 2020 QUE FUE RETIRADO DEL MINISTERIO DE CULTURA POR LA ACTUAL ADMINSITRACION.</a:t>
            </a:r>
          </a:p>
          <a:p>
            <a:pPr algn="just"/>
            <a:endParaRPr lang="es-CO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es-CO" dirty="0"/>
              <a:t>COMITÉ LOCAL DE PLAYAS- EN EL CONTROL POLITICO SE IDENTIFICO DEBILIDAD EN LA GESTION, AUN NO SE CUMPLE CON SEÑALIZACION DE CHOLON-Y LA ACTUALIZACION DE LA REGLAMENTACION DE PLAYAS- ANTE EL MACROPROYECTO DE PROTECCION COSTERA.</a:t>
            </a:r>
          </a:p>
          <a:p>
            <a:pPr marL="285750" indent="-285750">
              <a:buFont typeface="Wingdings" pitchFamily="2" charset="2"/>
              <a:buChar char="ü"/>
            </a:pPr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744019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35195" y="-2084906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180B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4831502" y="1090036"/>
            <a:ext cx="9316315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  <a:spcBef>
                <a:spcPct val="0"/>
              </a:spcBef>
            </a:pPr>
            <a:r>
              <a:rPr lang="en-US" sz="8000" dirty="0">
                <a:solidFill>
                  <a:srgbClr val="FFFFFF"/>
                </a:solidFill>
                <a:latin typeface="Poppins Medium"/>
              </a:rPr>
              <a:t>EPA-CARTAGENA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36039" y="3418652"/>
            <a:ext cx="6010279" cy="2293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80"/>
              </a:lnSpc>
            </a:pPr>
            <a:r>
              <a:rPr lang="en-US" sz="2150">
                <a:solidFill>
                  <a:srgbClr val="FFFFFF"/>
                </a:solidFill>
                <a:latin typeface="Poppins Medium Bold"/>
              </a:rPr>
              <a:t>TEXTOS</a:t>
            </a:r>
          </a:p>
          <a:p>
            <a:pPr>
              <a:lnSpc>
                <a:spcPts val="2580"/>
              </a:lnSpc>
            </a:pPr>
            <a:r>
              <a:rPr lang="en-US" sz="2150">
                <a:solidFill>
                  <a:srgbClr val="FFFFFF"/>
                </a:solidFill>
                <a:latin typeface="Poppins Medium Bold"/>
              </a:rPr>
              <a:t>Textos</a:t>
            </a:r>
          </a:p>
          <a:p>
            <a:pPr>
              <a:lnSpc>
                <a:spcPts val="2580"/>
              </a:lnSpc>
            </a:pPr>
            <a:r>
              <a:rPr lang="en-US" sz="2150">
                <a:solidFill>
                  <a:srgbClr val="FFFFFF"/>
                </a:solidFill>
                <a:latin typeface="Poppins Medium Bold"/>
              </a:rPr>
              <a:t>TEXTOS</a:t>
            </a:r>
          </a:p>
          <a:p>
            <a:pPr>
              <a:lnSpc>
                <a:spcPts val="2580"/>
              </a:lnSpc>
            </a:pPr>
            <a:r>
              <a:rPr lang="en-US" sz="2150">
                <a:solidFill>
                  <a:srgbClr val="FFFFFF"/>
                </a:solidFill>
                <a:latin typeface="Poppins Medium Bold"/>
              </a:rPr>
              <a:t>Textos</a:t>
            </a:r>
          </a:p>
          <a:p>
            <a:pPr>
              <a:lnSpc>
                <a:spcPts val="2580"/>
              </a:lnSpc>
            </a:pPr>
            <a:endParaRPr lang="en-US" sz="2150">
              <a:solidFill>
                <a:srgbClr val="FFFFFF"/>
              </a:solidFill>
              <a:latin typeface="Poppins Medium Bold"/>
            </a:endParaRPr>
          </a:p>
          <a:p>
            <a:pPr>
              <a:lnSpc>
                <a:spcPts val="2580"/>
              </a:lnSpc>
            </a:pPr>
            <a:r>
              <a:rPr lang="en-US" sz="2150">
                <a:solidFill>
                  <a:srgbClr val="FFFFFF"/>
                </a:solidFill>
                <a:latin typeface="Poppins Medium Bold"/>
              </a:rPr>
              <a:t>TEXTOS</a:t>
            </a:r>
          </a:p>
          <a:p>
            <a:pPr marL="0" lvl="0" indent="0" algn="l">
              <a:lnSpc>
                <a:spcPts val="2580"/>
              </a:lnSpc>
              <a:spcBef>
                <a:spcPct val="0"/>
              </a:spcBef>
            </a:pPr>
            <a:r>
              <a:rPr lang="en-US" sz="2150">
                <a:solidFill>
                  <a:srgbClr val="FFFFFF"/>
                </a:solidFill>
                <a:latin typeface="Poppins Medium Bold"/>
              </a:rPr>
              <a:t>Textos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4515095" y="373848"/>
            <a:ext cx="3472618" cy="2099623"/>
            <a:chOff x="0" y="0"/>
            <a:chExt cx="4630157" cy="2799498"/>
          </a:xfrm>
        </p:grpSpPr>
        <p:sp>
          <p:nvSpPr>
            <p:cNvPr id="8" name="TextBox 8"/>
            <p:cNvSpPr txBox="1"/>
            <p:nvPr/>
          </p:nvSpPr>
          <p:spPr>
            <a:xfrm>
              <a:off x="0" y="2298104"/>
              <a:ext cx="4630157" cy="5013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>
                  <a:solidFill>
                    <a:srgbClr val="FFFFFF"/>
                  </a:solidFill>
                  <a:latin typeface="Adam Script Light"/>
                </a:rPr>
                <a:t>Segundo Semestre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4630157" cy="20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Rendición</a:t>
              </a:r>
            </a:p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de Cuentas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46FB939-3BFA-0040-94B0-8DE84C5FC0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550" y="2894177"/>
            <a:ext cx="5632605" cy="580715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DAE2B41-F431-6747-A14A-AADAF7BC9635}"/>
              </a:ext>
            </a:extLst>
          </p:cNvPr>
          <p:cNvSpPr txBox="1"/>
          <p:nvPr/>
        </p:nvSpPr>
        <p:spPr>
          <a:xfrm>
            <a:off x="8059119" y="3285641"/>
            <a:ext cx="1032744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EN EL CONTROL POLITICO AL EPA-CARTAGENA SE DESTACA:</a:t>
            </a:r>
          </a:p>
          <a:p>
            <a:endParaRPr lang="es-CO" dirty="0"/>
          </a:p>
          <a:p>
            <a:pPr marL="285750" indent="-285750">
              <a:buFont typeface="Wingdings" pitchFamily="2" charset="2"/>
              <a:buChar char="ü"/>
            </a:pPr>
            <a:r>
              <a:rPr lang="es-CO" dirty="0"/>
              <a:t>SEGUIMIENTO A LA SOSTENIBILIDAD DEL LAGUITO- OPERATIVIDAD Y MANTENIEMIENTO BOMBA AXIAL </a:t>
            </a:r>
          </a:p>
          <a:p>
            <a:r>
              <a:rPr lang="es-CO" dirty="0"/>
              <a:t>      PARA OXIGENACION- SE SOLICITO  ADICION DE RECURSOS, ASPECTO QUE FUE CLARIFICADO POR LA </a:t>
            </a:r>
          </a:p>
          <a:p>
            <a:r>
              <a:rPr lang="es-CO" dirty="0"/>
              <a:t>      SECRETARIA DE HACIENDA DE ESTAR INCLUIDO EN LOS ANEXOS  PARA EL 2022 EN RUBRO  DE  </a:t>
            </a:r>
          </a:p>
          <a:p>
            <a:r>
              <a:rPr lang="es-CO" dirty="0"/>
              <a:t>      SALVEMOS RECURSOS HIDRICOS- MIL CUATROCIENTOS  MILLONES  INICIALMENTE.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CO" dirty="0"/>
              <a:t>LA DELIMITACION DEL AREA DE PROTECCION DEL CERR TITULAR- PULMON DE LA CIUDAD CERRO DE </a:t>
            </a:r>
          </a:p>
          <a:p>
            <a:r>
              <a:rPr lang="es-CO" dirty="0"/>
              <a:t>      LA POPA-CUMPLIMNIENTO FALLO JUDICIAL- ACCION QUE ESPERAMOS AVANCE EN EL 2022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CO" dirty="0"/>
              <a:t>SE EXPUSO AMPLIAMENTE POR ESTA CMISION DEL PLAN EL TEMA DE RONDAS HIDRICAS- Y. SU </a:t>
            </a:r>
          </a:p>
          <a:p>
            <a:r>
              <a:rPr lang="es-CO" dirty="0"/>
              <a:t>      ACCION SOBRE LOS CUERPOS DE AGUA INTERNOS SU DELIMITACION Y PRECISION QUE EPA-CARTAGENA, </a:t>
            </a:r>
          </a:p>
          <a:p>
            <a:r>
              <a:rPr lang="es-CO" dirty="0"/>
              <a:t>      DEBERA PRESENTAR EN EL 2022 SU AVANCES Y ACCIONES ADMINSITRATIVAS.</a:t>
            </a:r>
          </a:p>
          <a:p>
            <a:r>
              <a:rPr lang="es-CO" dirty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8C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744019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35195" y="-2084906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180B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515095" y="402423"/>
            <a:ext cx="3472618" cy="2092548"/>
            <a:chOff x="0" y="38100"/>
            <a:chExt cx="4630157" cy="2790065"/>
          </a:xfrm>
        </p:grpSpPr>
        <p:sp>
          <p:nvSpPr>
            <p:cNvPr id="8" name="TextBox 8"/>
            <p:cNvSpPr txBox="1"/>
            <p:nvPr/>
          </p:nvSpPr>
          <p:spPr>
            <a:xfrm>
              <a:off x="0" y="2298105"/>
              <a:ext cx="4630157" cy="530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 dirty="0">
                  <a:solidFill>
                    <a:srgbClr val="FFFFFF"/>
                  </a:solidFill>
                  <a:latin typeface="Bradley Hand ITC" panose="03070402050302030203" pitchFamily="66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Segundo </a:t>
              </a:r>
              <a:r>
                <a:rPr lang="en-US" sz="2232" spc="44" dirty="0" err="1">
                  <a:solidFill>
                    <a:srgbClr val="FFFFFF"/>
                  </a:solidFill>
                  <a:latin typeface="Bradley Hand ITC" panose="03070402050302030203" pitchFamily="66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Semestre</a:t>
              </a:r>
              <a:r>
                <a:rPr lang="en-US" sz="2232" spc="44" dirty="0">
                  <a:solidFill>
                    <a:srgbClr val="FFFFFF"/>
                  </a:solidFill>
                  <a:latin typeface="Bradley Hand ITC" panose="03070402050302030203" pitchFamily="66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4630157" cy="20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 dirty="0" err="1">
                  <a:solidFill>
                    <a:srgbClr val="FFFFFF"/>
                  </a:solidFill>
                  <a:latin typeface="+mj-lt"/>
                </a:rPr>
                <a:t>Rendición</a:t>
              </a:r>
              <a:endParaRPr lang="en-US" sz="5382" spc="80" dirty="0">
                <a:solidFill>
                  <a:srgbClr val="FFFFFF"/>
                </a:solidFill>
                <a:latin typeface="+mj-lt"/>
              </a:endParaRPr>
            </a:p>
            <a:p>
              <a:pPr algn="r">
                <a:lnSpc>
                  <a:spcPts val="5921"/>
                </a:lnSpc>
              </a:pPr>
              <a:r>
                <a:rPr lang="en-US" sz="5382" spc="80" dirty="0">
                  <a:solidFill>
                    <a:srgbClr val="FFFFFF"/>
                  </a:solidFill>
                  <a:latin typeface="+mj-lt"/>
                </a:rPr>
                <a:t>de </a:t>
              </a:r>
              <a:r>
                <a:rPr lang="en-US" sz="5382" spc="80" dirty="0" err="1">
                  <a:solidFill>
                    <a:srgbClr val="FFFFFF"/>
                  </a:solidFill>
                  <a:latin typeface="+mj-lt"/>
                </a:rPr>
                <a:t>Cuentas</a:t>
              </a:r>
              <a:endParaRPr lang="en-US" sz="5382" spc="80" dirty="0">
                <a:solidFill>
                  <a:srgbClr val="FFFFFF"/>
                </a:solidFill>
                <a:latin typeface="+mj-lt"/>
              </a:endParaRP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3414905" y="1312596"/>
            <a:ext cx="1110018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6600" b="1" dirty="0">
                <a:latin typeface="Comic Sans MS" panose="030F0702030302020204" pitchFamily="66" charset="0"/>
              </a:rPr>
              <a:t>COMISION PRIMERA O DEL PLAN Y DE BIENES</a:t>
            </a:r>
            <a:endParaRPr lang="es-CO" sz="6600" b="1" dirty="0"/>
          </a:p>
        </p:txBody>
      </p:sp>
      <p:sp>
        <p:nvSpPr>
          <p:cNvPr id="12" name="Rectángulo 11"/>
          <p:cNvSpPr/>
          <p:nvPr/>
        </p:nvSpPr>
        <p:spPr>
          <a:xfrm>
            <a:off x="3276600" y="4923699"/>
            <a:ext cx="1292052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8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INFORME DE GESTION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F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75837" y="168469"/>
            <a:ext cx="1930153" cy="193015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2667000" y="2257140"/>
            <a:ext cx="11068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latin typeface="Comic Sans MS" panose="030F0702030302020204" pitchFamily="66" charset="0"/>
              </a:rPr>
              <a:t>INTEGRANTES DE LA COMISION  PRIMERA</a:t>
            </a:r>
            <a:endParaRPr lang="es-CO" sz="3200" b="1" dirty="0"/>
          </a:p>
        </p:txBody>
      </p:sp>
      <p:pic>
        <p:nvPicPr>
          <p:cNvPr id="13" name="Picture 4" descr="https://secureservercdn.net/198.71.233.214/ac4.9db.myftpupload.com/wp-content/uploads/2020/02/SERGIO-ANDRES-MENDOZA-CASTRO-200x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157" y="3000433"/>
            <a:ext cx="1998786" cy="2401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6" descr="https://secureservercdn.net/198.71.233.214/ac4.9db.myftpupload.com/wp-content/uploads/2020/02/HERNANDO-PI%C3%91A-ELLES-200x3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7333" y="6104107"/>
            <a:ext cx="2211894" cy="2658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2" descr="https://secureservercdn.net/198.71.233.213/ac4.9db.myftpupload.com/wp-content/uploads/2020/02/WILSON-ERNESTO-TONCEL-OCHOA-200x3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624" y="6032720"/>
            <a:ext cx="2017375" cy="275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s://secureservercdn.net/198.71.233.214/ac4.9db.myftpupload.com/wp-content/uploads/2020/02/CLAUDIA-ARBOLEDA-TORRES-200x3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837" y="6273727"/>
            <a:ext cx="1849163" cy="2489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CuadroTexto 16"/>
          <p:cNvSpPr txBox="1"/>
          <p:nvPr/>
        </p:nvSpPr>
        <p:spPr>
          <a:xfrm flipH="1">
            <a:off x="4994029" y="5348477"/>
            <a:ext cx="1998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CESAR PIÓN G</a:t>
            </a:r>
          </a:p>
        </p:txBody>
      </p:sp>
      <p:sp>
        <p:nvSpPr>
          <p:cNvPr id="18" name="CuadroTexto 17"/>
          <p:cNvSpPr txBox="1"/>
          <p:nvPr/>
        </p:nvSpPr>
        <p:spPr>
          <a:xfrm flipH="1">
            <a:off x="10410283" y="5483196"/>
            <a:ext cx="1998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SERGIO MENDOZA </a:t>
            </a:r>
          </a:p>
        </p:txBody>
      </p:sp>
      <p:sp>
        <p:nvSpPr>
          <p:cNvPr id="19" name="CuadroTexto 18"/>
          <p:cNvSpPr txBox="1"/>
          <p:nvPr/>
        </p:nvSpPr>
        <p:spPr>
          <a:xfrm flipH="1">
            <a:off x="14260839" y="8921332"/>
            <a:ext cx="1998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HERNANDO PIÑA</a:t>
            </a:r>
          </a:p>
        </p:txBody>
      </p:sp>
      <p:sp>
        <p:nvSpPr>
          <p:cNvPr id="21" name="CuadroTexto 20"/>
          <p:cNvSpPr txBox="1"/>
          <p:nvPr/>
        </p:nvSpPr>
        <p:spPr>
          <a:xfrm flipH="1">
            <a:off x="1541687" y="8825261"/>
            <a:ext cx="1998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WILSON TONCEL OCHOA</a:t>
            </a:r>
          </a:p>
        </p:txBody>
      </p:sp>
      <p:sp>
        <p:nvSpPr>
          <p:cNvPr id="22" name="CuadroTexto 21"/>
          <p:cNvSpPr txBox="1"/>
          <p:nvPr/>
        </p:nvSpPr>
        <p:spPr>
          <a:xfrm flipH="1">
            <a:off x="7893643" y="8957835"/>
            <a:ext cx="1998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CLAUDIA ARBOLEDA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B70812D-6286-4C34-85AA-DDB8D7E5785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814" y="3217882"/>
            <a:ext cx="2397543" cy="21254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0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744019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35195" y="-2084906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98C4A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2958853" y="1090036"/>
            <a:ext cx="11823947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9600"/>
              </a:lnSpc>
              <a:spcBef>
                <a:spcPct val="0"/>
              </a:spcBef>
            </a:pPr>
            <a:r>
              <a:rPr lang="es-CO" sz="6600" dirty="0">
                <a:latin typeface="Comic Sans MS" panose="030F0702030302020204" pitchFamily="66" charset="0"/>
              </a:rPr>
              <a:t>PROYECTOS DE ACUERDO ASIGNADOS A LA COMISION </a:t>
            </a:r>
            <a:endParaRPr lang="en-US" sz="6600" dirty="0">
              <a:solidFill>
                <a:srgbClr val="FFFFFF"/>
              </a:solidFill>
              <a:latin typeface="Poppins Medium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4515095" y="402423"/>
            <a:ext cx="3472618" cy="2077608"/>
            <a:chOff x="0" y="38100"/>
            <a:chExt cx="4630157" cy="2770145"/>
          </a:xfrm>
        </p:grpSpPr>
        <p:sp>
          <p:nvSpPr>
            <p:cNvPr id="8" name="TextBox 8"/>
            <p:cNvSpPr txBox="1"/>
            <p:nvPr/>
          </p:nvSpPr>
          <p:spPr>
            <a:xfrm>
              <a:off x="0" y="2298105"/>
              <a:ext cx="4630157" cy="510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 dirty="0">
                  <a:solidFill>
                    <a:srgbClr val="FFFFFF"/>
                  </a:solidFill>
                  <a:latin typeface="+mj-lt"/>
                  <a:cs typeface="Adam Script Light" panose="020B0604020202020204" charset="-78"/>
                </a:rPr>
                <a:t>Segundo </a:t>
              </a:r>
              <a:r>
                <a:rPr lang="en-US" sz="2232" spc="44" dirty="0" err="1">
                  <a:solidFill>
                    <a:srgbClr val="FFFFFF"/>
                  </a:solidFill>
                  <a:latin typeface="+mj-lt"/>
                  <a:cs typeface="Adam Script Light" panose="020B0604020202020204" charset="-78"/>
                </a:rPr>
                <a:t>Semestre</a:t>
              </a:r>
              <a:r>
                <a:rPr lang="en-US" sz="2232" spc="44" dirty="0">
                  <a:solidFill>
                    <a:srgbClr val="FFFFFF"/>
                  </a:solidFill>
                  <a:latin typeface="+mj-lt"/>
                  <a:cs typeface="Adam Script Light" panose="020B0604020202020204" charset="-78"/>
                </a:rPr>
                <a:t>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4630157" cy="20176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 dirty="0" err="1">
                  <a:solidFill>
                    <a:srgbClr val="FFFFFF"/>
                  </a:solidFill>
                  <a:latin typeface="+mj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Rendición</a:t>
              </a:r>
              <a:endParaRPr lang="en-US" sz="5382" spc="80" dirty="0">
                <a:solidFill>
                  <a:srgbClr val="FFFFFF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algn="r">
                <a:lnSpc>
                  <a:spcPts val="5921"/>
                </a:lnSpc>
              </a:pPr>
              <a:r>
                <a:rPr lang="en-US" sz="5382" spc="80" dirty="0">
                  <a:solidFill>
                    <a:srgbClr val="FFFFFF"/>
                  </a:solidFill>
                  <a:latin typeface="+mj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de </a:t>
              </a:r>
              <a:r>
                <a:rPr lang="en-US" sz="5382" spc="80" dirty="0" err="1">
                  <a:solidFill>
                    <a:srgbClr val="FFFFFF"/>
                  </a:solidFill>
                  <a:latin typeface="+mj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Cuentas</a:t>
              </a:r>
              <a:endParaRPr lang="en-US" sz="5382" spc="80" dirty="0">
                <a:solidFill>
                  <a:srgbClr val="FFFFFF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609600" y="4783355"/>
            <a:ext cx="16992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dirty="0"/>
              <a:t>1. </a:t>
            </a:r>
            <a:r>
              <a:rPr lang="es-ES" sz="2400" b="1" dirty="0"/>
              <a:t>PROYECTO DE ACUERDO No. 100</a:t>
            </a:r>
            <a:r>
              <a:rPr lang="es-ES" sz="2400" dirty="0"/>
              <a:t> “</a:t>
            </a:r>
            <a:r>
              <a:rPr lang="es-CO" sz="2400" b="1" i="1" dirty="0"/>
              <a:t>POR MEDIO DEL CUAL SE REALIZA UNA INCORPORACIÓN Y UN TRASLADO EN EL PRESUPUESTO DE RENTAS, RECURSOS DE CAPITAL Y RECURSOS DE FONDOS ESPECIALES; LAS APROPIACIONES DE FUNCIONAMIENTO Y DE SERVICIO DE LA DEUDA, ASÍ COMO EL PLAN DE INVERSIONES CON ENFOQUE DE GÉNERO PARA LA VIGENCIA FISCAL DEL 1° DE ENERO AL 31 DE DICIEMBRE DE 2021 EN EL DISTRITO TURÍSTICO Y CULTURAL DE CARTAGENA DE INDIAS Y SE DICTAN OTRAS DISPOSICIONES</a:t>
            </a:r>
            <a:r>
              <a:rPr lang="es-CO" sz="2400" dirty="0"/>
              <a:t>.”</a:t>
            </a:r>
            <a:r>
              <a:rPr lang="es-CO" sz="2400" b="1" i="1" dirty="0"/>
              <a:t> </a:t>
            </a:r>
            <a:r>
              <a:rPr lang="es-ES" sz="2400" dirty="0"/>
              <a:t> Ponentes: </a:t>
            </a:r>
            <a:r>
              <a:rPr lang="es-ES_tradnl" sz="2400" dirty="0"/>
              <a:t>Sergio Mendoza Castro (Coordinador), Carlos Barrios Gómez, </a:t>
            </a:r>
            <a:r>
              <a:rPr lang="es-ES_tradnl" sz="2400" dirty="0" err="1"/>
              <a:t>Kattya</a:t>
            </a:r>
            <a:r>
              <a:rPr lang="es-ES_tradnl" sz="2400" dirty="0"/>
              <a:t> Mendoza </a:t>
            </a:r>
            <a:r>
              <a:rPr lang="es-ES_tradnl" sz="2400" dirty="0" err="1"/>
              <a:t>Saleme</a:t>
            </a:r>
            <a:r>
              <a:rPr lang="es-ES_tradnl" sz="2400" dirty="0"/>
              <a:t> y Liliana Suarez Betancourt </a:t>
            </a:r>
            <a:r>
              <a:rPr lang="es-ES" sz="2400" dirty="0"/>
              <a:t>.</a:t>
            </a:r>
          </a:p>
          <a:p>
            <a:pPr lvl="0"/>
            <a:endParaRPr lang="es-ES" sz="2400" dirty="0"/>
          </a:p>
          <a:p>
            <a:r>
              <a:rPr lang="es-ES" sz="2400" dirty="0"/>
              <a:t>2. </a:t>
            </a:r>
            <a:r>
              <a:rPr lang="es-ES" sz="2400" b="1" dirty="0"/>
              <a:t>PROYECTO DE ACUERDO No. </a:t>
            </a:r>
            <a:r>
              <a:rPr lang="es-CO" sz="2400" b="1" dirty="0"/>
              <a:t>No 101 </a:t>
            </a:r>
            <a:r>
              <a:rPr lang="es-CO" sz="2400" dirty="0"/>
              <a:t>“Por medio del cual se autoriza al Alcalde Mayor de Cartagena de Indias, para ceder a título gratuito bienes inmuebles fiscales ocupados ilegalmente en aplicación del artículo 277 de la Ley 1955 de 2019 y el Decreto Reglamentario 149 del 04 de febrero de 2020 y se dictan otras disposiciones.” Ponentes: Carolina Lozano Benito-</a:t>
            </a:r>
            <a:r>
              <a:rPr lang="es-CO" sz="2400" dirty="0" err="1"/>
              <a:t>Revollo</a:t>
            </a:r>
            <a:r>
              <a:rPr lang="es-CO" sz="2400" dirty="0"/>
              <a:t> (Coordinador), </a:t>
            </a:r>
            <a:r>
              <a:rPr lang="es-CO" sz="2400" dirty="0" err="1"/>
              <a:t>Luder</a:t>
            </a:r>
            <a:r>
              <a:rPr lang="es-CO" sz="2400" dirty="0"/>
              <a:t> Ariza </a:t>
            </a:r>
            <a:r>
              <a:rPr lang="es-CO" sz="2400" dirty="0" err="1"/>
              <a:t>Sanmartin</a:t>
            </a:r>
            <a:r>
              <a:rPr lang="es-CO" sz="2400" dirty="0"/>
              <a:t>, Carlos Barrios </a:t>
            </a:r>
            <a:r>
              <a:rPr lang="es-CO" sz="2400" dirty="0" err="1"/>
              <a:t>Gomez</a:t>
            </a:r>
            <a:r>
              <a:rPr lang="es-CO" sz="2400" dirty="0"/>
              <a:t>, Gloria Estrada Benavides.</a:t>
            </a:r>
          </a:p>
          <a:p>
            <a:pPr algn="just"/>
            <a:endParaRPr lang="es-ES" dirty="0"/>
          </a:p>
          <a:p>
            <a:pPr lvl="0" algn="just"/>
            <a:endParaRPr lang="es-E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744019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35195" y="-2084906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0500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2958853" y="1090036"/>
            <a:ext cx="11556241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9600"/>
              </a:lnSpc>
              <a:spcBef>
                <a:spcPct val="0"/>
              </a:spcBef>
            </a:pPr>
            <a:r>
              <a:rPr lang="es-CO" sz="6000" dirty="0">
                <a:latin typeface="Comic Sans MS" panose="030F0702030302020204" pitchFamily="66" charset="0"/>
              </a:rPr>
              <a:t>PROYECTOS DE ACUERDO</a:t>
            </a:r>
            <a:endParaRPr lang="en-US" sz="6000" dirty="0">
              <a:solidFill>
                <a:srgbClr val="000000"/>
              </a:solidFill>
              <a:latin typeface="Poppins Medium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600200" y="3560244"/>
            <a:ext cx="15011400" cy="3939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ES" sz="3200" b="1" dirty="0"/>
              <a:t>PROYECTO DE ACUERDO No. 100</a:t>
            </a:r>
            <a:r>
              <a:rPr lang="es-ES" sz="3200" dirty="0"/>
              <a:t> “</a:t>
            </a:r>
            <a:r>
              <a:rPr lang="es-CO" sz="3200" b="1" i="1" dirty="0"/>
              <a:t>POR MEDIO DEL CUAL SE REALIZA UNA INCORPORACIÓN Y UN TRASLADO EN EL PRESUPUESTO DE RENTAS, RECURSOS DE CAPITAL Y RECURSOS DE FONDOS ESPECIALES; LAS APROPIACIONES DE FUNCIONAMIENTO Y DE SERVICIO DE LA DEUDA, ASÍ COMO EL PLAN DE INVERSIONES CON ENFOQUE DE GÉNERO PARA LA VIGENCIA FISCAL DEL 1° DE ENERO AL 31 DE DICIEMBRE DE 2021 EN EL DISTRITO TURÍSTICO Y CULTURAL DE CARTAGENA DE INDIAS Y SE DICTAN OTRAS DISPOSICIONES</a:t>
            </a:r>
            <a:r>
              <a:rPr lang="es-CO" sz="3200" dirty="0"/>
              <a:t>.”</a:t>
            </a:r>
            <a:r>
              <a:rPr lang="es-CO" sz="3200" b="1" i="1" dirty="0"/>
              <a:t> </a:t>
            </a:r>
            <a:r>
              <a:rPr lang="es-ES" sz="3200" dirty="0"/>
              <a:t> Ponentes: </a:t>
            </a:r>
            <a:r>
              <a:rPr lang="es-ES_tradnl" sz="3200" dirty="0"/>
              <a:t>Sergio Mendoza Castro (Coordinador), Carlos Barrios Gómez, </a:t>
            </a:r>
            <a:r>
              <a:rPr lang="es-ES_tradnl" sz="3200" dirty="0" err="1"/>
              <a:t>Kattya</a:t>
            </a:r>
            <a:r>
              <a:rPr lang="es-ES_tradnl" sz="3200" dirty="0"/>
              <a:t> Mendoza </a:t>
            </a:r>
            <a:r>
              <a:rPr lang="es-ES_tradnl" sz="3200" dirty="0" err="1"/>
              <a:t>Saleme</a:t>
            </a:r>
            <a:r>
              <a:rPr lang="es-ES_tradnl" sz="3200" dirty="0"/>
              <a:t> y Liliana Suarez Betancourt </a:t>
            </a:r>
            <a:r>
              <a:rPr lang="es-ES" sz="3200" dirty="0"/>
              <a:t>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4515095" y="488148"/>
            <a:ext cx="3472618" cy="2092548"/>
            <a:chOff x="0" y="38100"/>
            <a:chExt cx="4630157" cy="2790065"/>
          </a:xfrm>
        </p:grpSpPr>
        <p:sp>
          <p:nvSpPr>
            <p:cNvPr id="8" name="TextBox 8"/>
            <p:cNvSpPr txBox="1"/>
            <p:nvPr/>
          </p:nvSpPr>
          <p:spPr>
            <a:xfrm>
              <a:off x="0" y="2298105"/>
              <a:ext cx="4630157" cy="530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 dirty="0">
                  <a:solidFill>
                    <a:srgbClr val="FFFFFF"/>
                  </a:solidFill>
                  <a:latin typeface="Bradley Hand ITC" panose="03070402050302030203" pitchFamily="66" charset="0"/>
                </a:rPr>
                <a:t>Segundo </a:t>
              </a:r>
              <a:r>
                <a:rPr lang="en-US" sz="2232" spc="44" dirty="0" err="1">
                  <a:solidFill>
                    <a:srgbClr val="FFFFFF"/>
                  </a:solidFill>
                  <a:latin typeface="Bradley Hand ITC" panose="03070402050302030203" pitchFamily="66" charset="0"/>
                </a:rPr>
                <a:t>Semestre</a:t>
              </a:r>
              <a:r>
                <a:rPr lang="en-US" sz="2232" spc="44" dirty="0">
                  <a:solidFill>
                    <a:srgbClr val="FFFFFF"/>
                  </a:solidFill>
                  <a:latin typeface="Bradley Hand ITC" panose="03070402050302030203" pitchFamily="66" charset="0"/>
                </a:rPr>
                <a:t>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4630157" cy="20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 dirty="0" err="1">
                  <a:solidFill>
                    <a:srgbClr val="FFFFFF"/>
                  </a:solidFill>
                  <a:latin typeface="+mj-lt"/>
                </a:rPr>
                <a:t>Rendición</a:t>
              </a:r>
              <a:endParaRPr lang="en-US" sz="5382" spc="80" dirty="0">
                <a:solidFill>
                  <a:srgbClr val="FFFFFF"/>
                </a:solidFill>
                <a:latin typeface="+mj-lt"/>
              </a:endParaRPr>
            </a:p>
            <a:p>
              <a:pPr algn="r">
                <a:lnSpc>
                  <a:spcPts val="5921"/>
                </a:lnSpc>
              </a:pPr>
              <a:r>
                <a:rPr lang="en-US" sz="5382" spc="80" dirty="0">
                  <a:solidFill>
                    <a:srgbClr val="FFFFFF"/>
                  </a:solidFill>
                  <a:latin typeface="+mj-lt"/>
                </a:rPr>
                <a:t>de </a:t>
              </a:r>
              <a:r>
                <a:rPr lang="en-US" sz="5382" spc="80" dirty="0" err="1">
                  <a:solidFill>
                    <a:srgbClr val="FFFFFF"/>
                  </a:solidFill>
                  <a:latin typeface="+mj-lt"/>
                </a:rPr>
                <a:t>Cuentas</a:t>
              </a:r>
              <a:endParaRPr lang="en-US" sz="5382" spc="80" dirty="0">
                <a:solidFill>
                  <a:srgbClr val="FFFFFF"/>
                </a:solidFill>
                <a:latin typeface="+mj-lt"/>
              </a:endParaRP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744019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35195" y="-2084906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050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515095" y="488148"/>
            <a:ext cx="3472618" cy="2092548"/>
            <a:chOff x="0" y="38100"/>
            <a:chExt cx="4630157" cy="2790065"/>
          </a:xfrm>
        </p:grpSpPr>
        <p:sp>
          <p:nvSpPr>
            <p:cNvPr id="8" name="TextBox 8"/>
            <p:cNvSpPr txBox="1"/>
            <p:nvPr/>
          </p:nvSpPr>
          <p:spPr>
            <a:xfrm>
              <a:off x="0" y="2298105"/>
              <a:ext cx="4630157" cy="530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 dirty="0">
                  <a:solidFill>
                    <a:srgbClr val="FFFFFF"/>
                  </a:solidFill>
                  <a:latin typeface="Bradley Hand ITC" panose="03070402050302030203" pitchFamily="66" charset="0"/>
                </a:rPr>
                <a:t>Segundo </a:t>
              </a:r>
              <a:r>
                <a:rPr lang="en-US" sz="2232" spc="44" dirty="0" err="1">
                  <a:solidFill>
                    <a:srgbClr val="FFFFFF"/>
                  </a:solidFill>
                  <a:latin typeface="Bradley Hand ITC" panose="03070402050302030203" pitchFamily="66" charset="0"/>
                </a:rPr>
                <a:t>Semestre</a:t>
              </a:r>
              <a:r>
                <a:rPr lang="en-US" sz="2232" spc="44" dirty="0">
                  <a:solidFill>
                    <a:srgbClr val="FFFFFF"/>
                  </a:solidFill>
                  <a:latin typeface="Bradley Hand ITC" panose="03070402050302030203" pitchFamily="66" charset="0"/>
                </a:rPr>
                <a:t>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4630157" cy="20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 dirty="0" err="1">
                  <a:solidFill>
                    <a:srgbClr val="FFFFFF"/>
                  </a:solidFill>
                  <a:latin typeface="+mj-lt"/>
                </a:rPr>
                <a:t>Rendición</a:t>
              </a:r>
              <a:endParaRPr lang="en-US" sz="5382" spc="80" dirty="0">
                <a:solidFill>
                  <a:srgbClr val="FFFFFF"/>
                </a:solidFill>
                <a:latin typeface="+mj-lt"/>
              </a:endParaRPr>
            </a:p>
            <a:p>
              <a:pPr algn="r">
                <a:lnSpc>
                  <a:spcPts val="5921"/>
                </a:lnSpc>
              </a:pPr>
              <a:r>
                <a:rPr lang="en-US" sz="5382" spc="80" dirty="0">
                  <a:solidFill>
                    <a:srgbClr val="FFFFFF"/>
                  </a:solidFill>
                  <a:latin typeface="+mj-lt"/>
                </a:rPr>
                <a:t>de </a:t>
              </a:r>
              <a:r>
                <a:rPr lang="en-US" sz="5382" spc="80" dirty="0" err="1">
                  <a:solidFill>
                    <a:srgbClr val="FFFFFF"/>
                  </a:solidFill>
                  <a:latin typeface="+mj-lt"/>
                </a:rPr>
                <a:t>Cuentas</a:t>
              </a:r>
              <a:endParaRPr lang="en-US" sz="5382" spc="80" dirty="0">
                <a:solidFill>
                  <a:srgbClr val="FFFFFF"/>
                </a:solidFill>
                <a:latin typeface="+mj-lt"/>
              </a:endParaRP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87ABD48C-4517-4D0E-8057-DFE40866478D}"/>
              </a:ext>
            </a:extLst>
          </p:cNvPr>
          <p:cNvSpPr txBox="1"/>
          <p:nvPr/>
        </p:nvSpPr>
        <p:spPr>
          <a:xfrm>
            <a:off x="1371600" y="4120019"/>
            <a:ext cx="150876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4400" b="1" dirty="0"/>
              <a:t>PROYECTO DE ACUERDO 097-2021</a:t>
            </a:r>
          </a:p>
          <a:p>
            <a:pPr algn="just"/>
            <a:r>
              <a:rPr lang="es-419" sz="3600" dirty="0"/>
              <a:t> “POR MEDIO DEL CUAL SE REALIZA UN TRASLADO ENTRE UNIDADES EJECUTORAS EN EL PRESUPUESTO DE RENTAS, RECURSOS DE CAPITAL Y RECURSOS DE FONDOS ESPECIALES; LAS APROPIACIONES DE FUNCIONAMIENTO Y DE SERVICIO DE LA DEUDA, ASÍ COMO EL PLAN DE INVERSIONES CON ENFOQUE DE GÉNERO PARA LA VIGENCIA FISCAL DEL 1° DE ENERO AL 31 DE DICIEMBRE DE 2021 EN EL DISTRITO TURÍSTICO Y CULTURAL DE CARTAGENA DE INDIAS Y SE DICTAN OTRAS DISPOSICIONES”.</a:t>
            </a:r>
            <a:br>
              <a:rPr lang="es-419" sz="3600" dirty="0"/>
            </a:br>
            <a:endParaRPr lang="es-419" sz="3600" dirty="0"/>
          </a:p>
        </p:txBody>
      </p:sp>
    </p:spTree>
    <p:extLst>
      <p:ext uri="{BB962C8B-B14F-4D97-AF65-F5344CB8AC3E}">
        <p14:creationId xmlns:p14="http://schemas.microsoft.com/office/powerpoint/2010/main" val="4201595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744019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35195" y="-2084906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050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515095" y="488148"/>
            <a:ext cx="3472618" cy="2092548"/>
            <a:chOff x="0" y="38100"/>
            <a:chExt cx="4630157" cy="2790065"/>
          </a:xfrm>
        </p:grpSpPr>
        <p:sp>
          <p:nvSpPr>
            <p:cNvPr id="8" name="TextBox 8"/>
            <p:cNvSpPr txBox="1"/>
            <p:nvPr/>
          </p:nvSpPr>
          <p:spPr>
            <a:xfrm>
              <a:off x="0" y="2298105"/>
              <a:ext cx="4630157" cy="530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 dirty="0">
                  <a:solidFill>
                    <a:srgbClr val="FFFFFF"/>
                  </a:solidFill>
                  <a:latin typeface="Bradley Hand ITC" panose="03070402050302030203" pitchFamily="66" charset="0"/>
                </a:rPr>
                <a:t>Segundo </a:t>
              </a:r>
              <a:r>
                <a:rPr lang="en-US" sz="2232" spc="44" dirty="0" err="1">
                  <a:solidFill>
                    <a:srgbClr val="FFFFFF"/>
                  </a:solidFill>
                  <a:latin typeface="Bradley Hand ITC" panose="03070402050302030203" pitchFamily="66" charset="0"/>
                </a:rPr>
                <a:t>Semestre</a:t>
              </a:r>
              <a:r>
                <a:rPr lang="en-US" sz="2232" spc="44" dirty="0">
                  <a:solidFill>
                    <a:srgbClr val="FFFFFF"/>
                  </a:solidFill>
                  <a:latin typeface="Bradley Hand ITC" panose="03070402050302030203" pitchFamily="66" charset="0"/>
                </a:rPr>
                <a:t>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4630157" cy="20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 dirty="0" err="1">
                  <a:solidFill>
                    <a:srgbClr val="FFFFFF"/>
                  </a:solidFill>
                  <a:latin typeface="+mj-lt"/>
                </a:rPr>
                <a:t>Rendición</a:t>
              </a:r>
              <a:endParaRPr lang="en-US" sz="5382" spc="80" dirty="0">
                <a:solidFill>
                  <a:srgbClr val="FFFFFF"/>
                </a:solidFill>
                <a:latin typeface="+mj-lt"/>
              </a:endParaRPr>
            </a:p>
            <a:p>
              <a:pPr algn="r">
                <a:lnSpc>
                  <a:spcPts val="5921"/>
                </a:lnSpc>
              </a:pPr>
              <a:r>
                <a:rPr lang="en-US" sz="5382" spc="80" dirty="0">
                  <a:solidFill>
                    <a:srgbClr val="FFFFFF"/>
                  </a:solidFill>
                  <a:latin typeface="+mj-lt"/>
                </a:rPr>
                <a:t>de </a:t>
              </a:r>
              <a:r>
                <a:rPr lang="en-US" sz="5382" spc="80" dirty="0" err="1">
                  <a:solidFill>
                    <a:srgbClr val="FFFFFF"/>
                  </a:solidFill>
                  <a:latin typeface="+mj-lt"/>
                </a:rPr>
                <a:t>Cuentas</a:t>
              </a:r>
              <a:endParaRPr lang="en-US" sz="5382" spc="80" dirty="0">
                <a:solidFill>
                  <a:srgbClr val="FFFFFF"/>
                </a:solidFill>
                <a:latin typeface="+mj-lt"/>
              </a:endParaRP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E0FEE81-E53B-4931-8571-43D0FE42CE4D}"/>
              </a:ext>
            </a:extLst>
          </p:cNvPr>
          <p:cNvSpPr txBox="1"/>
          <p:nvPr/>
        </p:nvSpPr>
        <p:spPr>
          <a:xfrm>
            <a:off x="1752600" y="3314700"/>
            <a:ext cx="15087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4000" b="1" dirty="0"/>
              <a:t>PROYECTO DE ACUERDO No. 098 - 2021: </a:t>
            </a:r>
          </a:p>
          <a:p>
            <a:pPr algn="just"/>
            <a:r>
              <a:rPr lang="es-419" sz="4000" dirty="0"/>
              <a:t>“POR EL CUAL SE ESTABLECE EL PRESUPUESTO DE RENTAS, RECURSOS DE CAPITAL, RECURSOS DE FONDOS ESPECIALES Y ESTABLECIMIENTOS PÚBLICOS, ASÍ COMO LOS GASTOS DE FUNCIONAMIENTO, SERVICIO DE LA DEUDA E INVERSIONES PARA LA VIGENCIA FISCAL DEL PRIMERO (1) DE ENERO AL TREINTA Y UNO (31) DE DICIEMBRE DE DOS MIL VEINTIDÓS 2022, DEL DISTRITO TURÍSTICO Y CULTURAL DE CARTAGENA DE INDIAS Y SE DICTAN OTRAS DISPOSICIONES.”</a:t>
            </a:r>
          </a:p>
        </p:txBody>
      </p:sp>
    </p:spTree>
    <p:extLst>
      <p:ext uri="{BB962C8B-B14F-4D97-AF65-F5344CB8AC3E}">
        <p14:creationId xmlns:p14="http://schemas.microsoft.com/office/powerpoint/2010/main" val="2582927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744019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35195" y="-2084906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050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515095" y="488148"/>
            <a:ext cx="3472618" cy="2092548"/>
            <a:chOff x="0" y="38100"/>
            <a:chExt cx="4630157" cy="2790065"/>
          </a:xfrm>
        </p:grpSpPr>
        <p:sp>
          <p:nvSpPr>
            <p:cNvPr id="8" name="TextBox 8"/>
            <p:cNvSpPr txBox="1"/>
            <p:nvPr/>
          </p:nvSpPr>
          <p:spPr>
            <a:xfrm>
              <a:off x="0" y="2298105"/>
              <a:ext cx="4630157" cy="530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 dirty="0">
                  <a:solidFill>
                    <a:srgbClr val="FFFFFF"/>
                  </a:solidFill>
                  <a:latin typeface="Bradley Hand ITC" panose="03070402050302030203" pitchFamily="66" charset="0"/>
                </a:rPr>
                <a:t>Segundo </a:t>
              </a:r>
              <a:r>
                <a:rPr lang="en-US" sz="2232" spc="44" dirty="0" err="1">
                  <a:solidFill>
                    <a:srgbClr val="FFFFFF"/>
                  </a:solidFill>
                  <a:latin typeface="Bradley Hand ITC" panose="03070402050302030203" pitchFamily="66" charset="0"/>
                </a:rPr>
                <a:t>Semestre</a:t>
              </a:r>
              <a:r>
                <a:rPr lang="en-US" sz="2232" spc="44" dirty="0">
                  <a:solidFill>
                    <a:srgbClr val="FFFFFF"/>
                  </a:solidFill>
                  <a:latin typeface="Bradley Hand ITC" panose="03070402050302030203" pitchFamily="66" charset="0"/>
                </a:rPr>
                <a:t>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4630157" cy="20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 dirty="0" err="1">
                  <a:solidFill>
                    <a:srgbClr val="FFFFFF"/>
                  </a:solidFill>
                  <a:latin typeface="+mj-lt"/>
                </a:rPr>
                <a:t>Rendición</a:t>
              </a:r>
              <a:endParaRPr lang="en-US" sz="5382" spc="80" dirty="0">
                <a:solidFill>
                  <a:srgbClr val="FFFFFF"/>
                </a:solidFill>
                <a:latin typeface="+mj-lt"/>
              </a:endParaRPr>
            </a:p>
            <a:p>
              <a:pPr algn="r">
                <a:lnSpc>
                  <a:spcPts val="5921"/>
                </a:lnSpc>
              </a:pPr>
              <a:r>
                <a:rPr lang="en-US" sz="5382" spc="80" dirty="0">
                  <a:solidFill>
                    <a:srgbClr val="FFFFFF"/>
                  </a:solidFill>
                  <a:latin typeface="+mj-lt"/>
                </a:rPr>
                <a:t>de </a:t>
              </a:r>
              <a:r>
                <a:rPr lang="en-US" sz="5382" spc="80" dirty="0" err="1">
                  <a:solidFill>
                    <a:srgbClr val="FFFFFF"/>
                  </a:solidFill>
                  <a:latin typeface="+mj-lt"/>
                </a:rPr>
                <a:t>Cuentas</a:t>
              </a:r>
              <a:endParaRPr lang="en-US" sz="5382" spc="80" dirty="0">
                <a:solidFill>
                  <a:srgbClr val="FFFFFF"/>
                </a:solidFill>
                <a:latin typeface="+mj-lt"/>
              </a:endParaRP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A6E561A-1ED0-4AD7-BFF5-F957F5D379EB}"/>
              </a:ext>
            </a:extLst>
          </p:cNvPr>
          <p:cNvSpPr txBox="1"/>
          <p:nvPr/>
        </p:nvSpPr>
        <p:spPr>
          <a:xfrm>
            <a:off x="228600" y="3572944"/>
            <a:ext cx="17602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4400" b="1" dirty="0"/>
              <a:t>PROYECTO DE ACUERDO No. 087 </a:t>
            </a:r>
          </a:p>
          <a:p>
            <a:pPr algn="just"/>
            <a:r>
              <a:rPr lang="es-419" sz="3600" dirty="0"/>
              <a:t>“POR MEDIO DEL CUAL SE ESTABLECE EL PLAN DE SANEAMIENTO FISCAL PARCIAL DEL</a:t>
            </a:r>
          </a:p>
          <a:p>
            <a:pPr algn="just"/>
            <a:r>
              <a:rPr lang="es-419" sz="3600" dirty="0"/>
              <a:t>DISTRITO DE CARTAGENA EN LO CORRESPONDIENTE A CUENTAS POR PAGAR DEL NIVEL CENTRAL Y FONDOS DEL NIVEL DESCENTRALIZADO, DEFICIT PARCIAL DEL INSTITUTO DISTRITAL DE DEPORTE Y RECREACIÓN IDER, SENTENCIAS Y CONCILIACIONES DE LA ALCALDÍA MAYOR DEL DISTRITO DE CARTAGENA DE INDIAS, Y SE ESTABLECEN OTRAS DISPOSICIONES”.</a:t>
            </a:r>
          </a:p>
        </p:txBody>
      </p:sp>
    </p:spTree>
    <p:extLst>
      <p:ext uri="{BB962C8B-B14F-4D97-AF65-F5344CB8AC3E}">
        <p14:creationId xmlns:p14="http://schemas.microsoft.com/office/powerpoint/2010/main" val="2121974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744019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35195" y="-2084906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050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515095" y="488148"/>
            <a:ext cx="3472618" cy="2092548"/>
            <a:chOff x="0" y="38100"/>
            <a:chExt cx="4630157" cy="2790065"/>
          </a:xfrm>
        </p:grpSpPr>
        <p:sp>
          <p:nvSpPr>
            <p:cNvPr id="8" name="TextBox 8"/>
            <p:cNvSpPr txBox="1"/>
            <p:nvPr/>
          </p:nvSpPr>
          <p:spPr>
            <a:xfrm>
              <a:off x="0" y="2298105"/>
              <a:ext cx="4630157" cy="530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 dirty="0">
                  <a:solidFill>
                    <a:srgbClr val="FFFFFF"/>
                  </a:solidFill>
                  <a:latin typeface="Bradley Hand ITC" panose="03070402050302030203" pitchFamily="66" charset="0"/>
                </a:rPr>
                <a:t>Segundo </a:t>
              </a:r>
              <a:r>
                <a:rPr lang="en-US" sz="2232" spc="44" dirty="0" err="1">
                  <a:solidFill>
                    <a:srgbClr val="FFFFFF"/>
                  </a:solidFill>
                  <a:latin typeface="Bradley Hand ITC" panose="03070402050302030203" pitchFamily="66" charset="0"/>
                </a:rPr>
                <a:t>Semestre</a:t>
              </a:r>
              <a:r>
                <a:rPr lang="en-US" sz="2232" spc="44" dirty="0">
                  <a:solidFill>
                    <a:srgbClr val="FFFFFF"/>
                  </a:solidFill>
                  <a:latin typeface="Bradley Hand ITC" panose="03070402050302030203" pitchFamily="66" charset="0"/>
                </a:rPr>
                <a:t>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4630157" cy="20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 dirty="0" err="1">
                  <a:solidFill>
                    <a:srgbClr val="FFFFFF"/>
                  </a:solidFill>
                  <a:latin typeface="+mj-lt"/>
                </a:rPr>
                <a:t>Rendición</a:t>
              </a:r>
              <a:endParaRPr lang="en-US" sz="5382" spc="80" dirty="0">
                <a:solidFill>
                  <a:srgbClr val="FFFFFF"/>
                </a:solidFill>
                <a:latin typeface="+mj-lt"/>
              </a:endParaRPr>
            </a:p>
            <a:p>
              <a:pPr algn="r">
                <a:lnSpc>
                  <a:spcPts val="5921"/>
                </a:lnSpc>
              </a:pPr>
              <a:r>
                <a:rPr lang="en-US" sz="5382" spc="80" dirty="0">
                  <a:solidFill>
                    <a:srgbClr val="FFFFFF"/>
                  </a:solidFill>
                  <a:latin typeface="+mj-lt"/>
                </a:rPr>
                <a:t>de </a:t>
              </a:r>
              <a:r>
                <a:rPr lang="en-US" sz="5382" spc="80" dirty="0" err="1">
                  <a:solidFill>
                    <a:srgbClr val="FFFFFF"/>
                  </a:solidFill>
                  <a:latin typeface="+mj-lt"/>
                </a:rPr>
                <a:t>Cuentas</a:t>
              </a:r>
              <a:endParaRPr lang="en-US" sz="5382" spc="80" dirty="0">
                <a:solidFill>
                  <a:srgbClr val="FFFFFF"/>
                </a:solidFill>
                <a:latin typeface="+mj-lt"/>
              </a:endParaRP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66666BB-674B-4621-ABF7-C3EE789B3AF1}"/>
              </a:ext>
            </a:extLst>
          </p:cNvPr>
          <p:cNvSpPr txBox="1"/>
          <p:nvPr/>
        </p:nvSpPr>
        <p:spPr>
          <a:xfrm>
            <a:off x="1828800" y="3238500"/>
            <a:ext cx="156972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419" sz="4000" b="1" dirty="0"/>
              <a:t>PROYECTO DE ACUERDO 088 </a:t>
            </a:r>
          </a:p>
          <a:p>
            <a:pPr algn="just"/>
            <a:r>
              <a:rPr lang="es-419" sz="3600" dirty="0"/>
              <a:t>“POR MEDIO DEL CUAL SE REALIZA UNA INCORPORACIÓN Y UN TRASLADO PRESUPUESTAL ENTRE UNIDADES EJECUTORAS EN EL PRESUPUESTO DE RENTAS, RECURSOS DE CAPITAL Y RECURSOS DE FONDOS ESPECIALES; LAS APROPIACIONES DE FUNCIONAMIENTO Y DE SERVICIO DE LA DEUDA, ASÍ COMO EL PLAN DE INVERSIONES CON ENFOQUE DE GÉNERO PARA LA VIGENCIA FISCAL DEL 1° DE ENERO AL 31 DE DICIEMBRE DE 2021 EN EL DISTRITO TURÍSTICO Y CULTURAL DE CARTAGENA DE INDIAS Y SE DICTAN OTRAS DISPOSICIONES”. por la suma de TRES MIL DOSCIENTOS SESENTA Y CUATRO MILLONES CUATROCIENTOS CUARENTA Y NUEVE MIL QUINIENTOS SETENTA Y CUATRO PESOS CON OCHENTA Y TRES CENTAVOS M/CTE ($3.264.449.574,83) </a:t>
            </a:r>
          </a:p>
        </p:txBody>
      </p:sp>
    </p:spTree>
    <p:extLst>
      <p:ext uri="{BB962C8B-B14F-4D97-AF65-F5344CB8AC3E}">
        <p14:creationId xmlns:p14="http://schemas.microsoft.com/office/powerpoint/2010/main" val="2821210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1129</Words>
  <Application>Microsoft Office PowerPoint</Application>
  <PresentationFormat>Personalizado</PresentationFormat>
  <Paragraphs>137</Paragraphs>
  <Slides>19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31" baseType="lpstr">
      <vt:lpstr>Calibri</vt:lpstr>
      <vt:lpstr>Bauhaus 93</vt:lpstr>
      <vt:lpstr>Bradley Hand ITC</vt:lpstr>
      <vt:lpstr>Poppins Medium Bold</vt:lpstr>
      <vt:lpstr>Arial</vt:lpstr>
      <vt:lpstr>Wingdings</vt:lpstr>
      <vt:lpstr>Arial Black</vt:lpstr>
      <vt:lpstr>Adam Script Light</vt:lpstr>
      <vt:lpstr>Comic Sans MS</vt:lpstr>
      <vt:lpstr>Poppins Medium</vt:lpstr>
      <vt:lpstr>Arial Unicode MS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Rendición de Cuentas - 2do Semestre</dc:title>
  <dc:creator>ESTUDIANTE</dc:creator>
  <cp:lastModifiedBy>rosaamelia maciasseguanes</cp:lastModifiedBy>
  <cp:revision>13</cp:revision>
  <dcterms:created xsi:type="dcterms:W3CDTF">2006-08-16T00:00:00Z</dcterms:created>
  <dcterms:modified xsi:type="dcterms:W3CDTF">2022-01-21T21:33:43Z</dcterms:modified>
  <dc:identifier>DAExuGyQC2Y</dc:identifier>
</cp:coreProperties>
</file>