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1" r:id="rId5"/>
    <p:sldId id="262" r:id="rId6"/>
    <p:sldId id="263" r:id="rId7"/>
    <p:sldId id="264" r:id="rId8"/>
    <p:sldId id="259" r:id="rId9"/>
    <p:sldId id="260"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4" r:id="rId27"/>
    <p:sldId id="285" r:id="rId28"/>
    <p:sldId id="286" r:id="rId29"/>
    <p:sldId id="287" r:id="rId30"/>
    <p:sldId id="288" r:id="rId31"/>
    <p:sldId id="289" r:id="rId32"/>
    <p:sldId id="283" r:id="rId33"/>
    <p:sldId id="290" r:id="rId34"/>
    <p:sldId id="282" r:id="rId35"/>
    <p:sldId id="291" r:id="rId36"/>
    <p:sldId id="292" r:id="rId37"/>
    <p:sldId id="293" r:id="rId38"/>
    <p:sldId id="294" r:id="rId39"/>
  </p:sldIdLst>
  <p:sldSz cx="18288000" cy="10287000"/>
  <p:notesSz cx="6858000" cy="9144000"/>
  <p:embeddedFontLst>
    <p:embeddedFont>
      <p:font typeface="Brush Script MT" panose="03060802040406070304" pitchFamily="66" charset="0"/>
      <p:italic r:id="rId40"/>
    </p:embeddedFont>
    <p:embeddedFont>
      <p:font typeface="Poppins Medium Bold" panose="020B0604020202020204" charset="0"/>
      <p:regular r:id="rId41"/>
    </p:embeddedFont>
    <p:embeddedFont>
      <p:font typeface="Bookman Old Style" panose="02050604050505020204" pitchFamily="18" charset="0"/>
      <p:regular r:id="rId42"/>
      <p:bold r:id="rId43"/>
      <p:italic r:id="rId44"/>
      <p:boldItalic r:id="rId45"/>
    </p:embeddedFont>
    <p:embeddedFont>
      <p:font typeface="Century Gothic" panose="020B0502020202020204" pitchFamily="34" charset="0"/>
      <p:regular r:id="rId46"/>
      <p:bold r:id="rId47"/>
      <p:italic r:id="rId48"/>
      <p:boldItalic r:id="rId49"/>
    </p:embeddedFont>
    <p:embeddedFont>
      <p:font typeface="Poppins Medium" panose="020B0604020202020204" charset="0"/>
      <p:regular r:id="rId50"/>
    </p:embeddedFont>
    <p:embeddedFont>
      <p:font typeface="Calibri" panose="020F0502020204030204" pitchFamily="34" charset="0"/>
      <p:regular r:id="rId51"/>
      <p:bold r:id="rId52"/>
      <p:italic r:id="rId53"/>
      <p:boldItalic r:id="rId54"/>
    </p:embeddedFont>
    <p:embeddedFont>
      <p:font typeface="Verdana" panose="020B0604030504040204" pitchFamily="34" charset="0"/>
      <p:regular r:id="rId55"/>
      <p:bold r:id="rId56"/>
      <p:italic r:id="rId57"/>
      <p:boldItalic r:id="rId58"/>
    </p:embeddedFont>
    <p:embeddedFont>
      <p:font typeface="Adam Script Light" panose="020B0604020202020204" charset="-78"/>
      <p:regular r:id="rId59"/>
    </p:embeddedFont>
    <p:embeddedFont>
      <p:font typeface="Aharoni" panose="020B0604020202020204" pitchFamily="2" charset="-79"/>
      <p:bold r:id="rId60"/>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93" autoAdjust="0"/>
    <p:restoredTop sz="94622" autoAdjust="0"/>
  </p:normalViewPr>
  <p:slideViewPr>
    <p:cSldViewPr>
      <p:cViewPr varScale="1">
        <p:scale>
          <a:sx n="56" d="100"/>
          <a:sy n="56" d="100"/>
        </p:scale>
        <p:origin x="5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font" Target="fonts/font2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914474C-874D-45C5-9E3F-7B448BECF829}"/>
              </a:ext>
            </a:extLst>
          </p:cNvPr>
          <p:cNvSpPr>
            <a:spLocks noGrp="1"/>
          </p:cNvSpPr>
          <p:nvPr>
            <p:ph type="dt" sz="half" idx="10"/>
          </p:nvPr>
        </p:nvSpPr>
        <p:spPr/>
        <p:txBody>
          <a:bodyPr/>
          <a:lstStyle>
            <a:lvl1pPr>
              <a:defRPr/>
            </a:lvl1pPr>
          </a:lstStyle>
          <a:p>
            <a:pPr>
              <a:defRPr/>
            </a:pPr>
            <a:fld id="{6878CAFA-70B0-48B1-95A7-C978AD8E175F}" type="datetimeFigureOut">
              <a:rPr lang="en-US"/>
              <a:pPr>
                <a:defRPr/>
              </a:pPr>
              <a:t>1/21/2022</a:t>
            </a:fld>
            <a:endParaRPr lang="en-US"/>
          </a:p>
        </p:txBody>
      </p:sp>
      <p:sp>
        <p:nvSpPr>
          <p:cNvPr id="5" name="Footer Placeholder 4">
            <a:extLst>
              <a:ext uri="{FF2B5EF4-FFF2-40B4-BE49-F238E27FC236}">
                <a16:creationId xmlns:a16="http://schemas.microsoft.com/office/drawing/2014/main" id="{FC4236B2-C2F1-4D0A-8B82-20827867BF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7BA28C-1405-4736-AD8E-4C9354DD1D38}"/>
              </a:ext>
            </a:extLst>
          </p:cNvPr>
          <p:cNvSpPr>
            <a:spLocks noGrp="1"/>
          </p:cNvSpPr>
          <p:nvPr>
            <p:ph type="sldNum" sz="quarter" idx="12"/>
          </p:nvPr>
        </p:nvSpPr>
        <p:spPr/>
        <p:txBody>
          <a:bodyPr/>
          <a:lstStyle>
            <a:lvl1pPr>
              <a:defRPr/>
            </a:lvl1pPr>
          </a:lstStyle>
          <a:p>
            <a:fld id="{25FD07DC-91D3-4BEA-9634-F05127454228}" type="slidenum">
              <a:rPr lang="en-US" altLang="es-CO"/>
              <a:pPr/>
              <a:t>‹Nº›</a:t>
            </a:fld>
            <a:endParaRPr lang="en-US" altLang="es-CO"/>
          </a:p>
        </p:txBody>
      </p:sp>
    </p:spTree>
    <p:extLst>
      <p:ext uri="{BB962C8B-B14F-4D97-AF65-F5344CB8AC3E}">
        <p14:creationId xmlns:p14="http://schemas.microsoft.com/office/powerpoint/2010/main" val="3635834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5875F1-5C1A-4BAE-874E-71B5CD0DFCAE}"/>
              </a:ext>
            </a:extLst>
          </p:cNvPr>
          <p:cNvSpPr>
            <a:spLocks noGrp="1"/>
          </p:cNvSpPr>
          <p:nvPr>
            <p:ph type="dt" sz="half" idx="10"/>
          </p:nvPr>
        </p:nvSpPr>
        <p:spPr/>
        <p:txBody>
          <a:bodyPr/>
          <a:lstStyle>
            <a:lvl1pPr>
              <a:defRPr/>
            </a:lvl1pPr>
          </a:lstStyle>
          <a:p>
            <a:pPr>
              <a:defRPr/>
            </a:pPr>
            <a:fld id="{1BBBA0BA-F8C3-4FAA-91A3-A74369E912CB}" type="datetimeFigureOut">
              <a:rPr lang="en-US"/>
              <a:pPr>
                <a:defRPr/>
              </a:pPr>
              <a:t>1/21/2022</a:t>
            </a:fld>
            <a:endParaRPr lang="en-US"/>
          </a:p>
        </p:txBody>
      </p:sp>
      <p:sp>
        <p:nvSpPr>
          <p:cNvPr id="5" name="Footer Placeholder 4">
            <a:extLst>
              <a:ext uri="{FF2B5EF4-FFF2-40B4-BE49-F238E27FC236}">
                <a16:creationId xmlns:a16="http://schemas.microsoft.com/office/drawing/2014/main" id="{A800DF95-BE41-4014-98AE-F64053C50B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DBACAEC-0EC9-4ADF-9299-F44B2BACE50D}"/>
              </a:ext>
            </a:extLst>
          </p:cNvPr>
          <p:cNvSpPr>
            <a:spLocks noGrp="1"/>
          </p:cNvSpPr>
          <p:nvPr>
            <p:ph type="sldNum" sz="quarter" idx="12"/>
          </p:nvPr>
        </p:nvSpPr>
        <p:spPr/>
        <p:txBody>
          <a:bodyPr/>
          <a:lstStyle>
            <a:lvl1pPr>
              <a:defRPr/>
            </a:lvl1pPr>
          </a:lstStyle>
          <a:p>
            <a:fld id="{3D40FE68-3E1D-4BC1-AF72-DEC5C24CD609}" type="slidenum">
              <a:rPr lang="en-US" altLang="es-CO"/>
              <a:pPr/>
              <a:t>‹Nº›</a:t>
            </a:fld>
            <a:endParaRPr lang="en-US" altLang="es-CO"/>
          </a:p>
        </p:txBody>
      </p:sp>
    </p:spTree>
    <p:extLst>
      <p:ext uri="{BB962C8B-B14F-4D97-AF65-F5344CB8AC3E}">
        <p14:creationId xmlns:p14="http://schemas.microsoft.com/office/powerpoint/2010/main" val="4166792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17E20-C101-47B8-9B01-CBDEA345318C}"/>
              </a:ext>
            </a:extLst>
          </p:cNvPr>
          <p:cNvSpPr>
            <a:spLocks noGrp="1"/>
          </p:cNvSpPr>
          <p:nvPr>
            <p:ph type="dt" sz="half" idx="10"/>
          </p:nvPr>
        </p:nvSpPr>
        <p:spPr/>
        <p:txBody>
          <a:bodyPr/>
          <a:lstStyle>
            <a:lvl1pPr>
              <a:defRPr/>
            </a:lvl1pPr>
          </a:lstStyle>
          <a:p>
            <a:pPr>
              <a:defRPr/>
            </a:pPr>
            <a:fld id="{A252889D-F856-462C-8CB9-5D8B76B1A522}" type="datetimeFigureOut">
              <a:rPr lang="en-US"/>
              <a:pPr>
                <a:defRPr/>
              </a:pPr>
              <a:t>1/21/2022</a:t>
            </a:fld>
            <a:endParaRPr lang="en-US"/>
          </a:p>
        </p:txBody>
      </p:sp>
      <p:sp>
        <p:nvSpPr>
          <p:cNvPr id="5" name="Footer Placeholder 4">
            <a:extLst>
              <a:ext uri="{FF2B5EF4-FFF2-40B4-BE49-F238E27FC236}">
                <a16:creationId xmlns:a16="http://schemas.microsoft.com/office/drawing/2014/main" id="{60CC8B5D-CD58-4B38-9500-B4E23E2EA0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C30214-0F37-4C74-9DD1-9AF6296DEBE9}"/>
              </a:ext>
            </a:extLst>
          </p:cNvPr>
          <p:cNvSpPr>
            <a:spLocks noGrp="1"/>
          </p:cNvSpPr>
          <p:nvPr>
            <p:ph type="sldNum" sz="quarter" idx="12"/>
          </p:nvPr>
        </p:nvSpPr>
        <p:spPr/>
        <p:txBody>
          <a:bodyPr/>
          <a:lstStyle>
            <a:lvl1pPr>
              <a:defRPr/>
            </a:lvl1pPr>
          </a:lstStyle>
          <a:p>
            <a:fld id="{B4329FBC-E765-4CAF-9778-A70B8413D1BF}" type="slidenum">
              <a:rPr lang="en-US" altLang="es-CO"/>
              <a:pPr/>
              <a:t>‹Nº›</a:t>
            </a:fld>
            <a:endParaRPr lang="en-US" altLang="es-CO"/>
          </a:p>
        </p:txBody>
      </p:sp>
    </p:spTree>
    <p:extLst>
      <p:ext uri="{BB962C8B-B14F-4D97-AF65-F5344CB8AC3E}">
        <p14:creationId xmlns:p14="http://schemas.microsoft.com/office/powerpoint/2010/main" val="73515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DB05FF-C15F-413B-88FA-8E4824B63251}"/>
              </a:ext>
            </a:extLst>
          </p:cNvPr>
          <p:cNvSpPr>
            <a:spLocks noGrp="1"/>
          </p:cNvSpPr>
          <p:nvPr>
            <p:ph type="dt" sz="half" idx="10"/>
          </p:nvPr>
        </p:nvSpPr>
        <p:spPr/>
        <p:txBody>
          <a:bodyPr/>
          <a:lstStyle>
            <a:lvl1pPr>
              <a:defRPr/>
            </a:lvl1pPr>
          </a:lstStyle>
          <a:p>
            <a:pPr>
              <a:defRPr/>
            </a:pPr>
            <a:fld id="{18AA9456-FBB8-4264-8525-6AE369F32015}" type="datetimeFigureOut">
              <a:rPr lang="en-US"/>
              <a:pPr>
                <a:defRPr/>
              </a:pPr>
              <a:t>1/21/2022</a:t>
            </a:fld>
            <a:endParaRPr lang="en-US"/>
          </a:p>
        </p:txBody>
      </p:sp>
      <p:sp>
        <p:nvSpPr>
          <p:cNvPr id="5" name="Footer Placeholder 4">
            <a:extLst>
              <a:ext uri="{FF2B5EF4-FFF2-40B4-BE49-F238E27FC236}">
                <a16:creationId xmlns:a16="http://schemas.microsoft.com/office/drawing/2014/main" id="{C60AD702-7A60-4339-A3DE-A6C4AAA37D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876CD9-84BC-497B-9D20-2111D755AE0D}"/>
              </a:ext>
            </a:extLst>
          </p:cNvPr>
          <p:cNvSpPr>
            <a:spLocks noGrp="1"/>
          </p:cNvSpPr>
          <p:nvPr>
            <p:ph type="sldNum" sz="quarter" idx="12"/>
          </p:nvPr>
        </p:nvSpPr>
        <p:spPr/>
        <p:txBody>
          <a:bodyPr/>
          <a:lstStyle>
            <a:lvl1pPr>
              <a:defRPr/>
            </a:lvl1pPr>
          </a:lstStyle>
          <a:p>
            <a:fld id="{9CF2C937-9EAA-4059-9673-BA78B20EBB9D}" type="slidenum">
              <a:rPr lang="en-US" altLang="es-CO"/>
              <a:pPr/>
              <a:t>‹Nº›</a:t>
            </a:fld>
            <a:endParaRPr lang="en-US" altLang="es-CO"/>
          </a:p>
        </p:txBody>
      </p:sp>
    </p:spTree>
    <p:extLst>
      <p:ext uri="{BB962C8B-B14F-4D97-AF65-F5344CB8AC3E}">
        <p14:creationId xmlns:p14="http://schemas.microsoft.com/office/powerpoint/2010/main" val="2866848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402F44-AD5C-4907-A143-9BA4315127E9}"/>
              </a:ext>
            </a:extLst>
          </p:cNvPr>
          <p:cNvSpPr>
            <a:spLocks noGrp="1"/>
          </p:cNvSpPr>
          <p:nvPr>
            <p:ph type="dt" sz="half" idx="10"/>
          </p:nvPr>
        </p:nvSpPr>
        <p:spPr/>
        <p:txBody>
          <a:bodyPr/>
          <a:lstStyle>
            <a:lvl1pPr>
              <a:defRPr/>
            </a:lvl1pPr>
          </a:lstStyle>
          <a:p>
            <a:pPr>
              <a:defRPr/>
            </a:pPr>
            <a:fld id="{F0512147-A29D-455D-9D64-35249E35858F}" type="datetimeFigureOut">
              <a:rPr lang="en-US"/>
              <a:pPr>
                <a:defRPr/>
              </a:pPr>
              <a:t>1/21/2022</a:t>
            </a:fld>
            <a:endParaRPr lang="en-US"/>
          </a:p>
        </p:txBody>
      </p:sp>
      <p:sp>
        <p:nvSpPr>
          <p:cNvPr id="5" name="Footer Placeholder 4">
            <a:extLst>
              <a:ext uri="{FF2B5EF4-FFF2-40B4-BE49-F238E27FC236}">
                <a16:creationId xmlns:a16="http://schemas.microsoft.com/office/drawing/2014/main" id="{620AB3E2-CCC5-46AF-93F5-7E54904459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C3C0224-3E75-48EF-95A7-53CC656CD816}"/>
              </a:ext>
            </a:extLst>
          </p:cNvPr>
          <p:cNvSpPr>
            <a:spLocks noGrp="1"/>
          </p:cNvSpPr>
          <p:nvPr>
            <p:ph type="sldNum" sz="quarter" idx="12"/>
          </p:nvPr>
        </p:nvSpPr>
        <p:spPr/>
        <p:txBody>
          <a:bodyPr/>
          <a:lstStyle>
            <a:lvl1pPr>
              <a:defRPr/>
            </a:lvl1pPr>
          </a:lstStyle>
          <a:p>
            <a:fld id="{394FB7AA-5597-43DF-B0BF-D1E01521AF9D}" type="slidenum">
              <a:rPr lang="en-US" altLang="es-CO"/>
              <a:pPr/>
              <a:t>‹Nº›</a:t>
            </a:fld>
            <a:endParaRPr lang="en-US" altLang="es-CO"/>
          </a:p>
        </p:txBody>
      </p:sp>
    </p:spTree>
    <p:extLst>
      <p:ext uri="{BB962C8B-B14F-4D97-AF65-F5344CB8AC3E}">
        <p14:creationId xmlns:p14="http://schemas.microsoft.com/office/powerpoint/2010/main" val="2279694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7DD736E-8D5A-4D0D-827E-BCFEFB78D975}"/>
              </a:ext>
            </a:extLst>
          </p:cNvPr>
          <p:cNvSpPr>
            <a:spLocks noGrp="1"/>
          </p:cNvSpPr>
          <p:nvPr>
            <p:ph type="dt" sz="half" idx="10"/>
          </p:nvPr>
        </p:nvSpPr>
        <p:spPr/>
        <p:txBody>
          <a:bodyPr/>
          <a:lstStyle>
            <a:lvl1pPr>
              <a:defRPr/>
            </a:lvl1pPr>
          </a:lstStyle>
          <a:p>
            <a:pPr>
              <a:defRPr/>
            </a:pPr>
            <a:fld id="{8D3C6349-C04A-469D-924E-01341808049B}" type="datetimeFigureOut">
              <a:rPr lang="en-US"/>
              <a:pPr>
                <a:defRPr/>
              </a:pPr>
              <a:t>1/21/2022</a:t>
            </a:fld>
            <a:endParaRPr lang="en-US"/>
          </a:p>
        </p:txBody>
      </p:sp>
      <p:sp>
        <p:nvSpPr>
          <p:cNvPr id="6" name="Footer Placeholder 4">
            <a:extLst>
              <a:ext uri="{FF2B5EF4-FFF2-40B4-BE49-F238E27FC236}">
                <a16:creationId xmlns:a16="http://schemas.microsoft.com/office/drawing/2014/main" id="{8C5AC380-8ED3-4E12-811C-0D64DCA165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F6BCA39-3FFA-4A46-A87D-232FC275AF91}"/>
              </a:ext>
            </a:extLst>
          </p:cNvPr>
          <p:cNvSpPr>
            <a:spLocks noGrp="1"/>
          </p:cNvSpPr>
          <p:nvPr>
            <p:ph type="sldNum" sz="quarter" idx="12"/>
          </p:nvPr>
        </p:nvSpPr>
        <p:spPr/>
        <p:txBody>
          <a:bodyPr/>
          <a:lstStyle>
            <a:lvl1pPr>
              <a:defRPr/>
            </a:lvl1pPr>
          </a:lstStyle>
          <a:p>
            <a:fld id="{B4030D12-7C1A-4DB6-A19C-97D45FC50F79}" type="slidenum">
              <a:rPr lang="en-US" altLang="es-CO"/>
              <a:pPr/>
              <a:t>‹Nº›</a:t>
            </a:fld>
            <a:endParaRPr lang="en-US" altLang="es-CO"/>
          </a:p>
        </p:txBody>
      </p:sp>
    </p:spTree>
    <p:extLst>
      <p:ext uri="{BB962C8B-B14F-4D97-AF65-F5344CB8AC3E}">
        <p14:creationId xmlns:p14="http://schemas.microsoft.com/office/powerpoint/2010/main" val="1209728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996B13B-4D6B-4FB6-BDAC-F7E4176B4637}"/>
              </a:ext>
            </a:extLst>
          </p:cNvPr>
          <p:cNvSpPr>
            <a:spLocks noGrp="1"/>
          </p:cNvSpPr>
          <p:nvPr>
            <p:ph type="dt" sz="half" idx="10"/>
          </p:nvPr>
        </p:nvSpPr>
        <p:spPr/>
        <p:txBody>
          <a:bodyPr/>
          <a:lstStyle>
            <a:lvl1pPr>
              <a:defRPr/>
            </a:lvl1pPr>
          </a:lstStyle>
          <a:p>
            <a:pPr>
              <a:defRPr/>
            </a:pPr>
            <a:fld id="{9B3C75F7-DA0D-4E5D-BC67-57E8CD55BAA8}" type="datetimeFigureOut">
              <a:rPr lang="en-US"/>
              <a:pPr>
                <a:defRPr/>
              </a:pPr>
              <a:t>1/21/2022</a:t>
            </a:fld>
            <a:endParaRPr lang="en-US"/>
          </a:p>
        </p:txBody>
      </p:sp>
      <p:sp>
        <p:nvSpPr>
          <p:cNvPr id="8" name="Footer Placeholder 4">
            <a:extLst>
              <a:ext uri="{FF2B5EF4-FFF2-40B4-BE49-F238E27FC236}">
                <a16:creationId xmlns:a16="http://schemas.microsoft.com/office/drawing/2014/main" id="{9D8A1534-B93B-4F61-8227-4652E3C3031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8BE879A-1C6B-46E5-89B7-EBE5D835250A}"/>
              </a:ext>
            </a:extLst>
          </p:cNvPr>
          <p:cNvSpPr>
            <a:spLocks noGrp="1"/>
          </p:cNvSpPr>
          <p:nvPr>
            <p:ph type="sldNum" sz="quarter" idx="12"/>
          </p:nvPr>
        </p:nvSpPr>
        <p:spPr/>
        <p:txBody>
          <a:bodyPr/>
          <a:lstStyle>
            <a:lvl1pPr>
              <a:defRPr/>
            </a:lvl1pPr>
          </a:lstStyle>
          <a:p>
            <a:fld id="{73D0F993-12A6-4091-AE1C-756735D23FEF}" type="slidenum">
              <a:rPr lang="en-US" altLang="es-CO"/>
              <a:pPr/>
              <a:t>‹Nº›</a:t>
            </a:fld>
            <a:endParaRPr lang="en-US" altLang="es-CO"/>
          </a:p>
        </p:txBody>
      </p:sp>
    </p:spTree>
    <p:extLst>
      <p:ext uri="{BB962C8B-B14F-4D97-AF65-F5344CB8AC3E}">
        <p14:creationId xmlns:p14="http://schemas.microsoft.com/office/powerpoint/2010/main" val="3176750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AF77133-D302-44B2-8949-B87224E3689F}"/>
              </a:ext>
            </a:extLst>
          </p:cNvPr>
          <p:cNvSpPr>
            <a:spLocks noGrp="1"/>
          </p:cNvSpPr>
          <p:nvPr>
            <p:ph type="dt" sz="half" idx="10"/>
          </p:nvPr>
        </p:nvSpPr>
        <p:spPr/>
        <p:txBody>
          <a:bodyPr/>
          <a:lstStyle>
            <a:lvl1pPr>
              <a:defRPr/>
            </a:lvl1pPr>
          </a:lstStyle>
          <a:p>
            <a:pPr>
              <a:defRPr/>
            </a:pPr>
            <a:fld id="{9F3BC245-CA22-4FC5-915B-5B5B91D56256}" type="datetimeFigureOut">
              <a:rPr lang="en-US"/>
              <a:pPr>
                <a:defRPr/>
              </a:pPr>
              <a:t>1/21/2022</a:t>
            </a:fld>
            <a:endParaRPr lang="en-US"/>
          </a:p>
        </p:txBody>
      </p:sp>
      <p:sp>
        <p:nvSpPr>
          <p:cNvPr id="4" name="Footer Placeholder 4">
            <a:extLst>
              <a:ext uri="{FF2B5EF4-FFF2-40B4-BE49-F238E27FC236}">
                <a16:creationId xmlns:a16="http://schemas.microsoft.com/office/drawing/2014/main" id="{26C49D23-367B-40E9-9171-FFED6417831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853AAFB-0CD7-4CAB-90B8-8331C6E48B95}"/>
              </a:ext>
            </a:extLst>
          </p:cNvPr>
          <p:cNvSpPr>
            <a:spLocks noGrp="1"/>
          </p:cNvSpPr>
          <p:nvPr>
            <p:ph type="sldNum" sz="quarter" idx="12"/>
          </p:nvPr>
        </p:nvSpPr>
        <p:spPr/>
        <p:txBody>
          <a:bodyPr/>
          <a:lstStyle>
            <a:lvl1pPr>
              <a:defRPr/>
            </a:lvl1pPr>
          </a:lstStyle>
          <a:p>
            <a:fld id="{74E39786-7B3D-4650-9069-B9F9511181DB}" type="slidenum">
              <a:rPr lang="en-US" altLang="es-CO"/>
              <a:pPr/>
              <a:t>‹Nº›</a:t>
            </a:fld>
            <a:endParaRPr lang="en-US" altLang="es-CO"/>
          </a:p>
        </p:txBody>
      </p:sp>
    </p:spTree>
    <p:extLst>
      <p:ext uri="{BB962C8B-B14F-4D97-AF65-F5344CB8AC3E}">
        <p14:creationId xmlns:p14="http://schemas.microsoft.com/office/powerpoint/2010/main" val="2870804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FF632CB-591C-4F69-8893-E26A0F6D8A8A}"/>
              </a:ext>
            </a:extLst>
          </p:cNvPr>
          <p:cNvSpPr>
            <a:spLocks noGrp="1"/>
          </p:cNvSpPr>
          <p:nvPr>
            <p:ph type="dt" sz="half" idx="10"/>
          </p:nvPr>
        </p:nvSpPr>
        <p:spPr/>
        <p:txBody>
          <a:bodyPr/>
          <a:lstStyle>
            <a:lvl1pPr>
              <a:defRPr/>
            </a:lvl1pPr>
          </a:lstStyle>
          <a:p>
            <a:pPr>
              <a:defRPr/>
            </a:pPr>
            <a:fld id="{7A0440E2-C916-4111-BD58-79F28EEBF7F8}" type="datetimeFigureOut">
              <a:rPr lang="en-US"/>
              <a:pPr>
                <a:defRPr/>
              </a:pPr>
              <a:t>1/21/2022</a:t>
            </a:fld>
            <a:endParaRPr lang="en-US"/>
          </a:p>
        </p:txBody>
      </p:sp>
      <p:sp>
        <p:nvSpPr>
          <p:cNvPr id="3" name="Footer Placeholder 4">
            <a:extLst>
              <a:ext uri="{FF2B5EF4-FFF2-40B4-BE49-F238E27FC236}">
                <a16:creationId xmlns:a16="http://schemas.microsoft.com/office/drawing/2014/main" id="{D15600C7-4BA3-4E9E-906A-FEAA808054D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2F551D6-F814-4874-97C7-5E70CCFBAA25}"/>
              </a:ext>
            </a:extLst>
          </p:cNvPr>
          <p:cNvSpPr>
            <a:spLocks noGrp="1"/>
          </p:cNvSpPr>
          <p:nvPr>
            <p:ph type="sldNum" sz="quarter" idx="12"/>
          </p:nvPr>
        </p:nvSpPr>
        <p:spPr/>
        <p:txBody>
          <a:bodyPr/>
          <a:lstStyle>
            <a:lvl1pPr>
              <a:defRPr/>
            </a:lvl1pPr>
          </a:lstStyle>
          <a:p>
            <a:fld id="{F9D26808-726A-4071-8E10-1DF8E1926A9F}" type="slidenum">
              <a:rPr lang="en-US" altLang="es-CO"/>
              <a:pPr/>
              <a:t>‹Nº›</a:t>
            </a:fld>
            <a:endParaRPr lang="en-US" altLang="es-CO"/>
          </a:p>
        </p:txBody>
      </p:sp>
    </p:spTree>
    <p:extLst>
      <p:ext uri="{BB962C8B-B14F-4D97-AF65-F5344CB8AC3E}">
        <p14:creationId xmlns:p14="http://schemas.microsoft.com/office/powerpoint/2010/main" val="21024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1A8E07E-6EBE-40E5-9744-084866A35059}"/>
              </a:ext>
            </a:extLst>
          </p:cNvPr>
          <p:cNvSpPr>
            <a:spLocks noGrp="1"/>
          </p:cNvSpPr>
          <p:nvPr>
            <p:ph type="dt" sz="half" idx="10"/>
          </p:nvPr>
        </p:nvSpPr>
        <p:spPr/>
        <p:txBody>
          <a:bodyPr/>
          <a:lstStyle>
            <a:lvl1pPr>
              <a:defRPr/>
            </a:lvl1pPr>
          </a:lstStyle>
          <a:p>
            <a:pPr>
              <a:defRPr/>
            </a:pPr>
            <a:fld id="{D78DAA9B-E321-4BEB-A646-CCF0AF85D7AD}" type="datetimeFigureOut">
              <a:rPr lang="en-US"/>
              <a:pPr>
                <a:defRPr/>
              </a:pPr>
              <a:t>1/21/2022</a:t>
            </a:fld>
            <a:endParaRPr lang="en-US"/>
          </a:p>
        </p:txBody>
      </p:sp>
      <p:sp>
        <p:nvSpPr>
          <p:cNvPr id="6" name="Footer Placeholder 4">
            <a:extLst>
              <a:ext uri="{FF2B5EF4-FFF2-40B4-BE49-F238E27FC236}">
                <a16:creationId xmlns:a16="http://schemas.microsoft.com/office/drawing/2014/main" id="{24C21E27-4022-42FB-BBD9-3BC5308C0C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C9C7673-E345-4CAE-8508-1199311260D9}"/>
              </a:ext>
            </a:extLst>
          </p:cNvPr>
          <p:cNvSpPr>
            <a:spLocks noGrp="1"/>
          </p:cNvSpPr>
          <p:nvPr>
            <p:ph type="sldNum" sz="quarter" idx="12"/>
          </p:nvPr>
        </p:nvSpPr>
        <p:spPr/>
        <p:txBody>
          <a:bodyPr/>
          <a:lstStyle>
            <a:lvl1pPr>
              <a:defRPr/>
            </a:lvl1pPr>
          </a:lstStyle>
          <a:p>
            <a:fld id="{026189E7-64AD-4B5B-B11A-5068774D3136}" type="slidenum">
              <a:rPr lang="en-US" altLang="es-CO"/>
              <a:pPr/>
              <a:t>‹Nº›</a:t>
            </a:fld>
            <a:endParaRPr lang="en-US" altLang="es-CO"/>
          </a:p>
        </p:txBody>
      </p:sp>
    </p:spTree>
    <p:extLst>
      <p:ext uri="{BB962C8B-B14F-4D97-AF65-F5344CB8AC3E}">
        <p14:creationId xmlns:p14="http://schemas.microsoft.com/office/powerpoint/2010/main" val="1352807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B345839-1EA8-45A3-968D-C3CC84BECFF8}"/>
              </a:ext>
            </a:extLst>
          </p:cNvPr>
          <p:cNvSpPr>
            <a:spLocks noGrp="1"/>
          </p:cNvSpPr>
          <p:nvPr>
            <p:ph type="dt" sz="half" idx="10"/>
          </p:nvPr>
        </p:nvSpPr>
        <p:spPr/>
        <p:txBody>
          <a:bodyPr/>
          <a:lstStyle>
            <a:lvl1pPr>
              <a:defRPr/>
            </a:lvl1pPr>
          </a:lstStyle>
          <a:p>
            <a:pPr>
              <a:defRPr/>
            </a:pPr>
            <a:fld id="{EFE571E3-23D9-4EBE-904E-97AB24BB774D}" type="datetimeFigureOut">
              <a:rPr lang="en-US"/>
              <a:pPr>
                <a:defRPr/>
              </a:pPr>
              <a:t>1/21/2022</a:t>
            </a:fld>
            <a:endParaRPr lang="en-US"/>
          </a:p>
        </p:txBody>
      </p:sp>
      <p:sp>
        <p:nvSpPr>
          <p:cNvPr id="6" name="Footer Placeholder 4">
            <a:extLst>
              <a:ext uri="{FF2B5EF4-FFF2-40B4-BE49-F238E27FC236}">
                <a16:creationId xmlns:a16="http://schemas.microsoft.com/office/drawing/2014/main" id="{FA3EDECE-F497-4804-9B7F-07B1655D0AA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8502E2-0E12-42C4-B418-C0E0869C13C8}"/>
              </a:ext>
            </a:extLst>
          </p:cNvPr>
          <p:cNvSpPr>
            <a:spLocks noGrp="1"/>
          </p:cNvSpPr>
          <p:nvPr>
            <p:ph type="sldNum" sz="quarter" idx="12"/>
          </p:nvPr>
        </p:nvSpPr>
        <p:spPr/>
        <p:txBody>
          <a:bodyPr/>
          <a:lstStyle>
            <a:lvl1pPr>
              <a:defRPr/>
            </a:lvl1pPr>
          </a:lstStyle>
          <a:p>
            <a:fld id="{669C7439-E29F-4ABF-88F6-37D7DF134B14}" type="slidenum">
              <a:rPr lang="en-US" altLang="es-CO"/>
              <a:pPr/>
              <a:t>‹Nº›</a:t>
            </a:fld>
            <a:endParaRPr lang="en-US" altLang="es-CO"/>
          </a:p>
        </p:txBody>
      </p:sp>
    </p:spTree>
    <p:extLst>
      <p:ext uri="{BB962C8B-B14F-4D97-AF65-F5344CB8AC3E}">
        <p14:creationId xmlns:p14="http://schemas.microsoft.com/office/powerpoint/2010/main" val="73475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CACAA01-3F40-45D5-8FDE-4CDB946FB99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CO"/>
              <a:t>Click to edit Master title style</a:t>
            </a:r>
          </a:p>
        </p:txBody>
      </p:sp>
      <p:sp>
        <p:nvSpPr>
          <p:cNvPr id="1027" name="Text Placeholder 2">
            <a:extLst>
              <a:ext uri="{FF2B5EF4-FFF2-40B4-BE49-F238E27FC236}">
                <a16:creationId xmlns:a16="http://schemas.microsoft.com/office/drawing/2014/main" id="{9EB0E244-54C6-4654-8628-A1DC405D08A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O"/>
              <a:t>Click to edit Master text styles</a:t>
            </a:r>
          </a:p>
          <a:p>
            <a:pPr lvl="1"/>
            <a:r>
              <a:rPr lang="en-US" altLang="es-CO"/>
              <a:t>Second level</a:t>
            </a:r>
          </a:p>
          <a:p>
            <a:pPr lvl="2"/>
            <a:r>
              <a:rPr lang="en-US" altLang="es-CO"/>
              <a:t>Third level</a:t>
            </a:r>
          </a:p>
          <a:p>
            <a:pPr lvl="3"/>
            <a:r>
              <a:rPr lang="en-US" altLang="es-CO"/>
              <a:t>Fourth level</a:t>
            </a:r>
          </a:p>
          <a:p>
            <a:pPr lvl="4"/>
            <a:r>
              <a:rPr lang="en-US" altLang="es-CO"/>
              <a:t>Fifth level</a:t>
            </a:r>
          </a:p>
        </p:txBody>
      </p:sp>
      <p:sp>
        <p:nvSpPr>
          <p:cNvPr id="4" name="Date Placeholder 3">
            <a:extLst>
              <a:ext uri="{FF2B5EF4-FFF2-40B4-BE49-F238E27FC236}">
                <a16:creationId xmlns:a16="http://schemas.microsoft.com/office/drawing/2014/main" id="{186168B3-C9AF-47A9-A6BC-BAA6B01B9B8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E2B0CEE3-C7C2-4DD2-9A43-683168C7AF6C}" type="datetimeFigureOut">
              <a:rPr lang="en-US"/>
              <a:pPr>
                <a:defRPr/>
              </a:pPr>
              <a:t>1/21/2022</a:t>
            </a:fld>
            <a:endParaRPr lang="en-US"/>
          </a:p>
        </p:txBody>
      </p:sp>
      <p:sp>
        <p:nvSpPr>
          <p:cNvPr id="5" name="Footer Placeholder 4">
            <a:extLst>
              <a:ext uri="{FF2B5EF4-FFF2-40B4-BE49-F238E27FC236}">
                <a16:creationId xmlns:a16="http://schemas.microsoft.com/office/drawing/2014/main" id="{3CA6036F-BDEE-4317-B633-146AA3EABAA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41EA4F3-C15E-4F48-9E8B-038E8670FA4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38E878A-6193-4B98-ACF9-8A24783CF5ED}" type="slidenum">
              <a:rPr lang="en-US" altLang="es-CO"/>
              <a:pPr/>
              <a:t>‹Nº›</a:t>
            </a:fld>
            <a:endParaRPr lang="en-US" alt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C56D949-338D-41F6-A6E3-0C88AD29B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387" r="20387"/>
          <a:stretch>
            <a:fillRect/>
          </a:stretch>
        </p:blipFill>
        <p:spPr bwMode="auto">
          <a:xfrm>
            <a:off x="9144000" y="0"/>
            <a:ext cx="9144000"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AutoShape 3">
            <a:extLst>
              <a:ext uri="{FF2B5EF4-FFF2-40B4-BE49-F238E27FC236}">
                <a16:creationId xmlns:a16="http://schemas.microsoft.com/office/drawing/2014/main" id="{94B762DD-1558-40B0-B447-4A847A1AF82B}"/>
              </a:ext>
            </a:extLst>
          </p:cNvPr>
          <p:cNvSpPr>
            <a:spLocks noChangeArrowheads="1"/>
          </p:cNvSpPr>
          <p:nvPr/>
        </p:nvSpPr>
        <p:spPr bwMode="auto">
          <a:xfrm rot="3270925">
            <a:off x="-3398838" y="152400"/>
            <a:ext cx="18948401" cy="13960475"/>
          </a:xfrm>
          <a:prstGeom prst="rect">
            <a:avLst/>
          </a:prstGeom>
          <a:solidFill>
            <a:srgbClr val="098C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pic>
        <p:nvPicPr>
          <p:cNvPr id="2052" name="Picture 4">
            <a:extLst>
              <a:ext uri="{FF2B5EF4-FFF2-40B4-BE49-F238E27FC236}">
                <a16:creationId xmlns:a16="http://schemas.microsoft.com/office/drawing/2014/main" id="{C8283B6F-8A64-46C9-A501-DE314197DA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66198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3" name="Group 5">
            <a:extLst>
              <a:ext uri="{FF2B5EF4-FFF2-40B4-BE49-F238E27FC236}">
                <a16:creationId xmlns:a16="http://schemas.microsoft.com/office/drawing/2014/main" id="{F7400F1E-E613-4184-B129-6FDA07085E23}"/>
              </a:ext>
            </a:extLst>
          </p:cNvPr>
          <p:cNvGrpSpPr>
            <a:grpSpLocks/>
          </p:cNvGrpSpPr>
          <p:nvPr/>
        </p:nvGrpSpPr>
        <p:grpSpPr bwMode="auto">
          <a:xfrm>
            <a:off x="1028700" y="3044825"/>
            <a:ext cx="9740900" cy="5589588"/>
            <a:chOff x="0" y="0"/>
            <a:chExt cx="12988651" cy="7453767"/>
          </a:xfrm>
        </p:grpSpPr>
        <p:sp>
          <p:nvSpPr>
            <p:cNvPr id="6" name="TextBox 6">
              <a:extLst>
                <a:ext uri="{FF2B5EF4-FFF2-40B4-BE49-F238E27FC236}">
                  <a16:creationId xmlns:a16="http://schemas.microsoft.com/office/drawing/2014/main" id="{F2B90BD9-E984-4233-99E0-B5F4A044F3C7}"/>
                </a:ext>
              </a:extLst>
            </p:cNvPr>
            <p:cNvSpPr txBox="1"/>
            <p:nvPr/>
          </p:nvSpPr>
          <p:spPr>
            <a:xfrm>
              <a:off x="0" y="6484206"/>
              <a:ext cx="12988651" cy="969561"/>
            </a:xfrm>
            <a:prstGeom prst="rect">
              <a:avLst/>
            </a:prstGeom>
          </p:spPr>
          <p:txBody>
            <a:bodyPr lIns="0" tIns="0" rIns="0" bIns="0">
              <a:spAutoFit/>
            </a:bodyPr>
            <a:lstStyle/>
            <a:p>
              <a:pPr eaLnBrk="1" fontAlgn="auto" hangingPunct="1">
                <a:lnSpc>
                  <a:spcPts val="6019"/>
                </a:lnSpc>
                <a:spcBef>
                  <a:spcPts val="0"/>
                </a:spcBef>
                <a:spcAft>
                  <a:spcPts val="0"/>
                </a:spcAft>
                <a:defRPr/>
              </a:pPr>
              <a:r>
                <a:rPr lang="en-US" sz="4299" spc="85">
                  <a:solidFill>
                    <a:srgbClr val="FFFFFF"/>
                  </a:solidFill>
                  <a:latin typeface="Adam Script Light"/>
                </a:rPr>
                <a:t>Segundo Semestre 2021</a:t>
              </a:r>
            </a:p>
          </p:txBody>
        </p:sp>
        <p:sp>
          <p:nvSpPr>
            <p:cNvPr id="7" name="TextBox 7">
              <a:extLst>
                <a:ext uri="{FF2B5EF4-FFF2-40B4-BE49-F238E27FC236}">
                  <a16:creationId xmlns:a16="http://schemas.microsoft.com/office/drawing/2014/main" id="{AA1297DF-482A-4B5B-A4E7-0E43B4728651}"/>
                </a:ext>
              </a:extLst>
            </p:cNvPr>
            <p:cNvSpPr txBox="1"/>
            <p:nvPr/>
          </p:nvSpPr>
          <p:spPr>
            <a:xfrm>
              <a:off x="0" y="133368"/>
              <a:ext cx="12988651" cy="5747507"/>
            </a:xfrm>
            <a:prstGeom prst="rect">
              <a:avLst/>
            </a:prstGeom>
          </p:spPr>
          <p:txBody>
            <a:bodyPr lIns="0" tIns="0" rIns="0" bIns="0">
              <a:spAutoFit/>
            </a:bodyPr>
            <a:lstStyle/>
            <a:p>
              <a:pPr eaLnBrk="1" fontAlgn="auto" hangingPunct="1">
                <a:lnSpc>
                  <a:spcPts val="16609"/>
                </a:lnSpc>
                <a:spcBef>
                  <a:spcPts val="0"/>
                </a:spcBef>
                <a:spcAft>
                  <a:spcPts val="0"/>
                </a:spcAft>
                <a:defRPr/>
              </a:pPr>
              <a:r>
                <a:rPr lang="en-US" sz="15099" spc="226">
                  <a:solidFill>
                    <a:srgbClr val="FFFFFF"/>
                  </a:solidFill>
                  <a:latin typeface="Adam Script Light"/>
                </a:rPr>
                <a:t>Rendición</a:t>
              </a:r>
            </a:p>
            <a:p>
              <a:pPr eaLnBrk="1" fontAlgn="auto" hangingPunct="1">
                <a:lnSpc>
                  <a:spcPts val="16609"/>
                </a:lnSpc>
                <a:spcBef>
                  <a:spcPts val="0"/>
                </a:spcBef>
                <a:spcAft>
                  <a:spcPts val="0"/>
                </a:spcAft>
                <a:defRPr/>
              </a:pPr>
              <a:r>
                <a:rPr lang="en-US" sz="15099" spc="226">
                  <a:solidFill>
                    <a:srgbClr val="FFFFFF"/>
                  </a:solidFill>
                  <a:latin typeface="Adam Script Light"/>
                </a:rPr>
                <a:t>de Cuentas</a:t>
              </a:r>
            </a:p>
          </p:txBody>
        </p:sp>
      </p:grpSp>
      <p:sp>
        <p:nvSpPr>
          <p:cNvPr id="2054" name="AutoShape 8">
            <a:extLst>
              <a:ext uri="{FF2B5EF4-FFF2-40B4-BE49-F238E27FC236}">
                <a16:creationId xmlns:a16="http://schemas.microsoft.com/office/drawing/2014/main" id="{4A0123C1-33AD-49BD-BB9C-8C40AB6C0B55}"/>
              </a:ext>
            </a:extLst>
          </p:cNvPr>
          <p:cNvSpPr>
            <a:spLocks noChangeShapeType="1"/>
          </p:cNvSpPr>
          <p:nvPr/>
        </p:nvSpPr>
        <p:spPr bwMode="auto">
          <a:xfrm rot="14459">
            <a:off x="979488" y="7554913"/>
            <a:ext cx="11071225" cy="0"/>
          </a:xfrm>
          <a:prstGeom prst="line">
            <a:avLst/>
          </a:prstGeom>
          <a:noFill/>
          <a:ln w="47625" cap="rnd">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CO"/>
          </a:p>
        </p:txBody>
      </p:sp>
      <p:pic>
        <p:nvPicPr>
          <p:cNvPr id="2055" name="Picture 9">
            <a:extLst>
              <a:ext uri="{FF2B5EF4-FFF2-40B4-BE49-F238E27FC236}">
                <a16:creationId xmlns:a16="http://schemas.microsoft.com/office/drawing/2014/main" id="{6C273CD0-153A-4AD3-A421-54A3E4FDC4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0762" b="10762"/>
          <a:stretch>
            <a:fillRect/>
          </a:stretch>
        </p:blipFill>
        <p:spPr bwMode="auto">
          <a:xfrm>
            <a:off x="47625" y="8921750"/>
            <a:ext cx="1667351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6" name="Group 10">
            <a:extLst>
              <a:ext uri="{FF2B5EF4-FFF2-40B4-BE49-F238E27FC236}">
                <a16:creationId xmlns:a16="http://schemas.microsoft.com/office/drawing/2014/main" id="{26C807E2-7D94-4FD2-B66F-2172E44C41DB}"/>
              </a:ext>
            </a:extLst>
          </p:cNvPr>
          <p:cNvGrpSpPr>
            <a:grpSpLocks/>
          </p:cNvGrpSpPr>
          <p:nvPr/>
        </p:nvGrpSpPr>
        <p:grpSpPr bwMode="auto">
          <a:xfrm>
            <a:off x="15238413" y="-2395538"/>
            <a:ext cx="5657850" cy="5657851"/>
            <a:chOff x="0" y="0"/>
            <a:chExt cx="6350000" cy="6350000"/>
          </a:xfrm>
        </p:grpSpPr>
        <p:sp>
          <p:nvSpPr>
            <p:cNvPr id="2059" name="Freeform 11">
              <a:extLst>
                <a:ext uri="{FF2B5EF4-FFF2-40B4-BE49-F238E27FC236}">
                  <a16:creationId xmlns:a16="http://schemas.microsoft.com/office/drawing/2014/main" id="{7EC83FBD-B197-4C02-B1C8-4F14B356589D}"/>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pic>
        <p:nvPicPr>
          <p:cNvPr id="12" name="Picture 12">
            <a:extLst>
              <a:ext uri="{FF2B5EF4-FFF2-40B4-BE49-F238E27FC236}">
                <a16:creationId xmlns:a16="http://schemas.microsoft.com/office/drawing/2014/main" id="{754DBD6D-4EA9-4B5F-B242-5D3B71CFDBB8}"/>
              </a:ext>
            </a:extLst>
          </p:cNvPr>
          <p:cNvPicPr>
            <a:picLocks noChangeAspect="1"/>
          </p:cNvPicPr>
          <p:nvPr/>
        </p:nvPicPr>
        <p:blipFill>
          <a:blip r:embed="rId5"/>
          <a:srcRect/>
          <a:stretch>
            <a:fillRect/>
          </a:stretch>
        </p:blipFill>
        <p:spPr>
          <a:xfrm>
            <a:off x="9871075" y="3773488"/>
            <a:ext cx="2179638" cy="3125787"/>
          </a:xfrm>
          <a:prstGeom prst="rect">
            <a:avLst/>
          </a:prstGeom>
        </p:spPr>
      </p:pic>
      <p:sp>
        <p:nvSpPr>
          <p:cNvPr id="2058" name="CuadroTexto 12">
            <a:extLst>
              <a:ext uri="{FF2B5EF4-FFF2-40B4-BE49-F238E27FC236}">
                <a16:creationId xmlns:a16="http://schemas.microsoft.com/office/drawing/2014/main" id="{5D8B2CC4-37B7-44CE-BCB2-490D9FD16872}"/>
              </a:ext>
            </a:extLst>
          </p:cNvPr>
          <p:cNvSpPr txBox="1">
            <a:spLocks noChangeArrowheads="1"/>
          </p:cNvSpPr>
          <p:nvPr/>
        </p:nvSpPr>
        <p:spPr bwMode="auto">
          <a:xfrm>
            <a:off x="3276600" y="1023938"/>
            <a:ext cx="6934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S_tradnl" altLang="es-CO" sz="4000" b="1">
                <a:solidFill>
                  <a:srgbClr val="FFFFFF"/>
                </a:solidFill>
                <a:latin typeface="Aharoni" pitchFamily="2" charset="0"/>
                <a:ea typeface="Times New Roman" panose="02020603050405020304" pitchFamily="18" charset="0"/>
                <a:cs typeface="Aharoni" pitchFamily="2" charset="0"/>
              </a:rPr>
              <a:t>Comisión Permanente </a:t>
            </a:r>
            <a:br>
              <a:rPr lang="es-CO" altLang="es-CO" sz="2000">
                <a:solidFill>
                  <a:srgbClr val="FFFFFF"/>
                </a:solidFill>
                <a:latin typeface="Aharoni" pitchFamily="2" charset="0"/>
                <a:ea typeface="Times New Roman" panose="02020603050405020304" pitchFamily="18" charset="0"/>
                <a:cs typeface="Aharoni" pitchFamily="2" charset="0"/>
              </a:rPr>
            </a:br>
            <a:r>
              <a:rPr lang="es-ES_tradnl" altLang="es-CO" sz="4000" b="1">
                <a:solidFill>
                  <a:srgbClr val="FFFFFF"/>
                </a:solidFill>
                <a:latin typeface="Aharoni" pitchFamily="2" charset="0"/>
                <a:ea typeface="Times New Roman" panose="02020603050405020304" pitchFamily="18" charset="0"/>
                <a:cs typeface="Aharoni" pitchFamily="2" charset="0"/>
              </a:rPr>
              <a:t>Segunda o De Presupuesto</a:t>
            </a:r>
            <a:endParaRPr lang="es-CO" altLang="es-CO">
              <a:ea typeface="Times New Roman" panose="02020603050405020304" pitchFamily="18" charset="0"/>
              <a:cs typeface="Aharoni"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98C4A"/>
        </a:solidFill>
        <a:effectLst/>
      </p:bgPr>
    </p:bg>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61DAF296-0BB8-4CCA-B7DF-C4507495E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7" name="Group 3">
            <a:extLst>
              <a:ext uri="{FF2B5EF4-FFF2-40B4-BE49-F238E27FC236}">
                <a16:creationId xmlns:a16="http://schemas.microsoft.com/office/drawing/2014/main" id="{A78F9E13-C2E9-4C27-A355-C41F343A0399}"/>
              </a:ext>
            </a:extLst>
          </p:cNvPr>
          <p:cNvGrpSpPr>
            <a:grpSpLocks/>
          </p:cNvGrpSpPr>
          <p:nvPr/>
        </p:nvGrpSpPr>
        <p:grpSpPr bwMode="auto">
          <a:xfrm>
            <a:off x="14135100" y="-2084388"/>
            <a:ext cx="5657850" cy="5657851"/>
            <a:chOff x="0" y="0"/>
            <a:chExt cx="6350000" cy="6350000"/>
          </a:xfrm>
        </p:grpSpPr>
        <p:sp>
          <p:nvSpPr>
            <p:cNvPr id="11275" name="Freeform 4">
              <a:extLst>
                <a:ext uri="{FF2B5EF4-FFF2-40B4-BE49-F238E27FC236}">
                  <a16:creationId xmlns:a16="http://schemas.microsoft.com/office/drawing/2014/main" id="{74B464B8-93B1-466A-98BD-86A042C491F0}"/>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11268" name="TextBox 5">
            <a:extLst>
              <a:ext uri="{FF2B5EF4-FFF2-40B4-BE49-F238E27FC236}">
                <a16:creationId xmlns:a16="http://schemas.microsoft.com/office/drawing/2014/main" id="{6F879549-CC07-42C4-BB79-3A43BBCD4EEC}"/>
              </a:ext>
            </a:extLst>
          </p:cNvPr>
          <p:cNvSpPr txBox="1">
            <a:spLocks noChangeArrowheads="1"/>
          </p:cNvSpPr>
          <p:nvPr/>
        </p:nvSpPr>
        <p:spPr bwMode="auto">
          <a:xfrm>
            <a:off x="3325813" y="744538"/>
            <a:ext cx="11609387"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ES" altLang="es-CO" sz="8800">
                <a:solidFill>
                  <a:schemeClr val="bg1"/>
                </a:solidFill>
                <a:latin typeface="Aharoni" pitchFamily="2" charset="0"/>
                <a:cs typeface="Aharoni" pitchFamily="2" charset="0"/>
              </a:rPr>
              <a:t>PROYECTOS DE ACUERDO 2021</a:t>
            </a:r>
            <a:endParaRPr lang="en-US" altLang="es-CO" sz="5400">
              <a:solidFill>
                <a:srgbClr val="FFFFFF"/>
              </a:solidFill>
              <a:latin typeface="Poppins Medium"/>
            </a:endParaRPr>
          </a:p>
        </p:txBody>
      </p:sp>
      <p:grpSp>
        <p:nvGrpSpPr>
          <p:cNvPr id="11269" name="Group 7">
            <a:extLst>
              <a:ext uri="{FF2B5EF4-FFF2-40B4-BE49-F238E27FC236}">
                <a16:creationId xmlns:a16="http://schemas.microsoft.com/office/drawing/2014/main" id="{149EC21F-304F-4894-B67E-1537F5959396}"/>
              </a:ext>
            </a:extLst>
          </p:cNvPr>
          <p:cNvGrpSpPr>
            <a:grpSpLocks/>
          </p:cNvGrpSpPr>
          <p:nvPr/>
        </p:nvGrpSpPr>
        <p:grpSpPr bwMode="auto">
          <a:xfrm>
            <a:off x="14514513" y="373063"/>
            <a:ext cx="3473450" cy="2100262"/>
            <a:chOff x="0" y="0"/>
            <a:chExt cx="4630157" cy="2799498"/>
          </a:xfrm>
        </p:grpSpPr>
        <p:sp>
          <p:nvSpPr>
            <p:cNvPr id="8" name="TextBox 8">
              <a:extLst>
                <a:ext uri="{FF2B5EF4-FFF2-40B4-BE49-F238E27FC236}">
                  <a16:creationId xmlns:a16="http://schemas.microsoft.com/office/drawing/2014/main" id="{B4DE8864-A0F6-4FD9-91C9-50D0B488D1AA}"/>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10EDB3C9-23F7-4AB4-A899-3E92790496A2}"/>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11270" name="Picture 10">
            <a:extLst>
              <a:ext uri="{FF2B5EF4-FFF2-40B4-BE49-F238E27FC236}">
                <a16:creationId xmlns:a16="http://schemas.microsoft.com/office/drawing/2014/main" id="{4FA25E78-2FC5-42DD-AACD-9510CA3A1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arcador de contenido 3">
            <a:extLst>
              <a:ext uri="{FF2B5EF4-FFF2-40B4-BE49-F238E27FC236}">
                <a16:creationId xmlns:a16="http://schemas.microsoft.com/office/drawing/2014/main" id="{61A60D13-723B-4C8B-BD27-40FB9349CF4F}"/>
              </a:ext>
            </a:extLst>
          </p:cNvPr>
          <p:cNvSpPr txBox="1">
            <a:spLocks/>
          </p:cNvSpPr>
          <p:nvPr/>
        </p:nvSpPr>
        <p:spPr>
          <a:xfrm>
            <a:off x="1028700" y="3413125"/>
            <a:ext cx="7748588" cy="5508625"/>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 altLang="es-CO" sz="3600" dirty="0">
                <a:latin typeface="Aharoni" panose="02010803020104030203" pitchFamily="2" charset="-79"/>
                <a:ea typeface="Times New Roman" panose="02020603050405020304" pitchFamily="18" charset="0"/>
                <a:cs typeface="Aharoni" panose="02010803020104030203" pitchFamily="2" charset="-79"/>
              </a:rPr>
              <a:t>PROYECTO DE ACUERDO No. 063</a:t>
            </a:r>
          </a:p>
          <a:p>
            <a:pPr marL="0" indent="0" fontAlgn="auto">
              <a:spcAft>
                <a:spcPts val="0"/>
              </a:spcAft>
              <a:buFont typeface="Arial" pitchFamily="34" charset="0"/>
              <a:buNone/>
              <a:defRPr/>
            </a:pPr>
            <a:endParaRPr lang="en-US" altLang="es-CO" sz="3600" dirty="0">
              <a:latin typeface="Aharoni" panose="02010803020104030203" pitchFamily="2" charset="-79"/>
              <a:ea typeface="Times New Roman" panose="02020603050405020304" pitchFamily="18" charset="0"/>
              <a:cs typeface="Aharoni" panose="02010803020104030203" pitchFamily="2" charset="-79"/>
            </a:endParaRPr>
          </a:p>
          <a:p>
            <a:pPr algn="just" fontAlgn="auto">
              <a:lnSpc>
                <a:spcPct val="107000"/>
              </a:lnSpc>
              <a:spcAft>
                <a:spcPts val="800"/>
              </a:spcAft>
              <a:buFont typeface="Wingdings" panose="05000000000000000000" pitchFamily="2" charset="2"/>
              <a:buChar char=""/>
              <a:defRPr/>
            </a:pPr>
            <a:r>
              <a:rPr lang="es-CO" sz="2400" dirty="0">
                <a:latin typeface="Century Gothic" panose="020B0502020202020204" pitchFamily="34" charset="0"/>
                <a:ea typeface="Times New Roman" panose="02020603050405020304" pitchFamily="18" charset="0"/>
                <a:cs typeface="Arial" panose="020B0604020202020204" pitchFamily="34" charset="0"/>
              </a:rPr>
              <a:t>“POR EL CUAL SE ESTABLECE EL PROCEDIMIENTO A TRAVÉS DEL CUAL EL CONCEJO DISTRITAL DE CARTAGENA DE INDIAS, LE HARÁ CONTROL POLÍTICO AL TRÁMITE DE LAS ASOCIACIONES PÚBLICO PRIVADA, QUE PRETENDA SUSCRIBIR EL DISTRITO DE CARTAGENA DE INDIAS”.</a:t>
            </a:r>
            <a:endParaRPr lang="es-CO" sz="2400" dirty="0">
              <a:latin typeface="Times New Roman" panose="02020603050405020304" pitchFamily="18" charset="0"/>
              <a:ea typeface="Times New Roman" panose="02020603050405020304" pitchFamily="18" charset="0"/>
            </a:endParaRPr>
          </a:p>
          <a:p>
            <a:pPr marL="457200" algn="just" fontAlgn="auto">
              <a:spcAft>
                <a:spcPts val="0"/>
              </a:spcAft>
              <a:defRPr/>
            </a:pPr>
            <a:r>
              <a:rPr lang="es-ES" sz="2400" b="1" dirty="0">
                <a:latin typeface="Century Gothic" panose="020B0502020202020204" pitchFamily="34" charset="0"/>
                <a:ea typeface="Times New Roman" panose="02020603050405020304" pitchFamily="18" charset="0"/>
                <a:cs typeface="Arial" panose="020B0604020202020204" pitchFamily="34" charset="0"/>
              </a:rPr>
              <a:t>Ponentes:</a:t>
            </a:r>
            <a:r>
              <a:rPr lang="es-ES" sz="2400" dirty="0">
                <a:latin typeface="Century Gothic" panose="020B0502020202020204" pitchFamily="34" charset="0"/>
                <a:ea typeface="Times New Roman" panose="02020603050405020304" pitchFamily="18" charset="0"/>
                <a:cs typeface="Arial" panose="020B0604020202020204" pitchFamily="34" charset="0"/>
              </a:rPr>
              <a:t> Fernando David niño Mendoza (Coordinador), Hernando Piña Elles y Luis Javier Cassiani Valiente. </a:t>
            </a:r>
          </a:p>
          <a:p>
            <a:pPr marL="114300" indent="0" algn="just" fontAlgn="auto">
              <a:spcAft>
                <a:spcPts val="0"/>
              </a:spcAft>
              <a:buFont typeface="Arial" pitchFamily="34" charset="0"/>
              <a:buNone/>
              <a:defRPr/>
            </a:pPr>
            <a:endParaRPr lang="es-CO" sz="2400" dirty="0">
              <a:latin typeface="Times New Roman" panose="02020603050405020304" pitchFamily="18" charset="0"/>
              <a:ea typeface="Times New Roman" panose="02020603050405020304" pitchFamily="18" charset="0"/>
            </a:endParaRPr>
          </a:p>
          <a:p>
            <a:pPr marL="457200" algn="just" fontAlgn="auto">
              <a:spcAft>
                <a:spcPts val="0"/>
              </a:spcAft>
              <a:defRPr/>
            </a:pPr>
            <a:r>
              <a:rPr lang="es-ES" sz="2400" b="1" dirty="0">
                <a:latin typeface="Century Gothic" panose="020B0502020202020204" pitchFamily="34" charset="0"/>
                <a:ea typeface="Times New Roman" panose="02020603050405020304" pitchFamily="18" charset="0"/>
                <a:cs typeface="Arial" panose="020B0604020202020204" pitchFamily="34" charset="0"/>
              </a:rPr>
              <a:t>Audiencia Pública:</a:t>
            </a:r>
            <a:r>
              <a:rPr lang="es-ES" sz="2400" dirty="0">
                <a:latin typeface="Century Gothic" panose="020B0502020202020204" pitchFamily="34" charset="0"/>
                <a:ea typeface="Times New Roman" panose="02020603050405020304" pitchFamily="18" charset="0"/>
                <a:cs typeface="Arial" panose="020B0604020202020204" pitchFamily="34" charset="0"/>
              </a:rPr>
              <a:t> 23 de abril de 2021.</a:t>
            </a:r>
            <a:endParaRPr lang="es-CO" sz="4000" dirty="0"/>
          </a:p>
        </p:txBody>
      </p:sp>
      <p:sp>
        <p:nvSpPr>
          <p:cNvPr id="12" name="Marcador de contenido 4">
            <a:extLst>
              <a:ext uri="{FF2B5EF4-FFF2-40B4-BE49-F238E27FC236}">
                <a16:creationId xmlns:a16="http://schemas.microsoft.com/office/drawing/2014/main" id="{F52C5596-C261-4B44-A9D2-39999779EF69}"/>
              </a:ext>
            </a:extLst>
          </p:cNvPr>
          <p:cNvSpPr txBox="1">
            <a:spLocks/>
          </p:cNvSpPr>
          <p:nvPr/>
        </p:nvSpPr>
        <p:spPr>
          <a:xfrm>
            <a:off x="9510713" y="3252788"/>
            <a:ext cx="7024687" cy="56689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 altLang="es-CO" sz="3600" dirty="0">
                <a:latin typeface="Aharoni" panose="02010803020104030203" pitchFamily="2" charset="-79"/>
                <a:cs typeface="Aharoni" panose="02010803020104030203" pitchFamily="2" charset="-79"/>
              </a:rPr>
              <a:t>PROYECTO DE ACUERDO No. 066</a:t>
            </a:r>
          </a:p>
          <a:p>
            <a:pPr marL="0" indent="0" fontAlgn="auto">
              <a:spcAft>
                <a:spcPts val="0"/>
              </a:spcAft>
              <a:buFont typeface="Arial" pitchFamily="34" charset="0"/>
              <a:buNone/>
              <a:defRPr/>
            </a:pPr>
            <a:endParaRPr lang="en-US" altLang="es-CO" sz="3600" dirty="0">
              <a:latin typeface="Aharoni" panose="02010803020104030203" pitchFamily="2" charset="-79"/>
              <a:cs typeface="Aharoni" panose="02010803020104030203" pitchFamily="2" charset="-79"/>
            </a:endParaRPr>
          </a:p>
          <a:p>
            <a:pPr algn="just" fontAlgn="auto">
              <a:lnSpc>
                <a:spcPct val="107000"/>
              </a:lnSpc>
              <a:spcAft>
                <a:spcPts val="800"/>
              </a:spcAft>
              <a:buFont typeface="Wingdings" panose="05000000000000000000" pitchFamily="2" charset="2"/>
              <a:buChar char=""/>
              <a:defRPr/>
            </a:pPr>
            <a:r>
              <a:rPr lang="es-ES" sz="2400" dirty="0">
                <a:latin typeface="Century Gothic" panose="020B0502020202020204" pitchFamily="34" charset="0"/>
                <a:ea typeface="Times New Roman" panose="02020603050405020304" pitchFamily="18" charset="0"/>
                <a:cs typeface="Arial" panose="020B0604020202020204" pitchFamily="34" charset="0"/>
              </a:rPr>
              <a:t>“POR EL CUAL SE ESTABLECE EL SISTEMA DE ESTACIONAMIENTO REGULADO EN LAS VÍAS PÚBLICA DEL DISTRITO Y SE DICTAN NORMAS SOBRE SU ADMINISTRACIÓN, CONTROL Y SUPERVISIÓN”. </a:t>
            </a:r>
            <a:endParaRPr lang="es-CO" sz="2400" dirty="0">
              <a:latin typeface="Times New Roman" panose="02020603050405020304" pitchFamily="18" charset="0"/>
              <a:ea typeface="Times New Roman" panose="02020603050405020304" pitchFamily="18" charset="0"/>
            </a:endParaRPr>
          </a:p>
          <a:p>
            <a:pPr marL="457200" algn="just" fontAlgn="auto">
              <a:spcAft>
                <a:spcPts val="0"/>
              </a:spcAft>
              <a:defRPr/>
            </a:pPr>
            <a:r>
              <a:rPr lang="es-ES" sz="2400" b="1" dirty="0">
                <a:latin typeface="Century Gothic" panose="020B0502020202020204" pitchFamily="34" charset="0"/>
                <a:ea typeface="Times New Roman" panose="02020603050405020304" pitchFamily="18" charset="0"/>
                <a:cs typeface="Arial" panose="020B0604020202020204" pitchFamily="34" charset="0"/>
              </a:rPr>
              <a:t>Ponentes:</a:t>
            </a:r>
            <a:r>
              <a:rPr lang="es-ES" sz="2400" dirty="0">
                <a:latin typeface="Century Gothic" panose="020B0502020202020204" pitchFamily="34" charset="0"/>
                <a:ea typeface="Times New Roman" panose="02020603050405020304" pitchFamily="18" charset="0"/>
                <a:cs typeface="Arial" panose="020B0604020202020204" pitchFamily="34" charset="0"/>
              </a:rPr>
              <a:t> Fernando David niño Mendoza (coordinador), Hernando Piña Elles y Laureano Miguel </a:t>
            </a:r>
            <a:r>
              <a:rPr lang="es-ES" sz="2400" dirty="0" err="1">
                <a:latin typeface="Century Gothic" panose="020B0502020202020204" pitchFamily="34" charset="0"/>
                <a:ea typeface="Times New Roman" panose="02020603050405020304" pitchFamily="18" charset="0"/>
                <a:cs typeface="Arial" panose="020B0604020202020204" pitchFamily="34" charset="0"/>
              </a:rPr>
              <a:t>Curi</a:t>
            </a:r>
            <a:r>
              <a:rPr lang="es-ES" sz="2400" dirty="0">
                <a:latin typeface="Century Gothic" panose="020B0502020202020204" pitchFamily="34" charset="0"/>
                <a:ea typeface="Times New Roman" panose="02020603050405020304" pitchFamily="18" charset="0"/>
                <a:cs typeface="Arial" panose="020B0604020202020204" pitchFamily="34" charset="0"/>
              </a:rPr>
              <a:t> Zapata.</a:t>
            </a:r>
          </a:p>
          <a:p>
            <a:pPr indent="0" algn="just" fontAlgn="auto">
              <a:spcAft>
                <a:spcPts val="0"/>
              </a:spcAft>
              <a:buFont typeface="Arial" pitchFamily="34" charset="0"/>
              <a:buNone/>
              <a:defRPr/>
            </a:pPr>
            <a:endParaRPr lang="es-CO" sz="2400" dirty="0">
              <a:latin typeface="Times New Roman" panose="02020603050405020304" pitchFamily="18" charset="0"/>
              <a:ea typeface="Times New Roman" panose="02020603050405020304" pitchFamily="18" charset="0"/>
            </a:endParaRPr>
          </a:p>
          <a:p>
            <a:pPr marL="457200" fontAlgn="auto">
              <a:spcAft>
                <a:spcPts val="0"/>
              </a:spcAft>
              <a:defRPr/>
            </a:pPr>
            <a:r>
              <a:rPr lang="es-ES" sz="2400" b="1" dirty="0">
                <a:latin typeface="Century Gothic" panose="020B0502020202020204" pitchFamily="34" charset="0"/>
                <a:ea typeface="Times New Roman" panose="02020603050405020304" pitchFamily="18" charset="0"/>
                <a:cs typeface="Arial" panose="020B0604020202020204" pitchFamily="34" charset="0"/>
              </a:rPr>
              <a:t>Audiencia Pública:</a:t>
            </a:r>
            <a:r>
              <a:rPr lang="es-ES" sz="2400" dirty="0">
                <a:latin typeface="Century Gothic" panose="020B0502020202020204" pitchFamily="34" charset="0"/>
                <a:ea typeface="Times New Roman" panose="02020603050405020304" pitchFamily="18" charset="0"/>
                <a:cs typeface="Arial" panose="020B0604020202020204" pitchFamily="34" charset="0"/>
              </a:rPr>
              <a:t> 9 de abril de 2021.</a:t>
            </a:r>
            <a:endParaRPr lang="es-CO" sz="2400" dirty="0">
              <a:latin typeface="Times New Roman" panose="02020603050405020304" pitchFamily="18" charset="0"/>
              <a:ea typeface="Times New Roman" panose="02020603050405020304" pitchFamily="18" charset="0"/>
            </a:endParaRPr>
          </a:p>
          <a:p>
            <a:pPr marL="0" indent="0" fontAlgn="auto">
              <a:spcAft>
                <a:spcPts val="0"/>
              </a:spcAft>
              <a:buFont typeface="Arial" pitchFamily="34" charset="0"/>
              <a:buNone/>
              <a:defRPr/>
            </a:pPr>
            <a:endParaRPr lang="es-CO"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98C4A"/>
        </a:solidFill>
        <a:effectLst/>
      </p:bgPr>
    </p:bg>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7005D208-7417-4D69-B026-8B27B34B4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1" name="Group 3">
            <a:extLst>
              <a:ext uri="{FF2B5EF4-FFF2-40B4-BE49-F238E27FC236}">
                <a16:creationId xmlns:a16="http://schemas.microsoft.com/office/drawing/2014/main" id="{FE79EEDB-7500-4C36-8EE3-EB0EEDA28FDB}"/>
              </a:ext>
            </a:extLst>
          </p:cNvPr>
          <p:cNvGrpSpPr>
            <a:grpSpLocks/>
          </p:cNvGrpSpPr>
          <p:nvPr/>
        </p:nvGrpSpPr>
        <p:grpSpPr bwMode="auto">
          <a:xfrm>
            <a:off x="14135100" y="-2084388"/>
            <a:ext cx="5657850" cy="5657851"/>
            <a:chOff x="0" y="0"/>
            <a:chExt cx="6350000" cy="6350000"/>
          </a:xfrm>
        </p:grpSpPr>
        <p:sp>
          <p:nvSpPr>
            <p:cNvPr id="12299" name="Freeform 4">
              <a:extLst>
                <a:ext uri="{FF2B5EF4-FFF2-40B4-BE49-F238E27FC236}">
                  <a16:creationId xmlns:a16="http://schemas.microsoft.com/office/drawing/2014/main" id="{E585C290-9D19-4BFA-93F1-6CB947C1309C}"/>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12292" name="TextBox 5">
            <a:extLst>
              <a:ext uri="{FF2B5EF4-FFF2-40B4-BE49-F238E27FC236}">
                <a16:creationId xmlns:a16="http://schemas.microsoft.com/office/drawing/2014/main" id="{ECE5BE18-62FA-4746-A65F-6E2A3A1C4DE4}"/>
              </a:ext>
            </a:extLst>
          </p:cNvPr>
          <p:cNvSpPr txBox="1">
            <a:spLocks noChangeArrowheads="1"/>
          </p:cNvSpPr>
          <p:nvPr/>
        </p:nvSpPr>
        <p:spPr bwMode="auto">
          <a:xfrm>
            <a:off x="3325813" y="744538"/>
            <a:ext cx="11609387"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ES" altLang="es-CO" sz="8800">
                <a:solidFill>
                  <a:schemeClr val="bg1"/>
                </a:solidFill>
                <a:latin typeface="Aharoni" pitchFamily="2" charset="0"/>
                <a:cs typeface="Aharoni" pitchFamily="2" charset="0"/>
              </a:rPr>
              <a:t>PROYECTOS DE ACUERDO 2021</a:t>
            </a:r>
            <a:endParaRPr lang="en-US" altLang="es-CO" sz="5400">
              <a:solidFill>
                <a:srgbClr val="FFFFFF"/>
              </a:solidFill>
              <a:latin typeface="Poppins Medium"/>
            </a:endParaRPr>
          </a:p>
        </p:txBody>
      </p:sp>
      <p:grpSp>
        <p:nvGrpSpPr>
          <p:cNvPr id="12293" name="Group 7">
            <a:extLst>
              <a:ext uri="{FF2B5EF4-FFF2-40B4-BE49-F238E27FC236}">
                <a16:creationId xmlns:a16="http://schemas.microsoft.com/office/drawing/2014/main" id="{F66B44CA-486D-469E-9B36-A2FFAA7DC9C0}"/>
              </a:ext>
            </a:extLst>
          </p:cNvPr>
          <p:cNvGrpSpPr>
            <a:grpSpLocks/>
          </p:cNvGrpSpPr>
          <p:nvPr/>
        </p:nvGrpSpPr>
        <p:grpSpPr bwMode="auto">
          <a:xfrm>
            <a:off x="14514513" y="373063"/>
            <a:ext cx="3473450" cy="2100262"/>
            <a:chOff x="0" y="0"/>
            <a:chExt cx="4630157" cy="2799498"/>
          </a:xfrm>
        </p:grpSpPr>
        <p:sp>
          <p:nvSpPr>
            <p:cNvPr id="8" name="TextBox 8">
              <a:extLst>
                <a:ext uri="{FF2B5EF4-FFF2-40B4-BE49-F238E27FC236}">
                  <a16:creationId xmlns:a16="http://schemas.microsoft.com/office/drawing/2014/main" id="{43A0010C-937B-4162-9CA7-18CA086B9523}"/>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83970612-3154-4B95-BEA0-145744909BBD}"/>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12294" name="Picture 10">
            <a:extLst>
              <a:ext uri="{FF2B5EF4-FFF2-40B4-BE49-F238E27FC236}">
                <a16:creationId xmlns:a16="http://schemas.microsoft.com/office/drawing/2014/main" id="{DFF6B01F-74AD-4989-9328-857BADE16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arcador de contenido 3">
            <a:extLst>
              <a:ext uri="{FF2B5EF4-FFF2-40B4-BE49-F238E27FC236}">
                <a16:creationId xmlns:a16="http://schemas.microsoft.com/office/drawing/2014/main" id="{3C8DB557-38FE-4D6D-8639-EB362754608D}"/>
              </a:ext>
            </a:extLst>
          </p:cNvPr>
          <p:cNvSpPr txBox="1">
            <a:spLocks/>
          </p:cNvSpPr>
          <p:nvPr/>
        </p:nvSpPr>
        <p:spPr>
          <a:xfrm>
            <a:off x="606425" y="3403600"/>
            <a:ext cx="7927975" cy="5667375"/>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107000"/>
              </a:lnSpc>
              <a:spcAft>
                <a:spcPts val="800"/>
              </a:spcAft>
              <a:buFont typeface="Arial" pitchFamily="34" charset="0"/>
              <a:buNone/>
              <a:defRPr/>
            </a:pPr>
            <a:r>
              <a:rPr lang="es-ES" sz="4000" dirty="0">
                <a:latin typeface="Aharoni" panose="02010803020104030203" pitchFamily="2" charset="-79"/>
                <a:cs typeface="Aharoni" panose="02010803020104030203" pitchFamily="2" charset="-79"/>
              </a:rPr>
              <a:t>PROYECTO DE ACUERDO No. 071 </a:t>
            </a:r>
          </a:p>
          <a:p>
            <a:pPr algn="just" fontAlgn="auto">
              <a:lnSpc>
                <a:spcPct val="107000"/>
              </a:lnSpc>
              <a:spcAft>
                <a:spcPts val="800"/>
              </a:spcAft>
              <a:buFont typeface="Wingdings" panose="05000000000000000000" pitchFamily="2" charset="2"/>
              <a:buChar char=""/>
              <a:defRPr/>
            </a:pPr>
            <a:r>
              <a:rPr lang="es-CO" sz="2800" dirty="0">
                <a:latin typeface="Century Gothic" panose="020B0502020202020204" pitchFamily="34" charset="0"/>
                <a:ea typeface="Times New Roman" panose="02020603050405020304" pitchFamily="18" charset="0"/>
                <a:cs typeface="Arial" panose="020B0604020202020204" pitchFamily="34" charset="0"/>
              </a:rPr>
              <a:t>“POR EL CUAL SER CREA EL FONDO DE EDUCACIÓN PARA EL TRABAJO Y EL DESARROLLO HUMANO EN EL DISTRITO DE CARTAGENA DE INDIAS Y SE DICTAN OTRAS DISPOSICIONES”.</a:t>
            </a:r>
            <a:endParaRPr lang="es-CO" sz="2800" dirty="0">
              <a:latin typeface="Times New Roman" panose="02020603050405020304" pitchFamily="18" charset="0"/>
              <a:ea typeface="Times New Roman" panose="02020603050405020304" pitchFamily="18" charset="0"/>
            </a:endParaRPr>
          </a:p>
          <a:p>
            <a:pPr indent="0" algn="just" fontAlgn="auto">
              <a:spcAft>
                <a:spcPts val="0"/>
              </a:spcAft>
              <a:buFont typeface="Arial" pitchFamily="34" charset="0"/>
              <a:buNone/>
              <a:defRPr/>
            </a:pPr>
            <a:r>
              <a:rPr lang="es-ES" sz="2800" b="1" dirty="0">
                <a:latin typeface="Century Gothic" panose="020B0502020202020204" pitchFamily="34" charset="0"/>
                <a:ea typeface="Times New Roman" panose="02020603050405020304" pitchFamily="18" charset="0"/>
                <a:cs typeface="Arial" panose="020B0604020202020204" pitchFamily="34" charset="0"/>
              </a:rPr>
              <a:t> </a:t>
            </a:r>
            <a:endParaRPr lang="es-CO" sz="2800" dirty="0">
              <a:latin typeface="Times New Roman" panose="02020603050405020304" pitchFamily="18" charset="0"/>
              <a:ea typeface="Times New Roman" panose="02020603050405020304" pitchFamily="18" charset="0"/>
            </a:endParaRPr>
          </a:p>
          <a:p>
            <a:pPr marL="457200" fontAlgn="auto">
              <a:spcAft>
                <a:spcPts val="0"/>
              </a:spcAft>
              <a:defRPr/>
            </a:pPr>
            <a:r>
              <a:rPr lang="es-ES" sz="2800" b="1" dirty="0">
                <a:latin typeface="Century Gothic" panose="020B0502020202020204" pitchFamily="34" charset="0"/>
                <a:ea typeface="Times New Roman" panose="02020603050405020304" pitchFamily="18" charset="0"/>
                <a:cs typeface="Arial" panose="020B0604020202020204" pitchFamily="34" charset="0"/>
              </a:rPr>
              <a:t>Ponentes:</a:t>
            </a:r>
            <a:r>
              <a:rPr lang="es-ES" sz="2800" dirty="0">
                <a:latin typeface="Century Gothic" panose="020B0502020202020204" pitchFamily="34" charset="0"/>
                <a:ea typeface="Times New Roman" panose="02020603050405020304" pitchFamily="18" charset="0"/>
                <a:cs typeface="Arial" panose="020B0604020202020204" pitchFamily="34" charset="0"/>
              </a:rPr>
              <a:t> </a:t>
            </a:r>
            <a:r>
              <a:rPr lang="es-ES_tradnl" sz="2800" dirty="0">
                <a:latin typeface="Century Gothic" panose="020B0502020202020204" pitchFamily="34" charset="0"/>
                <a:ea typeface="Times New Roman" panose="02020603050405020304" pitchFamily="18" charset="0"/>
                <a:cs typeface="Arial" panose="020B0604020202020204" pitchFamily="34" charset="0"/>
              </a:rPr>
              <a:t>Fernando David Niño Mendoza (C), Claudia Arboleda Torres y Cesar Augusto Pion González.</a:t>
            </a:r>
            <a:endParaRPr lang="es-CO" sz="2800" dirty="0">
              <a:latin typeface="Times New Roman" panose="02020603050405020304" pitchFamily="18" charset="0"/>
              <a:ea typeface="Times New Roman" panose="02020603050405020304" pitchFamily="18" charset="0"/>
            </a:endParaRPr>
          </a:p>
          <a:p>
            <a:pPr indent="0" algn="just" fontAlgn="auto">
              <a:spcAft>
                <a:spcPts val="0"/>
              </a:spcAft>
              <a:buFont typeface="Arial" pitchFamily="34" charset="0"/>
              <a:buNone/>
              <a:defRPr/>
            </a:pPr>
            <a:r>
              <a:rPr lang="es-ES" sz="2800" dirty="0">
                <a:latin typeface="Century Gothic" panose="020B0502020202020204" pitchFamily="34" charset="0"/>
                <a:ea typeface="Times New Roman" panose="02020603050405020304" pitchFamily="18" charset="0"/>
                <a:cs typeface="Arial" panose="020B0604020202020204" pitchFamily="34" charset="0"/>
              </a:rPr>
              <a:t> </a:t>
            </a:r>
            <a:endParaRPr lang="es-CO" sz="2800" dirty="0">
              <a:latin typeface="Times New Roman" panose="02020603050405020304" pitchFamily="18" charset="0"/>
              <a:ea typeface="Times New Roman" panose="02020603050405020304" pitchFamily="18" charset="0"/>
            </a:endParaRPr>
          </a:p>
          <a:p>
            <a:pPr marL="457200" algn="just" fontAlgn="auto">
              <a:spcAft>
                <a:spcPts val="0"/>
              </a:spcAft>
              <a:defRPr/>
            </a:pPr>
            <a:r>
              <a:rPr lang="es-ES" sz="2800" b="1" dirty="0">
                <a:latin typeface="Century Gothic" panose="020B0502020202020204" pitchFamily="34" charset="0"/>
                <a:ea typeface="Times New Roman" panose="02020603050405020304" pitchFamily="18" charset="0"/>
                <a:cs typeface="Arial" panose="020B0604020202020204" pitchFamily="34" charset="0"/>
              </a:rPr>
              <a:t>Audiencias Públicas</a:t>
            </a:r>
            <a:r>
              <a:rPr lang="es-ES" sz="2800" dirty="0">
                <a:latin typeface="Century Gothic" panose="020B0502020202020204" pitchFamily="34" charset="0"/>
                <a:ea typeface="Times New Roman" panose="02020603050405020304" pitchFamily="18" charset="0"/>
                <a:cs typeface="Arial" panose="020B0604020202020204" pitchFamily="34" charset="0"/>
              </a:rPr>
              <a:t>: 05 de abril de 2021</a:t>
            </a:r>
            <a:endParaRPr lang="es-CO" sz="2800" dirty="0">
              <a:latin typeface="Times New Roman" panose="02020603050405020304" pitchFamily="18" charset="0"/>
              <a:ea typeface="Times New Roman" panose="02020603050405020304" pitchFamily="18" charset="0"/>
            </a:endParaRPr>
          </a:p>
          <a:p>
            <a:pPr fontAlgn="auto">
              <a:spcAft>
                <a:spcPts val="0"/>
              </a:spcAft>
              <a:defRPr/>
            </a:pPr>
            <a:endParaRPr lang="es-CO" dirty="0"/>
          </a:p>
        </p:txBody>
      </p:sp>
      <p:sp>
        <p:nvSpPr>
          <p:cNvPr id="14" name="Marcador de contenido 4">
            <a:extLst>
              <a:ext uri="{FF2B5EF4-FFF2-40B4-BE49-F238E27FC236}">
                <a16:creationId xmlns:a16="http://schemas.microsoft.com/office/drawing/2014/main" id="{88B7861F-6882-4704-AFD3-33DFE50C0CB1}"/>
              </a:ext>
            </a:extLst>
          </p:cNvPr>
          <p:cNvSpPr txBox="1">
            <a:spLocks/>
          </p:cNvSpPr>
          <p:nvPr/>
        </p:nvSpPr>
        <p:spPr>
          <a:xfrm>
            <a:off x="9177338" y="3475038"/>
            <a:ext cx="7434262" cy="5765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Font typeface="Arial" pitchFamily="34" charset="0"/>
              <a:buNone/>
              <a:defRPr/>
            </a:pPr>
            <a:r>
              <a:rPr lang="es-ES" dirty="0">
                <a:latin typeface="Aharoni" panose="02010803020104030203" pitchFamily="2" charset="-79"/>
                <a:cs typeface="Aharoni" panose="02010803020104030203" pitchFamily="2" charset="-79"/>
              </a:rPr>
              <a:t>PROYECTO DE ACUERDO No. 072 </a:t>
            </a:r>
          </a:p>
          <a:p>
            <a:pPr algn="just" fontAlgn="auto">
              <a:spcAft>
                <a:spcPts val="0"/>
              </a:spcAft>
              <a:buFont typeface="Wingdings" panose="05000000000000000000" pitchFamily="2" charset="2"/>
              <a:buChar char=""/>
              <a:defRPr/>
            </a:pPr>
            <a:r>
              <a:rPr lang="es-CO" sz="2000" dirty="0">
                <a:latin typeface="Century Gothic" panose="020B0502020202020204" pitchFamily="34" charset="0"/>
                <a:ea typeface="Times New Roman" panose="02020603050405020304" pitchFamily="18" charset="0"/>
                <a:cs typeface="Arial" panose="020B0604020202020204" pitchFamily="34" charset="0"/>
              </a:rPr>
              <a:t>“POR MEDIO DEL CUAL SE REALIZA UNA INCORPORACIÓN Y UNOS TRASLADOS ENTRE UNIDADES EJECUTORAS EN EL PRESUPUESTO DE RENTAS, RECURSOS DE CAPITAL Y RECURSOS DE FONDOS ESPECIALES; LAS APROPIACIONES DE FUNCIONAMIENTO Y DE SERVICIO DE LA DEUDA, ASÍ COMO EL PLAN DE INVERSIONES CON ENFOQUE DE GÉNERO PARA LA VIGENCIA FISCAL DEL 1° DE ENERO AL 31 DE DICIEMBRE DE 2021 EN EL DISTRITO TURÍSTICO Y CULTURAL DE CARTAGENA DE INDIAS Y SE DICTAN OTRAS DISPOSICIONES</a:t>
            </a:r>
            <a:r>
              <a:rPr lang="es-CO" sz="2000" b="1" dirty="0">
                <a:latin typeface="Century Gothic" panose="020B0502020202020204" pitchFamily="34" charset="0"/>
                <a:ea typeface="Times New Roman" panose="02020603050405020304" pitchFamily="18" charset="0"/>
                <a:cs typeface="Arial" panose="020B0604020202020204" pitchFamily="34" charset="0"/>
              </a:rPr>
              <a:t>”</a:t>
            </a:r>
            <a:endParaRPr lang="es-CO" sz="2000" dirty="0">
              <a:latin typeface="Times New Roman" panose="02020603050405020304" pitchFamily="18" charset="0"/>
              <a:ea typeface="Times New Roman" panose="02020603050405020304" pitchFamily="18" charset="0"/>
            </a:endParaRPr>
          </a:p>
          <a:p>
            <a:pPr indent="0" algn="just" fontAlgn="auto">
              <a:spcAft>
                <a:spcPts val="0"/>
              </a:spcAft>
              <a:buFont typeface="Arial" pitchFamily="34" charset="0"/>
              <a:buNone/>
              <a:defRPr/>
            </a:pPr>
            <a:endParaRPr lang="es-CO" sz="2000" dirty="0">
              <a:latin typeface="Times New Roman" panose="02020603050405020304" pitchFamily="18" charset="0"/>
              <a:ea typeface="Times New Roman" panose="02020603050405020304" pitchFamily="18" charset="0"/>
            </a:endParaRPr>
          </a:p>
          <a:p>
            <a:pPr marL="457200" algn="just" fontAlgn="auto">
              <a:spcAft>
                <a:spcPts val="0"/>
              </a:spcAft>
              <a:defRPr/>
            </a:pPr>
            <a:r>
              <a:rPr lang="es-ES" sz="2000" b="1" dirty="0">
                <a:latin typeface="Century Gothic" panose="020B0502020202020204" pitchFamily="34" charset="0"/>
                <a:ea typeface="Times New Roman" panose="02020603050405020304" pitchFamily="18" charset="0"/>
                <a:cs typeface="Arial" panose="020B0604020202020204" pitchFamily="34" charset="0"/>
              </a:rPr>
              <a:t>Ponentes:</a:t>
            </a:r>
            <a:r>
              <a:rPr lang="es-ES" sz="2000" dirty="0">
                <a:latin typeface="Century Gothic" panose="020B0502020202020204" pitchFamily="34" charset="0"/>
                <a:ea typeface="Times New Roman" panose="02020603050405020304" pitchFamily="18" charset="0"/>
                <a:cs typeface="Arial" panose="020B0604020202020204" pitchFamily="34" charset="0"/>
              </a:rPr>
              <a:t> </a:t>
            </a:r>
            <a:r>
              <a:rPr lang="es-ES_tradnl" sz="2000" dirty="0">
                <a:latin typeface="Century Gothic" panose="020B0502020202020204" pitchFamily="34" charset="0"/>
                <a:ea typeface="Times New Roman" panose="02020603050405020304" pitchFamily="18" charset="0"/>
                <a:cs typeface="Arial" panose="020B0604020202020204" pitchFamily="34" charset="0"/>
              </a:rPr>
              <a:t>Fernando David Niño Mendoza (C), Carlos Alberto Barrios Gómez, Gloria Isabel Estrada Benavides y Oscar Alfonso Marín Villalba.</a:t>
            </a:r>
          </a:p>
          <a:p>
            <a:pPr indent="0" algn="just" fontAlgn="auto">
              <a:spcAft>
                <a:spcPts val="0"/>
              </a:spcAft>
              <a:buFont typeface="Arial" pitchFamily="34" charset="0"/>
              <a:buNone/>
              <a:defRPr/>
            </a:pPr>
            <a:endParaRPr lang="es-ES_tradnl" sz="2000" dirty="0">
              <a:latin typeface="Century Gothic" panose="020B0502020202020204" pitchFamily="34" charset="0"/>
              <a:ea typeface="Times New Roman" panose="02020603050405020304" pitchFamily="18" charset="0"/>
              <a:cs typeface="Arial" panose="020B0604020202020204" pitchFamily="34" charset="0"/>
            </a:endParaRPr>
          </a:p>
          <a:p>
            <a:pPr marL="457200" algn="just" fontAlgn="auto">
              <a:spcAft>
                <a:spcPts val="0"/>
              </a:spcAft>
              <a:defRPr/>
            </a:pPr>
            <a:r>
              <a:rPr lang="es-ES" sz="2000" b="1" dirty="0">
                <a:latin typeface="Century Gothic" panose="020B0502020202020204" pitchFamily="34" charset="0"/>
                <a:ea typeface="Times New Roman" panose="02020603050405020304" pitchFamily="18" charset="0"/>
                <a:cs typeface="Arial" panose="020B0604020202020204" pitchFamily="34" charset="0"/>
              </a:rPr>
              <a:t>Audiencias Públicas</a:t>
            </a:r>
            <a:r>
              <a:rPr lang="es-ES" sz="2000" dirty="0">
                <a:latin typeface="Century Gothic" panose="020B0502020202020204" pitchFamily="34" charset="0"/>
                <a:ea typeface="Times New Roman" panose="02020603050405020304" pitchFamily="18" charset="0"/>
                <a:cs typeface="Arial" panose="020B0604020202020204" pitchFamily="34" charset="0"/>
              </a:rPr>
              <a:t>: 05 de abril de 2021</a:t>
            </a:r>
            <a:endParaRPr lang="es-CO" sz="2000" dirty="0">
              <a:latin typeface="Times New Roman" panose="02020603050405020304" pitchFamily="18" charset="0"/>
              <a:ea typeface="Times New Roman" panose="02020603050405020304" pitchFamily="18" charset="0"/>
            </a:endParaRPr>
          </a:p>
          <a:p>
            <a:pPr marL="457200" algn="just" fontAlgn="auto">
              <a:spcAft>
                <a:spcPts val="0"/>
              </a:spcAft>
              <a:defRPr/>
            </a:pPr>
            <a:endParaRPr lang="es-CO" sz="1200" dirty="0">
              <a:latin typeface="Times New Roman" panose="02020603050405020304" pitchFamily="18" charset="0"/>
              <a:ea typeface="Times New Roman" panose="02020603050405020304" pitchFamily="18" charset="0"/>
            </a:endParaRPr>
          </a:p>
          <a:p>
            <a:pPr fontAlgn="auto">
              <a:spcAft>
                <a:spcPts val="0"/>
              </a:spcAft>
              <a:defRPr/>
            </a:pPr>
            <a:endParaRPr lang="es-CO"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98C4A"/>
        </a:solidFill>
        <a:effectLst/>
      </p:bgPr>
    </p:bg>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7E75C2FF-A894-4A6D-88E4-0A774DA99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5" name="Group 3">
            <a:extLst>
              <a:ext uri="{FF2B5EF4-FFF2-40B4-BE49-F238E27FC236}">
                <a16:creationId xmlns:a16="http://schemas.microsoft.com/office/drawing/2014/main" id="{114A7579-B9B9-4282-AE91-71528934FA70}"/>
              </a:ext>
            </a:extLst>
          </p:cNvPr>
          <p:cNvGrpSpPr>
            <a:grpSpLocks/>
          </p:cNvGrpSpPr>
          <p:nvPr/>
        </p:nvGrpSpPr>
        <p:grpSpPr bwMode="auto">
          <a:xfrm>
            <a:off x="14135100" y="-2084388"/>
            <a:ext cx="5657850" cy="5657851"/>
            <a:chOff x="0" y="0"/>
            <a:chExt cx="6350000" cy="6350000"/>
          </a:xfrm>
        </p:grpSpPr>
        <p:sp>
          <p:nvSpPr>
            <p:cNvPr id="13323" name="Freeform 4">
              <a:extLst>
                <a:ext uri="{FF2B5EF4-FFF2-40B4-BE49-F238E27FC236}">
                  <a16:creationId xmlns:a16="http://schemas.microsoft.com/office/drawing/2014/main" id="{F4CD35E7-ED6C-4DBE-BA4C-F4EEB09D6462}"/>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13316" name="TextBox 5">
            <a:extLst>
              <a:ext uri="{FF2B5EF4-FFF2-40B4-BE49-F238E27FC236}">
                <a16:creationId xmlns:a16="http://schemas.microsoft.com/office/drawing/2014/main" id="{F56B036A-0271-48A0-A9E9-D4A8A8A9FE89}"/>
              </a:ext>
            </a:extLst>
          </p:cNvPr>
          <p:cNvSpPr txBox="1">
            <a:spLocks noChangeArrowheads="1"/>
          </p:cNvSpPr>
          <p:nvPr/>
        </p:nvSpPr>
        <p:spPr bwMode="auto">
          <a:xfrm>
            <a:off x="3325813" y="744538"/>
            <a:ext cx="11609387"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ES" altLang="es-CO" sz="8800">
                <a:solidFill>
                  <a:schemeClr val="bg1"/>
                </a:solidFill>
                <a:latin typeface="Aharoni" pitchFamily="2" charset="0"/>
                <a:cs typeface="Aharoni" pitchFamily="2" charset="0"/>
              </a:rPr>
              <a:t>PROYECTOS DE ACUERDO 2021</a:t>
            </a:r>
            <a:endParaRPr lang="en-US" altLang="es-CO" sz="5400">
              <a:solidFill>
                <a:srgbClr val="FFFFFF"/>
              </a:solidFill>
              <a:latin typeface="Poppins Medium"/>
            </a:endParaRPr>
          </a:p>
        </p:txBody>
      </p:sp>
      <p:grpSp>
        <p:nvGrpSpPr>
          <p:cNvPr id="13317" name="Group 7">
            <a:extLst>
              <a:ext uri="{FF2B5EF4-FFF2-40B4-BE49-F238E27FC236}">
                <a16:creationId xmlns:a16="http://schemas.microsoft.com/office/drawing/2014/main" id="{78EF9B95-E826-4B03-A821-2F3CCC723B79}"/>
              </a:ext>
            </a:extLst>
          </p:cNvPr>
          <p:cNvGrpSpPr>
            <a:grpSpLocks/>
          </p:cNvGrpSpPr>
          <p:nvPr/>
        </p:nvGrpSpPr>
        <p:grpSpPr bwMode="auto">
          <a:xfrm>
            <a:off x="14514513" y="373063"/>
            <a:ext cx="3473450" cy="2100262"/>
            <a:chOff x="0" y="0"/>
            <a:chExt cx="4630157" cy="2799498"/>
          </a:xfrm>
        </p:grpSpPr>
        <p:sp>
          <p:nvSpPr>
            <p:cNvPr id="8" name="TextBox 8">
              <a:extLst>
                <a:ext uri="{FF2B5EF4-FFF2-40B4-BE49-F238E27FC236}">
                  <a16:creationId xmlns:a16="http://schemas.microsoft.com/office/drawing/2014/main" id="{6122FEE9-85E1-4FEE-9EE3-792365FF911E}"/>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402110A0-CC90-4843-9B42-504D4D4C296B}"/>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13318" name="Picture 10">
            <a:extLst>
              <a:ext uri="{FF2B5EF4-FFF2-40B4-BE49-F238E27FC236}">
                <a16:creationId xmlns:a16="http://schemas.microsoft.com/office/drawing/2014/main" id="{EDDA6FAE-3F1B-4D50-A858-E3BA272ED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arcador de contenido 3">
            <a:extLst>
              <a:ext uri="{FF2B5EF4-FFF2-40B4-BE49-F238E27FC236}">
                <a16:creationId xmlns:a16="http://schemas.microsoft.com/office/drawing/2014/main" id="{43DDB933-8774-499D-ACD2-B6CCBACDE39A}"/>
              </a:ext>
            </a:extLst>
          </p:cNvPr>
          <p:cNvSpPr txBox="1">
            <a:spLocks/>
          </p:cNvSpPr>
          <p:nvPr/>
        </p:nvSpPr>
        <p:spPr>
          <a:xfrm>
            <a:off x="685800" y="3252788"/>
            <a:ext cx="8153400" cy="5853112"/>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107000"/>
              </a:lnSpc>
              <a:spcAft>
                <a:spcPts val="800"/>
              </a:spcAft>
              <a:buFont typeface="Arial" pitchFamily="34" charset="0"/>
              <a:buNone/>
              <a:defRPr/>
            </a:pPr>
            <a:r>
              <a:rPr lang="es-ES" sz="4100" dirty="0">
                <a:latin typeface="Aharoni" panose="02010803020104030203" pitchFamily="2" charset="-79"/>
                <a:cs typeface="Aharoni" panose="02010803020104030203" pitchFamily="2" charset="-79"/>
              </a:rPr>
              <a:t>PROYECTO DE ACUERDO No. </a:t>
            </a:r>
            <a:r>
              <a:rPr lang="es-CO" sz="4100" dirty="0">
                <a:latin typeface="Aharoni" panose="02010803020104030203" pitchFamily="2" charset="-79"/>
                <a:cs typeface="Aharoni" panose="02010803020104030203" pitchFamily="2" charset="-79"/>
              </a:rPr>
              <a:t>082 </a:t>
            </a:r>
          </a:p>
          <a:p>
            <a:pPr algn="just" fontAlgn="auto">
              <a:lnSpc>
                <a:spcPct val="107000"/>
              </a:lnSpc>
              <a:spcAft>
                <a:spcPts val="800"/>
              </a:spcAft>
              <a:buFont typeface="Wingdings" panose="05000000000000000000" pitchFamily="2" charset="2"/>
              <a:buChar char="Ø"/>
              <a:defRPr/>
            </a:pPr>
            <a:r>
              <a:rPr lang="es-ES_tradnl" sz="2300" dirty="0">
                <a:latin typeface="Century Gothic" panose="020B0502020202020204" pitchFamily="34" charset="0"/>
                <a:ea typeface="Times New Roman" panose="02020603050405020304" pitchFamily="18" charset="0"/>
                <a:cs typeface="Arial" panose="020B0604020202020204" pitchFamily="34" charset="0"/>
              </a:rPr>
              <a:t>“POR MEDIO DEL CUAL SE REALIZA UN TRASLADO ENTRE UNIDADES EJECUTORAS EN EL PRESUPUESTO DE RENTAS, RECURSOS DE CAPITAL Y RECURSOS DE FONDOS ESPECIALES; LAS APROPIACIONES DE FUNCIONAMIENTO Y DE SERVICIO DE LA DEUDA, ASÍ COMO EL PLAN DE INVERSIONES CON ENFOQUE DE GÉNERO PARA LA VIGENCIA FISCAL DEL 1° DE ENERO AL 31 DE DICIEMBRE DE 2021 EN EL DISTRITO TURÍSTICO Y CULTURAL DE CARTAGENA DE INDIAS Y SE DICTAN OTRAS DISPOSICIONES”.</a:t>
            </a:r>
            <a:endParaRPr lang="es-CO" sz="2300" dirty="0">
              <a:latin typeface="Times New Roman" panose="02020603050405020304" pitchFamily="18" charset="0"/>
              <a:ea typeface="Times New Roman" panose="02020603050405020304" pitchFamily="18" charset="0"/>
            </a:endParaRPr>
          </a:p>
          <a:p>
            <a:pPr marL="457200" algn="just" fontAlgn="auto">
              <a:spcAft>
                <a:spcPts val="0"/>
              </a:spcAft>
              <a:defRPr/>
            </a:pPr>
            <a:endParaRPr lang="es-CO" sz="2300" dirty="0">
              <a:latin typeface="Times New Roman" panose="02020603050405020304" pitchFamily="18" charset="0"/>
              <a:ea typeface="Times New Roman" panose="02020603050405020304" pitchFamily="18" charset="0"/>
            </a:endParaRPr>
          </a:p>
          <a:p>
            <a:pPr marL="457200" algn="just" fontAlgn="auto">
              <a:spcAft>
                <a:spcPts val="0"/>
              </a:spcAft>
              <a:defRPr/>
            </a:pPr>
            <a:r>
              <a:rPr lang="es-ES" sz="2300" b="1" dirty="0">
                <a:latin typeface="Century Gothic" panose="020B0502020202020204" pitchFamily="34" charset="0"/>
                <a:ea typeface="Times New Roman" panose="02020603050405020304" pitchFamily="18" charset="0"/>
                <a:cs typeface="Arial" panose="020B0604020202020204" pitchFamily="34" charset="0"/>
              </a:rPr>
              <a:t>Ponentes:</a:t>
            </a:r>
            <a:r>
              <a:rPr lang="es-ES" sz="2300" dirty="0">
                <a:latin typeface="Century Gothic" panose="020B0502020202020204" pitchFamily="34" charset="0"/>
                <a:ea typeface="Times New Roman" panose="02020603050405020304" pitchFamily="18" charset="0"/>
                <a:cs typeface="Arial" panose="020B0604020202020204" pitchFamily="34" charset="0"/>
              </a:rPr>
              <a:t> </a:t>
            </a:r>
            <a:r>
              <a:rPr lang="es-ES_tradnl" sz="2300" dirty="0">
                <a:latin typeface="Century Gothic" panose="020B0502020202020204" pitchFamily="34" charset="0"/>
                <a:ea typeface="Times New Roman" panose="02020603050405020304" pitchFamily="18" charset="0"/>
                <a:cs typeface="Arial" panose="020B0604020202020204" pitchFamily="34" charset="0"/>
              </a:rPr>
              <a:t>Sergio Andrés Mendoza Castro (C), </a:t>
            </a:r>
            <a:r>
              <a:rPr lang="es-ES_tradnl" sz="2300" dirty="0" err="1">
                <a:latin typeface="Century Gothic" panose="020B0502020202020204" pitchFamily="34" charset="0"/>
                <a:ea typeface="Times New Roman" panose="02020603050405020304" pitchFamily="18" charset="0"/>
                <a:cs typeface="Arial" panose="020B0604020202020204" pitchFamily="34" charset="0"/>
              </a:rPr>
              <a:t>Kattya</a:t>
            </a:r>
            <a:r>
              <a:rPr lang="es-ES_tradnl" sz="2300" dirty="0">
                <a:latin typeface="Century Gothic" panose="020B0502020202020204" pitchFamily="34" charset="0"/>
                <a:ea typeface="Times New Roman" panose="02020603050405020304" pitchFamily="18" charset="0"/>
                <a:cs typeface="Arial" panose="020B0604020202020204" pitchFamily="34" charset="0"/>
              </a:rPr>
              <a:t> María Mendoza Sáleme y Luis Javier Cassiani Valiente.</a:t>
            </a:r>
            <a:endParaRPr lang="es-CO" sz="2300" dirty="0">
              <a:latin typeface="Times New Roman" panose="02020603050405020304" pitchFamily="18" charset="0"/>
              <a:ea typeface="Times New Roman" panose="02020603050405020304" pitchFamily="18" charset="0"/>
            </a:endParaRPr>
          </a:p>
          <a:p>
            <a:pPr indent="0" algn="just" fontAlgn="auto">
              <a:spcAft>
                <a:spcPts val="0"/>
              </a:spcAft>
              <a:buFont typeface="Arial" pitchFamily="34" charset="0"/>
              <a:buNone/>
              <a:defRPr/>
            </a:pPr>
            <a:r>
              <a:rPr lang="es-ES" sz="2300" dirty="0">
                <a:latin typeface="Century Gothic" panose="020B0502020202020204" pitchFamily="34" charset="0"/>
                <a:ea typeface="Times New Roman" panose="02020603050405020304" pitchFamily="18" charset="0"/>
                <a:cs typeface="Arial" panose="020B0604020202020204" pitchFamily="34" charset="0"/>
              </a:rPr>
              <a:t>          </a:t>
            </a:r>
            <a:endParaRPr lang="es-CO" sz="2300" dirty="0">
              <a:latin typeface="Times New Roman" panose="02020603050405020304" pitchFamily="18" charset="0"/>
              <a:ea typeface="Times New Roman" panose="02020603050405020304" pitchFamily="18" charset="0"/>
            </a:endParaRPr>
          </a:p>
          <a:p>
            <a:pPr marL="457200" fontAlgn="auto">
              <a:spcAft>
                <a:spcPts val="0"/>
              </a:spcAft>
              <a:defRPr/>
            </a:pPr>
            <a:r>
              <a:rPr lang="es-ES" sz="2300" b="1" dirty="0">
                <a:latin typeface="Century Gothic" panose="020B0502020202020204" pitchFamily="34" charset="0"/>
                <a:ea typeface="Times New Roman" panose="02020603050405020304" pitchFamily="18" charset="0"/>
                <a:cs typeface="Arial" panose="020B0604020202020204" pitchFamily="34" charset="0"/>
              </a:rPr>
              <a:t>Audiencia Pública:</a:t>
            </a:r>
            <a:r>
              <a:rPr lang="es-ES" sz="2300" dirty="0">
                <a:latin typeface="Century Gothic" panose="020B0502020202020204" pitchFamily="34" charset="0"/>
                <a:ea typeface="Times New Roman" panose="02020603050405020304" pitchFamily="18" charset="0"/>
                <a:cs typeface="Arial" panose="020B0604020202020204" pitchFamily="34" charset="0"/>
              </a:rPr>
              <a:t> 08 de junio de 2021</a:t>
            </a:r>
            <a:endParaRPr lang="es-CO" sz="2300" dirty="0">
              <a:latin typeface="Times New Roman" panose="02020603050405020304" pitchFamily="18" charset="0"/>
              <a:ea typeface="Times New Roman" panose="02020603050405020304" pitchFamily="18" charset="0"/>
            </a:endParaRPr>
          </a:p>
          <a:p>
            <a:pPr fontAlgn="auto">
              <a:spcAft>
                <a:spcPts val="0"/>
              </a:spcAft>
              <a:defRPr/>
            </a:pPr>
            <a:endParaRPr lang="es-CO" dirty="0"/>
          </a:p>
        </p:txBody>
      </p:sp>
      <p:sp>
        <p:nvSpPr>
          <p:cNvPr id="15" name="Marcador de contenido 4">
            <a:extLst>
              <a:ext uri="{FF2B5EF4-FFF2-40B4-BE49-F238E27FC236}">
                <a16:creationId xmlns:a16="http://schemas.microsoft.com/office/drawing/2014/main" id="{77A0A65D-16FA-4070-96DE-556A20FBD4A3}"/>
              </a:ext>
            </a:extLst>
          </p:cNvPr>
          <p:cNvSpPr txBox="1">
            <a:spLocks/>
          </p:cNvSpPr>
          <p:nvPr/>
        </p:nvSpPr>
        <p:spPr>
          <a:xfrm>
            <a:off x="9310688" y="3252788"/>
            <a:ext cx="8153400" cy="5988050"/>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107000"/>
              </a:lnSpc>
              <a:spcAft>
                <a:spcPts val="800"/>
              </a:spcAft>
              <a:buFont typeface="Arial" pitchFamily="34" charset="0"/>
              <a:buNone/>
              <a:defRPr/>
            </a:pPr>
            <a:r>
              <a:rPr lang="es-ES" sz="4000" dirty="0">
                <a:latin typeface="Aharoni" panose="02010803020104030203" pitchFamily="2" charset="-79"/>
                <a:cs typeface="Aharoni" panose="02010803020104030203" pitchFamily="2" charset="-79"/>
              </a:rPr>
              <a:t>PROYECTO DE ACUERDO NO. 085 </a:t>
            </a:r>
          </a:p>
          <a:p>
            <a:pPr algn="just" fontAlgn="auto">
              <a:lnSpc>
                <a:spcPct val="107000"/>
              </a:lnSpc>
              <a:spcAft>
                <a:spcPts val="800"/>
              </a:spcAft>
              <a:buFont typeface="Wingdings" panose="05000000000000000000" pitchFamily="2" charset="2"/>
              <a:buChar char=""/>
              <a:defRPr/>
            </a:pPr>
            <a:r>
              <a:rPr lang="es-ES" sz="2800" dirty="0">
                <a:latin typeface="Century Gothic" panose="020B0502020202020204" pitchFamily="34" charset="0"/>
                <a:ea typeface="Times New Roman" panose="02020603050405020304" pitchFamily="18" charset="0"/>
                <a:cs typeface="Arial" panose="020B0604020202020204" pitchFamily="34" charset="0"/>
              </a:rPr>
              <a:t>“POR EL CUAL SE CREA EL FONDO TERRITORIAL DE SEGURIDAD Y CONVIVENCIA CIUDADANA EN EL DISTRITO DE CARTAGENA, Y SE DICTAN OTRAS DISPOSICIONES”.</a:t>
            </a:r>
            <a:endParaRPr lang="es-CO" sz="2800" dirty="0">
              <a:latin typeface="Times New Roman" panose="02020603050405020304" pitchFamily="18" charset="0"/>
              <a:ea typeface="Times New Roman" panose="02020603050405020304" pitchFamily="18" charset="0"/>
            </a:endParaRPr>
          </a:p>
          <a:p>
            <a:pPr marL="457200" algn="just" fontAlgn="auto">
              <a:spcAft>
                <a:spcPts val="0"/>
              </a:spcAft>
              <a:defRPr/>
            </a:pPr>
            <a:r>
              <a:rPr lang="es-ES" sz="2800" b="1" dirty="0">
                <a:latin typeface="Century Gothic" panose="020B0502020202020204" pitchFamily="34" charset="0"/>
                <a:ea typeface="Times New Roman" panose="02020603050405020304" pitchFamily="18" charset="0"/>
                <a:cs typeface="Arial" panose="020B0604020202020204" pitchFamily="34" charset="0"/>
              </a:rPr>
              <a:t> </a:t>
            </a:r>
            <a:endParaRPr lang="es-CO" sz="2800" dirty="0">
              <a:latin typeface="Times New Roman" panose="02020603050405020304" pitchFamily="18" charset="0"/>
              <a:ea typeface="Times New Roman" panose="02020603050405020304" pitchFamily="18" charset="0"/>
            </a:endParaRPr>
          </a:p>
          <a:p>
            <a:pPr marL="457200" algn="just" fontAlgn="auto">
              <a:spcAft>
                <a:spcPts val="0"/>
              </a:spcAft>
              <a:defRPr/>
            </a:pPr>
            <a:r>
              <a:rPr lang="es-ES" sz="2800" b="1" dirty="0">
                <a:latin typeface="Century Gothic" panose="020B0502020202020204" pitchFamily="34" charset="0"/>
                <a:ea typeface="Times New Roman" panose="02020603050405020304" pitchFamily="18" charset="0"/>
                <a:cs typeface="Arial" panose="020B0604020202020204" pitchFamily="34" charset="0"/>
              </a:rPr>
              <a:t>Ponentes:</a:t>
            </a:r>
            <a:r>
              <a:rPr lang="es-ES" sz="2800" dirty="0">
                <a:latin typeface="Century Gothic" panose="020B0502020202020204" pitchFamily="34" charset="0"/>
                <a:ea typeface="Times New Roman" panose="02020603050405020304" pitchFamily="18" charset="0"/>
                <a:cs typeface="Arial" panose="020B0604020202020204" pitchFamily="34" charset="0"/>
              </a:rPr>
              <a:t> David Bernardo caballero Rodríguez (Coordinador), Gloria Isabel Estrada Benavides y </a:t>
            </a:r>
            <a:r>
              <a:rPr lang="es-ES" sz="2800" dirty="0" err="1">
                <a:latin typeface="Century Gothic" panose="020B0502020202020204" pitchFamily="34" charset="0"/>
                <a:ea typeface="Times New Roman" panose="02020603050405020304" pitchFamily="18" charset="0"/>
                <a:cs typeface="Arial" panose="020B0604020202020204" pitchFamily="34" charset="0"/>
              </a:rPr>
              <a:t>Luder</a:t>
            </a:r>
            <a:r>
              <a:rPr lang="es-ES" sz="2800" dirty="0">
                <a:latin typeface="Century Gothic" panose="020B0502020202020204" pitchFamily="34" charset="0"/>
                <a:ea typeface="Times New Roman" panose="02020603050405020304" pitchFamily="18" charset="0"/>
                <a:cs typeface="Arial" panose="020B0604020202020204" pitchFamily="34" charset="0"/>
              </a:rPr>
              <a:t> Miguel Ariza Sanmartín.</a:t>
            </a:r>
            <a:endParaRPr lang="es-CO" sz="2800" dirty="0">
              <a:latin typeface="Times New Roman" panose="02020603050405020304" pitchFamily="18" charset="0"/>
              <a:ea typeface="Times New Roman" panose="02020603050405020304" pitchFamily="18" charset="0"/>
            </a:endParaRPr>
          </a:p>
          <a:p>
            <a:pPr marL="457200" algn="just" fontAlgn="auto">
              <a:spcAft>
                <a:spcPts val="0"/>
              </a:spcAft>
              <a:defRPr/>
            </a:pPr>
            <a:r>
              <a:rPr lang="es-ES" sz="2800" dirty="0">
                <a:latin typeface="Century Gothic" panose="020B0502020202020204" pitchFamily="34" charset="0"/>
                <a:ea typeface="Times New Roman" panose="02020603050405020304" pitchFamily="18" charset="0"/>
                <a:cs typeface="Arial" panose="020B0604020202020204" pitchFamily="34" charset="0"/>
              </a:rPr>
              <a:t>                    </a:t>
            </a:r>
            <a:endParaRPr lang="es-CO" sz="2800" dirty="0">
              <a:latin typeface="Times New Roman" panose="02020603050405020304" pitchFamily="18" charset="0"/>
              <a:ea typeface="Times New Roman" panose="02020603050405020304" pitchFamily="18" charset="0"/>
            </a:endParaRPr>
          </a:p>
          <a:p>
            <a:pPr marL="457200" fontAlgn="auto">
              <a:spcAft>
                <a:spcPts val="0"/>
              </a:spcAft>
              <a:defRPr/>
            </a:pPr>
            <a:r>
              <a:rPr lang="es-ES" sz="2800" b="1" dirty="0">
                <a:latin typeface="Century Gothic" panose="020B0502020202020204" pitchFamily="34" charset="0"/>
                <a:ea typeface="Times New Roman" panose="02020603050405020304" pitchFamily="18" charset="0"/>
                <a:cs typeface="Arial" panose="020B0604020202020204" pitchFamily="34" charset="0"/>
              </a:rPr>
              <a:t>Audiencia Pública:</a:t>
            </a:r>
            <a:r>
              <a:rPr lang="es-ES" sz="2800" dirty="0">
                <a:latin typeface="Century Gothic" panose="020B0502020202020204" pitchFamily="34" charset="0"/>
                <a:ea typeface="Times New Roman" panose="02020603050405020304" pitchFamily="18" charset="0"/>
                <a:cs typeface="Arial" panose="020B0604020202020204" pitchFamily="34" charset="0"/>
              </a:rPr>
              <a:t> 09 de julio de 2021.</a:t>
            </a:r>
            <a:endParaRPr lang="es-CO" sz="2800" dirty="0">
              <a:latin typeface="Times New Roman" panose="02020603050405020304" pitchFamily="18" charset="0"/>
              <a:ea typeface="Times New Roman" panose="02020603050405020304" pitchFamily="18" charset="0"/>
            </a:endParaRPr>
          </a:p>
          <a:p>
            <a:pPr marL="0" indent="0" fontAlgn="auto">
              <a:spcAft>
                <a:spcPts val="0"/>
              </a:spcAft>
              <a:buFont typeface="Arial" pitchFamily="34" charset="0"/>
              <a:buNone/>
              <a:defRPr/>
            </a:pPr>
            <a:endParaRPr lang="es-CO"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98C4A"/>
        </a:solidFill>
        <a:effectLst/>
      </p:bgPr>
    </p:bg>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A48DB284-B064-4107-80B9-8281CCD36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39" name="Group 3">
            <a:extLst>
              <a:ext uri="{FF2B5EF4-FFF2-40B4-BE49-F238E27FC236}">
                <a16:creationId xmlns:a16="http://schemas.microsoft.com/office/drawing/2014/main" id="{F6A32A58-6141-4CA7-ABCA-B0929726F70D}"/>
              </a:ext>
            </a:extLst>
          </p:cNvPr>
          <p:cNvGrpSpPr>
            <a:grpSpLocks/>
          </p:cNvGrpSpPr>
          <p:nvPr/>
        </p:nvGrpSpPr>
        <p:grpSpPr bwMode="auto">
          <a:xfrm>
            <a:off x="14135100" y="-2084388"/>
            <a:ext cx="5657850" cy="5657851"/>
            <a:chOff x="0" y="0"/>
            <a:chExt cx="6350000" cy="6350000"/>
          </a:xfrm>
        </p:grpSpPr>
        <p:sp>
          <p:nvSpPr>
            <p:cNvPr id="14346" name="Freeform 4">
              <a:extLst>
                <a:ext uri="{FF2B5EF4-FFF2-40B4-BE49-F238E27FC236}">
                  <a16:creationId xmlns:a16="http://schemas.microsoft.com/office/drawing/2014/main" id="{4B2F69E4-D05B-40F1-8B64-B11F30FF6735}"/>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14340" name="TextBox 5">
            <a:extLst>
              <a:ext uri="{FF2B5EF4-FFF2-40B4-BE49-F238E27FC236}">
                <a16:creationId xmlns:a16="http://schemas.microsoft.com/office/drawing/2014/main" id="{A3810A1F-EAED-4F89-A4F1-A49D97630FDB}"/>
              </a:ext>
            </a:extLst>
          </p:cNvPr>
          <p:cNvSpPr txBox="1">
            <a:spLocks noChangeArrowheads="1"/>
          </p:cNvSpPr>
          <p:nvPr/>
        </p:nvSpPr>
        <p:spPr bwMode="auto">
          <a:xfrm>
            <a:off x="3325813" y="744538"/>
            <a:ext cx="11609387"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ES" altLang="es-CO" sz="8800">
                <a:solidFill>
                  <a:schemeClr val="bg1"/>
                </a:solidFill>
                <a:latin typeface="Aharoni" pitchFamily="2" charset="0"/>
                <a:cs typeface="Aharoni" pitchFamily="2" charset="0"/>
              </a:rPr>
              <a:t>PROYECTOS DE ACUERDO 2021</a:t>
            </a:r>
            <a:endParaRPr lang="en-US" altLang="es-CO" sz="5400">
              <a:solidFill>
                <a:srgbClr val="FFFFFF"/>
              </a:solidFill>
              <a:latin typeface="Poppins Medium"/>
            </a:endParaRPr>
          </a:p>
        </p:txBody>
      </p:sp>
      <p:grpSp>
        <p:nvGrpSpPr>
          <p:cNvPr id="14341" name="Group 7">
            <a:extLst>
              <a:ext uri="{FF2B5EF4-FFF2-40B4-BE49-F238E27FC236}">
                <a16:creationId xmlns:a16="http://schemas.microsoft.com/office/drawing/2014/main" id="{22E55C22-48CD-47AD-A169-EE34F9D87743}"/>
              </a:ext>
            </a:extLst>
          </p:cNvPr>
          <p:cNvGrpSpPr>
            <a:grpSpLocks/>
          </p:cNvGrpSpPr>
          <p:nvPr/>
        </p:nvGrpSpPr>
        <p:grpSpPr bwMode="auto">
          <a:xfrm>
            <a:off x="14514513" y="373063"/>
            <a:ext cx="3473450" cy="2100262"/>
            <a:chOff x="0" y="0"/>
            <a:chExt cx="4630157" cy="2799498"/>
          </a:xfrm>
        </p:grpSpPr>
        <p:sp>
          <p:nvSpPr>
            <p:cNvPr id="8" name="TextBox 8">
              <a:extLst>
                <a:ext uri="{FF2B5EF4-FFF2-40B4-BE49-F238E27FC236}">
                  <a16:creationId xmlns:a16="http://schemas.microsoft.com/office/drawing/2014/main" id="{4679B70B-811A-45F2-B78A-B0190EC0B314}"/>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01495076-8239-4882-B874-FC2639688FEE}"/>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14342" name="Picture 10">
            <a:extLst>
              <a:ext uri="{FF2B5EF4-FFF2-40B4-BE49-F238E27FC236}">
                <a16:creationId xmlns:a16="http://schemas.microsoft.com/office/drawing/2014/main" id="{B50D6EBD-7D0A-4FF5-A61A-22B5BA6F9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Marcador de contenido 3">
            <a:extLst>
              <a:ext uri="{FF2B5EF4-FFF2-40B4-BE49-F238E27FC236}">
                <a16:creationId xmlns:a16="http://schemas.microsoft.com/office/drawing/2014/main" id="{9DAE3ACC-F5C6-48D7-9C32-4A73D974BCBE}"/>
              </a:ext>
            </a:extLst>
          </p:cNvPr>
          <p:cNvSpPr txBox="1">
            <a:spLocks/>
          </p:cNvSpPr>
          <p:nvPr/>
        </p:nvSpPr>
        <p:spPr>
          <a:xfrm>
            <a:off x="974725" y="3378200"/>
            <a:ext cx="15963900" cy="6226175"/>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107000"/>
              </a:lnSpc>
              <a:spcAft>
                <a:spcPts val="800"/>
              </a:spcAft>
              <a:buFont typeface="Arial" pitchFamily="34" charset="0"/>
              <a:buNone/>
              <a:defRPr/>
            </a:pPr>
            <a:r>
              <a:rPr lang="es-ES" sz="4700" dirty="0">
                <a:latin typeface="Aharoni" panose="02010803020104030203" pitchFamily="2" charset="-79"/>
                <a:cs typeface="Aharoni" panose="02010803020104030203" pitchFamily="2" charset="-79"/>
              </a:rPr>
              <a:t>PROYECTO DE ACUERDO No. 087 </a:t>
            </a:r>
          </a:p>
          <a:p>
            <a:pPr algn="just" fontAlgn="auto">
              <a:lnSpc>
                <a:spcPct val="107000"/>
              </a:lnSpc>
              <a:spcAft>
                <a:spcPts val="800"/>
              </a:spcAft>
              <a:buFont typeface="Wingdings" panose="05000000000000000000" pitchFamily="2" charset="2"/>
              <a:buChar char=""/>
              <a:defRPr/>
            </a:pPr>
            <a:r>
              <a:rPr lang="es-CO" sz="3300" b="1" dirty="0">
                <a:latin typeface="Century Gothic" panose="020B0502020202020204" pitchFamily="34" charset="0"/>
                <a:ea typeface="Times New Roman" panose="02020603050405020304" pitchFamily="18" charset="0"/>
                <a:cs typeface="Arial" panose="020B0604020202020204" pitchFamily="34" charset="0"/>
              </a:rPr>
              <a:t>“POR MEDIO DEL CUAL SE ESTABLECE EL PLAN DE SANEAMIENTO FISCAL PARCIAL DEL DISTRITO DE CARTAGENA EN LO CORRESPONDIENTE A CUENTAS POR PAGAR DEL NIVEL CENTRAL Y FONDOS DEL NIVEL DESCENTRALIZADO, DEFICIT PARCIAL DEL INSTITUTO DISTRITAL DE DEPORTE Y RECREACIÓN IDER, SENTENCIAS Y CONCILIACIONES DE LA ALCALDÍA MAYOR DEL DISTRITO DE CARTAGENA DE INDIAS, Y SE ESTABLECEN OTRAS DISPOSICIONES”.</a:t>
            </a:r>
            <a:endParaRPr lang="es-CO" sz="3300" b="1" dirty="0">
              <a:latin typeface="Times New Roman" panose="02020603050405020304" pitchFamily="18" charset="0"/>
              <a:ea typeface="Times New Roman" panose="02020603050405020304" pitchFamily="18" charset="0"/>
            </a:endParaRPr>
          </a:p>
          <a:p>
            <a:pPr marL="457200" algn="just" fontAlgn="auto">
              <a:spcAft>
                <a:spcPts val="0"/>
              </a:spcAft>
              <a:defRPr/>
            </a:pPr>
            <a:endParaRPr lang="es-CO" sz="3300" dirty="0">
              <a:latin typeface="Times New Roman" panose="02020603050405020304" pitchFamily="18" charset="0"/>
              <a:ea typeface="Times New Roman" panose="02020603050405020304" pitchFamily="18" charset="0"/>
            </a:endParaRPr>
          </a:p>
          <a:p>
            <a:pPr marL="457200" algn="just" fontAlgn="auto">
              <a:spcAft>
                <a:spcPts val="0"/>
              </a:spcAft>
              <a:defRPr/>
            </a:pPr>
            <a:r>
              <a:rPr lang="es-ES" sz="3300" b="1" dirty="0">
                <a:latin typeface="Century Gothic" panose="020B0502020202020204" pitchFamily="34" charset="0"/>
                <a:ea typeface="Times New Roman" panose="02020603050405020304" pitchFamily="18" charset="0"/>
                <a:cs typeface="Arial" panose="020B0604020202020204" pitchFamily="34" charset="0"/>
              </a:rPr>
              <a:t>Ponentes:</a:t>
            </a:r>
            <a:r>
              <a:rPr lang="es-ES" sz="3300" dirty="0">
                <a:latin typeface="Century Gothic" panose="020B0502020202020204" pitchFamily="34" charset="0"/>
                <a:ea typeface="Times New Roman" panose="02020603050405020304" pitchFamily="18" charset="0"/>
                <a:cs typeface="Arial" panose="020B0604020202020204" pitchFamily="34" charset="0"/>
              </a:rPr>
              <a:t> Carlos Alberto Barrios Gómez (Coordinador), </a:t>
            </a:r>
            <a:r>
              <a:rPr lang="es-CO" sz="3300" dirty="0">
                <a:latin typeface="Century Gothic" panose="020B0502020202020204" pitchFamily="34" charset="0"/>
                <a:ea typeface="Times New Roman" panose="02020603050405020304" pitchFamily="18" charset="0"/>
                <a:cs typeface="Arial" panose="020B0604020202020204" pitchFamily="34" charset="0"/>
              </a:rPr>
              <a:t>Cesar Augusto Pion González, Lewis Montero Polo y Fernando David Niño</a:t>
            </a:r>
            <a:r>
              <a:rPr lang="es-ES" sz="3300" dirty="0">
                <a:latin typeface="Century Gothic" panose="020B0502020202020204" pitchFamily="34" charset="0"/>
                <a:ea typeface="Times New Roman" panose="02020603050405020304" pitchFamily="18" charset="0"/>
                <a:cs typeface="Arial" panose="020B0604020202020204" pitchFamily="34" charset="0"/>
              </a:rPr>
              <a:t> Mendoza.     </a:t>
            </a:r>
            <a:endParaRPr lang="es-CO" sz="3300" dirty="0">
              <a:latin typeface="Times New Roman" panose="02020603050405020304" pitchFamily="18" charset="0"/>
              <a:ea typeface="Times New Roman" panose="02020603050405020304" pitchFamily="18" charset="0"/>
            </a:endParaRPr>
          </a:p>
          <a:p>
            <a:pPr indent="0" algn="just" fontAlgn="auto">
              <a:spcAft>
                <a:spcPts val="0"/>
              </a:spcAft>
              <a:buFont typeface="Arial" pitchFamily="34" charset="0"/>
              <a:buNone/>
              <a:defRPr/>
            </a:pPr>
            <a:r>
              <a:rPr lang="es-ES" sz="3300" dirty="0">
                <a:latin typeface="Century Gothic" panose="020B0502020202020204" pitchFamily="34" charset="0"/>
                <a:ea typeface="Times New Roman" panose="02020603050405020304" pitchFamily="18" charset="0"/>
                <a:cs typeface="Arial" panose="020B0604020202020204" pitchFamily="34" charset="0"/>
              </a:rPr>
              <a:t>       </a:t>
            </a:r>
            <a:endParaRPr lang="es-CO" sz="3300" dirty="0">
              <a:latin typeface="Times New Roman" panose="02020603050405020304" pitchFamily="18" charset="0"/>
              <a:ea typeface="Times New Roman" panose="02020603050405020304" pitchFamily="18" charset="0"/>
            </a:endParaRPr>
          </a:p>
          <a:p>
            <a:pPr marL="457200" fontAlgn="auto">
              <a:spcAft>
                <a:spcPts val="0"/>
              </a:spcAft>
              <a:defRPr/>
            </a:pPr>
            <a:r>
              <a:rPr lang="es-ES" sz="3300" b="1" dirty="0">
                <a:latin typeface="Century Gothic" panose="020B0502020202020204" pitchFamily="34" charset="0"/>
                <a:ea typeface="Times New Roman" panose="02020603050405020304" pitchFamily="18" charset="0"/>
                <a:cs typeface="Arial" panose="020B0604020202020204" pitchFamily="34" charset="0"/>
              </a:rPr>
              <a:t>Audiencia Pública:</a:t>
            </a:r>
            <a:r>
              <a:rPr lang="es-ES" sz="3300" dirty="0">
                <a:latin typeface="Century Gothic" panose="020B0502020202020204" pitchFamily="34" charset="0"/>
                <a:ea typeface="Times New Roman" panose="02020603050405020304" pitchFamily="18" charset="0"/>
                <a:cs typeface="Arial" panose="020B0604020202020204" pitchFamily="34" charset="0"/>
              </a:rPr>
              <a:t> 09 de julio de 2021. </a:t>
            </a:r>
            <a:endParaRPr lang="es-CO" sz="22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D0500"/>
        </a:solidFill>
        <a:effectLst/>
      </p:bgPr>
    </p:bg>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4BED302E-1A0D-4B75-958C-740BEC3F7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3" name="Group 3">
            <a:extLst>
              <a:ext uri="{FF2B5EF4-FFF2-40B4-BE49-F238E27FC236}">
                <a16:creationId xmlns:a16="http://schemas.microsoft.com/office/drawing/2014/main" id="{943C554F-0942-483A-AE9E-4DE4B4061000}"/>
              </a:ext>
            </a:extLst>
          </p:cNvPr>
          <p:cNvGrpSpPr>
            <a:grpSpLocks/>
          </p:cNvGrpSpPr>
          <p:nvPr/>
        </p:nvGrpSpPr>
        <p:grpSpPr bwMode="auto">
          <a:xfrm>
            <a:off x="14135100" y="-2084388"/>
            <a:ext cx="5657850" cy="5657851"/>
            <a:chOff x="0" y="0"/>
            <a:chExt cx="6350000" cy="6350000"/>
          </a:xfrm>
        </p:grpSpPr>
        <p:sp>
          <p:nvSpPr>
            <p:cNvPr id="15371" name="Freeform 4">
              <a:extLst>
                <a:ext uri="{FF2B5EF4-FFF2-40B4-BE49-F238E27FC236}">
                  <a16:creationId xmlns:a16="http://schemas.microsoft.com/office/drawing/2014/main" id="{EF60B2FC-BD82-4CDF-B65E-10DC52562E9F}"/>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98C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15364" name="TextBox 5">
            <a:extLst>
              <a:ext uri="{FF2B5EF4-FFF2-40B4-BE49-F238E27FC236}">
                <a16:creationId xmlns:a16="http://schemas.microsoft.com/office/drawing/2014/main" id="{DD998680-7971-447B-8D33-0EF364C7A90C}"/>
              </a:ext>
            </a:extLst>
          </p:cNvPr>
          <p:cNvSpPr txBox="1">
            <a:spLocks noChangeArrowheads="1"/>
          </p:cNvSpPr>
          <p:nvPr/>
        </p:nvSpPr>
        <p:spPr bwMode="auto">
          <a:xfrm>
            <a:off x="4121150" y="452438"/>
            <a:ext cx="974090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ES" altLang="es-CO" sz="7200">
                <a:solidFill>
                  <a:schemeClr val="bg1"/>
                </a:solidFill>
                <a:latin typeface="Aharoni" pitchFamily="2" charset="0"/>
                <a:cs typeface="Aharoni" pitchFamily="2" charset="0"/>
              </a:rPr>
              <a:t>PROYECTOS DE ACUERDO 2021</a:t>
            </a:r>
            <a:endParaRPr lang="en-US" altLang="es-CO" sz="4400">
              <a:solidFill>
                <a:srgbClr val="FFFFFF"/>
              </a:solidFill>
              <a:latin typeface="Poppins Medium"/>
            </a:endParaRPr>
          </a:p>
        </p:txBody>
      </p:sp>
      <p:grpSp>
        <p:nvGrpSpPr>
          <p:cNvPr id="15365" name="Group 7">
            <a:extLst>
              <a:ext uri="{FF2B5EF4-FFF2-40B4-BE49-F238E27FC236}">
                <a16:creationId xmlns:a16="http://schemas.microsoft.com/office/drawing/2014/main" id="{B7E56191-051C-44CF-BEFD-834D8A495E78}"/>
              </a:ext>
            </a:extLst>
          </p:cNvPr>
          <p:cNvGrpSpPr>
            <a:grpSpLocks/>
          </p:cNvGrpSpPr>
          <p:nvPr/>
        </p:nvGrpSpPr>
        <p:grpSpPr bwMode="auto">
          <a:xfrm>
            <a:off x="14514513" y="373063"/>
            <a:ext cx="3473450" cy="2100262"/>
            <a:chOff x="0" y="0"/>
            <a:chExt cx="4630157" cy="2799498"/>
          </a:xfrm>
        </p:grpSpPr>
        <p:sp>
          <p:nvSpPr>
            <p:cNvPr id="8" name="TextBox 8">
              <a:extLst>
                <a:ext uri="{FF2B5EF4-FFF2-40B4-BE49-F238E27FC236}">
                  <a16:creationId xmlns:a16="http://schemas.microsoft.com/office/drawing/2014/main" id="{4F7E814A-93BC-4D51-937C-32C45D0E4420}"/>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75D3AFD6-A131-4F5F-BAC6-32D1E26C1445}"/>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15366" name="Picture 10">
            <a:extLst>
              <a:ext uri="{FF2B5EF4-FFF2-40B4-BE49-F238E27FC236}">
                <a16:creationId xmlns:a16="http://schemas.microsoft.com/office/drawing/2014/main" id="{BDB97349-381E-440A-833B-9E0B22043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arcador de contenido 4">
            <a:extLst>
              <a:ext uri="{FF2B5EF4-FFF2-40B4-BE49-F238E27FC236}">
                <a16:creationId xmlns:a16="http://schemas.microsoft.com/office/drawing/2014/main" id="{666A2461-70F3-4020-82FE-B82623BE25FF}"/>
              </a:ext>
            </a:extLst>
          </p:cNvPr>
          <p:cNvSpPr txBox="1">
            <a:spLocks/>
          </p:cNvSpPr>
          <p:nvPr/>
        </p:nvSpPr>
        <p:spPr>
          <a:xfrm>
            <a:off x="762000" y="2873375"/>
            <a:ext cx="7848600" cy="6669088"/>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107000"/>
              </a:lnSpc>
              <a:spcAft>
                <a:spcPts val="800"/>
              </a:spcAft>
              <a:buFont typeface="Arial" pitchFamily="34" charset="0"/>
              <a:buNone/>
              <a:defRPr/>
            </a:pPr>
            <a:r>
              <a:rPr lang="es-ES" sz="4000" dirty="0">
                <a:latin typeface="Aharoni" panose="02010803020104030203" pitchFamily="2" charset="-79"/>
                <a:cs typeface="Aharoni" panose="02010803020104030203" pitchFamily="2" charset="-79"/>
              </a:rPr>
              <a:t>PROYECTO DE ACUERDO NO. 086</a:t>
            </a:r>
          </a:p>
          <a:p>
            <a:pPr algn="just" fontAlgn="auto">
              <a:lnSpc>
                <a:spcPct val="107000"/>
              </a:lnSpc>
              <a:spcAft>
                <a:spcPts val="800"/>
              </a:spcAft>
              <a:buFont typeface="Wingdings" panose="05000000000000000000" pitchFamily="2" charset="2"/>
              <a:buChar char=""/>
              <a:defRPr/>
            </a:pPr>
            <a:r>
              <a:rPr lang="es-ES_tradnl" sz="26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“POR MEDIO DEL CUAL SE REALIZA UN TRASLADO PRESUPUESTAL ENTRE UNIDADES EJECUTORAS EN EL PRESUPUESTO DE RENTAS, RECURSOS DE CAPITAL Y RECURSOS DE FONDOS ESPECIALES; LAS APROPIACIONES DE FUNCIONAMIENTO Y DE SERVICIO DE LA DEUDA, ASÍ COMO EL PLAN DE INVERSIONES CON ENFOQUE DE GÉNERO PARA LA VIGENCIA FISCAL DEL 1° DE ENERO AL 31 DE DICIEMBRE DE 2021 EN EL DISTRITO TURÍSTICO Y CULTURAL DE CARTAGENA DE INDIAS Y SE DICTAN OTRAS DISPOSICIONES”.</a:t>
            </a:r>
            <a:r>
              <a:rPr lang="es-ES" sz="4100" b="1" dirty="0">
                <a:latin typeface="Century Gothic" panose="020B0502020202020204" pitchFamily="34" charset="0"/>
                <a:ea typeface="Times New Roman" panose="02020603050405020304" pitchFamily="18" charset="0"/>
                <a:cs typeface="Arial" panose="020B0604020202020204" pitchFamily="34" charset="0"/>
              </a:rPr>
              <a:t> </a:t>
            </a:r>
            <a:endParaRPr lang="es-CO" sz="4100" dirty="0">
              <a:latin typeface="Times New Roman" panose="02020603050405020304" pitchFamily="18" charset="0"/>
              <a:ea typeface="Times New Roman" panose="02020603050405020304" pitchFamily="18" charset="0"/>
            </a:endParaRPr>
          </a:p>
          <a:p>
            <a:pPr algn="just" fontAlgn="auto">
              <a:lnSpc>
                <a:spcPct val="107000"/>
              </a:lnSpc>
              <a:spcAft>
                <a:spcPts val="80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Ponentes:</a:t>
            </a:r>
            <a:r>
              <a:rPr lang="es-ES" sz="3500" dirty="0">
                <a:latin typeface="Century Gothic" panose="020B0502020202020204" pitchFamily="34" charset="0"/>
                <a:ea typeface="Times New Roman" panose="02020603050405020304" pitchFamily="18" charset="0"/>
                <a:cs typeface="Arial" panose="020B0604020202020204" pitchFamily="34" charset="0"/>
              </a:rPr>
              <a:t> </a:t>
            </a:r>
            <a:r>
              <a:rPr lang="es-ES_tradnl" sz="3600" dirty="0">
                <a:solidFill>
                  <a:srgbClr val="000000"/>
                </a:solidFill>
                <a:latin typeface="Century Gothic" panose="020B0502020202020204" pitchFamily="34" charset="0"/>
                <a:ea typeface="Arial Unicode MS"/>
                <a:cs typeface="Times New Roman" panose="02020603050405020304" pitchFamily="18" charset="0"/>
              </a:rPr>
              <a:t>Liliana Margarita Suarez Betancourt (C), </a:t>
            </a:r>
            <a:r>
              <a:rPr lang="es-ES_tradnl" sz="3600" dirty="0" err="1">
                <a:solidFill>
                  <a:srgbClr val="000000"/>
                </a:solidFill>
                <a:latin typeface="Century Gothic" panose="020B0502020202020204" pitchFamily="34" charset="0"/>
                <a:ea typeface="Arial Unicode MS"/>
                <a:cs typeface="Times New Roman" panose="02020603050405020304" pitchFamily="18" charset="0"/>
              </a:rPr>
              <a:t>Kattya</a:t>
            </a:r>
            <a:r>
              <a:rPr lang="es-ES_tradnl" sz="3600" dirty="0">
                <a:solidFill>
                  <a:srgbClr val="000000"/>
                </a:solidFill>
                <a:latin typeface="Century Gothic" panose="020B0502020202020204" pitchFamily="34" charset="0"/>
                <a:ea typeface="Arial Unicode MS"/>
                <a:cs typeface="Times New Roman" panose="02020603050405020304" pitchFamily="18" charset="0"/>
              </a:rPr>
              <a:t> Isabel Mendoza Sáleme, Oscar Alfonso Marín Villalva y Laureano Miguel </a:t>
            </a:r>
            <a:r>
              <a:rPr lang="es-ES_tradnl" sz="3600" dirty="0" err="1">
                <a:solidFill>
                  <a:srgbClr val="000000"/>
                </a:solidFill>
                <a:latin typeface="Century Gothic" panose="020B0502020202020204" pitchFamily="34" charset="0"/>
                <a:ea typeface="Arial Unicode MS"/>
                <a:cs typeface="Times New Roman" panose="02020603050405020304" pitchFamily="18" charset="0"/>
              </a:rPr>
              <a:t>Curi</a:t>
            </a:r>
            <a:r>
              <a:rPr lang="es-ES_tradnl" sz="3600" dirty="0">
                <a:solidFill>
                  <a:srgbClr val="000000"/>
                </a:solidFill>
                <a:latin typeface="Century Gothic" panose="020B0502020202020204" pitchFamily="34" charset="0"/>
                <a:ea typeface="Arial Unicode MS"/>
                <a:cs typeface="Times New Roman" panose="02020603050405020304" pitchFamily="18" charset="0"/>
              </a:rPr>
              <a:t> Zapata. </a:t>
            </a:r>
            <a:endParaRPr lang="es-CO" sz="3600" dirty="0">
              <a:ea typeface="Calibri" panose="020F0502020204030204" pitchFamily="34" charset="0"/>
              <a:cs typeface="Times New Roman" panose="02020603050405020304" pitchFamily="18" charset="0"/>
            </a:endParaRPr>
          </a:p>
          <a:p>
            <a:pPr marL="114300" indent="0" algn="just" fontAlgn="auto">
              <a:spcAft>
                <a:spcPts val="0"/>
              </a:spcAft>
              <a:buFont typeface="Arial" pitchFamily="34" charset="0"/>
              <a:buNone/>
              <a:defRPr/>
            </a:pPr>
            <a:r>
              <a:rPr lang="es-ES" sz="3500" dirty="0">
                <a:latin typeface="Century Gothic" panose="020B0502020202020204" pitchFamily="34" charset="0"/>
                <a:ea typeface="Times New Roman" panose="02020603050405020304" pitchFamily="18" charset="0"/>
                <a:cs typeface="Arial" panose="020B0604020202020204" pitchFamily="34" charset="0"/>
              </a:rPr>
              <a:t>                 </a:t>
            </a:r>
            <a:endParaRPr lang="es-CO" sz="3500" dirty="0">
              <a:latin typeface="Times New Roman" panose="02020603050405020304" pitchFamily="18" charset="0"/>
              <a:ea typeface="Times New Roman" panose="02020603050405020304" pitchFamily="18" charset="0"/>
            </a:endParaRPr>
          </a:p>
          <a:p>
            <a:pPr marL="457200" fontAlgn="auto">
              <a:spcAft>
                <a:spcPts val="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Audiencia Pública:</a:t>
            </a:r>
            <a:r>
              <a:rPr lang="es-ES" sz="3500" dirty="0">
                <a:latin typeface="Century Gothic" panose="020B0502020202020204" pitchFamily="34" charset="0"/>
                <a:ea typeface="Times New Roman" panose="02020603050405020304" pitchFamily="18" charset="0"/>
                <a:cs typeface="Arial" panose="020B0604020202020204" pitchFamily="34" charset="0"/>
              </a:rPr>
              <a:t> 09 de julio de 2021.</a:t>
            </a:r>
            <a:endParaRPr lang="es-CO" sz="3500" dirty="0">
              <a:latin typeface="Times New Roman" panose="02020603050405020304" pitchFamily="18" charset="0"/>
              <a:ea typeface="Times New Roman" panose="02020603050405020304" pitchFamily="18" charset="0"/>
            </a:endParaRPr>
          </a:p>
          <a:p>
            <a:pPr marL="0" indent="0" fontAlgn="auto">
              <a:spcAft>
                <a:spcPts val="0"/>
              </a:spcAft>
              <a:buFont typeface="Arial" pitchFamily="34" charset="0"/>
              <a:buNone/>
              <a:defRPr/>
            </a:pPr>
            <a:endParaRPr lang="es-CO" dirty="0"/>
          </a:p>
        </p:txBody>
      </p:sp>
      <p:sp>
        <p:nvSpPr>
          <p:cNvPr id="19" name="Marcador de contenido 4">
            <a:extLst>
              <a:ext uri="{FF2B5EF4-FFF2-40B4-BE49-F238E27FC236}">
                <a16:creationId xmlns:a16="http://schemas.microsoft.com/office/drawing/2014/main" id="{DF83AD2E-533E-434E-A0FC-137551D0CECE}"/>
              </a:ext>
            </a:extLst>
          </p:cNvPr>
          <p:cNvSpPr txBox="1">
            <a:spLocks/>
          </p:cNvSpPr>
          <p:nvPr/>
        </p:nvSpPr>
        <p:spPr>
          <a:xfrm>
            <a:off x="9115425" y="2873375"/>
            <a:ext cx="7848600" cy="6669088"/>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107000"/>
              </a:lnSpc>
              <a:spcAft>
                <a:spcPts val="800"/>
              </a:spcAft>
              <a:buFont typeface="Arial" pitchFamily="34" charset="0"/>
              <a:buNone/>
              <a:defRPr/>
            </a:pPr>
            <a:r>
              <a:rPr lang="es-ES" sz="4000" dirty="0">
                <a:latin typeface="Aharoni" panose="02010803020104030203" pitchFamily="2" charset="-79"/>
                <a:cs typeface="Aharoni" panose="02010803020104030203" pitchFamily="2" charset="-79"/>
              </a:rPr>
              <a:t>PROYECTO DE ACUERDO NO. 088</a:t>
            </a:r>
          </a:p>
          <a:p>
            <a:pPr algn="just" fontAlgn="auto">
              <a:lnSpc>
                <a:spcPct val="107000"/>
              </a:lnSpc>
              <a:spcAft>
                <a:spcPts val="800"/>
              </a:spcAft>
              <a:buFont typeface="Wingdings" panose="05000000000000000000" pitchFamily="2" charset="2"/>
              <a:buChar char=""/>
              <a:defRPr/>
            </a:pPr>
            <a:r>
              <a:rPr lang="es-ES_tradnl" sz="28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“POR MEDIO DEL CUAL SE REALIZA UNA INCORPORACIÓN Y UN TRASLADO PRESUPUESTAL ENTRE UNIDADES EJECUTORAS EN EL PRESUPUESTO DE RENTAS, RECURSOS DE CAPITAL Y RECURSOS DE FONDOS ESPECIALES; LAS APROPIACIONES DE FUNCIONAMIENTO Y DE SERVICIO DE LA DEUDA, ASÍ COMO EL PLAN DE INVERSIONES CON ENFOQUE DE GÉNERO PARA LA VIGENCIA FISCAL DEL 1° DE ENERO AL 31 DE DICIEMBRE DE 2021 EN EL DISTRITO TURÍSTICO Y CULTURAL DE CARTAGENA DE INDIAS Y SE DICTAN OTRAS DISPOSICIONES”.</a:t>
            </a:r>
            <a:r>
              <a:rPr lang="es-ES" sz="4100" b="1" dirty="0">
                <a:latin typeface="Century Gothic" panose="020B0502020202020204" pitchFamily="34" charset="0"/>
                <a:ea typeface="Times New Roman" panose="02020603050405020304" pitchFamily="18" charset="0"/>
                <a:cs typeface="Arial" panose="020B0604020202020204" pitchFamily="34" charset="0"/>
              </a:rPr>
              <a:t> </a:t>
            </a:r>
            <a:endParaRPr lang="es-CO" sz="4100" dirty="0">
              <a:latin typeface="Times New Roman" panose="02020603050405020304" pitchFamily="18" charset="0"/>
              <a:ea typeface="Times New Roman" panose="02020603050405020304" pitchFamily="18" charset="0"/>
            </a:endParaRPr>
          </a:p>
          <a:p>
            <a:pPr algn="just" fontAlgn="auto">
              <a:lnSpc>
                <a:spcPct val="107000"/>
              </a:lnSpc>
              <a:spcAft>
                <a:spcPts val="80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Ponentes:</a:t>
            </a:r>
            <a:r>
              <a:rPr lang="es-ES" sz="3500" dirty="0">
                <a:latin typeface="Century Gothic" panose="020B0502020202020204" pitchFamily="34" charset="0"/>
                <a:ea typeface="Times New Roman" panose="02020603050405020304" pitchFamily="18" charset="0"/>
                <a:cs typeface="Arial" panose="020B0604020202020204" pitchFamily="34" charset="0"/>
              </a:rPr>
              <a:t> </a:t>
            </a:r>
            <a:r>
              <a:rPr lang="es-ES_tradnl" sz="3600" dirty="0">
                <a:solidFill>
                  <a:srgbClr val="000000"/>
                </a:solidFill>
                <a:latin typeface="Century Gothic" panose="020B0502020202020204" pitchFamily="34" charset="0"/>
                <a:ea typeface="Arial Unicode MS"/>
                <a:cs typeface="Times New Roman" panose="02020603050405020304" pitchFamily="18" charset="0"/>
              </a:rPr>
              <a:t>Rodrigo Raúl Reyes Pereira (C), </a:t>
            </a:r>
            <a:r>
              <a:rPr lang="es-ES_tradnl" sz="3600" dirty="0" err="1">
                <a:solidFill>
                  <a:srgbClr val="000000"/>
                </a:solidFill>
                <a:latin typeface="Century Gothic" panose="020B0502020202020204" pitchFamily="34" charset="0"/>
                <a:ea typeface="Arial Unicode MS"/>
                <a:cs typeface="Times New Roman" panose="02020603050405020304" pitchFamily="18" charset="0"/>
              </a:rPr>
              <a:t>Kattya</a:t>
            </a:r>
            <a:r>
              <a:rPr lang="es-ES_tradnl" sz="3600" dirty="0">
                <a:solidFill>
                  <a:srgbClr val="000000"/>
                </a:solidFill>
                <a:latin typeface="Century Gothic" panose="020B0502020202020204" pitchFamily="34" charset="0"/>
                <a:ea typeface="Arial Unicode MS"/>
                <a:cs typeface="Times New Roman" panose="02020603050405020304" pitchFamily="18" charset="0"/>
              </a:rPr>
              <a:t> Isabel Mendoza Sáleme, Oscar Alfonso Marín Villalva.</a:t>
            </a:r>
            <a:endParaRPr lang="es-CO" sz="3600" dirty="0">
              <a:ea typeface="Calibri" panose="020F0502020204030204" pitchFamily="34" charset="0"/>
              <a:cs typeface="Times New Roman" panose="02020603050405020304" pitchFamily="18" charset="0"/>
            </a:endParaRPr>
          </a:p>
          <a:p>
            <a:pPr marL="114300" indent="0" algn="just" fontAlgn="auto">
              <a:spcAft>
                <a:spcPts val="0"/>
              </a:spcAft>
              <a:buFont typeface="Arial" pitchFamily="34" charset="0"/>
              <a:buNone/>
              <a:defRPr/>
            </a:pPr>
            <a:r>
              <a:rPr lang="es-ES" sz="3500" dirty="0">
                <a:latin typeface="Century Gothic" panose="020B0502020202020204" pitchFamily="34" charset="0"/>
                <a:ea typeface="Times New Roman" panose="02020603050405020304" pitchFamily="18" charset="0"/>
                <a:cs typeface="Arial" panose="020B0604020202020204" pitchFamily="34" charset="0"/>
              </a:rPr>
              <a:t>                 </a:t>
            </a:r>
            <a:endParaRPr lang="es-CO" sz="3500" dirty="0">
              <a:latin typeface="Times New Roman" panose="02020603050405020304" pitchFamily="18" charset="0"/>
              <a:ea typeface="Times New Roman" panose="02020603050405020304" pitchFamily="18" charset="0"/>
            </a:endParaRPr>
          </a:p>
          <a:p>
            <a:pPr marL="457200" fontAlgn="auto">
              <a:spcAft>
                <a:spcPts val="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Audiencia Pública:</a:t>
            </a:r>
            <a:r>
              <a:rPr lang="es-ES" sz="3500" dirty="0">
                <a:latin typeface="Century Gothic" panose="020B0502020202020204" pitchFamily="34" charset="0"/>
                <a:ea typeface="Times New Roman" panose="02020603050405020304" pitchFamily="18" charset="0"/>
                <a:cs typeface="Arial" panose="020B0604020202020204" pitchFamily="34" charset="0"/>
              </a:rPr>
              <a:t> 16 de julio de 2021.</a:t>
            </a:r>
            <a:endParaRPr lang="es-CO" sz="3500" dirty="0">
              <a:latin typeface="Times New Roman" panose="02020603050405020304" pitchFamily="18" charset="0"/>
              <a:ea typeface="Times New Roman" panose="02020603050405020304" pitchFamily="18" charset="0"/>
            </a:endParaRPr>
          </a:p>
          <a:p>
            <a:pPr marL="0" indent="0" fontAlgn="auto">
              <a:spcAft>
                <a:spcPts val="0"/>
              </a:spcAft>
              <a:buFont typeface="Arial" pitchFamily="34" charset="0"/>
              <a:buNone/>
              <a:defRPr/>
            </a:pPr>
            <a:endParaRPr lang="es-CO"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0500"/>
        </a:solidFill>
        <a:effectLst/>
      </p:bgPr>
    </p:bg>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6E16A510-294D-4AC2-8D05-5E694686B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7" name="Group 3">
            <a:extLst>
              <a:ext uri="{FF2B5EF4-FFF2-40B4-BE49-F238E27FC236}">
                <a16:creationId xmlns:a16="http://schemas.microsoft.com/office/drawing/2014/main" id="{8948A386-C4E1-43C0-A5B2-2EA41AB018E3}"/>
              </a:ext>
            </a:extLst>
          </p:cNvPr>
          <p:cNvGrpSpPr>
            <a:grpSpLocks/>
          </p:cNvGrpSpPr>
          <p:nvPr/>
        </p:nvGrpSpPr>
        <p:grpSpPr bwMode="auto">
          <a:xfrm>
            <a:off x="14135100" y="-2084388"/>
            <a:ext cx="5657850" cy="5657851"/>
            <a:chOff x="0" y="0"/>
            <a:chExt cx="6350000" cy="6350000"/>
          </a:xfrm>
        </p:grpSpPr>
        <p:sp>
          <p:nvSpPr>
            <p:cNvPr id="16395" name="Freeform 4">
              <a:extLst>
                <a:ext uri="{FF2B5EF4-FFF2-40B4-BE49-F238E27FC236}">
                  <a16:creationId xmlns:a16="http://schemas.microsoft.com/office/drawing/2014/main" id="{E239A3ED-B7EB-45EF-B083-BE139E2B6DC6}"/>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98C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16388" name="TextBox 5">
            <a:extLst>
              <a:ext uri="{FF2B5EF4-FFF2-40B4-BE49-F238E27FC236}">
                <a16:creationId xmlns:a16="http://schemas.microsoft.com/office/drawing/2014/main" id="{D74684DB-C19F-4D79-B887-64C2A3B64C98}"/>
              </a:ext>
            </a:extLst>
          </p:cNvPr>
          <p:cNvSpPr txBox="1">
            <a:spLocks noChangeArrowheads="1"/>
          </p:cNvSpPr>
          <p:nvPr/>
        </p:nvSpPr>
        <p:spPr bwMode="auto">
          <a:xfrm>
            <a:off x="4121150" y="452438"/>
            <a:ext cx="974090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ES" altLang="es-CO" sz="7200">
                <a:solidFill>
                  <a:schemeClr val="bg1"/>
                </a:solidFill>
                <a:latin typeface="Aharoni" pitchFamily="2" charset="0"/>
                <a:cs typeface="Aharoni" pitchFamily="2" charset="0"/>
              </a:rPr>
              <a:t>PROYECTOS DE ACUERDO 2021</a:t>
            </a:r>
            <a:endParaRPr lang="en-US" altLang="es-CO" sz="4400">
              <a:solidFill>
                <a:srgbClr val="FFFFFF"/>
              </a:solidFill>
              <a:latin typeface="Poppins Medium"/>
            </a:endParaRPr>
          </a:p>
        </p:txBody>
      </p:sp>
      <p:grpSp>
        <p:nvGrpSpPr>
          <p:cNvPr id="16389" name="Group 7">
            <a:extLst>
              <a:ext uri="{FF2B5EF4-FFF2-40B4-BE49-F238E27FC236}">
                <a16:creationId xmlns:a16="http://schemas.microsoft.com/office/drawing/2014/main" id="{683659E0-50D0-4DED-939A-2F1CD0B95E70}"/>
              </a:ext>
            </a:extLst>
          </p:cNvPr>
          <p:cNvGrpSpPr>
            <a:grpSpLocks/>
          </p:cNvGrpSpPr>
          <p:nvPr/>
        </p:nvGrpSpPr>
        <p:grpSpPr bwMode="auto">
          <a:xfrm>
            <a:off x="14514513" y="373063"/>
            <a:ext cx="3473450" cy="2100262"/>
            <a:chOff x="0" y="0"/>
            <a:chExt cx="4630157" cy="2799498"/>
          </a:xfrm>
        </p:grpSpPr>
        <p:sp>
          <p:nvSpPr>
            <p:cNvPr id="8" name="TextBox 8">
              <a:extLst>
                <a:ext uri="{FF2B5EF4-FFF2-40B4-BE49-F238E27FC236}">
                  <a16:creationId xmlns:a16="http://schemas.microsoft.com/office/drawing/2014/main" id="{59D9A847-388C-4736-B2D7-42631A4E8B26}"/>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891A7E52-E87C-42AB-8B55-D7A1B3D664E9}"/>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16390" name="Picture 10">
            <a:extLst>
              <a:ext uri="{FF2B5EF4-FFF2-40B4-BE49-F238E27FC236}">
                <a16:creationId xmlns:a16="http://schemas.microsoft.com/office/drawing/2014/main" id="{95D11041-E24A-4B38-B435-0EBC37A86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arcador de contenido 4">
            <a:extLst>
              <a:ext uri="{FF2B5EF4-FFF2-40B4-BE49-F238E27FC236}">
                <a16:creationId xmlns:a16="http://schemas.microsoft.com/office/drawing/2014/main" id="{EE561E4D-3D58-4C5D-8F5D-497FB4562B28}"/>
              </a:ext>
            </a:extLst>
          </p:cNvPr>
          <p:cNvSpPr txBox="1">
            <a:spLocks/>
          </p:cNvSpPr>
          <p:nvPr/>
        </p:nvSpPr>
        <p:spPr>
          <a:xfrm>
            <a:off x="762000" y="2873375"/>
            <a:ext cx="7848600" cy="6669088"/>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107000"/>
              </a:lnSpc>
              <a:spcAft>
                <a:spcPts val="800"/>
              </a:spcAft>
              <a:buFont typeface="Arial" pitchFamily="34" charset="0"/>
              <a:buNone/>
              <a:defRPr/>
            </a:pPr>
            <a:r>
              <a:rPr lang="es-ES" sz="4000" dirty="0">
                <a:latin typeface="Aharoni" panose="02010803020104030203" pitchFamily="2" charset="-79"/>
                <a:cs typeface="Aharoni" panose="02010803020104030203" pitchFamily="2" charset="-79"/>
              </a:rPr>
              <a:t>PROYECTO DE ACUERDO NO. 090</a:t>
            </a:r>
          </a:p>
          <a:p>
            <a:pPr algn="just" fontAlgn="auto">
              <a:lnSpc>
                <a:spcPct val="107000"/>
              </a:lnSpc>
              <a:spcAft>
                <a:spcPts val="800"/>
              </a:spcAft>
              <a:buFont typeface="Wingdings" panose="05000000000000000000" pitchFamily="2" charset="2"/>
              <a:buChar char=""/>
              <a:defRPr/>
            </a:pPr>
            <a:r>
              <a:rPr lang="es-ES_tradnl" sz="28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“POR MEDIO DEL CUAL SE MODIFICAN LOS ARTÍCULO 161, 162 Y 164 DEL ACUERDO 041 DE 2006, ESTATUTO TRIBUTARIO DISTRITAL, EN RELACIÓN A LA SOBRETASA A LA GASOLINA MOTOR Y SE DICTAN OTRAS DISPOSICIONES”.</a:t>
            </a:r>
            <a:r>
              <a:rPr lang="es-ES" sz="4100" b="1" dirty="0">
                <a:latin typeface="Century Gothic" panose="020B0502020202020204" pitchFamily="34" charset="0"/>
                <a:ea typeface="Times New Roman" panose="02020603050405020304" pitchFamily="18" charset="0"/>
                <a:cs typeface="Arial" panose="020B0604020202020204" pitchFamily="34" charset="0"/>
              </a:rPr>
              <a:t> </a:t>
            </a:r>
            <a:endParaRPr lang="es-CO" sz="4100" dirty="0">
              <a:latin typeface="Times New Roman" panose="02020603050405020304" pitchFamily="18" charset="0"/>
              <a:ea typeface="Times New Roman" panose="02020603050405020304" pitchFamily="18" charset="0"/>
            </a:endParaRPr>
          </a:p>
          <a:p>
            <a:pPr algn="just" fontAlgn="auto">
              <a:lnSpc>
                <a:spcPct val="107000"/>
              </a:lnSpc>
              <a:spcAft>
                <a:spcPts val="80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Ponentes:</a:t>
            </a:r>
            <a:r>
              <a:rPr lang="es-ES" sz="3500" dirty="0">
                <a:latin typeface="Century Gothic" panose="020B0502020202020204" pitchFamily="34" charset="0"/>
                <a:ea typeface="Times New Roman" panose="02020603050405020304" pitchFamily="18" charset="0"/>
                <a:cs typeface="Arial" panose="020B0604020202020204" pitchFamily="34" charset="0"/>
              </a:rPr>
              <a:t> </a:t>
            </a:r>
            <a:r>
              <a:rPr lang="es-ES_tradnl" sz="3600" dirty="0">
                <a:solidFill>
                  <a:srgbClr val="000000"/>
                </a:solidFill>
                <a:latin typeface="Century Gothic" panose="020B0502020202020204" pitchFamily="34" charset="0"/>
                <a:ea typeface="Arial Unicode MS"/>
                <a:cs typeface="Times New Roman" panose="02020603050405020304" pitchFamily="18" charset="0"/>
              </a:rPr>
              <a:t>Oscar Alfonso Marín Villalba (C), </a:t>
            </a:r>
            <a:r>
              <a:rPr lang="es-ES_tradnl" sz="3600" dirty="0" err="1">
                <a:solidFill>
                  <a:srgbClr val="000000"/>
                </a:solidFill>
                <a:latin typeface="Century Gothic" panose="020B0502020202020204" pitchFamily="34" charset="0"/>
                <a:ea typeface="Arial Unicode MS"/>
                <a:cs typeface="Times New Roman" panose="02020603050405020304" pitchFamily="18" charset="0"/>
              </a:rPr>
              <a:t>Kattya</a:t>
            </a:r>
            <a:r>
              <a:rPr lang="es-ES_tradnl" sz="3600" dirty="0">
                <a:solidFill>
                  <a:srgbClr val="000000"/>
                </a:solidFill>
                <a:latin typeface="Century Gothic" panose="020B0502020202020204" pitchFamily="34" charset="0"/>
                <a:ea typeface="Arial Unicode MS"/>
                <a:cs typeface="Times New Roman" panose="02020603050405020304" pitchFamily="18" charset="0"/>
              </a:rPr>
              <a:t> Isabel Mendoza </a:t>
            </a:r>
            <a:r>
              <a:rPr lang="es-ES_tradnl" sz="3600" dirty="0" err="1">
                <a:solidFill>
                  <a:srgbClr val="000000"/>
                </a:solidFill>
                <a:latin typeface="Century Gothic" panose="020B0502020202020204" pitchFamily="34" charset="0"/>
                <a:ea typeface="Arial Unicode MS"/>
                <a:cs typeface="Times New Roman" panose="02020603050405020304" pitchFamily="18" charset="0"/>
              </a:rPr>
              <a:t>Saleme</a:t>
            </a:r>
            <a:r>
              <a:rPr lang="es-ES_tradnl" sz="3600" dirty="0">
                <a:solidFill>
                  <a:srgbClr val="000000"/>
                </a:solidFill>
                <a:latin typeface="Century Gothic" panose="020B0502020202020204" pitchFamily="34" charset="0"/>
                <a:ea typeface="Arial Unicode MS"/>
                <a:cs typeface="Times New Roman" panose="02020603050405020304" pitchFamily="18" charset="0"/>
              </a:rPr>
              <a:t> y </a:t>
            </a:r>
            <a:r>
              <a:rPr lang="es-ES_tradnl" sz="3600" dirty="0" err="1">
                <a:solidFill>
                  <a:srgbClr val="000000"/>
                </a:solidFill>
                <a:latin typeface="Century Gothic" panose="020B0502020202020204" pitchFamily="34" charset="0"/>
                <a:ea typeface="Arial Unicode MS"/>
                <a:cs typeface="Times New Roman" panose="02020603050405020304" pitchFamily="18" charset="0"/>
              </a:rPr>
              <a:t>Luder</a:t>
            </a:r>
            <a:r>
              <a:rPr lang="es-ES_tradnl" sz="3600" dirty="0">
                <a:solidFill>
                  <a:srgbClr val="000000"/>
                </a:solidFill>
                <a:latin typeface="Century Gothic" panose="020B0502020202020204" pitchFamily="34" charset="0"/>
                <a:ea typeface="Arial Unicode MS"/>
                <a:cs typeface="Times New Roman" panose="02020603050405020304" pitchFamily="18" charset="0"/>
              </a:rPr>
              <a:t> Miguel Ariza Sanmartín. </a:t>
            </a:r>
            <a:endParaRPr lang="es-CO" sz="3600" dirty="0">
              <a:ea typeface="Calibri" panose="020F0502020204030204" pitchFamily="34" charset="0"/>
              <a:cs typeface="Times New Roman" panose="02020603050405020304" pitchFamily="18" charset="0"/>
            </a:endParaRPr>
          </a:p>
          <a:p>
            <a:pPr marL="114300" indent="0" algn="just" fontAlgn="auto">
              <a:spcAft>
                <a:spcPts val="0"/>
              </a:spcAft>
              <a:buFont typeface="Arial" pitchFamily="34" charset="0"/>
              <a:buNone/>
              <a:defRPr/>
            </a:pPr>
            <a:r>
              <a:rPr lang="es-ES" sz="3500" dirty="0">
                <a:latin typeface="Century Gothic" panose="020B0502020202020204" pitchFamily="34" charset="0"/>
                <a:ea typeface="Times New Roman" panose="02020603050405020304" pitchFamily="18" charset="0"/>
                <a:cs typeface="Arial" panose="020B0604020202020204" pitchFamily="34" charset="0"/>
              </a:rPr>
              <a:t>                 </a:t>
            </a:r>
            <a:endParaRPr lang="es-CO" sz="3500" dirty="0">
              <a:latin typeface="Times New Roman" panose="02020603050405020304" pitchFamily="18" charset="0"/>
              <a:ea typeface="Times New Roman" panose="02020603050405020304" pitchFamily="18" charset="0"/>
            </a:endParaRPr>
          </a:p>
          <a:p>
            <a:pPr marL="457200" fontAlgn="auto">
              <a:spcAft>
                <a:spcPts val="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Audiencia Pública:</a:t>
            </a:r>
            <a:r>
              <a:rPr lang="es-ES" sz="3500" dirty="0">
                <a:latin typeface="Century Gothic" panose="020B0502020202020204" pitchFamily="34" charset="0"/>
                <a:ea typeface="Times New Roman" panose="02020603050405020304" pitchFamily="18" charset="0"/>
                <a:cs typeface="Arial" panose="020B0604020202020204" pitchFamily="34" charset="0"/>
              </a:rPr>
              <a:t> 10 </a:t>
            </a:r>
            <a:r>
              <a:rPr lang="es-ES" sz="3500" dirty="0" err="1">
                <a:latin typeface="Century Gothic" panose="020B0502020202020204" pitchFamily="34" charset="0"/>
                <a:ea typeface="Times New Roman" panose="02020603050405020304" pitchFamily="18" charset="0"/>
                <a:cs typeface="Arial" panose="020B0604020202020204" pitchFamily="34" charset="0"/>
              </a:rPr>
              <a:t>deseptiembre</a:t>
            </a:r>
            <a:r>
              <a:rPr lang="es-ES" sz="3500" dirty="0">
                <a:latin typeface="Century Gothic" panose="020B0502020202020204" pitchFamily="34" charset="0"/>
                <a:ea typeface="Times New Roman" panose="02020603050405020304" pitchFamily="18" charset="0"/>
                <a:cs typeface="Arial" panose="020B0604020202020204" pitchFamily="34" charset="0"/>
              </a:rPr>
              <a:t> de 2021.</a:t>
            </a:r>
            <a:endParaRPr lang="es-CO" sz="3500" dirty="0">
              <a:latin typeface="Times New Roman" panose="02020603050405020304" pitchFamily="18" charset="0"/>
              <a:ea typeface="Times New Roman" panose="02020603050405020304" pitchFamily="18" charset="0"/>
            </a:endParaRPr>
          </a:p>
          <a:p>
            <a:pPr marL="0" indent="0" fontAlgn="auto">
              <a:spcAft>
                <a:spcPts val="0"/>
              </a:spcAft>
              <a:buFont typeface="Arial" pitchFamily="34" charset="0"/>
              <a:buNone/>
              <a:defRPr/>
            </a:pPr>
            <a:endParaRPr lang="es-CO" dirty="0"/>
          </a:p>
        </p:txBody>
      </p:sp>
      <p:sp>
        <p:nvSpPr>
          <p:cNvPr id="19" name="Marcador de contenido 4">
            <a:extLst>
              <a:ext uri="{FF2B5EF4-FFF2-40B4-BE49-F238E27FC236}">
                <a16:creationId xmlns:a16="http://schemas.microsoft.com/office/drawing/2014/main" id="{892F5F1C-4B62-4C00-AC21-A17E5FE7EC8C}"/>
              </a:ext>
            </a:extLst>
          </p:cNvPr>
          <p:cNvSpPr txBox="1">
            <a:spLocks/>
          </p:cNvSpPr>
          <p:nvPr/>
        </p:nvSpPr>
        <p:spPr>
          <a:xfrm>
            <a:off x="9115425" y="2873375"/>
            <a:ext cx="7848600" cy="6669088"/>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107000"/>
              </a:lnSpc>
              <a:spcAft>
                <a:spcPts val="800"/>
              </a:spcAft>
              <a:buFont typeface="Arial" pitchFamily="34" charset="0"/>
              <a:buNone/>
              <a:defRPr/>
            </a:pPr>
            <a:r>
              <a:rPr lang="es-ES" sz="4000" dirty="0">
                <a:latin typeface="Aharoni" panose="02010803020104030203" pitchFamily="2" charset="-79"/>
                <a:cs typeface="Aharoni" panose="02010803020104030203" pitchFamily="2" charset="-79"/>
              </a:rPr>
              <a:t>PROYECTO DE ACUERDO NO. 091</a:t>
            </a:r>
          </a:p>
          <a:p>
            <a:pPr algn="just" fontAlgn="auto">
              <a:lnSpc>
                <a:spcPct val="107000"/>
              </a:lnSpc>
              <a:spcAft>
                <a:spcPts val="800"/>
              </a:spcAft>
              <a:buFont typeface="Wingdings" panose="05000000000000000000" pitchFamily="2" charset="2"/>
              <a:buChar char=""/>
              <a:defRPr/>
            </a:pPr>
            <a:r>
              <a:rPr lang="es-ES_tradnl" sz="2800" b="1" i="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“POR MEDIO DEL CUAL SE ESTABLECEN BENEFICIOS DE REDUCCIÓN EN LAS TASAS DE INTERÉS MORATORIOS APLICABLES A LAS DEUDAS TRIBUTARIAS DE LAS OBLIGACIONES CON PLAZOS VENCIDOS DE LAS VIGENCIAS FISCALES 2021 Y ANTERIORES, SE REDUCEN SANCIONES APLICABLES A LOS IMPUESTOS DISTRITALES Y SE DICTAN OTRAS DISPOSICIONES”.</a:t>
            </a:r>
            <a:r>
              <a:rPr lang="es-ES" sz="4100" b="1" dirty="0">
                <a:latin typeface="Century Gothic" panose="020B0502020202020204" pitchFamily="34" charset="0"/>
                <a:ea typeface="Times New Roman" panose="02020603050405020304" pitchFamily="18" charset="0"/>
                <a:cs typeface="Arial" panose="020B0604020202020204" pitchFamily="34" charset="0"/>
              </a:rPr>
              <a:t> </a:t>
            </a:r>
            <a:endParaRPr lang="es-CO" sz="4100" dirty="0">
              <a:latin typeface="Times New Roman" panose="02020603050405020304" pitchFamily="18" charset="0"/>
              <a:ea typeface="Times New Roman" panose="02020603050405020304" pitchFamily="18" charset="0"/>
            </a:endParaRPr>
          </a:p>
          <a:p>
            <a:pPr algn="just" fontAlgn="auto">
              <a:lnSpc>
                <a:spcPct val="107000"/>
              </a:lnSpc>
              <a:spcAft>
                <a:spcPts val="80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Ponentes:</a:t>
            </a:r>
            <a:r>
              <a:rPr lang="es-ES" sz="3500" dirty="0">
                <a:latin typeface="Century Gothic" panose="020B0502020202020204" pitchFamily="34" charset="0"/>
                <a:ea typeface="Times New Roman" panose="02020603050405020304" pitchFamily="18" charset="0"/>
                <a:cs typeface="Arial" panose="020B0604020202020204" pitchFamily="34" charset="0"/>
              </a:rPr>
              <a:t> </a:t>
            </a:r>
            <a:r>
              <a:rPr lang="es-ES_tradnl" sz="3600" dirty="0">
                <a:solidFill>
                  <a:srgbClr val="000000"/>
                </a:solidFill>
                <a:latin typeface="Century Gothic" panose="020B0502020202020204" pitchFamily="34" charset="0"/>
                <a:ea typeface="Arial Unicode MS"/>
                <a:cs typeface="Times New Roman" panose="02020603050405020304" pitchFamily="18" charset="0"/>
              </a:rPr>
              <a:t>Fernando David Niño Mendoza (C), Carolina Lozano </a:t>
            </a:r>
            <a:r>
              <a:rPr lang="es-ES_tradnl" sz="3600" dirty="0" err="1">
                <a:solidFill>
                  <a:srgbClr val="000000"/>
                </a:solidFill>
                <a:latin typeface="Century Gothic" panose="020B0502020202020204" pitchFamily="34" charset="0"/>
                <a:ea typeface="Arial Unicode MS"/>
                <a:cs typeface="Times New Roman" panose="02020603050405020304" pitchFamily="18" charset="0"/>
              </a:rPr>
              <a:t>Benitorevollo</a:t>
            </a:r>
            <a:r>
              <a:rPr lang="es-ES_tradnl" sz="3600" dirty="0">
                <a:solidFill>
                  <a:srgbClr val="000000"/>
                </a:solidFill>
                <a:latin typeface="Century Gothic" panose="020B0502020202020204" pitchFamily="34" charset="0"/>
                <a:ea typeface="Arial Unicode MS"/>
                <a:cs typeface="Times New Roman" panose="02020603050405020304" pitchFamily="18" charset="0"/>
              </a:rPr>
              <a:t> y Claudia Arboleda Torres.</a:t>
            </a:r>
            <a:endParaRPr lang="es-CO" sz="3600" dirty="0">
              <a:ea typeface="Calibri" panose="020F0502020204030204" pitchFamily="34" charset="0"/>
              <a:cs typeface="Times New Roman" panose="02020603050405020304" pitchFamily="18" charset="0"/>
            </a:endParaRPr>
          </a:p>
          <a:p>
            <a:pPr marL="114300" indent="0" algn="just" fontAlgn="auto">
              <a:spcAft>
                <a:spcPts val="0"/>
              </a:spcAft>
              <a:buFont typeface="Arial" pitchFamily="34" charset="0"/>
              <a:buNone/>
              <a:defRPr/>
            </a:pPr>
            <a:r>
              <a:rPr lang="es-ES" sz="3500" dirty="0">
                <a:latin typeface="Century Gothic" panose="020B0502020202020204" pitchFamily="34" charset="0"/>
                <a:ea typeface="Times New Roman" panose="02020603050405020304" pitchFamily="18" charset="0"/>
                <a:cs typeface="Arial" panose="020B0604020202020204" pitchFamily="34" charset="0"/>
              </a:rPr>
              <a:t>                 </a:t>
            </a:r>
            <a:endParaRPr lang="es-CO" sz="3500" dirty="0">
              <a:latin typeface="Times New Roman" panose="02020603050405020304" pitchFamily="18" charset="0"/>
              <a:ea typeface="Times New Roman" panose="02020603050405020304" pitchFamily="18" charset="0"/>
            </a:endParaRPr>
          </a:p>
          <a:p>
            <a:pPr marL="457200" fontAlgn="auto">
              <a:spcAft>
                <a:spcPts val="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Audiencia Pública:</a:t>
            </a:r>
            <a:r>
              <a:rPr lang="es-ES" sz="3500" dirty="0">
                <a:latin typeface="Century Gothic" panose="020B0502020202020204" pitchFamily="34" charset="0"/>
                <a:ea typeface="Times New Roman" panose="02020603050405020304" pitchFamily="18" charset="0"/>
                <a:cs typeface="Arial" panose="020B0604020202020204" pitchFamily="34" charset="0"/>
              </a:rPr>
              <a:t> 10 de septiembre de 2021.</a:t>
            </a:r>
            <a:endParaRPr lang="es-CO" sz="3500" dirty="0">
              <a:latin typeface="Times New Roman" panose="02020603050405020304" pitchFamily="18" charset="0"/>
              <a:ea typeface="Times New Roman" panose="02020603050405020304" pitchFamily="18" charset="0"/>
            </a:endParaRPr>
          </a:p>
          <a:p>
            <a:pPr marL="0" indent="0" fontAlgn="auto">
              <a:spcAft>
                <a:spcPts val="0"/>
              </a:spcAft>
              <a:buFont typeface="Arial" pitchFamily="34" charset="0"/>
              <a:buNone/>
              <a:defRPr/>
            </a:pPr>
            <a:endParaRPr lang="es-CO"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D0500"/>
        </a:solidFill>
        <a:effectLst/>
      </p:bgPr>
    </p:bg>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2C71C89C-EDEE-44B0-B253-6A025A9BD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1" name="Group 3">
            <a:extLst>
              <a:ext uri="{FF2B5EF4-FFF2-40B4-BE49-F238E27FC236}">
                <a16:creationId xmlns:a16="http://schemas.microsoft.com/office/drawing/2014/main" id="{06E6F641-134D-4194-BD0F-05B4910F8D8D}"/>
              </a:ext>
            </a:extLst>
          </p:cNvPr>
          <p:cNvGrpSpPr>
            <a:grpSpLocks/>
          </p:cNvGrpSpPr>
          <p:nvPr/>
        </p:nvGrpSpPr>
        <p:grpSpPr bwMode="auto">
          <a:xfrm>
            <a:off x="14135100" y="-2084388"/>
            <a:ext cx="5657850" cy="5657851"/>
            <a:chOff x="0" y="0"/>
            <a:chExt cx="6350000" cy="6350000"/>
          </a:xfrm>
        </p:grpSpPr>
        <p:sp>
          <p:nvSpPr>
            <p:cNvPr id="17419" name="Freeform 4">
              <a:extLst>
                <a:ext uri="{FF2B5EF4-FFF2-40B4-BE49-F238E27FC236}">
                  <a16:creationId xmlns:a16="http://schemas.microsoft.com/office/drawing/2014/main" id="{51A14078-D017-4629-8EB6-F98C87C1D37E}"/>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98C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17412" name="TextBox 5">
            <a:extLst>
              <a:ext uri="{FF2B5EF4-FFF2-40B4-BE49-F238E27FC236}">
                <a16:creationId xmlns:a16="http://schemas.microsoft.com/office/drawing/2014/main" id="{F4D41B33-C4EB-4BB9-B276-D6B9C7708780}"/>
              </a:ext>
            </a:extLst>
          </p:cNvPr>
          <p:cNvSpPr txBox="1">
            <a:spLocks noChangeArrowheads="1"/>
          </p:cNvSpPr>
          <p:nvPr/>
        </p:nvSpPr>
        <p:spPr bwMode="auto">
          <a:xfrm>
            <a:off x="4121150" y="452438"/>
            <a:ext cx="974090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ES" altLang="es-CO" sz="7200">
                <a:solidFill>
                  <a:schemeClr val="bg1"/>
                </a:solidFill>
                <a:latin typeface="Aharoni" pitchFamily="2" charset="0"/>
                <a:cs typeface="Aharoni" pitchFamily="2" charset="0"/>
              </a:rPr>
              <a:t>PROYECTOS DE ACUERDO 2021</a:t>
            </a:r>
            <a:endParaRPr lang="en-US" altLang="es-CO" sz="4400">
              <a:solidFill>
                <a:srgbClr val="FFFFFF"/>
              </a:solidFill>
              <a:latin typeface="Poppins Medium"/>
            </a:endParaRPr>
          </a:p>
        </p:txBody>
      </p:sp>
      <p:grpSp>
        <p:nvGrpSpPr>
          <p:cNvPr id="17413" name="Group 7">
            <a:extLst>
              <a:ext uri="{FF2B5EF4-FFF2-40B4-BE49-F238E27FC236}">
                <a16:creationId xmlns:a16="http://schemas.microsoft.com/office/drawing/2014/main" id="{65B4E48A-8B9C-421A-90F9-483867D1DDFB}"/>
              </a:ext>
            </a:extLst>
          </p:cNvPr>
          <p:cNvGrpSpPr>
            <a:grpSpLocks/>
          </p:cNvGrpSpPr>
          <p:nvPr/>
        </p:nvGrpSpPr>
        <p:grpSpPr bwMode="auto">
          <a:xfrm>
            <a:off x="14514513" y="373063"/>
            <a:ext cx="3473450" cy="2100262"/>
            <a:chOff x="0" y="0"/>
            <a:chExt cx="4630157" cy="2799498"/>
          </a:xfrm>
        </p:grpSpPr>
        <p:sp>
          <p:nvSpPr>
            <p:cNvPr id="8" name="TextBox 8">
              <a:extLst>
                <a:ext uri="{FF2B5EF4-FFF2-40B4-BE49-F238E27FC236}">
                  <a16:creationId xmlns:a16="http://schemas.microsoft.com/office/drawing/2014/main" id="{6C8447B0-15D7-4282-B85A-72E88414B955}"/>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BAAE8B32-88AC-4F77-A131-1165C88D5A8D}"/>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17414" name="Picture 10">
            <a:extLst>
              <a:ext uri="{FF2B5EF4-FFF2-40B4-BE49-F238E27FC236}">
                <a16:creationId xmlns:a16="http://schemas.microsoft.com/office/drawing/2014/main" id="{05D65EC8-89CA-4D17-9C05-6C1FAC926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arcador de contenido 4">
            <a:extLst>
              <a:ext uri="{FF2B5EF4-FFF2-40B4-BE49-F238E27FC236}">
                <a16:creationId xmlns:a16="http://schemas.microsoft.com/office/drawing/2014/main" id="{30B755B5-624F-43C1-B488-A79F44EE1912}"/>
              </a:ext>
            </a:extLst>
          </p:cNvPr>
          <p:cNvSpPr txBox="1">
            <a:spLocks/>
          </p:cNvSpPr>
          <p:nvPr/>
        </p:nvSpPr>
        <p:spPr>
          <a:xfrm>
            <a:off x="762000" y="2873375"/>
            <a:ext cx="7848600" cy="6669088"/>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107000"/>
              </a:lnSpc>
              <a:spcAft>
                <a:spcPts val="800"/>
              </a:spcAft>
              <a:buFont typeface="Arial" pitchFamily="34" charset="0"/>
              <a:buNone/>
              <a:defRPr/>
            </a:pPr>
            <a:r>
              <a:rPr lang="es-ES" sz="4000" dirty="0">
                <a:latin typeface="Aharoni" panose="02010803020104030203" pitchFamily="2" charset="-79"/>
                <a:cs typeface="Aharoni" panose="02010803020104030203" pitchFamily="2" charset="-79"/>
              </a:rPr>
              <a:t>PROYECTO DE ACUERDO NO. 093</a:t>
            </a:r>
          </a:p>
          <a:p>
            <a:pPr algn="just" fontAlgn="auto">
              <a:lnSpc>
                <a:spcPct val="107000"/>
              </a:lnSpc>
              <a:spcAft>
                <a:spcPts val="800"/>
              </a:spcAft>
              <a:buFont typeface="Wingdings" panose="05000000000000000000" pitchFamily="2" charset="2"/>
              <a:buChar char=""/>
              <a:defRPr/>
            </a:pPr>
            <a:r>
              <a:rPr lang="es-CO" sz="2800" b="1" i="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a:t>
            </a:r>
            <a:r>
              <a:rPr lang="es-ES_tradnl" sz="2800" b="1" i="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POR EL CUAL SE IMPLEMENTA SE REALIZA UNA INCORPORACION Y UN TRASLADO EN EL PRESUPUESTO DE RENTAS, RECURSOS DE CAPITAL Y RECURSOS DE FONDOS ESPECIALES; LAS APROPIACIONES DE FUNCIONAMIENTO SERVICIO DE LA DEUDA, ASI COMO EL PLAN DE INVERSION CON ENFOQUE DE GENERO PARA LA VIGENCIA FISCAL DEL 1 DE ENERO AL 31 DE DICIEMBRE DE 2021 EN EL DISTRITO TURISTICO Y CULTURAL DE CARTAGENA DE INDIAS Y SE DICTAN OTRAS DISPOSICIONES”.</a:t>
            </a:r>
            <a:r>
              <a:rPr lang="es-ES" sz="4100" b="1" i="1" dirty="0">
                <a:latin typeface="Century Gothic" panose="020B0502020202020204" pitchFamily="34" charset="0"/>
                <a:ea typeface="Times New Roman" panose="02020603050405020304" pitchFamily="18" charset="0"/>
                <a:cs typeface="Arial" panose="020B0604020202020204" pitchFamily="34" charset="0"/>
              </a:rPr>
              <a:t> </a:t>
            </a:r>
            <a:endParaRPr lang="es-CO" sz="4100" i="1" dirty="0">
              <a:latin typeface="Times New Roman" panose="02020603050405020304" pitchFamily="18" charset="0"/>
              <a:ea typeface="Times New Roman" panose="02020603050405020304" pitchFamily="18" charset="0"/>
            </a:endParaRPr>
          </a:p>
          <a:p>
            <a:pPr algn="just" fontAlgn="auto">
              <a:lnSpc>
                <a:spcPct val="107000"/>
              </a:lnSpc>
              <a:spcAft>
                <a:spcPts val="80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Ponentes:</a:t>
            </a:r>
            <a:r>
              <a:rPr lang="es-ES" sz="3500" dirty="0">
                <a:latin typeface="Century Gothic" panose="020B0502020202020204" pitchFamily="34" charset="0"/>
                <a:ea typeface="Times New Roman" panose="02020603050405020304" pitchFamily="18" charset="0"/>
                <a:cs typeface="Arial" panose="020B0604020202020204" pitchFamily="34" charset="0"/>
              </a:rPr>
              <a:t> </a:t>
            </a:r>
            <a:r>
              <a:rPr lang="es-ES_tradnl" sz="3600" dirty="0">
                <a:solidFill>
                  <a:srgbClr val="000000"/>
                </a:solidFill>
                <a:latin typeface="Century Gothic" panose="020B0502020202020204" pitchFamily="34" charset="0"/>
                <a:ea typeface="Arial Unicode MS"/>
                <a:cs typeface="Times New Roman" panose="02020603050405020304" pitchFamily="18" charset="0"/>
              </a:rPr>
              <a:t>Sergio Andrés Mendoza Castro (C), </a:t>
            </a:r>
            <a:r>
              <a:rPr lang="es-ES_tradnl" sz="3600" dirty="0" err="1">
                <a:solidFill>
                  <a:srgbClr val="000000"/>
                </a:solidFill>
                <a:latin typeface="Century Gothic" panose="020B0502020202020204" pitchFamily="34" charset="0"/>
                <a:ea typeface="Arial Unicode MS"/>
                <a:cs typeface="Times New Roman" panose="02020603050405020304" pitchFamily="18" charset="0"/>
              </a:rPr>
              <a:t>Kattya</a:t>
            </a:r>
            <a:r>
              <a:rPr lang="es-ES_tradnl" sz="3600" dirty="0">
                <a:solidFill>
                  <a:srgbClr val="000000"/>
                </a:solidFill>
                <a:latin typeface="Century Gothic" panose="020B0502020202020204" pitchFamily="34" charset="0"/>
                <a:ea typeface="Arial Unicode MS"/>
                <a:cs typeface="Times New Roman" panose="02020603050405020304" pitchFamily="18" charset="0"/>
              </a:rPr>
              <a:t> Isabel Mendoza </a:t>
            </a:r>
            <a:r>
              <a:rPr lang="es-ES_tradnl" sz="3600" dirty="0" err="1">
                <a:solidFill>
                  <a:srgbClr val="000000"/>
                </a:solidFill>
                <a:latin typeface="Century Gothic" panose="020B0502020202020204" pitchFamily="34" charset="0"/>
                <a:ea typeface="Arial Unicode MS"/>
                <a:cs typeface="Times New Roman" panose="02020603050405020304" pitchFamily="18" charset="0"/>
              </a:rPr>
              <a:t>Saleme</a:t>
            </a:r>
            <a:r>
              <a:rPr lang="es-ES_tradnl" sz="3600" dirty="0">
                <a:solidFill>
                  <a:srgbClr val="000000"/>
                </a:solidFill>
                <a:latin typeface="Century Gothic" panose="020B0502020202020204" pitchFamily="34" charset="0"/>
                <a:ea typeface="Arial Unicode MS"/>
                <a:cs typeface="Times New Roman" panose="02020603050405020304" pitchFamily="18" charset="0"/>
              </a:rPr>
              <a:t> y Liliana Margarita Suárez Betancourt. </a:t>
            </a:r>
            <a:endParaRPr lang="es-CO" sz="3600" dirty="0">
              <a:ea typeface="Calibri" panose="020F0502020204030204" pitchFamily="34" charset="0"/>
              <a:cs typeface="Times New Roman" panose="02020603050405020304" pitchFamily="18" charset="0"/>
            </a:endParaRPr>
          </a:p>
          <a:p>
            <a:pPr marL="114300" indent="0" algn="just" fontAlgn="auto">
              <a:spcAft>
                <a:spcPts val="0"/>
              </a:spcAft>
              <a:buFont typeface="Arial" pitchFamily="34" charset="0"/>
              <a:buNone/>
              <a:defRPr/>
            </a:pPr>
            <a:r>
              <a:rPr lang="es-ES" sz="3500" dirty="0">
                <a:latin typeface="Century Gothic" panose="020B0502020202020204" pitchFamily="34" charset="0"/>
                <a:ea typeface="Times New Roman" panose="02020603050405020304" pitchFamily="18" charset="0"/>
                <a:cs typeface="Arial" panose="020B0604020202020204" pitchFamily="34" charset="0"/>
              </a:rPr>
              <a:t>                 </a:t>
            </a:r>
            <a:endParaRPr lang="es-CO" sz="3500" dirty="0">
              <a:latin typeface="Times New Roman" panose="02020603050405020304" pitchFamily="18" charset="0"/>
              <a:ea typeface="Times New Roman" panose="02020603050405020304" pitchFamily="18" charset="0"/>
            </a:endParaRPr>
          </a:p>
          <a:p>
            <a:pPr marL="457200" fontAlgn="auto">
              <a:spcAft>
                <a:spcPts val="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Audiencia Pública:</a:t>
            </a:r>
            <a:r>
              <a:rPr lang="es-ES" sz="3500" dirty="0">
                <a:latin typeface="Century Gothic" panose="020B0502020202020204" pitchFamily="34" charset="0"/>
                <a:ea typeface="Times New Roman" panose="02020603050405020304" pitchFamily="18" charset="0"/>
                <a:cs typeface="Arial" panose="020B0604020202020204" pitchFamily="34" charset="0"/>
              </a:rPr>
              <a:t> 13 </a:t>
            </a:r>
            <a:r>
              <a:rPr lang="es-ES" sz="3500" dirty="0" err="1">
                <a:latin typeface="Century Gothic" panose="020B0502020202020204" pitchFamily="34" charset="0"/>
                <a:ea typeface="Times New Roman" panose="02020603050405020304" pitchFamily="18" charset="0"/>
                <a:cs typeface="Arial" panose="020B0604020202020204" pitchFamily="34" charset="0"/>
              </a:rPr>
              <a:t>deseptiembre</a:t>
            </a:r>
            <a:r>
              <a:rPr lang="es-ES" sz="3500" dirty="0">
                <a:latin typeface="Century Gothic" panose="020B0502020202020204" pitchFamily="34" charset="0"/>
                <a:ea typeface="Times New Roman" panose="02020603050405020304" pitchFamily="18" charset="0"/>
                <a:cs typeface="Arial" panose="020B0604020202020204" pitchFamily="34" charset="0"/>
              </a:rPr>
              <a:t> de 2021.</a:t>
            </a:r>
            <a:endParaRPr lang="es-CO" sz="3500" dirty="0">
              <a:latin typeface="Times New Roman" panose="02020603050405020304" pitchFamily="18" charset="0"/>
              <a:ea typeface="Times New Roman" panose="02020603050405020304" pitchFamily="18" charset="0"/>
            </a:endParaRPr>
          </a:p>
          <a:p>
            <a:pPr marL="0" indent="0" fontAlgn="auto">
              <a:spcAft>
                <a:spcPts val="0"/>
              </a:spcAft>
              <a:buFont typeface="Arial" pitchFamily="34" charset="0"/>
              <a:buNone/>
              <a:defRPr/>
            </a:pPr>
            <a:endParaRPr lang="es-CO" dirty="0"/>
          </a:p>
        </p:txBody>
      </p:sp>
      <p:sp>
        <p:nvSpPr>
          <p:cNvPr id="19" name="Marcador de contenido 4">
            <a:extLst>
              <a:ext uri="{FF2B5EF4-FFF2-40B4-BE49-F238E27FC236}">
                <a16:creationId xmlns:a16="http://schemas.microsoft.com/office/drawing/2014/main" id="{63D2885E-0AA2-418F-8C2F-D0144CB378E3}"/>
              </a:ext>
            </a:extLst>
          </p:cNvPr>
          <p:cNvSpPr txBox="1">
            <a:spLocks/>
          </p:cNvSpPr>
          <p:nvPr/>
        </p:nvSpPr>
        <p:spPr>
          <a:xfrm>
            <a:off x="9115425" y="2873375"/>
            <a:ext cx="7848600" cy="6669088"/>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107000"/>
              </a:lnSpc>
              <a:spcAft>
                <a:spcPts val="800"/>
              </a:spcAft>
              <a:buFont typeface="Arial" pitchFamily="34" charset="0"/>
              <a:buNone/>
              <a:defRPr/>
            </a:pPr>
            <a:r>
              <a:rPr lang="es-ES" sz="4000" dirty="0">
                <a:latin typeface="Aharoni" panose="02010803020104030203" pitchFamily="2" charset="-79"/>
                <a:cs typeface="Aharoni" panose="02010803020104030203" pitchFamily="2" charset="-79"/>
              </a:rPr>
              <a:t>PROYECTO DE ACUERDO NO. 094</a:t>
            </a:r>
          </a:p>
          <a:p>
            <a:pPr algn="just" fontAlgn="auto">
              <a:lnSpc>
                <a:spcPct val="107000"/>
              </a:lnSpc>
              <a:spcAft>
                <a:spcPts val="800"/>
              </a:spcAft>
              <a:buFont typeface="Wingdings" panose="05000000000000000000" pitchFamily="2" charset="2"/>
              <a:buChar char=""/>
              <a:defRPr/>
            </a:pPr>
            <a:r>
              <a:rPr lang="es-ES_tradnl" sz="2800" b="1" i="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“POR MEDIO DEL CUAL SE ADOPTA EL RÉGIMEN SIMPLE DE TRIBUTACIÓN PARA EL PAGO DEL IMPUESTO DE INDUSTRIA Y COMERCIO CONSOLIDADO EN EL DISTRITO DE CARTAGENA DE INDIAS D.T. Y C, CONTEMPLADO EN LA LEY 2010 DEL 27 DE DICIEMBRE DE 2019”</a:t>
            </a:r>
            <a:r>
              <a:rPr lang="es-ES" sz="4100" b="1" dirty="0">
                <a:latin typeface="Century Gothic" panose="020B0502020202020204" pitchFamily="34" charset="0"/>
                <a:ea typeface="Times New Roman" panose="02020603050405020304" pitchFamily="18" charset="0"/>
                <a:cs typeface="Arial" panose="020B0604020202020204" pitchFamily="34" charset="0"/>
              </a:rPr>
              <a:t> </a:t>
            </a:r>
            <a:endParaRPr lang="es-CO" sz="4100" dirty="0">
              <a:latin typeface="Times New Roman" panose="02020603050405020304" pitchFamily="18" charset="0"/>
              <a:ea typeface="Times New Roman" panose="02020603050405020304" pitchFamily="18" charset="0"/>
            </a:endParaRPr>
          </a:p>
          <a:p>
            <a:pPr algn="just" fontAlgn="auto">
              <a:lnSpc>
                <a:spcPct val="107000"/>
              </a:lnSpc>
              <a:spcAft>
                <a:spcPts val="80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Ponentes:</a:t>
            </a:r>
            <a:r>
              <a:rPr lang="es-ES" sz="3500" dirty="0">
                <a:latin typeface="Century Gothic" panose="020B0502020202020204" pitchFamily="34" charset="0"/>
                <a:ea typeface="Times New Roman" panose="02020603050405020304" pitchFamily="18" charset="0"/>
                <a:cs typeface="Arial" panose="020B0604020202020204" pitchFamily="34" charset="0"/>
              </a:rPr>
              <a:t> </a:t>
            </a:r>
            <a:r>
              <a:rPr lang="es-ES_tradnl" sz="3600" dirty="0">
                <a:solidFill>
                  <a:srgbClr val="000000"/>
                </a:solidFill>
                <a:latin typeface="Century Gothic" panose="020B0502020202020204" pitchFamily="34" charset="0"/>
                <a:ea typeface="Arial Unicode MS"/>
                <a:cs typeface="Times New Roman" panose="02020603050405020304" pitchFamily="18" charset="0"/>
              </a:rPr>
              <a:t>Rodrigo Raúl Reyes Pereira (C), Cesar Augusto Pion González y Javier Julio Bejarano.</a:t>
            </a:r>
            <a:endParaRPr lang="es-CO" sz="3600" dirty="0">
              <a:ea typeface="Calibri" panose="020F0502020204030204" pitchFamily="34" charset="0"/>
              <a:cs typeface="Times New Roman" panose="02020603050405020304" pitchFamily="18" charset="0"/>
            </a:endParaRPr>
          </a:p>
          <a:p>
            <a:pPr marL="114300" indent="0" algn="just" fontAlgn="auto">
              <a:spcAft>
                <a:spcPts val="0"/>
              </a:spcAft>
              <a:buFont typeface="Arial" pitchFamily="34" charset="0"/>
              <a:buNone/>
              <a:defRPr/>
            </a:pPr>
            <a:r>
              <a:rPr lang="es-ES" sz="3500" dirty="0">
                <a:latin typeface="Century Gothic" panose="020B0502020202020204" pitchFamily="34" charset="0"/>
                <a:ea typeface="Times New Roman" panose="02020603050405020304" pitchFamily="18" charset="0"/>
                <a:cs typeface="Arial" panose="020B0604020202020204" pitchFamily="34" charset="0"/>
              </a:rPr>
              <a:t>                 </a:t>
            </a:r>
            <a:endParaRPr lang="es-CO" sz="3500" dirty="0">
              <a:latin typeface="Times New Roman" panose="02020603050405020304" pitchFamily="18" charset="0"/>
              <a:ea typeface="Times New Roman" panose="02020603050405020304" pitchFamily="18" charset="0"/>
            </a:endParaRPr>
          </a:p>
          <a:p>
            <a:pPr marL="457200" fontAlgn="auto">
              <a:spcAft>
                <a:spcPts val="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Audiencia Pública:</a:t>
            </a:r>
            <a:r>
              <a:rPr lang="es-ES" sz="3500" dirty="0">
                <a:latin typeface="Century Gothic" panose="020B0502020202020204" pitchFamily="34" charset="0"/>
                <a:ea typeface="Times New Roman" panose="02020603050405020304" pitchFamily="18" charset="0"/>
                <a:cs typeface="Arial" panose="020B0604020202020204" pitchFamily="34" charset="0"/>
              </a:rPr>
              <a:t> 14 de septiembre de 2021.</a:t>
            </a:r>
            <a:endParaRPr lang="es-CO" sz="3500" dirty="0">
              <a:latin typeface="Times New Roman" panose="02020603050405020304" pitchFamily="18" charset="0"/>
              <a:ea typeface="Times New Roman" panose="02020603050405020304" pitchFamily="18" charset="0"/>
            </a:endParaRPr>
          </a:p>
          <a:p>
            <a:pPr marL="0" indent="0" fontAlgn="auto">
              <a:spcAft>
                <a:spcPts val="0"/>
              </a:spcAft>
              <a:buFont typeface="Arial" pitchFamily="34" charset="0"/>
              <a:buNone/>
              <a:defRPr/>
            </a:pPr>
            <a:endParaRPr lang="es-CO"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D0500"/>
        </a:solidFill>
        <a:effectLst/>
      </p:bgPr>
    </p:bg>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351B547E-E70B-44CD-B5D1-964B85EB07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5" name="Group 3">
            <a:extLst>
              <a:ext uri="{FF2B5EF4-FFF2-40B4-BE49-F238E27FC236}">
                <a16:creationId xmlns:a16="http://schemas.microsoft.com/office/drawing/2014/main" id="{A867E1E0-B4E9-4306-89A1-DE503DA17658}"/>
              </a:ext>
            </a:extLst>
          </p:cNvPr>
          <p:cNvGrpSpPr>
            <a:grpSpLocks/>
          </p:cNvGrpSpPr>
          <p:nvPr/>
        </p:nvGrpSpPr>
        <p:grpSpPr bwMode="auto">
          <a:xfrm>
            <a:off x="14135100" y="-2084388"/>
            <a:ext cx="5657850" cy="5657851"/>
            <a:chOff x="0" y="0"/>
            <a:chExt cx="6350000" cy="6350000"/>
          </a:xfrm>
        </p:grpSpPr>
        <p:sp>
          <p:nvSpPr>
            <p:cNvPr id="18443" name="Freeform 4">
              <a:extLst>
                <a:ext uri="{FF2B5EF4-FFF2-40B4-BE49-F238E27FC236}">
                  <a16:creationId xmlns:a16="http://schemas.microsoft.com/office/drawing/2014/main" id="{72C26F12-51D1-4172-90F0-45504F55C521}"/>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98C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18436" name="TextBox 5">
            <a:extLst>
              <a:ext uri="{FF2B5EF4-FFF2-40B4-BE49-F238E27FC236}">
                <a16:creationId xmlns:a16="http://schemas.microsoft.com/office/drawing/2014/main" id="{BCBA6943-B9E2-4ECE-8A1D-2507E4C13BC4}"/>
              </a:ext>
            </a:extLst>
          </p:cNvPr>
          <p:cNvSpPr txBox="1">
            <a:spLocks noChangeArrowheads="1"/>
          </p:cNvSpPr>
          <p:nvPr/>
        </p:nvSpPr>
        <p:spPr bwMode="auto">
          <a:xfrm>
            <a:off x="4121150" y="452438"/>
            <a:ext cx="974090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ES" altLang="es-CO" sz="7200">
                <a:solidFill>
                  <a:schemeClr val="bg1"/>
                </a:solidFill>
                <a:latin typeface="Aharoni" pitchFamily="2" charset="0"/>
                <a:cs typeface="Aharoni" pitchFamily="2" charset="0"/>
              </a:rPr>
              <a:t>PROYECTOS DE ACUERDO 2021</a:t>
            </a:r>
            <a:endParaRPr lang="en-US" altLang="es-CO" sz="4400">
              <a:solidFill>
                <a:srgbClr val="FFFFFF"/>
              </a:solidFill>
              <a:latin typeface="Poppins Medium"/>
            </a:endParaRPr>
          </a:p>
        </p:txBody>
      </p:sp>
      <p:grpSp>
        <p:nvGrpSpPr>
          <p:cNvPr id="18437" name="Group 7">
            <a:extLst>
              <a:ext uri="{FF2B5EF4-FFF2-40B4-BE49-F238E27FC236}">
                <a16:creationId xmlns:a16="http://schemas.microsoft.com/office/drawing/2014/main" id="{EF730C6F-72E4-4D99-A715-2F43F3DDCA33}"/>
              </a:ext>
            </a:extLst>
          </p:cNvPr>
          <p:cNvGrpSpPr>
            <a:grpSpLocks/>
          </p:cNvGrpSpPr>
          <p:nvPr/>
        </p:nvGrpSpPr>
        <p:grpSpPr bwMode="auto">
          <a:xfrm>
            <a:off x="14514513" y="373063"/>
            <a:ext cx="3473450" cy="2100262"/>
            <a:chOff x="0" y="0"/>
            <a:chExt cx="4630157" cy="2799498"/>
          </a:xfrm>
        </p:grpSpPr>
        <p:sp>
          <p:nvSpPr>
            <p:cNvPr id="8" name="TextBox 8">
              <a:extLst>
                <a:ext uri="{FF2B5EF4-FFF2-40B4-BE49-F238E27FC236}">
                  <a16:creationId xmlns:a16="http://schemas.microsoft.com/office/drawing/2014/main" id="{A56D6113-03C0-4BAD-9DD0-E341F8F8AE1F}"/>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4E55F9DF-06AD-412C-88EA-EED81EF09E5A}"/>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18438" name="Picture 10">
            <a:extLst>
              <a:ext uri="{FF2B5EF4-FFF2-40B4-BE49-F238E27FC236}">
                <a16:creationId xmlns:a16="http://schemas.microsoft.com/office/drawing/2014/main" id="{514AA9A4-58AD-4E0B-A15F-4FC3E59FB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arcador de contenido 4">
            <a:extLst>
              <a:ext uri="{FF2B5EF4-FFF2-40B4-BE49-F238E27FC236}">
                <a16:creationId xmlns:a16="http://schemas.microsoft.com/office/drawing/2014/main" id="{3ABB2BB0-EA17-45B7-839C-F012C7508DC4}"/>
              </a:ext>
            </a:extLst>
          </p:cNvPr>
          <p:cNvSpPr txBox="1">
            <a:spLocks/>
          </p:cNvSpPr>
          <p:nvPr/>
        </p:nvSpPr>
        <p:spPr>
          <a:xfrm>
            <a:off x="762000" y="2873375"/>
            <a:ext cx="7848600" cy="6669088"/>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107000"/>
              </a:lnSpc>
              <a:spcAft>
                <a:spcPts val="800"/>
              </a:spcAft>
              <a:buFont typeface="Arial" pitchFamily="34" charset="0"/>
              <a:buNone/>
              <a:defRPr/>
            </a:pPr>
            <a:r>
              <a:rPr lang="es-ES" sz="4000" dirty="0">
                <a:latin typeface="Aharoni" panose="02010803020104030203" pitchFamily="2" charset="-79"/>
                <a:cs typeface="Aharoni" panose="02010803020104030203" pitchFamily="2" charset="-79"/>
              </a:rPr>
              <a:t>PROYECTO DE ACUERDO NO. 095</a:t>
            </a:r>
          </a:p>
          <a:p>
            <a:pPr algn="just" fontAlgn="auto">
              <a:lnSpc>
                <a:spcPct val="107000"/>
              </a:lnSpc>
              <a:spcAft>
                <a:spcPts val="800"/>
              </a:spcAft>
              <a:buFont typeface="Wingdings" panose="05000000000000000000" pitchFamily="2" charset="2"/>
              <a:buChar char=""/>
              <a:defRPr/>
            </a:pPr>
            <a:r>
              <a:rPr lang="es-CO" sz="2800" b="1" i="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a:t>
            </a:r>
            <a:r>
              <a:rPr lang="es-ES_tradnl" sz="2800" b="1" i="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“POR MEDIO DEL CUAL SE AUTORIZA LA ASUNCION DE COMPROMISOS DE VIGENCIAS FUTURAS ORDINARIAS CON CARGO AL PRESUPUESTO DE LA VIGENCIA FISCAL 2021-2022 y 2023, Y SE DICTAN OTRAS DISPOSICIONES”.</a:t>
            </a:r>
            <a:r>
              <a:rPr lang="es-ES" sz="4100" b="1" i="1" dirty="0">
                <a:latin typeface="Century Gothic" panose="020B0502020202020204" pitchFamily="34" charset="0"/>
                <a:ea typeface="Times New Roman" panose="02020603050405020304" pitchFamily="18" charset="0"/>
                <a:cs typeface="Arial" panose="020B0604020202020204" pitchFamily="34" charset="0"/>
              </a:rPr>
              <a:t> </a:t>
            </a:r>
            <a:endParaRPr lang="es-CO" sz="4100" i="1" dirty="0">
              <a:latin typeface="Times New Roman" panose="02020603050405020304" pitchFamily="18" charset="0"/>
              <a:ea typeface="Times New Roman" panose="02020603050405020304" pitchFamily="18" charset="0"/>
            </a:endParaRPr>
          </a:p>
          <a:p>
            <a:pPr algn="just" fontAlgn="auto">
              <a:lnSpc>
                <a:spcPct val="107000"/>
              </a:lnSpc>
              <a:spcAft>
                <a:spcPts val="80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Ponentes:</a:t>
            </a:r>
            <a:r>
              <a:rPr lang="es-ES" sz="3500" dirty="0">
                <a:latin typeface="Century Gothic" panose="020B0502020202020204" pitchFamily="34" charset="0"/>
                <a:ea typeface="Times New Roman" panose="02020603050405020304" pitchFamily="18" charset="0"/>
                <a:cs typeface="Arial" panose="020B0604020202020204" pitchFamily="34" charset="0"/>
              </a:rPr>
              <a:t> </a:t>
            </a:r>
            <a:r>
              <a:rPr lang="es-ES_tradnl" sz="3600" dirty="0">
                <a:solidFill>
                  <a:srgbClr val="000000"/>
                </a:solidFill>
                <a:latin typeface="Century Gothic" panose="020B0502020202020204" pitchFamily="34" charset="0"/>
                <a:ea typeface="Arial Unicode MS"/>
                <a:cs typeface="Times New Roman" panose="02020603050405020304" pitchFamily="18" charset="0"/>
              </a:rPr>
              <a:t>Carlos Alberto Barrios Gómez (c), Oscar Alfonso Marín Villalba, David Bernardo Caballero Rodríguez y Carolina Lozano </a:t>
            </a:r>
            <a:r>
              <a:rPr lang="es-ES_tradnl" sz="3600" dirty="0" err="1">
                <a:solidFill>
                  <a:srgbClr val="000000"/>
                </a:solidFill>
                <a:latin typeface="Century Gothic" panose="020B0502020202020204" pitchFamily="34" charset="0"/>
                <a:ea typeface="Arial Unicode MS"/>
                <a:cs typeface="Times New Roman" panose="02020603050405020304" pitchFamily="18" charset="0"/>
              </a:rPr>
              <a:t>Benitorevollo</a:t>
            </a:r>
            <a:r>
              <a:rPr lang="es-ES_tradnl" sz="3600" dirty="0">
                <a:solidFill>
                  <a:srgbClr val="000000"/>
                </a:solidFill>
                <a:latin typeface="Century Gothic" panose="020B0502020202020204" pitchFamily="34" charset="0"/>
                <a:ea typeface="Arial Unicode MS"/>
                <a:cs typeface="Times New Roman" panose="02020603050405020304" pitchFamily="18" charset="0"/>
              </a:rPr>
              <a:t>. </a:t>
            </a:r>
            <a:endParaRPr lang="es-CO" sz="3600" dirty="0">
              <a:ea typeface="Calibri" panose="020F0502020204030204" pitchFamily="34" charset="0"/>
              <a:cs typeface="Times New Roman" panose="02020603050405020304" pitchFamily="18" charset="0"/>
            </a:endParaRPr>
          </a:p>
          <a:p>
            <a:pPr marL="114300" indent="0" algn="just" fontAlgn="auto">
              <a:spcAft>
                <a:spcPts val="0"/>
              </a:spcAft>
              <a:buFont typeface="Arial" pitchFamily="34" charset="0"/>
              <a:buNone/>
              <a:defRPr/>
            </a:pPr>
            <a:r>
              <a:rPr lang="es-ES" sz="3500" dirty="0">
                <a:latin typeface="Century Gothic" panose="020B0502020202020204" pitchFamily="34" charset="0"/>
                <a:ea typeface="Times New Roman" panose="02020603050405020304" pitchFamily="18" charset="0"/>
                <a:cs typeface="Arial" panose="020B0604020202020204" pitchFamily="34" charset="0"/>
              </a:rPr>
              <a:t>                 </a:t>
            </a:r>
            <a:endParaRPr lang="es-CO" sz="3500" dirty="0">
              <a:latin typeface="Times New Roman" panose="02020603050405020304" pitchFamily="18" charset="0"/>
              <a:ea typeface="Times New Roman" panose="02020603050405020304" pitchFamily="18" charset="0"/>
            </a:endParaRPr>
          </a:p>
          <a:p>
            <a:pPr marL="457200" fontAlgn="auto">
              <a:spcAft>
                <a:spcPts val="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Audiencia Pública:</a:t>
            </a:r>
            <a:r>
              <a:rPr lang="es-ES" sz="3500" dirty="0">
                <a:latin typeface="Century Gothic" panose="020B0502020202020204" pitchFamily="34" charset="0"/>
                <a:ea typeface="Times New Roman" panose="02020603050405020304" pitchFamily="18" charset="0"/>
                <a:cs typeface="Arial" panose="020B0604020202020204" pitchFamily="34" charset="0"/>
              </a:rPr>
              <a:t> 14 de septiembre de 2021.</a:t>
            </a:r>
            <a:endParaRPr lang="es-CO" sz="3500" dirty="0">
              <a:latin typeface="Times New Roman" panose="02020603050405020304" pitchFamily="18" charset="0"/>
              <a:ea typeface="Times New Roman" panose="02020603050405020304" pitchFamily="18" charset="0"/>
            </a:endParaRPr>
          </a:p>
          <a:p>
            <a:pPr marL="0" indent="0" fontAlgn="auto">
              <a:spcAft>
                <a:spcPts val="0"/>
              </a:spcAft>
              <a:buFont typeface="Arial" pitchFamily="34" charset="0"/>
              <a:buNone/>
              <a:defRPr/>
            </a:pPr>
            <a:endParaRPr lang="es-CO" dirty="0"/>
          </a:p>
        </p:txBody>
      </p:sp>
      <p:sp>
        <p:nvSpPr>
          <p:cNvPr id="19" name="Marcador de contenido 4">
            <a:extLst>
              <a:ext uri="{FF2B5EF4-FFF2-40B4-BE49-F238E27FC236}">
                <a16:creationId xmlns:a16="http://schemas.microsoft.com/office/drawing/2014/main" id="{B6961E91-B88A-4C80-9CF2-A75CD9E006AA}"/>
              </a:ext>
            </a:extLst>
          </p:cNvPr>
          <p:cNvSpPr txBox="1">
            <a:spLocks/>
          </p:cNvSpPr>
          <p:nvPr/>
        </p:nvSpPr>
        <p:spPr>
          <a:xfrm>
            <a:off x="9115425" y="2873375"/>
            <a:ext cx="7848600" cy="6669088"/>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107000"/>
              </a:lnSpc>
              <a:spcAft>
                <a:spcPts val="800"/>
              </a:spcAft>
              <a:buFont typeface="Arial" pitchFamily="34" charset="0"/>
              <a:buNone/>
              <a:defRPr/>
            </a:pPr>
            <a:r>
              <a:rPr lang="es-ES" sz="4000" dirty="0">
                <a:latin typeface="Aharoni" panose="02010803020104030203" pitchFamily="2" charset="-79"/>
                <a:cs typeface="Aharoni" panose="02010803020104030203" pitchFamily="2" charset="-79"/>
              </a:rPr>
              <a:t>PROYECTO DE ACUERDO NO. 097</a:t>
            </a:r>
          </a:p>
          <a:p>
            <a:pPr algn="just" fontAlgn="auto">
              <a:lnSpc>
                <a:spcPct val="107000"/>
              </a:lnSpc>
              <a:spcAft>
                <a:spcPts val="800"/>
              </a:spcAft>
              <a:buFont typeface="Wingdings" panose="05000000000000000000" pitchFamily="2" charset="2"/>
              <a:buChar char=""/>
              <a:defRPr/>
            </a:pPr>
            <a:r>
              <a:rPr lang="es-ES_tradnl" sz="28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“POR MEDIO DEL CUAL SE REALIZA UN TRASLADO ENTRE UNIDADES EJECUTORAS EN EL PRESUPUESTO DE RENTAS, RECURSOS DE CAPITAL Y RECURSOS DE FONDOS ESPECIALES; LAS APROPIACIONES DE FUNCIONAMIENTO Y DE SERVICIO DE LA DEUDA, ASÍ COMO EL PLAN DE INVERSIONES CON ENFOQUE DE GÉNERO PARA LA VIGENCIA FISCAL DEL 1° DE ENERO AL 31 DE DICIEMBRE DE 2021 EN EL DISTRITO TURÍSTICO Y CULTURAL DE CARTAGENA DE INDIAS Y SE DICTAN OTRAS DISPOSICIONES”.</a:t>
            </a:r>
            <a:r>
              <a:rPr lang="es-ES" sz="4100" b="1" dirty="0">
                <a:latin typeface="Century Gothic" panose="020B0502020202020204" pitchFamily="34" charset="0"/>
                <a:ea typeface="Times New Roman" panose="02020603050405020304" pitchFamily="18" charset="0"/>
                <a:cs typeface="Arial" panose="020B0604020202020204" pitchFamily="34" charset="0"/>
              </a:rPr>
              <a:t> </a:t>
            </a:r>
            <a:endParaRPr lang="es-CO" sz="4100" dirty="0">
              <a:latin typeface="Century Gothic" panose="020B0502020202020204" pitchFamily="34" charset="0"/>
              <a:ea typeface="Times New Roman" panose="02020603050405020304" pitchFamily="18" charset="0"/>
            </a:endParaRPr>
          </a:p>
          <a:p>
            <a:pPr algn="just" fontAlgn="auto">
              <a:lnSpc>
                <a:spcPct val="107000"/>
              </a:lnSpc>
              <a:spcAft>
                <a:spcPts val="80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Ponentes:</a:t>
            </a:r>
            <a:r>
              <a:rPr lang="es-ES" sz="3500" dirty="0">
                <a:latin typeface="Century Gothic" panose="020B0502020202020204" pitchFamily="34" charset="0"/>
                <a:ea typeface="Times New Roman" panose="02020603050405020304" pitchFamily="18" charset="0"/>
                <a:cs typeface="Arial" panose="020B0604020202020204" pitchFamily="34" charset="0"/>
              </a:rPr>
              <a:t> </a:t>
            </a:r>
            <a:r>
              <a:rPr lang="es-ES_tradnl" sz="3600" dirty="0">
                <a:solidFill>
                  <a:srgbClr val="000000"/>
                </a:solidFill>
                <a:latin typeface="Century Gothic" panose="020B0502020202020204" pitchFamily="34" charset="0"/>
                <a:ea typeface="Arial Unicode MS"/>
                <a:cs typeface="Times New Roman" panose="02020603050405020304" pitchFamily="18" charset="0"/>
              </a:rPr>
              <a:t>Liliana Margarita Suarez Betancourt (C), Sergio Andrés Mendoza Castro, Hernando Piña Elles y Javier Julio Bejarano.</a:t>
            </a:r>
            <a:endParaRPr lang="es-CO" sz="3600" dirty="0">
              <a:latin typeface="Century Gothic" panose="020B0502020202020204" pitchFamily="34" charset="0"/>
              <a:ea typeface="Calibri" panose="020F0502020204030204" pitchFamily="34" charset="0"/>
              <a:cs typeface="Times New Roman" panose="02020603050405020304" pitchFamily="18" charset="0"/>
            </a:endParaRPr>
          </a:p>
          <a:p>
            <a:pPr marL="114300" indent="0" algn="just" fontAlgn="auto">
              <a:spcAft>
                <a:spcPts val="0"/>
              </a:spcAft>
              <a:buFont typeface="Arial" pitchFamily="34" charset="0"/>
              <a:buNone/>
              <a:defRPr/>
            </a:pPr>
            <a:r>
              <a:rPr lang="es-ES" sz="3500" dirty="0">
                <a:latin typeface="Century Gothic" panose="020B0502020202020204" pitchFamily="34" charset="0"/>
                <a:ea typeface="Times New Roman" panose="02020603050405020304" pitchFamily="18" charset="0"/>
                <a:cs typeface="Arial" panose="020B0604020202020204" pitchFamily="34" charset="0"/>
              </a:rPr>
              <a:t>                 </a:t>
            </a:r>
            <a:endParaRPr lang="es-CO" sz="3500" dirty="0">
              <a:latin typeface="Times New Roman" panose="02020603050405020304" pitchFamily="18" charset="0"/>
              <a:ea typeface="Times New Roman" panose="02020603050405020304" pitchFamily="18" charset="0"/>
            </a:endParaRPr>
          </a:p>
          <a:p>
            <a:pPr marL="457200" fontAlgn="auto">
              <a:spcAft>
                <a:spcPts val="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Audiencia Pública:</a:t>
            </a:r>
            <a:r>
              <a:rPr lang="es-ES" sz="3500" dirty="0">
                <a:latin typeface="Century Gothic" panose="020B0502020202020204" pitchFamily="34" charset="0"/>
                <a:ea typeface="Times New Roman" panose="02020603050405020304" pitchFamily="18" charset="0"/>
                <a:cs typeface="Arial" panose="020B0604020202020204" pitchFamily="34" charset="0"/>
              </a:rPr>
              <a:t> 08 de octubre de 2021.</a:t>
            </a:r>
            <a:endParaRPr lang="es-CO" sz="3500" dirty="0">
              <a:latin typeface="Times New Roman" panose="02020603050405020304" pitchFamily="18" charset="0"/>
              <a:ea typeface="Times New Roman" panose="02020603050405020304" pitchFamily="18" charset="0"/>
            </a:endParaRPr>
          </a:p>
          <a:p>
            <a:pPr marL="0" indent="0" fontAlgn="auto">
              <a:spcAft>
                <a:spcPts val="0"/>
              </a:spcAft>
              <a:buFont typeface="Arial" pitchFamily="34" charset="0"/>
              <a:buNone/>
              <a:defRPr/>
            </a:pPr>
            <a:endParaRPr lang="es-CO"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D0500"/>
        </a:solidFill>
        <a:effectLst/>
      </p:bgPr>
    </p:bg>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89A0BC15-F33B-4785-BC2E-88B81FA7B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59" name="Group 3">
            <a:extLst>
              <a:ext uri="{FF2B5EF4-FFF2-40B4-BE49-F238E27FC236}">
                <a16:creationId xmlns:a16="http://schemas.microsoft.com/office/drawing/2014/main" id="{5A2AAC61-4F1F-4E42-A598-D95D6BD1E865}"/>
              </a:ext>
            </a:extLst>
          </p:cNvPr>
          <p:cNvGrpSpPr>
            <a:grpSpLocks/>
          </p:cNvGrpSpPr>
          <p:nvPr/>
        </p:nvGrpSpPr>
        <p:grpSpPr bwMode="auto">
          <a:xfrm>
            <a:off x="14135100" y="-2084388"/>
            <a:ext cx="5657850" cy="5657851"/>
            <a:chOff x="0" y="0"/>
            <a:chExt cx="6350000" cy="6350000"/>
          </a:xfrm>
        </p:grpSpPr>
        <p:sp>
          <p:nvSpPr>
            <p:cNvPr id="19467" name="Freeform 4">
              <a:extLst>
                <a:ext uri="{FF2B5EF4-FFF2-40B4-BE49-F238E27FC236}">
                  <a16:creationId xmlns:a16="http://schemas.microsoft.com/office/drawing/2014/main" id="{82F0748A-0AC1-4F5A-B425-1054366B7B7A}"/>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98C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19460" name="TextBox 5">
            <a:extLst>
              <a:ext uri="{FF2B5EF4-FFF2-40B4-BE49-F238E27FC236}">
                <a16:creationId xmlns:a16="http://schemas.microsoft.com/office/drawing/2014/main" id="{CACB34B4-E9BB-4684-BD1D-A89F01582CEA}"/>
              </a:ext>
            </a:extLst>
          </p:cNvPr>
          <p:cNvSpPr txBox="1">
            <a:spLocks noChangeArrowheads="1"/>
          </p:cNvSpPr>
          <p:nvPr/>
        </p:nvSpPr>
        <p:spPr bwMode="auto">
          <a:xfrm>
            <a:off x="4121150" y="452438"/>
            <a:ext cx="974090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ES" altLang="es-CO" sz="7200">
                <a:solidFill>
                  <a:schemeClr val="bg1"/>
                </a:solidFill>
                <a:latin typeface="Aharoni" pitchFamily="2" charset="0"/>
                <a:cs typeface="Aharoni" pitchFamily="2" charset="0"/>
              </a:rPr>
              <a:t>PROYECTOS DE ACUERDO 2021</a:t>
            </a:r>
            <a:endParaRPr lang="en-US" altLang="es-CO" sz="4400">
              <a:solidFill>
                <a:srgbClr val="FFFFFF"/>
              </a:solidFill>
              <a:latin typeface="Poppins Medium"/>
            </a:endParaRPr>
          </a:p>
        </p:txBody>
      </p:sp>
      <p:grpSp>
        <p:nvGrpSpPr>
          <p:cNvPr id="19461" name="Group 7">
            <a:extLst>
              <a:ext uri="{FF2B5EF4-FFF2-40B4-BE49-F238E27FC236}">
                <a16:creationId xmlns:a16="http://schemas.microsoft.com/office/drawing/2014/main" id="{F3EE613F-E0AA-451C-B1C4-C202590A78DC}"/>
              </a:ext>
            </a:extLst>
          </p:cNvPr>
          <p:cNvGrpSpPr>
            <a:grpSpLocks/>
          </p:cNvGrpSpPr>
          <p:nvPr/>
        </p:nvGrpSpPr>
        <p:grpSpPr bwMode="auto">
          <a:xfrm>
            <a:off x="14514513" y="373063"/>
            <a:ext cx="3473450" cy="2100262"/>
            <a:chOff x="0" y="0"/>
            <a:chExt cx="4630157" cy="2799498"/>
          </a:xfrm>
        </p:grpSpPr>
        <p:sp>
          <p:nvSpPr>
            <p:cNvPr id="8" name="TextBox 8">
              <a:extLst>
                <a:ext uri="{FF2B5EF4-FFF2-40B4-BE49-F238E27FC236}">
                  <a16:creationId xmlns:a16="http://schemas.microsoft.com/office/drawing/2014/main" id="{ACBA5147-85BA-48CE-BBF6-4063718C2D7B}"/>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C339F73F-E07F-4CC2-B260-C5C397194E28}"/>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19462" name="Picture 10">
            <a:extLst>
              <a:ext uri="{FF2B5EF4-FFF2-40B4-BE49-F238E27FC236}">
                <a16:creationId xmlns:a16="http://schemas.microsoft.com/office/drawing/2014/main" id="{D1E73268-5426-43C6-98DC-2637A1A6C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arcador de contenido 4">
            <a:extLst>
              <a:ext uri="{FF2B5EF4-FFF2-40B4-BE49-F238E27FC236}">
                <a16:creationId xmlns:a16="http://schemas.microsoft.com/office/drawing/2014/main" id="{2588C65C-2568-4DDF-A72A-6EE79247DBFF}"/>
              </a:ext>
            </a:extLst>
          </p:cNvPr>
          <p:cNvSpPr txBox="1">
            <a:spLocks/>
          </p:cNvSpPr>
          <p:nvPr/>
        </p:nvSpPr>
        <p:spPr>
          <a:xfrm>
            <a:off x="762000" y="2873375"/>
            <a:ext cx="7848600" cy="6669088"/>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107000"/>
              </a:lnSpc>
              <a:spcAft>
                <a:spcPts val="800"/>
              </a:spcAft>
              <a:buFont typeface="Arial" pitchFamily="34" charset="0"/>
              <a:buNone/>
              <a:defRPr/>
            </a:pPr>
            <a:r>
              <a:rPr lang="es-ES" sz="4000" dirty="0">
                <a:latin typeface="Aharoni" panose="02010803020104030203" pitchFamily="2" charset="-79"/>
                <a:cs typeface="Aharoni" panose="02010803020104030203" pitchFamily="2" charset="-79"/>
              </a:rPr>
              <a:t>PROYECTO DE ACUERDO NO. 098</a:t>
            </a:r>
          </a:p>
          <a:p>
            <a:pPr algn="just" fontAlgn="auto">
              <a:lnSpc>
                <a:spcPct val="107000"/>
              </a:lnSpc>
              <a:spcAft>
                <a:spcPts val="800"/>
              </a:spcAft>
              <a:buFont typeface="Wingdings" panose="05000000000000000000" pitchFamily="2" charset="2"/>
              <a:buChar char=""/>
              <a:defRPr/>
            </a:pPr>
            <a:r>
              <a:rPr lang="es-CO" sz="4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“POR EL CUAL SE ESTABLECE EL PRESUPUESTO DE RENTAS, RECURSOS DE CAPITAL, RECURSOS DE FONDOS ESPECIALES Y ESTABLECIMIENTOS PUBLICOS, ASI COMO LOS GASTOS DE FUNCIONAMIENTO, SERVICIO DE LA DEUDA E INVERSIONES PARA LA VIGENCIA FISCAL DEL PRIMERO (1) DE ENERO AL TREINTA Y UNO (31) DE DICIEMBRE DE DOS MIL VEINTIDOS 2022, DEL DISTRITO TURÍSTICO Y CULTURAL DE CARTAGENA DE INDIAS Y SE DICTAN OTRAS DISPOSICIONES.”</a:t>
            </a:r>
            <a:r>
              <a:rPr lang="es-ES" sz="4100" b="1" i="1" dirty="0">
                <a:latin typeface="Century Gothic" panose="020B0502020202020204" pitchFamily="34" charset="0"/>
                <a:ea typeface="Times New Roman" panose="02020603050405020304" pitchFamily="18" charset="0"/>
                <a:cs typeface="Arial" panose="020B0604020202020204" pitchFamily="34" charset="0"/>
              </a:rPr>
              <a:t> </a:t>
            </a:r>
            <a:endParaRPr lang="es-CO" sz="4100" i="1" dirty="0">
              <a:latin typeface="Century Gothic" panose="020B0502020202020204" pitchFamily="34" charset="0"/>
              <a:ea typeface="Times New Roman" panose="02020603050405020304" pitchFamily="18" charset="0"/>
            </a:endParaRPr>
          </a:p>
          <a:p>
            <a:pPr algn="just" fontAlgn="auto">
              <a:lnSpc>
                <a:spcPct val="107000"/>
              </a:lnSpc>
              <a:spcAft>
                <a:spcPts val="80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Ponentes:</a:t>
            </a:r>
            <a:r>
              <a:rPr lang="es-ES" sz="3500" dirty="0">
                <a:latin typeface="Century Gothic" panose="020B0502020202020204" pitchFamily="34" charset="0"/>
                <a:ea typeface="Times New Roman" panose="02020603050405020304" pitchFamily="18" charset="0"/>
                <a:cs typeface="Arial" panose="020B0604020202020204" pitchFamily="34" charset="0"/>
              </a:rPr>
              <a:t> </a:t>
            </a:r>
            <a:r>
              <a:rPr lang="es-ES_tradnl" sz="5100" dirty="0">
                <a:solidFill>
                  <a:srgbClr val="000000"/>
                </a:solidFill>
                <a:latin typeface="Century Gothic" panose="020B0502020202020204" pitchFamily="34" charset="0"/>
                <a:ea typeface="Arial Unicode MS"/>
                <a:cs typeface="Times New Roman" panose="02020603050405020304" pitchFamily="18" charset="0"/>
              </a:rPr>
              <a:t>Fernando David Niño Mendoza (C), Javier julio Bejarano, Claudia Arboleda Torres y Cesar Augusto Pion González. </a:t>
            </a:r>
            <a:r>
              <a:rPr lang="es-ES_tradnl" sz="3600" dirty="0">
                <a:solidFill>
                  <a:srgbClr val="000000"/>
                </a:solidFill>
                <a:latin typeface="Century Gothic" panose="020B0502020202020204" pitchFamily="34" charset="0"/>
                <a:ea typeface="Arial Unicode MS"/>
                <a:cs typeface="Times New Roman" panose="02020603050405020304" pitchFamily="18" charset="0"/>
              </a:rPr>
              <a:t>. </a:t>
            </a:r>
            <a:endParaRPr lang="es-CO" sz="3600" dirty="0">
              <a:ea typeface="Calibri" panose="020F0502020204030204" pitchFamily="34" charset="0"/>
              <a:cs typeface="Times New Roman" panose="02020603050405020304" pitchFamily="18" charset="0"/>
            </a:endParaRPr>
          </a:p>
          <a:p>
            <a:pPr marL="114300" indent="0" algn="just" fontAlgn="auto">
              <a:spcAft>
                <a:spcPts val="0"/>
              </a:spcAft>
              <a:buFont typeface="Arial" pitchFamily="34" charset="0"/>
              <a:buNone/>
              <a:defRPr/>
            </a:pPr>
            <a:r>
              <a:rPr lang="es-ES" sz="3500" dirty="0">
                <a:latin typeface="Century Gothic" panose="020B0502020202020204" pitchFamily="34" charset="0"/>
                <a:ea typeface="Times New Roman" panose="02020603050405020304" pitchFamily="18" charset="0"/>
                <a:cs typeface="Arial" panose="020B0604020202020204" pitchFamily="34" charset="0"/>
              </a:rPr>
              <a:t>                 </a:t>
            </a:r>
            <a:endParaRPr lang="es-CO" sz="3500" dirty="0">
              <a:latin typeface="Times New Roman" panose="02020603050405020304" pitchFamily="18" charset="0"/>
              <a:ea typeface="Times New Roman" panose="02020603050405020304" pitchFamily="18" charset="0"/>
            </a:endParaRPr>
          </a:p>
          <a:p>
            <a:pPr marL="457200" fontAlgn="auto">
              <a:spcAft>
                <a:spcPts val="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Audiencia Pública:</a:t>
            </a:r>
            <a:r>
              <a:rPr lang="es-ES" sz="3500" dirty="0">
                <a:latin typeface="Century Gothic" panose="020B0502020202020204" pitchFamily="34" charset="0"/>
                <a:ea typeface="Times New Roman" panose="02020603050405020304" pitchFamily="18" charset="0"/>
                <a:cs typeface="Arial" panose="020B0604020202020204" pitchFamily="34" charset="0"/>
              </a:rPr>
              <a:t> 15 de octubre de 2021.</a:t>
            </a:r>
            <a:endParaRPr lang="es-CO" sz="3500" dirty="0">
              <a:latin typeface="Times New Roman" panose="02020603050405020304" pitchFamily="18" charset="0"/>
              <a:ea typeface="Times New Roman" panose="02020603050405020304" pitchFamily="18" charset="0"/>
            </a:endParaRPr>
          </a:p>
          <a:p>
            <a:pPr marL="0" indent="0" fontAlgn="auto">
              <a:spcAft>
                <a:spcPts val="0"/>
              </a:spcAft>
              <a:buFont typeface="Arial" pitchFamily="34" charset="0"/>
              <a:buNone/>
              <a:defRPr/>
            </a:pPr>
            <a:endParaRPr lang="es-CO" dirty="0"/>
          </a:p>
        </p:txBody>
      </p:sp>
      <p:sp>
        <p:nvSpPr>
          <p:cNvPr id="19" name="Marcador de contenido 4">
            <a:extLst>
              <a:ext uri="{FF2B5EF4-FFF2-40B4-BE49-F238E27FC236}">
                <a16:creationId xmlns:a16="http://schemas.microsoft.com/office/drawing/2014/main" id="{68BEB132-A5D4-4149-AA3A-32AD6BD52E0C}"/>
              </a:ext>
            </a:extLst>
          </p:cNvPr>
          <p:cNvSpPr txBox="1">
            <a:spLocks/>
          </p:cNvSpPr>
          <p:nvPr/>
        </p:nvSpPr>
        <p:spPr>
          <a:xfrm>
            <a:off x="9115425" y="2873375"/>
            <a:ext cx="7848600" cy="6669088"/>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107000"/>
              </a:lnSpc>
              <a:spcAft>
                <a:spcPts val="800"/>
              </a:spcAft>
              <a:buFont typeface="Arial" pitchFamily="34" charset="0"/>
              <a:buNone/>
              <a:defRPr/>
            </a:pPr>
            <a:r>
              <a:rPr lang="es-ES" sz="4000" dirty="0">
                <a:latin typeface="Aharoni" panose="02010803020104030203" pitchFamily="2" charset="-79"/>
                <a:cs typeface="Aharoni" panose="02010803020104030203" pitchFamily="2" charset="-79"/>
              </a:rPr>
              <a:t>PROYECTO DE ACUERDO NO. 100</a:t>
            </a:r>
          </a:p>
          <a:p>
            <a:pPr algn="just" fontAlgn="auto">
              <a:lnSpc>
                <a:spcPct val="107000"/>
              </a:lnSpc>
              <a:spcAft>
                <a:spcPts val="800"/>
              </a:spcAft>
              <a:defRPr/>
            </a:pPr>
            <a:r>
              <a:rPr lang="es-CO" sz="28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a:t>
            </a:r>
            <a:r>
              <a:rPr lang="es-ES_tradnl" sz="2800" b="1" i="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POR EL CUAL SE IMPLEMENTA SE REALIZA UNA INCORPORACION Y UN TRASLADO EN EL PRESUPUESTO DE RENTAS, RECURSOS DE CAPITAL Y RECURSOS DE FONDOS ESPECIALES; LAS APROPIACIONES DE FUNCIONAMIENTO SERVICIO DE LA DEUDA, ASI COMO EL PLAN DE INVERSION CON ENFOQUE DE GENERO PARA LA VIGENCIA FISCAL DEL 1 DE ENERO AL 31 DE DICIEMBRE DE 2021 EN EL DISTRITO TURISTICO Y CULTURAL DE CARTAGENA DE INDIAS Y SE DICTAN OTRAS DISPOSICIONES”.</a:t>
            </a:r>
            <a:endParaRPr lang="es-CO" sz="4100" dirty="0">
              <a:latin typeface="Century Gothic" panose="020B0502020202020204" pitchFamily="34" charset="0"/>
              <a:ea typeface="Times New Roman" panose="02020603050405020304" pitchFamily="18" charset="0"/>
            </a:endParaRPr>
          </a:p>
          <a:p>
            <a:pPr algn="just" fontAlgn="auto">
              <a:lnSpc>
                <a:spcPct val="107000"/>
              </a:lnSpc>
              <a:spcAft>
                <a:spcPts val="80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Ponentes:</a:t>
            </a:r>
            <a:r>
              <a:rPr lang="es-ES" sz="3500" dirty="0">
                <a:latin typeface="Century Gothic" panose="020B0502020202020204" pitchFamily="34" charset="0"/>
                <a:ea typeface="Times New Roman" panose="02020603050405020304" pitchFamily="18" charset="0"/>
                <a:cs typeface="Arial" panose="020B0604020202020204" pitchFamily="34" charset="0"/>
              </a:rPr>
              <a:t> </a:t>
            </a:r>
            <a:r>
              <a:rPr lang="es-ES_tradnl" sz="3600" dirty="0">
                <a:solidFill>
                  <a:srgbClr val="000000"/>
                </a:solidFill>
                <a:latin typeface="Century Gothic" panose="020B0502020202020204" pitchFamily="34" charset="0"/>
                <a:ea typeface="Arial Unicode MS"/>
                <a:cs typeface="Times New Roman" panose="02020603050405020304" pitchFamily="18" charset="0"/>
              </a:rPr>
              <a:t>Sergio Andrés Mendoza Castro (C), </a:t>
            </a:r>
            <a:r>
              <a:rPr lang="es-ES_tradnl" sz="3600" dirty="0" err="1">
                <a:solidFill>
                  <a:srgbClr val="000000"/>
                </a:solidFill>
                <a:latin typeface="Century Gothic" panose="020B0502020202020204" pitchFamily="34" charset="0"/>
                <a:ea typeface="Arial Unicode MS"/>
                <a:cs typeface="Times New Roman" panose="02020603050405020304" pitchFamily="18" charset="0"/>
              </a:rPr>
              <a:t>Kattya</a:t>
            </a:r>
            <a:r>
              <a:rPr lang="es-ES_tradnl" sz="3600" dirty="0">
                <a:solidFill>
                  <a:srgbClr val="000000"/>
                </a:solidFill>
                <a:latin typeface="Century Gothic" panose="020B0502020202020204" pitchFamily="34" charset="0"/>
                <a:ea typeface="Arial Unicode MS"/>
                <a:cs typeface="Times New Roman" panose="02020603050405020304" pitchFamily="18" charset="0"/>
              </a:rPr>
              <a:t> Isabel Mendoza </a:t>
            </a:r>
            <a:r>
              <a:rPr lang="es-ES_tradnl" sz="3600" dirty="0" err="1">
                <a:solidFill>
                  <a:srgbClr val="000000"/>
                </a:solidFill>
                <a:latin typeface="Century Gothic" panose="020B0502020202020204" pitchFamily="34" charset="0"/>
                <a:ea typeface="Arial Unicode MS"/>
                <a:cs typeface="Times New Roman" panose="02020603050405020304" pitchFamily="18" charset="0"/>
              </a:rPr>
              <a:t>Saleme</a:t>
            </a:r>
            <a:r>
              <a:rPr lang="es-ES_tradnl" sz="3600" dirty="0">
                <a:solidFill>
                  <a:srgbClr val="000000"/>
                </a:solidFill>
                <a:latin typeface="Century Gothic" panose="020B0502020202020204" pitchFamily="34" charset="0"/>
                <a:ea typeface="Arial Unicode MS"/>
                <a:cs typeface="Times New Roman" panose="02020603050405020304" pitchFamily="18" charset="0"/>
              </a:rPr>
              <a:t>, Carlos Alberto Barrios </a:t>
            </a:r>
            <a:r>
              <a:rPr lang="es-ES_tradnl" sz="3600" dirty="0" err="1">
                <a:solidFill>
                  <a:srgbClr val="000000"/>
                </a:solidFill>
                <a:latin typeface="Century Gothic" panose="020B0502020202020204" pitchFamily="34" charset="0"/>
                <a:ea typeface="Arial Unicode MS"/>
                <a:cs typeface="Times New Roman" panose="02020603050405020304" pitchFamily="18" charset="0"/>
              </a:rPr>
              <a:t>Gomez</a:t>
            </a:r>
            <a:r>
              <a:rPr lang="es-ES_tradnl" sz="3600" dirty="0">
                <a:solidFill>
                  <a:srgbClr val="000000"/>
                </a:solidFill>
                <a:latin typeface="Century Gothic" panose="020B0502020202020204" pitchFamily="34" charset="0"/>
                <a:ea typeface="Arial Unicode MS"/>
                <a:cs typeface="Times New Roman" panose="02020603050405020304" pitchFamily="18" charset="0"/>
              </a:rPr>
              <a:t> y Liliana Margarita Suárez Betancourt.</a:t>
            </a:r>
            <a:endParaRPr lang="es-CO" sz="3600" dirty="0">
              <a:latin typeface="Century Gothic" panose="020B0502020202020204" pitchFamily="34" charset="0"/>
              <a:ea typeface="Calibri" panose="020F0502020204030204" pitchFamily="34" charset="0"/>
              <a:cs typeface="Times New Roman" panose="02020603050405020304" pitchFamily="18" charset="0"/>
            </a:endParaRPr>
          </a:p>
          <a:p>
            <a:pPr marL="114300" indent="0" algn="just" fontAlgn="auto">
              <a:spcAft>
                <a:spcPts val="0"/>
              </a:spcAft>
              <a:buFont typeface="Arial" pitchFamily="34" charset="0"/>
              <a:buNone/>
              <a:defRPr/>
            </a:pPr>
            <a:r>
              <a:rPr lang="es-ES" sz="3500" dirty="0">
                <a:latin typeface="Century Gothic" panose="020B0502020202020204" pitchFamily="34" charset="0"/>
                <a:ea typeface="Times New Roman" panose="02020603050405020304" pitchFamily="18" charset="0"/>
                <a:cs typeface="Arial" panose="020B0604020202020204" pitchFamily="34" charset="0"/>
              </a:rPr>
              <a:t>                 </a:t>
            </a:r>
            <a:endParaRPr lang="es-CO" sz="3500" dirty="0">
              <a:latin typeface="Times New Roman" panose="02020603050405020304" pitchFamily="18" charset="0"/>
              <a:ea typeface="Times New Roman" panose="02020603050405020304" pitchFamily="18" charset="0"/>
            </a:endParaRPr>
          </a:p>
          <a:p>
            <a:pPr marL="457200" fontAlgn="auto">
              <a:spcAft>
                <a:spcPts val="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Audiencia Pública:</a:t>
            </a:r>
            <a:r>
              <a:rPr lang="es-ES" sz="3500" dirty="0">
                <a:latin typeface="Century Gothic" panose="020B0502020202020204" pitchFamily="34" charset="0"/>
                <a:ea typeface="Times New Roman" panose="02020603050405020304" pitchFamily="18" charset="0"/>
                <a:cs typeface="Arial" panose="020B0604020202020204" pitchFamily="34" charset="0"/>
              </a:rPr>
              <a:t>  de octubre de 2021.</a:t>
            </a:r>
            <a:endParaRPr lang="es-CO" sz="3500" dirty="0">
              <a:latin typeface="Times New Roman" panose="02020603050405020304" pitchFamily="18" charset="0"/>
              <a:ea typeface="Times New Roman" panose="02020603050405020304" pitchFamily="18" charset="0"/>
            </a:endParaRPr>
          </a:p>
          <a:p>
            <a:pPr marL="0" indent="0" fontAlgn="auto">
              <a:spcAft>
                <a:spcPts val="0"/>
              </a:spcAft>
              <a:buFont typeface="Arial" pitchFamily="34" charset="0"/>
              <a:buNone/>
              <a:defRPr/>
            </a:pPr>
            <a:endParaRPr lang="es-CO"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0500"/>
        </a:solidFill>
        <a:effectLst/>
      </p:bgPr>
    </p:bg>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23A9647C-3659-4F64-BFBC-85DC437E8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Group 3">
            <a:extLst>
              <a:ext uri="{FF2B5EF4-FFF2-40B4-BE49-F238E27FC236}">
                <a16:creationId xmlns:a16="http://schemas.microsoft.com/office/drawing/2014/main" id="{5BA5FF39-83D3-4231-B1C2-8DE0AA92CDB4}"/>
              </a:ext>
            </a:extLst>
          </p:cNvPr>
          <p:cNvGrpSpPr>
            <a:grpSpLocks/>
          </p:cNvGrpSpPr>
          <p:nvPr/>
        </p:nvGrpSpPr>
        <p:grpSpPr bwMode="auto">
          <a:xfrm>
            <a:off x="14135100" y="-2084388"/>
            <a:ext cx="5657850" cy="5657851"/>
            <a:chOff x="0" y="0"/>
            <a:chExt cx="6350000" cy="6350000"/>
          </a:xfrm>
        </p:grpSpPr>
        <p:sp>
          <p:nvSpPr>
            <p:cNvPr id="20491" name="Freeform 4">
              <a:extLst>
                <a:ext uri="{FF2B5EF4-FFF2-40B4-BE49-F238E27FC236}">
                  <a16:creationId xmlns:a16="http://schemas.microsoft.com/office/drawing/2014/main" id="{3F603181-C76D-4492-94DB-EB863720A9D3}"/>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98C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20484" name="TextBox 5">
            <a:extLst>
              <a:ext uri="{FF2B5EF4-FFF2-40B4-BE49-F238E27FC236}">
                <a16:creationId xmlns:a16="http://schemas.microsoft.com/office/drawing/2014/main" id="{E02D34D0-5EFC-4901-948B-79818851B2EB}"/>
              </a:ext>
            </a:extLst>
          </p:cNvPr>
          <p:cNvSpPr txBox="1">
            <a:spLocks noChangeArrowheads="1"/>
          </p:cNvSpPr>
          <p:nvPr/>
        </p:nvSpPr>
        <p:spPr bwMode="auto">
          <a:xfrm>
            <a:off x="4121150" y="452438"/>
            <a:ext cx="974090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ES" altLang="es-CO" sz="7200">
                <a:solidFill>
                  <a:schemeClr val="bg1"/>
                </a:solidFill>
                <a:latin typeface="Aharoni" pitchFamily="2" charset="0"/>
                <a:cs typeface="Aharoni" pitchFamily="2" charset="0"/>
              </a:rPr>
              <a:t>PROYECTOS DE ACUERDO 2021</a:t>
            </a:r>
            <a:endParaRPr lang="en-US" altLang="es-CO" sz="4400">
              <a:solidFill>
                <a:srgbClr val="FFFFFF"/>
              </a:solidFill>
              <a:latin typeface="Poppins Medium"/>
            </a:endParaRPr>
          </a:p>
        </p:txBody>
      </p:sp>
      <p:grpSp>
        <p:nvGrpSpPr>
          <p:cNvPr id="20485" name="Group 7">
            <a:extLst>
              <a:ext uri="{FF2B5EF4-FFF2-40B4-BE49-F238E27FC236}">
                <a16:creationId xmlns:a16="http://schemas.microsoft.com/office/drawing/2014/main" id="{A399F617-0CB5-4D5E-BF47-81FC4BBC342A}"/>
              </a:ext>
            </a:extLst>
          </p:cNvPr>
          <p:cNvGrpSpPr>
            <a:grpSpLocks/>
          </p:cNvGrpSpPr>
          <p:nvPr/>
        </p:nvGrpSpPr>
        <p:grpSpPr bwMode="auto">
          <a:xfrm>
            <a:off x="14514513" y="373063"/>
            <a:ext cx="3473450" cy="2100262"/>
            <a:chOff x="0" y="0"/>
            <a:chExt cx="4630157" cy="2799498"/>
          </a:xfrm>
        </p:grpSpPr>
        <p:sp>
          <p:nvSpPr>
            <p:cNvPr id="8" name="TextBox 8">
              <a:extLst>
                <a:ext uri="{FF2B5EF4-FFF2-40B4-BE49-F238E27FC236}">
                  <a16:creationId xmlns:a16="http://schemas.microsoft.com/office/drawing/2014/main" id="{32B7C9F9-2A03-44E3-A92A-63E2A83407DB}"/>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DF43EFAB-13DE-44AD-B0DF-65774BC7EB86}"/>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20486" name="Picture 10">
            <a:extLst>
              <a:ext uri="{FF2B5EF4-FFF2-40B4-BE49-F238E27FC236}">
                <a16:creationId xmlns:a16="http://schemas.microsoft.com/office/drawing/2014/main" id="{40D097DA-B8C2-4F8A-810C-7F431938F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arcador de contenido 4">
            <a:extLst>
              <a:ext uri="{FF2B5EF4-FFF2-40B4-BE49-F238E27FC236}">
                <a16:creationId xmlns:a16="http://schemas.microsoft.com/office/drawing/2014/main" id="{59408DF0-85C1-493F-A6E2-EE6FC160B0C9}"/>
              </a:ext>
            </a:extLst>
          </p:cNvPr>
          <p:cNvSpPr txBox="1">
            <a:spLocks/>
          </p:cNvSpPr>
          <p:nvPr/>
        </p:nvSpPr>
        <p:spPr>
          <a:xfrm>
            <a:off x="762000" y="2873375"/>
            <a:ext cx="7848600" cy="6669088"/>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107000"/>
              </a:lnSpc>
              <a:spcAft>
                <a:spcPts val="800"/>
              </a:spcAft>
              <a:buFont typeface="Arial" pitchFamily="34" charset="0"/>
              <a:buNone/>
              <a:defRPr/>
            </a:pPr>
            <a:r>
              <a:rPr lang="es-ES" sz="4000" dirty="0">
                <a:latin typeface="Aharoni" panose="02010803020104030203" pitchFamily="2" charset="-79"/>
                <a:cs typeface="Aharoni" panose="02010803020104030203" pitchFamily="2" charset="-79"/>
              </a:rPr>
              <a:t>PROYECTO DE ACUERDO NO. 108</a:t>
            </a:r>
          </a:p>
          <a:p>
            <a:pPr algn="just" fontAlgn="auto">
              <a:lnSpc>
                <a:spcPct val="107000"/>
              </a:lnSpc>
              <a:spcAft>
                <a:spcPts val="800"/>
              </a:spcAft>
              <a:buFont typeface="Wingdings" panose="05000000000000000000" pitchFamily="2" charset="2"/>
              <a:buChar char=""/>
              <a:defRPr/>
            </a:pPr>
            <a:r>
              <a:rPr lang="es-ES_tradnl" sz="4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“POR MEDIO DEL CUAL SE ESTABLECE EL PLAN DE SANEAMIENTO FISCAL Y FINANCIERO PARCIAL II VIGENCIA 2021 DEL DISTRITO DE CARTAGENA INDIAS, Y SE ESTABLECEN OTRAS DISPOSICIONES”.</a:t>
            </a:r>
            <a:r>
              <a:rPr lang="es-CO" sz="4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a:t>
            </a:r>
            <a:r>
              <a:rPr lang="es-ES" sz="4100" b="1" i="1" dirty="0">
                <a:latin typeface="Century Gothic" panose="020B0502020202020204" pitchFamily="34" charset="0"/>
                <a:ea typeface="Times New Roman" panose="02020603050405020304" pitchFamily="18" charset="0"/>
                <a:cs typeface="Arial" panose="020B0604020202020204" pitchFamily="34" charset="0"/>
              </a:rPr>
              <a:t> </a:t>
            </a:r>
            <a:endParaRPr lang="es-CO" sz="4100" i="1" dirty="0">
              <a:latin typeface="Century Gothic" panose="020B0502020202020204" pitchFamily="34" charset="0"/>
              <a:ea typeface="Times New Roman" panose="02020603050405020304" pitchFamily="18" charset="0"/>
            </a:endParaRPr>
          </a:p>
          <a:p>
            <a:pPr algn="just" fontAlgn="auto">
              <a:lnSpc>
                <a:spcPct val="107000"/>
              </a:lnSpc>
              <a:spcAft>
                <a:spcPts val="80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Ponentes:</a:t>
            </a:r>
            <a:r>
              <a:rPr lang="es-ES" sz="3500" dirty="0">
                <a:latin typeface="Century Gothic" panose="020B0502020202020204" pitchFamily="34" charset="0"/>
                <a:ea typeface="Times New Roman" panose="02020603050405020304" pitchFamily="18" charset="0"/>
                <a:cs typeface="Arial" panose="020B0604020202020204" pitchFamily="34" charset="0"/>
              </a:rPr>
              <a:t> </a:t>
            </a:r>
            <a:r>
              <a:rPr lang="es-ES_tradnl" sz="5400" dirty="0">
                <a:solidFill>
                  <a:srgbClr val="000000"/>
                </a:solidFill>
                <a:latin typeface="Bookman Old Style" panose="02050604050505020204" pitchFamily="18" charset="0"/>
                <a:ea typeface="Arial Unicode MS"/>
                <a:cs typeface="Times New Roman" panose="02020603050405020304" pitchFamily="18" charset="0"/>
              </a:rPr>
              <a:t>Liliana Margarita Suarez Betancourt (C), Gloria Isabel Estrada Benavides, Laureano Miguel </a:t>
            </a:r>
            <a:r>
              <a:rPr lang="es-ES_tradnl" sz="5400" dirty="0" err="1">
                <a:solidFill>
                  <a:srgbClr val="000000"/>
                </a:solidFill>
                <a:latin typeface="Bookman Old Style" panose="02050604050505020204" pitchFamily="18" charset="0"/>
                <a:ea typeface="Arial Unicode MS"/>
                <a:cs typeface="Times New Roman" panose="02020603050405020304" pitchFamily="18" charset="0"/>
              </a:rPr>
              <a:t>Curi</a:t>
            </a:r>
            <a:r>
              <a:rPr lang="es-ES_tradnl" sz="5400" dirty="0">
                <a:solidFill>
                  <a:srgbClr val="000000"/>
                </a:solidFill>
                <a:latin typeface="Bookman Old Style" panose="02050604050505020204" pitchFamily="18" charset="0"/>
                <a:ea typeface="Arial Unicode MS"/>
                <a:cs typeface="Times New Roman" panose="02020603050405020304" pitchFamily="18" charset="0"/>
              </a:rPr>
              <a:t> Zapata y Carlos Alberto Barrios Gómez.</a:t>
            </a:r>
            <a:r>
              <a:rPr lang="es-ES_tradnl" sz="3600" dirty="0">
                <a:solidFill>
                  <a:srgbClr val="000000"/>
                </a:solidFill>
                <a:latin typeface="Century Gothic" panose="020B0502020202020204" pitchFamily="34" charset="0"/>
                <a:ea typeface="Arial Unicode MS"/>
                <a:cs typeface="Times New Roman" panose="02020603050405020304" pitchFamily="18" charset="0"/>
              </a:rPr>
              <a:t> </a:t>
            </a:r>
            <a:endParaRPr lang="es-CO" sz="3600" dirty="0">
              <a:ea typeface="Calibri" panose="020F0502020204030204" pitchFamily="34" charset="0"/>
              <a:cs typeface="Times New Roman" panose="02020603050405020304" pitchFamily="18" charset="0"/>
            </a:endParaRPr>
          </a:p>
          <a:p>
            <a:pPr marL="114300" indent="0" algn="just" fontAlgn="auto">
              <a:spcAft>
                <a:spcPts val="0"/>
              </a:spcAft>
              <a:buFont typeface="Arial" pitchFamily="34" charset="0"/>
              <a:buNone/>
              <a:defRPr/>
            </a:pPr>
            <a:r>
              <a:rPr lang="es-ES" sz="3500" dirty="0">
                <a:latin typeface="Century Gothic" panose="020B0502020202020204" pitchFamily="34" charset="0"/>
                <a:ea typeface="Times New Roman" panose="02020603050405020304" pitchFamily="18" charset="0"/>
                <a:cs typeface="Arial" panose="020B0604020202020204" pitchFamily="34" charset="0"/>
              </a:rPr>
              <a:t>                 </a:t>
            </a:r>
            <a:endParaRPr lang="es-CO" sz="3500" dirty="0">
              <a:latin typeface="Times New Roman" panose="02020603050405020304" pitchFamily="18" charset="0"/>
              <a:ea typeface="Times New Roman" panose="02020603050405020304" pitchFamily="18" charset="0"/>
            </a:endParaRPr>
          </a:p>
          <a:p>
            <a:pPr marL="457200" fontAlgn="auto">
              <a:spcAft>
                <a:spcPts val="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Audiencia Pública:</a:t>
            </a:r>
            <a:r>
              <a:rPr lang="es-ES" sz="3500" dirty="0">
                <a:latin typeface="Century Gothic" panose="020B0502020202020204" pitchFamily="34" charset="0"/>
                <a:ea typeface="Times New Roman" panose="02020603050405020304" pitchFamily="18" charset="0"/>
                <a:cs typeface="Arial" panose="020B0604020202020204" pitchFamily="34" charset="0"/>
              </a:rPr>
              <a:t> 15 de </a:t>
            </a:r>
            <a:r>
              <a:rPr lang="es-ES" sz="3500" dirty="0" err="1">
                <a:latin typeface="Century Gothic" panose="020B0502020202020204" pitchFamily="34" charset="0"/>
                <a:ea typeface="Times New Roman" panose="02020603050405020304" pitchFamily="18" charset="0"/>
                <a:cs typeface="Arial" panose="020B0604020202020204" pitchFamily="34" charset="0"/>
              </a:rPr>
              <a:t>noviembrede</a:t>
            </a:r>
            <a:r>
              <a:rPr lang="es-ES" sz="3500" dirty="0">
                <a:latin typeface="Century Gothic" panose="020B0502020202020204" pitchFamily="34" charset="0"/>
                <a:ea typeface="Times New Roman" panose="02020603050405020304" pitchFamily="18" charset="0"/>
                <a:cs typeface="Arial" panose="020B0604020202020204" pitchFamily="34" charset="0"/>
              </a:rPr>
              <a:t> 2021.</a:t>
            </a:r>
            <a:endParaRPr lang="es-CO" sz="3500" dirty="0">
              <a:latin typeface="Times New Roman" panose="02020603050405020304" pitchFamily="18" charset="0"/>
              <a:ea typeface="Times New Roman" panose="02020603050405020304" pitchFamily="18" charset="0"/>
            </a:endParaRPr>
          </a:p>
          <a:p>
            <a:pPr marL="0" indent="0" fontAlgn="auto">
              <a:spcAft>
                <a:spcPts val="0"/>
              </a:spcAft>
              <a:buFont typeface="Arial" pitchFamily="34" charset="0"/>
              <a:buNone/>
              <a:defRPr/>
            </a:pPr>
            <a:endParaRPr lang="es-CO" dirty="0"/>
          </a:p>
        </p:txBody>
      </p:sp>
      <p:sp>
        <p:nvSpPr>
          <p:cNvPr id="19" name="Marcador de contenido 4">
            <a:extLst>
              <a:ext uri="{FF2B5EF4-FFF2-40B4-BE49-F238E27FC236}">
                <a16:creationId xmlns:a16="http://schemas.microsoft.com/office/drawing/2014/main" id="{D4851429-6C64-43B2-95DC-45A57ADE053E}"/>
              </a:ext>
            </a:extLst>
          </p:cNvPr>
          <p:cNvSpPr txBox="1">
            <a:spLocks/>
          </p:cNvSpPr>
          <p:nvPr/>
        </p:nvSpPr>
        <p:spPr>
          <a:xfrm>
            <a:off x="9115425" y="2873375"/>
            <a:ext cx="7848600" cy="6669088"/>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107000"/>
              </a:lnSpc>
              <a:spcAft>
                <a:spcPts val="800"/>
              </a:spcAft>
              <a:buFont typeface="Arial" pitchFamily="34" charset="0"/>
              <a:buNone/>
              <a:defRPr/>
            </a:pPr>
            <a:r>
              <a:rPr lang="es-ES" sz="4000" dirty="0">
                <a:latin typeface="Aharoni" panose="02010803020104030203" pitchFamily="2" charset="-79"/>
                <a:cs typeface="Aharoni" panose="02010803020104030203" pitchFamily="2" charset="-79"/>
              </a:rPr>
              <a:t>PROYECTO DE ACUERDO NO. 112</a:t>
            </a:r>
          </a:p>
          <a:p>
            <a:pPr algn="just" fontAlgn="auto">
              <a:lnSpc>
                <a:spcPct val="107000"/>
              </a:lnSpc>
              <a:spcAft>
                <a:spcPts val="800"/>
              </a:spcAft>
              <a:defRPr/>
            </a:pPr>
            <a:r>
              <a:rPr lang="es-CO" sz="2800" b="1" dirty="0">
                <a:solidFill>
                  <a:srgbClr val="000000"/>
                </a:solidFill>
                <a:latin typeface="Century Gothic" panose="020B0502020202020204" pitchFamily="34" charset="0"/>
                <a:ea typeface="Calibri" panose="020F0502020204030204" pitchFamily="34" charset="0"/>
                <a:cs typeface="Arial" panose="020B0604020202020204" pitchFamily="34" charset="0"/>
              </a:rPr>
              <a:t>“POR EL CUAL SE AUTORIZA AL ALCALDE MAYOR DE CARTAGENA DE INDIAS PARA REALIZAR UNA OPERACIÓN DE CRÉDITO PÚBLICO, COMO FUENTE DE FINANCIACIÓN AL PROGRAMA DE INVERSIONES DEL PLAN DE DESARROLLO 2020-2023, SALVEMOS JUNTOS A CARTAGENA ¡POR UNA CARTAGENA LIBRE Y RESILIENTE!</a:t>
            </a:r>
            <a:endParaRPr lang="es-CO" sz="4100" dirty="0">
              <a:latin typeface="Century Gothic" panose="020B0502020202020204" pitchFamily="34" charset="0"/>
              <a:ea typeface="Times New Roman" panose="02020603050405020304" pitchFamily="18" charset="0"/>
            </a:endParaRPr>
          </a:p>
          <a:p>
            <a:pPr algn="just" fontAlgn="auto">
              <a:lnSpc>
                <a:spcPct val="107000"/>
              </a:lnSpc>
              <a:spcAft>
                <a:spcPts val="80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Ponentes:</a:t>
            </a:r>
            <a:r>
              <a:rPr lang="es-ES" sz="3500" dirty="0">
                <a:latin typeface="Century Gothic" panose="020B0502020202020204" pitchFamily="34" charset="0"/>
                <a:ea typeface="Times New Roman" panose="02020603050405020304" pitchFamily="18" charset="0"/>
                <a:cs typeface="Arial" panose="020B0604020202020204" pitchFamily="34" charset="0"/>
              </a:rPr>
              <a:t> </a:t>
            </a:r>
            <a:r>
              <a:rPr lang="es-ES_tradnl" sz="3600" dirty="0">
                <a:solidFill>
                  <a:srgbClr val="000000"/>
                </a:solidFill>
                <a:latin typeface="Century Gothic" panose="020B0502020202020204" pitchFamily="34" charset="0"/>
                <a:ea typeface="Arial Unicode MS"/>
                <a:cs typeface="Arial" panose="020B0604020202020204" pitchFamily="34" charset="0"/>
              </a:rPr>
              <a:t>Carolina Lozano </a:t>
            </a:r>
            <a:r>
              <a:rPr lang="es-ES_tradnl" sz="3600" dirty="0" err="1">
                <a:solidFill>
                  <a:srgbClr val="000000"/>
                </a:solidFill>
                <a:latin typeface="Century Gothic" panose="020B0502020202020204" pitchFamily="34" charset="0"/>
                <a:ea typeface="Arial Unicode MS"/>
                <a:cs typeface="Arial" panose="020B0604020202020204" pitchFamily="34" charset="0"/>
              </a:rPr>
              <a:t>Benitorevollo</a:t>
            </a:r>
            <a:r>
              <a:rPr lang="es-ES_tradnl" sz="3600" dirty="0">
                <a:solidFill>
                  <a:srgbClr val="000000"/>
                </a:solidFill>
                <a:latin typeface="Century Gothic" panose="020B0502020202020204" pitchFamily="34" charset="0"/>
                <a:ea typeface="Arial Unicode MS"/>
                <a:cs typeface="Arial" panose="020B0604020202020204" pitchFamily="34" charset="0"/>
              </a:rPr>
              <a:t> (C), Cesar Augusto Pion González, Oscar Alfonso Marín Villalba, </a:t>
            </a:r>
            <a:r>
              <a:rPr lang="es-ES_tradnl" sz="3600" dirty="0" err="1">
                <a:solidFill>
                  <a:srgbClr val="000000"/>
                </a:solidFill>
                <a:latin typeface="Century Gothic" panose="020B0502020202020204" pitchFamily="34" charset="0"/>
                <a:ea typeface="Arial Unicode MS"/>
                <a:cs typeface="Arial" panose="020B0604020202020204" pitchFamily="34" charset="0"/>
              </a:rPr>
              <a:t>Luder</a:t>
            </a:r>
            <a:r>
              <a:rPr lang="es-ES_tradnl" sz="3600" dirty="0">
                <a:solidFill>
                  <a:srgbClr val="000000"/>
                </a:solidFill>
                <a:latin typeface="Century Gothic" panose="020B0502020202020204" pitchFamily="34" charset="0"/>
                <a:ea typeface="Arial Unicode MS"/>
                <a:cs typeface="Arial" panose="020B0604020202020204" pitchFamily="34" charset="0"/>
              </a:rPr>
              <a:t> Miguel Ariza Sanmartín, Luis Javier Cassiani Valiente, Claudia Arboleda Torres, Javier Julio Bejarano y Gloria Isabel Estrada Benavides.</a:t>
            </a:r>
            <a:endParaRPr lang="es-CO" sz="3600" dirty="0">
              <a:latin typeface="Century Gothic" panose="020B0502020202020204" pitchFamily="34" charset="0"/>
              <a:ea typeface="Calibri" panose="020F0502020204030204" pitchFamily="34" charset="0"/>
              <a:cs typeface="Times New Roman" panose="02020603050405020304" pitchFamily="18" charset="0"/>
            </a:endParaRPr>
          </a:p>
          <a:p>
            <a:pPr marL="114300" indent="0" algn="just" fontAlgn="auto">
              <a:spcAft>
                <a:spcPts val="0"/>
              </a:spcAft>
              <a:buFont typeface="Arial" pitchFamily="34" charset="0"/>
              <a:buNone/>
              <a:defRPr/>
            </a:pPr>
            <a:r>
              <a:rPr lang="es-ES" sz="3500" dirty="0">
                <a:latin typeface="Century Gothic" panose="020B0502020202020204" pitchFamily="34" charset="0"/>
                <a:ea typeface="Times New Roman" panose="02020603050405020304" pitchFamily="18" charset="0"/>
                <a:cs typeface="Arial" panose="020B0604020202020204" pitchFamily="34" charset="0"/>
              </a:rPr>
              <a:t>                 </a:t>
            </a:r>
            <a:endParaRPr lang="es-CO" sz="3500" dirty="0">
              <a:latin typeface="Times New Roman" panose="02020603050405020304" pitchFamily="18" charset="0"/>
              <a:ea typeface="Times New Roman" panose="02020603050405020304" pitchFamily="18" charset="0"/>
            </a:endParaRPr>
          </a:p>
          <a:p>
            <a:pPr marL="457200" fontAlgn="auto">
              <a:spcAft>
                <a:spcPts val="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Audiencia Pública:</a:t>
            </a:r>
            <a:r>
              <a:rPr lang="es-ES" sz="3500" dirty="0">
                <a:latin typeface="Century Gothic" panose="020B0502020202020204" pitchFamily="34" charset="0"/>
                <a:ea typeface="Times New Roman" panose="02020603050405020304" pitchFamily="18" charset="0"/>
                <a:cs typeface="Arial" panose="020B0604020202020204" pitchFamily="34" charset="0"/>
              </a:rPr>
              <a:t>  23 de noviembre de 2021.</a:t>
            </a:r>
            <a:endParaRPr lang="es-CO" sz="3500" dirty="0">
              <a:latin typeface="Times New Roman" panose="02020603050405020304" pitchFamily="18" charset="0"/>
              <a:ea typeface="Times New Roman" panose="02020603050405020304" pitchFamily="18" charset="0"/>
            </a:endParaRPr>
          </a:p>
          <a:p>
            <a:pPr marL="0" indent="0" fontAlgn="auto">
              <a:spcAft>
                <a:spcPts val="0"/>
              </a:spcAft>
              <a:buFont typeface="Arial" pitchFamily="34" charset="0"/>
              <a:buNone/>
              <a:defRPr/>
            </a:pPr>
            <a:endParaRPr lang="es-CO"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98C4A"/>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998D2EF-6D09-46DD-A32D-90280B92D9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3">
            <a:extLst>
              <a:ext uri="{FF2B5EF4-FFF2-40B4-BE49-F238E27FC236}">
                <a16:creationId xmlns:a16="http://schemas.microsoft.com/office/drawing/2014/main" id="{87A97CF4-4E0B-4D62-8DB6-747ED9349F37}"/>
              </a:ext>
            </a:extLst>
          </p:cNvPr>
          <p:cNvGrpSpPr>
            <a:grpSpLocks/>
          </p:cNvGrpSpPr>
          <p:nvPr/>
        </p:nvGrpSpPr>
        <p:grpSpPr bwMode="auto">
          <a:xfrm>
            <a:off x="14135100" y="-2084388"/>
            <a:ext cx="5657850" cy="5657851"/>
            <a:chOff x="0" y="0"/>
            <a:chExt cx="6350000" cy="6350000"/>
          </a:xfrm>
        </p:grpSpPr>
        <p:sp>
          <p:nvSpPr>
            <p:cNvPr id="3082" name="Freeform 4">
              <a:extLst>
                <a:ext uri="{FF2B5EF4-FFF2-40B4-BE49-F238E27FC236}">
                  <a16:creationId xmlns:a16="http://schemas.microsoft.com/office/drawing/2014/main" id="{A637A797-E4EF-4BFB-99A5-829C40B9E543}"/>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3076" name="TextBox 5">
            <a:extLst>
              <a:ext uri="{FF2B5EF4-FFF2-40B4-BE49-F238E27FC236}">
                <a16:creationId xmlns:a16="http://schemas.microsoft.com/office/drawing/2014/main" id="{564DC082-63EE-4848-A748-526B4DF4F351}"/>
              </a:ext>
            </a:extLst>
          </p:cNvPr>
          <p:cNvSpPr txBox="1">
            <a:spLocks noChangeArrowheads="1"/>
          </p:cNvSpPr>
          <p:nvPr/>
        </p:nvSpPr>
        <p:spPr bwMode="auto">
          <a:xfrm>
            <a:off x="3325813" y="744538"/>
            <a:ext cx="11609387"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ES_tradnl" altLang="es-CO" sz="6000" b="1">
                <a:solidFill>
                  <a:srgbClr val="FF0000"/>
                </a:solidFill>
                <a:latin typeface="Aharoni" pitchFamily="2" charset="0"/>
                <a:ea typeface="Verdana" panose="020B0604030504040204" pitchFamily="34" charset="0"/>
                <a:cs typeface="Aharoni" pitchFamily="2" charset="0"/>
              </a:rPr>
              <a:t>COMISION PERMANENTE </a:t>
            </a:r>
            <a:br>
              <a:rPr lang="es-CO" altLang="es-CO" sz="3600">
                <a:solidFill>
                  <a:srgbClr val="FF0000"/>
                </a:solidFill>
                <a:latin typeface="Aharoni" pitchFamily="2" charset="0"/>
                <a:ea typeface="Verdana" panose="020B0604030504040204" pitchFamily="34" charset="0"/>
                <a:cs typeface="Aharoni" pitchFamily="2" charset="0"/>
              </a:rPr>
            </a:br>
            <a:r>
              <a:rPr lang="es-ES_tradnl" altLang="es-CO" sz="6000" b="1">
                <a:solidFill>
                  <a:srgbClr val="FF0000"/>
                </a:solidFill>
                <a:latin typeface="Aharoni" pitchFamily="2" charset="0"/>
                <a:ea typeface="Verdana" panose="020B0604030504040204" pitchFamily="34" charset="0"/>
                <a:cs typeface="Aharoni" pitchFamily="2" charset="0"/>
              </a:rPr>
              <a:t>SEGUNDA O DE PRESUPUESTO</a:t>
            </a:r>
            <a:endParaRPr lang="en-US" altLang="es-CO" sz="6000">
              <a:solidFill>
                <a:srgbClr val="FFFFFF"/>
              </a:solidFill>
              <a:latin typeface="Poppins Medium"/>
              <a:ea typeface="Verdana" panose="020B0604030504040204" pitchFamily="34" charset="0"/>
              <a:cs typeface="Aharoni" pitchFamily="2" charset="0"/>
            </a:endParaRPr>
          </a:p>
        </p:txBody>
      </p:sp>
      <p:sp>
        <p:nvSpPr>
          <p:cNvPr id="3077" name="TextBox 6">
            <a:extLst>
              <a:ext uri="{FF2B5EF4-FFF2-40B4-BE49-F238E27FC236}">
                <a16:creationId xmlns:a16="http://schemas.microsoft.com/office/drawing/2014/main" id="{0C936E58-3997-4E64-A4EE-FCBB5A06E2AA}"/>
              </a:ext>
            </a:extLst>
          </p:cNvPr>
          <p:cNvSpPr txBox="1">
            <a:spLocks noChangeArrowheads="1"/>
          </p:cNvSpPr>
          <p:nvPr/>
        </p:nvSpPr>
        <p:spPr bwMode="auto">
          <a:xfrm>
            <a:off x="2022475" y="3570288"/>
            <a:ext cx="1522095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es-ES_tradnl" altLang="es-CO" sz="4400">
                <a:solidFill>
                  <a:srgbClr val="002060"/>
                </a:solidFill>
                <a:latin typeface="Aharoni" pitchFamily="2" charset="0"/>
                <a:ea typeface="Times New Roman" panose="02020603050405020304" pitchFamily="18" charset="0"/>
                <a:cs typeface="Aharoni" pitchFamily="2" charset="0"/>
              </a:rPr>
              <a:t>En cumplimiento de lo dispuesto en el Capítulo VII Artículos 196 al 204 del Acuerdo No. 014 de 2018, Reglamento Interno de esta Corporación, presentamos el Informe de Gestión de la Comisión Permanente Segunda o de Presupuesto y de los procesos adscritos a la misma, correspondiente al Segundo Semestre de la vigencia 2021, gestión en la que intervienen los siete (7) concejales que la conforman, pertenecientes a cinco (5) Bancadas así</a:t>
            </a:r>
            <a:r>
              <a:rPr lang="es-ES_tradnl" altLang="es-CO" sz="4000">
                <a:solidFill>
                  <a:srgbClr val="002060"/>
                </a:solidFill>
                <a:latin typeface="Aharoni" pitchFamily="2" charset="0"/>
                <a:ea typeface="Times New Roman" panose="02020603050405020304" pitchFamily="18" charset="0"/>
                <a:cs typeface="Aharoni" pitchFamily="2" charset="0"/>
              </a:rPr>
              <a:t>:</a:t>
            </a:r>
            <a:endParaRPr lang="en-US" altLang="es-CO" sz="3600">
              <a:solidFill>
                <a:srgbClr val="FFFFFF"/>
              </a:solidFill>
              <a:latin typeface="Poppins Medium Bold" charset="0"/>
              <a:ea typeface="Times New Roman" panose="02020603050405020304" pitchFamily="18" charset="0"/>
              <a:cs typeface="Aharoni" pitchFamily="2" charset="0"/>
            </a:endParaRPr>
          </a:p>
        </p:txBody>
      </p:sp>
      <p:grpSp>
        <p:nvGrpSpPr>
          <p:cNvPr id="3078" name="Group 7">
            <a:extLst>
              <a:ext uri="{FF2B5EF4-FFF2-40B4-BE49-F238E27FC236}">
                <a16:creationId xmlns:a16="http://schemas.microsoft.com/office/drawing/2014/main" id="{355FD71C-310B-4440-B147-3B8F3C9FFEA5}"/>
              </a:ext>
            </a:extLst>
          </p:cNvPr>
          <p:cNvGrpSpPr>
            <a:grpSpLocks/>
          </p:cNvGrpSpPr>
          <p:nvPr/>
        </p:nvGrpSpPr>
        <p:grpSpPr bwMode="auto">
          <a:xfrm>
            <a:off x="14514513" y="373063"/>
            <a:ext cx="3473450" cy="2100262"/>
            <a:chOff x="0" y="0"/>
            <a:chExt cx="4630157" cy="2799498"/>
          </a:xfrm>
        </p:grpSpPr>
        <p:sp>
          <p:nvSpPr>
            <p:cNvPr id="8" name="TextBox 8">
              <a:extLst>
                <a:ext uri="{FF2B5EF4-FFF2-40B4-BE49-F238E27FC236}">
                  <a16:creationId xmlns:a16="http://schemas.microsoft.com/office/drawing/2014/main" id="{1A10FE6B-3CD7-4FB7-937C-02E06D370516}"/>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B8FD1392-DEA0-4EE0-B7B4-6B16FB20C16C}"/>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3079" name="Picture 10">
            <a:extLst>
              <a:ext uri="{FF2B5EF4-FFF2-40B4-BE49-F238E27FC236}">
                <a16:creationId xmlns:a16="http://schemas.microsoft.com/office/drawing/2014/main" id="{C52A86F0-ECEF-41B8-AA9C-5EC13AD60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D0500"/>
        </a:solidFill>
        <a:effectLst/>
      </p:bgPr>
    </p:bg>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7D5A3011-8A3B-459A-A359-5ABA15A74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7" name="Group 3">
            <a:extLst>
              <a:ext uri="{FF2B5EF4-FFF2-40B4-BE49-F238E27FC236}">
                <a16:creationId xmlns:a16="http://schemas.microsoft.com/office/drawing/2014/main" id="{A5E9D0D4-E09C-4A2B-B6B4-FDD8FC3B5145}"/>
              </a:ext>
            </a:extLst>
          </p:cNvPr>
          <p:cNvGrpSpPr>
            <a:grpSpLocks/>
          </p:cNvGrpSpPr>
          <p:nvPr/>
        </p:nvGrpSpPr>
        <p:grpSpPr bwMode="auto">
          <a:xfrm>
            <a:off x="14135100" y="-2084388"/>
            <a:ext cx="5657850" cy="5657851"/>
            <a:chOff x="0" y="0"/>
            <a:chExt cx="6350000" cy="6350000"/>
          </a:xfrm>
        </p:grpSpPr>
        <p:sp>
          <p:nvSpPr>
            <p:cNvPr id="21515" name="Freeform 4">
              <a:extLst>
                <a:ext uri="{FF2B5EF4-FFF2-40B4-BE49-F238E27FC236}">
                  <a16:creationId xmlns:a16="http://schemas.microsoft.com/office/drawing/2014/main" id="{5EDDD225-5B1E-46B5-B962-8688363ECEF1}"/>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98C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21508" name="TextBox 5">
            <a:extLst>
              <a:ext uri="{FF2B5EF4-FFF2-40B4-BE49-F238E27FC236}">
                <a16:creationId xmlns:a16="http://schemas.microsoft.com/office/drawing/2014/main" id="{3A33FDCA-9864-4600-A2BE-C19809BE807D}"/>
              </a:ext>
            </a:extLst>
          </p:cNvPr>
          <p:cNvSpPr txBox="1">
            <a:spLocks noChangeArrowheads="1"/>
          </p:cNvSpPr>
          <p:nvPr/>
        </p:nvSpPr>
        <p:spPr bwMode="auto">
          <a:xfrm>
            <a:off x="4121150" y="452438"/>
            <a:ext cx="974090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ES" altLang="es-CO" sz="7200">
                <a:solidFill>
                  <a:schemeClr val="bg1"/>
                </a:solidFill>
                <a:latin typeface="Aharoni" pitchFamily="2" charset="0"/>
                <a:cs typeface="Aharoni" pitchFamily="2" charset="0"/>
              </a:rPr>
              <a:t>PROYECTOS DE ACUERDO 2021</a:t>
            </a:r>
            <a:endParaRPr lang="en-US" altLang="es-CO" sz="4400">
              <a:solidFill>
                <a:srgbClr val="FFFFFF"/>
              </a:solidFill>
              <a:latin typeface="Poppins Medium"/>
            </a:endParaRPr>
          </a:p>
        </p:txBody>
      </p:sp>
      <p:grpSp>
        <p:nvGrpSpPr>
          <p:cNvPr id="21509" name="Group 7">
            <a:extLst>
              <a:ext uri="{FF2B5EF4-FFF2-40B4-BE49-F238E27FC236}">
                <a16:creationId xmlns:a16="http://schemas.microsoft.com/office/drawing/2014/main" id="{7B7693D3-B481-4E4F-8194-F33A6C7F4E5F}"/>
              </a:ext>
            </a:extLst>
          </p:cNvPr>
          <p:cNvGrpSpPr>
            <a:grpSpLocks/>
          </p:cNvGrpSpPr>
          <p:nvPr/>
        </p:nvGrpSpPr>
        <p:grpSpPr bwMode="auto">
          <a:xfrm>
            <a:off x="14514513" y="373063"/>
            <a:ext cx="3473450" cy="2100262"/>
            <a:chOff x="0" y="0"/>
            <a:chExt cx="4630157" cy="2799498"/>
          </a:xfrm>
        </p:grpSpPr>
        <p:sp>
          <p:nvSpPr>
            <p:cNvPr id="8" name="TextBox 8">
              <a:extLst>
                <a:ext uri="{FF2B5EF4-FFF2-40B4-BE49-F238E27FC236}">
                  <a16:creationId xmlns:a16="http://schemas.microsoft.com/office/drawing/2014/main" id="{7FCB38A0-5330-4A07-806E-E72866E7F9D9}"/>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1849F7B3-00E8-4A0D-9464-E21F845DCE0A}"/>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21510" name="Picture 10">
            <a:extLst>
              <a:ext uri="{FF2B5EF4-FFF2-40B4-BE49-F238E27FC236}">
                <a16:creationId xmlns:a16="http://schemas.microsoft.com/office/drawing/2014/main" id="{52BE0680-236C-4333-B07D-6FA3E02D0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arcador de contenido 4">
            <a:extLst>
              <a:ext uri="{FF2B5EF4-FFF2-40B4-BE49-F238E27FC236}">
                <a16:creationId xmlns:a16="http://schemas.microsoft.com/office/drawing/2014/main" id="{48B6A5B2-6F54-4B14-9DCC-3E72A7447A71}"/>
              </a:ext>
            </a:extLst>
          </p:cNvPr>
          <p:cNvSpPr txBox="1">
            <a:spLocks/>
          </p:cNvSpPr>
          <p:nvPr/>
        </p:nvSpPr>
        <p:spPr>
          <a:xfrm>
            <a:off x="762000" y="2873375"/>
            <a:ext cx="7848600" cy="6669088"/>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107000"/>
              </a:lnSpc>
              <a:spcAft>
                <a:spcPts val="800"/>
              </a:spcAft>
              <a:buFont typeface="Arial" pitchFamily="34" charset="0"/>
              <a:buNone/>
              <a:defRPr/>
            </a:pPr>
            <a:r>
              <a:rPr lang="es-ES" sz="4000" dirty="0">
                <a:latin typeface="Aharoni" panose="02010803020104030203" pitchFamily="2" charset="-79"/>
                <a:cs typeface="Aharoni" panose="02010803020104030203" pitchFamily="2" charset="-79"/>
              </a:rPr>
              <a:t>PROYECTO DE ACUERDO NO. 114</a:t>
            </a:r>
          </a:p>
          <a:p>
            <a:pPr algn="just" fontAlgn="auto">
              <a:lnSpc>
                <a:spcPct val="107000"/>
              </a:lnSpc>
              <a:spcAft>
                <a:spcPts val="800"/>
              </a:spcAft>
              <a:buFont typeface="Wingdings" panose="05000000000000000000" pitchFamily="2" charset="2"/>
              <a:buChar char=""/>
              <a:defRPr/>
            </a:pPr>
            <a:r>
              <a:rPr lang="es-ES" sz="4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“POR EL CUAL SE ESTABLECEN LOS FACTORES DE SUBSIDIO PARA LOS ESTRATOS 1 Y 2 Y LOS FACTORES DE APORTE SOLIDARIO PARA LOS ESTRATOS 5, 6, INDUSTRIAL Y COMERCIAL EN LOS SERVICIOS DE ACUEDUCTO, ALCANTARILLADO Y ASEO PARA EL DISTRITO DE CARTAGENA DE INDIAS D.T. y C”.</a:t>
            </a:r>
            <a:r>
              <a:rPr lang="es-CO" sz="4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a:t>
            </a:r>
            <a:r>
              <a:rPr lang="es-ES" sz="4100" b="1" i="1" dirty="0">
                <a:latin typeface="Century Gothic" panose="020B0502020202020204" pitchFamily="34" charset="0"/>
                <a:ea typeface="Times New Roman" panose="02020603050405020304" pitchFamily="18" charset="0"/>
                <a:cs typeface="Arial" panose="020B0604020202020204" pitchFamily="34" charset="0"/>
              </a:rPr>
              <a:t> </a:t>
            </a:r>
            <a:endParaRPr lang="es-CO" sz="4100" i="1" dirty="0">
              <a:latin typeface="Century Gothic" panose="020B0502020202020204" pitchFamily="34" charset="0"/>
              <a:ea typeface="Times New Roman" panose="02020603050405020304" pitchFamily="18" charset="0"/>
            </a:endParaRPr>
          </a:p>
          <a:p>
            <a:pPr algn="just" fontAlgn="auto">
              <a:lnSpc>
                <a:spcPct val="107000"/>
              </a:lnSpc>
              <a:spcAft>
                <a:spcPts val="80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Ponentes:</a:t>
            </a:r>
            <a:r>
              <a:rPr lang="es-ES" sz="3500" dirty="0">
                <a:latin typeface="Century Gothic" panose="020B0502020202020204" pitchFamily="34" charset="0"/>
                <a:ea typeface="Times New Roman" panose="02020603050405020304" pitchFamily="18" charset="0"/>
                <a:cs typeface="Arial" panose="020B0604020202020204" pitchFamily="34" charset="0"/>
              </a:rPr>
              <a:t> </a:t>
            </a:r>
            <a:r>
              <a:rPr lang="es-ES_tradnl" sz="5400" dirty="0">
                <a:solidFill>
                  <a:srgbClr val="000000"/>
                </a:solidFill>
                <a:latin typeface="Century Gothic" panose="020B0502020202020204" pitchFamily="34" charset="0"/>
                <a:ea typeface="Arial Unicode MS"/>
                <a:cs typeface="Times New Roman" panose="02020603050405020304" pitchFamily="18" charset="0"/>
              </a:rPr>
              <a:t>Oscar Alfonso Marín Villalba (C), Javier Julio Bejarano y Fernando David Niño Mendoza.</a:t>
            </a:r>
            <a:r>
              <a:rPr lang="es-ES_tradnl" sz="3600" dirty="0">
                <a:solidFill>
                  <a:srgbClr val="000000"/>
                </a:solidFill>
                <a:latin typeface="Century Gothic" panose="020B0502020202020204" pitchFamily="34" charset="0"/>
                <a:ea typeface="Arial Unicode MS"/>
                <a:cs typeface="Times New Roman" panose="02020603050405020304" pitchFamily="18" charset="0"/>
              </a:rPr>
              <a:t> </a:t>
            </a:r>
            <a:endParaRPr lang="es-CO" sz="3600" dirty="0">
              <a:ea typeface="Calibri" panose="020F0502020204030204" pitchFamily="34" charset="0"/>
              <a:cs typeface="Times New Roman" panose="02020603050405020304" pitchFamily="18" charset="0"/>
            </a:endParaRPr>
          </a:p>
          <a:p>
            <a:pPr marL="114300" indent="0" algn="just" fontAlgn="auto">
              <a:spcAft>
                <a:spcPts val="0"/>
              </a:spcAft>
              <a:buFont typeface="Arial" pitchFamily="34" charset="0"/>
              <a:buNone/>
              <a:defRPr/>
            </a:pPr>
            <a:r>
              <a:rPr lang="es-ES" sz="3500" dirty="0">
                <a:latin typeface="Century Gothic" panose="020B0502020202020204" pitchFamily="34" charset="0"/>
                <a:ea typeface="Times New Roman" panose="02020603050405020304" pitchFamily="18" charset="0"/>
                <a:cs typeface="Arial" panose="020B0604020202020204" pitchFamily="34" charset="0"/>
              </a:rPr>
              <a:t>                 </a:t>
            </a:r>
            <a:endParaRPr lang="es-CO" sz="3500" dirty="0">
              <a:latin typeface="Times New Roman" panose="02020603050405020304" pitchFamily="18" charset="0"/>
              <a:ea typeface="Times New Roman" panose="02020603050405020304" pitchFamily="18" charset="0"/>
            </a:endParaRPr>
          </a:p>
          <a:p>
            <a:pPr marL="457200" fontAlgn="auto">
              <a:spcAft>
                <a:spcPts val="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Audiencia Pública:</a:t>
            </a:r>
            <a:r>
              <a:rPr lang="es-ES" sz="3500" dirty="0">
                <a:latin typeface="Century Gothic" panose="020B0502020202020204" pitchFamily="34" charset="0"/>
                <a:ea typeface="Times New Roman" panose="02020603050405020304" pitchFamily="18" charset="0"/>
                <a:cs typeface="Arial" panose="020B0604020202020204" pitchFamily="34" charset="0"/>
              </a:rPr>
              <a:t> 1 y 4 de diciembre de  2021.</a:t>
            </a:r>
            <a:endParaRPr lang="es-CO" sz="3500" dirty="0">
              <a:latin typeface="Times New Roman" panose="02020603050405020304" pitchFamily="18" charset="0"/>
              <a:ea typeface="Times New Roman" panose="02020603050405020304" pitchFamily="18" charset="0"/>
            </a:endParaRPr>
          </a:p>
          <a:p>
            <a:pPr marL="0" indent="0" fontAlgn="auto">
              <a:spcAft>
                <a:spcPts val="0"/>
              </a:spcAft>
              <a:buFont typeface="Arial" pitchFamily="34" charset="0"/>
              <a:buNone/>
              <a:defRPr/>
            </a:pPr>
            <a:endParaRPr lang="es-CO" dirty="0"/>
          </a:p>
        </p:txBody>
      </p:sp>
      <p:sp>
        <p:nvSpPr>
          <p:cNvPr id="19" name="Marcador de contenido 4">
            <a:extLst>
              <a:ext uri="{FF2B5EF4-FFF2-40B4-BE49-F238E27FC236}">
                <a16:creationId xmlns:a16="http://schemas.microsoft.com/office/drawing/2014/main" id="{B9C99175-DFE7-4A8D-BF8F-ED9E414EED15}"/>
              </a:ext>
            </a:extLst>
          </p:cNvPr>
          <p:cNvSpPr txBox="1">
            <a:spLocks/>
          </p:cNvSpPr>
          <p:nvPr/>
        </p:nvSpPr>
        <p:spPr>
          <a:xfrm>
            <a:off x="9115425" y="2873375"/>
            <a:ext cx="7848600" cy="6669088"/>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107000"/>
              </a:lnSpc>
              <a:spcAft>
                <a:spcPts val="800"/>
              </a:spcAft>
              <a:buFont typeface="Arial" pitchFamily="34" charset="0"/>
              <a:buNone/>
              <a:defRPr/>
            </a:pPr>
            <a:r>
              <a:rPr lang="es-ES" sz="4000" dirty="0">
                <a:latin typeface="Aharoni" panose="02010803020104030203" pitchFamily="2" charset="-79"/>
                <a:cs typeface="Aharoni" panose="02010803020104030203" pitchFamily="2" charset="-79"/>
              </a:rPr>
              <a:t>PROYECTO DE ACUERDO NO. 115</a:t>
            </a:r>
          </a:p>
          <a:p>
            <a:pPr algn="just" fontAlgn="auto">
              <a:lnSpc>
                <a:spcPct val="107000"/>
              </a:lnSpc>
              <a:spcAft>
                <a:spcPts val="800"/>
              </a:spcAft>
              <a:defRPr/>
            </a:pPr>
            <a:r>
              <a:rPr lang="es-ES_tradnl" sz="2800" b="1" i="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a:t>
            </a:r>
            <a:r>
              <a:rPr lang="es-ES_tradnl" sz="28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POR MEDIO DEL CUAL SE AUTORIZA LA ASUNCION DE COMPROMISOS DE VIGENCIAS FUTURAS ORDINARIAS CON CARGO AL PRESUPUESTO DE LA VIGENCIA FISCAL 2021-2022, Y SE DICTAN OTRAS DISPOSICIONES”.</a:t>
            </a:r>
          </a:p>
          <a:p>
            <a:pPr algn="just" fontAlgn="auto">
              <a:lnSpc>
                <a:spcPct val="107000"/>
              </a:lnSpc>
              <a:spcAft>
                <a:spcPts val="80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Ponentes:</a:t>
            </a:r>
            <a:r>
              <a:rPr lang="es-ES" sz="3500" dirty="0">
                <a:latin typeface="Century Gothic" panose="020B0502020202020204" pitchFamily="34" charset="0"/>
                <a:ea typeface="Times New Roman" panose="02020603050405020304" pitchFamily="18" charset="0"/>
                <a:cs typeface="Arial" panose="020B0604020202020204" pitchFamily="34" charset="0"/>
              </a:rPr>
              <a:t> </a:t>
            </a:r>
            <a:r>
              <a:rPr lang="es-ES_tradnl" sz="3600" dirty="0">
                <a:solidFill>
                  <a:srgbClr val="000000"/>
                </a:solidFill>
                <a:latin typeface="Century Gothic" panose="020B0502020202020204" pitchFamily="34" charset="0"/>
                <a:ea typeface="Arial Unicode MS"/>
                <a:cs typeface="Times New Roman" panose="02020603050405020304" pitchFamily="18" charset="0"/>
              </a:rPr>
              <a:t>Liliana Margarita Suarez Betancourt (C), Gloria Isabel Estrada Benavides, Carolina lozano Benito Revollo y Carlos Alberto Barrios Gómez.</a:t>
            </a:r>
            <a:endParaRPr lang="es-CO" sz="3600" dirty="0">
              <a:latin typeface="Century Gothic" panose="020B0502020202020204" pitchFamily="34" charset="0"/>
              <a:ea typeface="Calibri" panose="020F0502020204030204" pitchFamily="34" charset="0"/>
              <a:cs typeface="Times New Roman" panose="02020603050405020304" pitchFamily="18" charset="0"/>
            </a:endParaRPr>
          </a:p>
          <a:p>
            <a:pPr marL="114300" indent="0" algn="just" fontAlgn="auto">
              <a:spcAft>
                <a:spcPts val="0"/>
              </a:spcAft>
              <a:buFont typeface="Arial" pitchFamily="34" charset="0"/>
              <a:buNone/>
              <a:defRPr/>
            </a:pPr>
            <a:r>
              <a:rPr lang="es-ES" sz="3500" dirty="0">
                <a:latin typeface="Century Gothic" panose="020B0502020202020204" pitchFamily="34" charset="0"/>
                <a:ea typeface="Times New Roman" panose="02020603050405020304" pitchFamily="18" charset="0"/>
                <a:cs typeface="Arial" panose="020B0604020202020204" pitchFamily="34" charset="0"/>
              </a:rPr>
              <a:t>                 </a:t>
            </a:r>
            <a:endParaRPr lang="es-CO" sz="3500" dirty="0">
              <a:latin typeface="Times New Roman" panose="02020603050405020304" pitchFamily="18" charset="0"/>
              <a:ea typeface="Times New Roman" panose="02020603050405020304" pitchFamily="18" charset="0"/>
            </a:endParaRPr>
          </a:p>
          <a:p>
            <a:pPr marL="457200" fontAlgn="auto">
              <a:spcAft>
                <a:spcPts val="0"/>
              </a:spcAft>
              <a:defRPr/>
            </a:pPr>
            <a:r>
              <a:rPr lang="es-ES" sz="3500" b="1" dirty="0">
                <a:latin typeface="Century Gothic" panose="020B0502020202020204" pitchFamily="34" charset="0"/>
                <a:ea typeface="Times New Roman" panose="02020603050405020304" pitchFamily="18" charset="0"/>
                <a:cs typeface="Arial" panose="020B0604020202020204" pitchFamily="34" charset="0"/>
              </a:rPr>
              <a:t>Audiencia Pública:</a:t>
            </a:r>
            <a:r>
              <a:rPr lang="es-ES" sz="3500" dirty="0">
                <a:latin typeface="Century Gothic" panose="020B0502020202020204" pitchFamily="34" charset="0"/>
                <a:ea typeface="Times New Roman" panose="02020603050405020304" pitchFamily="18" charset="0"/>
                <a:cs typeface="Arial" panose="020B0604020202020204" pitchFamily="34" charset="0"/>
              </a:rPr>
              <a:t>  04 de diciembre de 2021.</a:t>
            </a:r>
            <a:endParaRPr lang="es-CO" sz="3500" dirty="0">
              <a:latin typeface="Times New Roman" panose="02020603050405020304" pitchFamily="18" charset="0"/>
              <a:ea typeface="Times New Roman" panose="02020603050405020304" pitchFamily="18" charset="0"/>
            </a:endParaRPr>
          </a:p>
          <a:p>
            <a:pPr marL="0" indent="0" fontAlgn="auto">
              <a:spcAft>
                <a:spcPts val="0"/>
              </a:spcAft>
              <a:buFont typeface="Arial" pitchFamily="34" charset="0"/>
              <a:buNone/>
              <a:defRPr/>
            </a:pPr>
            <a:endParaRPr lang="es-CO"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D0500"/>
        </a:solidFill>
        <a:effectLst/>
      </p:bgPr>
    </p:bg>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7D36F0FF-9FBC-490A-90CB-0D00A70176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1" name="Group 3">
            <a:extLst>
              <a:ext uri="{FF2B5EF4-FFF2-40B4-BE49-F238E27FC236}">
                <a16:creationId xmlns:a16="http://schemas.microsoft.com/office/drawing/2014/main" id="{09E23D05-F9A5-44E0-B4F4-9C3EE29D362F}"/>
              </a:ext>
            </a:extLst>
          </p:cNvPr>
          <p:cNvGrpSpPr>
            <a:grpSpLocks/>
          </p:cNvGrpSpPr>
          <p:nvPr/>
        </p:nvGrpSpPr>
        <p:grpSpPr bwMode="auto">
          <a:xfrm>
            <a:off x="14135100" y="-2084388"/>
            <a:ext cx="5657850" cy="5657851"/>
            <a:chOff x="0" y="0"/>
            <a:chExt cx="6350000" cy="6350000"/>
          </a:xfrm>
        </p:grpSpPr>
        <p:sp>
          <p:nvSpPr>
            <p:cNvPr id="22538" name="Freeform 4">
              <a:extLst>
                <a:ext uri="{FF2B5EF4-FFF2-40B4-BE49-F238E27FC236}">
                  <a16:creationId xmlns:a16="http://schemas.microsoft.com/office/drawing/2014/main" id="{005D7057-3986-4AE2-8FCA-998A26661F1C}"/>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98C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22532" name="TextBox 5">
            <a:extLst>
              <a:ext uri="{FF2B5EF4-FFF2-40B4-BE49-F238E27FC236}">
                <a16:creationId xmlns:a16="http://schemas.microsoft.com/office/drawing/2014/main" id="{F1EB2610-FF54-4424-8CDF-D30F9BDA869F}"/>
              </a:ext>
            </a:extLst>
          </p:cNvPr>
          <p:cNvSpPr txBox="1">
            <a:spLocks noChangeArrowheads="1"/>
          </p:cNvSpPr>
          <p:nvPr/>
        </p:nvSpPr>
        <p:spPr bwMode="auto">
          <a:xfrm>
            <a:off x="4121150" y="452438"/>
            <a:ext cx="974090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ES" altLang="es-CO" sz="7200">
                <a:solidFill>
                  <a:schemeClr val="bg1"/>
                </a:solidFill>
                <a:latin typeface="Aharoni" pitchFamily="2" charset="0"/>
                <a:cs typeface="Aharoni" pitchFamily="2" charset="0"/>
              </a:rPr>
              <a:t>PROYECTOS DE ACUERDO 2021</a:t>
            </a:r>
            <a:endParaRPr lang="en-US" altLang="es-CO" sz="4400">
              <a:solidFill>
                <a:srgbClr val="FFFFFF"/>
              </a:solidFill>
              <a:latin typeface="Poppins Medium"/>
            </a:endParaRPr>
          </a:p>
        </p:txBody>
      </p:sp>
      <p:grpSp>
        <p:nvGrpSpPr>
          <p:cNvPr id="22533" name="Group 7">
            <a:extLst>
              <a:ext uri="{FF2B5EF4-FFF2-40B4-BE49-F238E27FC236}">
                <a16:creationId xmlns:a16="http://schemas.microsoft.com/office/drawing/2014/main" id="{698603DF-C8B0-437B-AC4F-0637A8069450}"/>
              </a:ext>
            </a:extLst>
          </p:cNvPr>
          <p:cNvGrpSpPr>
            <a:grpSpLocks/>
          </p:cNvGrpSpPr>
          <p:nvPr/>
        </p:nvGrpSpPr>
        <p:grpSpPr bwMode="auto">
          <a:xfrm>
            <a:off x="14514513" y="373063"/>
            <a:ext cx="3473450" cy="2100262"/>
            <a:chOff x="0" y="0"/>
            <a:chExt cx="4630157" cy="2799498"/>
          </a:xfrm>
        </p:grpSpPr>
        <p:sp>
          <p:nvSpPr>
            <p:cNvPr id="8" name="TextBox 8">
              <a:extLst>
                <a:ext uri="{FF2B5EF4-FFF2-40B4-BE49-F238E27FC236}">
                  <a16:creationId xmlns:a16="http://schemas.microsoft.com/office/drawing/2014/main" id="{3619C9CA-AB10-4B38-9B90-5B38C85046D6}"/>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7D44F149-10FF-47B6-98F7-2BEC68F13967}"/>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22534" name="Picture 10">
            <a:extLst>
              <a:ext uri="{FF2B5EF4-FFF2-40B4-BE49-F238E27FC236}">
                <a16:creationId xmlns:a16="http://schemas.microsoft.com/office/drawing/2014/main" id="{AC7DA6A3-31A5-4270-ABD9-AACA48661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arcador de contenido 4">
            <a:extLst>
              <a:ext uri="{FF2B5EF4-FFF2-40B4-BE49-F238E27FC236}">
                <a16:creationId xmlns:a16="http://schemas.microsoft.com/office/drawing/2014/main" id="{C2BBFFED-442B-4B78-986E-CA8522466489}"/>
              </a:ext>
            </a:extLst>
          </p:cNvPr>
          <p:cNvSpPr txBox="1">
            <a:spLocks/>
          </p:cNvSpPr>
          <p:nvPr/>
        </p:nvSpPr>
        <p:spPr>
          <a:xfrm>
            <a:off x="2095500" y="2913063"/>
            <a:ext cx="13792200" cy="6669087"/>
          </a:xfrm>
          <a:prstGeom prst="rect">
            <a:avLst/>
          </a:prstGeom>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87000"/>
              </a:lnSpc>
              <a:spcAft>
                <a:spcPts val="800"/>
              </a:spcAft>
              <a:buFont typeface="Arial" panose="020B0604020202020204" pitchFamily="34" charset="0"/>
              <a:buNone/>
            </a:pPr>
            <a:r>
              <a:rPr lang="es-ES" altLang="es-CO" sz="3100">
                <a:latin typeface="Aharoni" pitchFamily="2" charset="0"/>
                <a:cs typeface="Aharoni" pitchFamily="2" charset="0"/>
              </a:rPr>
              <a:t>PROYECTO DE ACUERDO NO. 116</a:t>
            </a:r>
          </a:p>
          <a:p>
            <a:pPr algn="just" eaLnBrk="1" hangingPunct="1">
              <a:lnSpc>
                <a:spcPct val="87000"/>
              </a:lnSpc>
              <a:spcAft>
                <a:spcPts val="800"/>
              </a:spcAft>
              <a:buFont typeface="Wingdings" panose="05000000000000000000" pitchFamily="2" charset="2"/>
              <a:buChar char=""/>
            </a:pPr>
            <a:r>
              <a:rPr lang="es-ES" altLang="es-CO" sz="3100" b="1">
                <a:solidFill>
                  <a:srgbClr val="000000"/>
                </a:solidFill>
                <a:latin typeface="Century Gothic" panose="020B0502020202020204" pitchFamily="34" charset="0"/>
                <a:ea typeface="Calibri" panose="020F0502020204030204" pitchFamily="34" charset="0"/>
                <a:cs typeface="Times New Roman" panose="02020603050405020304" pitchFamily="18" charset="0"/>
              </a:rPr>
              <a:t>“POR MEDIO DEL CUAL S</a:t>
            </a:r>
            <a:r>
              <a:rPr lang="es-ES" altLang="es-CO" sz="3400" b="1">
                <a:solidFill>
                  <a:srgbClr val="000000"/>
                </a:solidFill>
                <a:latin typeface="Century Gothic" panose="020B0502020202020204" pitchFamily="34" charset="0"/>
                <a:ea typeface="Calibri" panose="020F0502020204030204" pitchFamily="34" charset="0"/>
                <a:cs typeface="Times New Roman" panose="02020603050405020304" pitchFamily="18" charset="0"/>
              </a:rPr>
              <a:t>E REALIZA UNA INCORPORACION Y UNOS TRASLADOS EN EL PRESUPUESTO DE RENTAS, RECURSOSO DE CAPITAL YY RECURSOS DE FONDOS ESPECIALES; LAS APROPIACIONES DE FUNCIONAMIENTO Y DE SERVICIO DE LA DEUDA, ASI COMO EN EL PLAN DE INVERSIONES CON ENFOQUE DE GENERO PARA LA VOGENCIA FISCAL DEL 1° DE ENERO AL 31 DE DICIEMBRE DE 2021 EN EL DISTRITO TURISTICO Y CULTURAL DE CARTAGENA DE INDIAS Y SE DICTAN OTRAS DISPOSICIONES”.</a:t>
            </a:r>
            <a:r>
              <a:rPr lang="es-ES" altLang="es-CO" b="1" i="1">
                <a:latin typeface="Century Gothic" panose="020B0502020202020204" pitchFamily="34" charset="0"/>
                <a:ea typeface="Times New Roman" panose="02020603050405020304" pitchFamily="18" charset="0"/>
                <a:cs typeface="Arial" panose="020B0604020202020204" pitchFamily="34" charset="0"/>
              </a:rPr>
              <a:t> </a:t>
            </a:r>
            <a:endParaRPr lang="es-CO" altLang="es-CO" i="1">
              <a:latin typeface="Century Gothic" panose="020B0502020202020204" pitchFamily="34" charset="0"/>
              <a:ea typeface="Calibri" panose="020F0502020204030204" pitchFamily="34" charset="0"/>
              <a:cs typeface="Times New Roman" panose="02020603050405020304" pitchFamily="18" charset="0"/>
            </a:endParaRPr>
          </a:p>
          <a:p>
            <a:pPr algn="just" eaLnBrk="1" hangingPunct="1">
              <a:lnSpc>
                <a:spcPct val="87000"/>
              </a:lnSpc>
              <a:spcAft>
                <a:spcPts val="800"/>
              </a:spcAft>
            </a:pPr>
            <a:r>
              <a:rPr lang="es-ES" altLang="es-CO" sz="2700" b="1">
                <a:latin typeface="Century Gothic" panose="020B0502020202020204" pitchFamily="34" charset="0"/>
                <a:ea typeface="Times New Roman" panose="02020603050405020304" pitchFamily="18" charset="0"/>
                <a:cs typeface="Arial" panose="020B0604020202020204" pitchFamily="34" charset="0"/>
              </a:rPr>
              <a:t>Ponentes</a:t>
            </a:r>
            <a:r>
              <a:rPr lang="es-ES" altLang="es-CO" sz="2700" b="1">
                <a:latin typeface="Century Gothic" panose="020B0502020202020204" pitchFamily="34" charset="0"/>
                <a:cs typeface="Times New Roman" panose="02020603050405020304" pitchFamily="18" charset="0"/>
              </a:rPr>
              <a:t>: </a:t>
            </a:r>
            <a:r>
              <a:rPr lang="es-ES_tradnl" altLang="es-CO" sz="4200" b="1">
                <a:solidFill>
                  <a:srgbClr val="000000"/>
                </a:solidFill>
                <a:latin typeface="Century Gothic" panose="020B0502020202020204" pitchFamily="34" charset="0"/>
                <a:cs typeface="Times New Roman" panose="02020603050405020304" pitchFamily="18" charset="0"/>
              </a:rPr>
              <a:t> </a:t>
            </a:r>
            <a:r>
              <a:rPr lang="es-ES_tradnl" altLang="es-CO" sz="2800">
                <a:solidFill>
                  <a:srgbClr val="000000"/>
                </a:solidFill>
                <a:latin typeface="Century Gothic" panose="020B0502020202020204" pitchFamily="34" charset="0"/>
                <a:cs typeface="Times New Roman" panose="02020603050405020304" pitchFamily="18" charset="0"/>
              </a:rPr>
              <a:t>Oscar </a:t>
            </a:r>
            <a:r>
              <a:rPr lang="es-ES_tradnl" altLang="es-CO" sz="2800">
                <a:solidFill>
                  <a:srgbClr val="000000"/>
                </a:solidFill>
                <a:latin typeface="Century Gothic" panose="020B0502020202020204" pitchFamily="34" charset="0"/>
                <a:ea typeface="Arial Unicode MS"/>
                <a:cs typeface="Arial Unicode MS"/>
              </a:rPr>
              <a:t>Alfonso Marin Villalba (C), Luis Javier Cassiani Valiente Oscar y Claudia Arboleda Torres. </a:t>
            </a:r>
            <a:endParaRPr lang="es-CO" altLang="es-CO" sz="2800">
              <a:cs typeface="Calibri" panose="020F0502020204030204" pitchFamily="34" charset="0"/>
            </a:endParaRPr>
          </a:p>
          <a:p>
            <a:pPr algn="just" eaLnBrk="1" hangingPunct="1">
              <a:lnSpc>
                <a:spcPct val="80000"/>
              </a:lnSpc>
              <a:buFont typeface="Arial" panose="020B0604020202020204" pitchFamily="34" charset="0"/>
              <a:buNone/>
            </a:pPr>
            <a:r>
              <a:rPr lang="es-ES" altLang="es-CO" sz="2700">
                <a:latin typeface="Century Gothic" panose="020B0502020202020204" pitchFamily="34" charset="0"/>
                <a:cs typeface="Times New Roman" panose="02020603050405020304" pitchFamily="18" charset="0"/>
              </a:rPr>
              <a:t>                 </a:t>
            </a:r>
            <a:endParaRPr lang="es-CO" altLang="es-CO" sz="2700">
              <a:latin typeface="Times New Roman" panose="02020603050405020304" pitchFamily="18" charset="0"/>
              <a:cs typeface="Times New Roman" panose="02020603050405020304" pitchFamily="18" charset="0"/>
            </a:endParaRPr>
          </a:p>
          <a:p>
            <a:pPr eaLnBrk="1" hangingPunct="1">
              <a:lnSpc>
                <a:spcPct val="80000"/>
              </a:lnSpc>
            </a:pPr>
            <a:r>
              <a:rPr lang="es-ES" altLang="es-CO" b="1">
                <a:latin typeface="Century Gothic" panose="020B0502020202020204" pitchFamily="34" charset="0"/>
                <a:cs typeface="Times New Roman" panose="02020603050405020304" pitchFamily="18" charset="0"/>
              </a:rPr>
              <a:t>Audiencia Pública:</a:t>
            </a:r>
            <a:r>
              <a:rPr lang="es-ES" altLang="es-CO">
                <a:latin typeface="Century Gothic" panose="020B0502020202020204" pitchFamily="34" charset="0"/>
                <a:cs typeface="Times New Roman" panose="02020603050405020304" pitchFamily="18" charset="0"/>
              </a:rPr>
              <a:t> 15 de diciembre de  2021.</a:t>
            </a:r>
            <a:endParaRPr lang="es-CO" altLang="es-CO">
              <a:latin typeface="Times New Roman" panose="02020603050405020304" pitchFamily="18" charset="0"/>
              <a:cs typeface="Times New Roman" panose="02020603050405020304" pitchFamily="18" charset="0"/>
            </a:endParaRPr>
          </a:p>
          <a:p>
            <a:pPr eaLnBrk="1" hangingPunct="1">
              <a:lnSpc>
                <a:spcPct val="80000"/>
              </a:lnSpc>
              <a:buFont typeface="Arial" panose="020B0604020202020204" pitchFamily="34" charset="0"/>
              <a:buNone/>
            </a:pPr>
            <a:endParaRPr lang="es-CO" altLang="es-CO" sz="25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AEAC7258-C60A-4A3B-8FC2-0C6F2275D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Group 3">
            <a:extLst>
              <a:ext uri="{FF2B5EF4-FFF2-40B4-BE49-F238E27FC236}">
                <a16:creationId xmlns:a16="http://schemas.microsoft.com/office/drawing/2014/main" id="{8FC6AE6F-A115-4C82-BF4D-A37A7F738BCD}"/>
              </a:ext>
            </a:extLst>
          </p:cNvPr>
          <p:cNvGrpSpPr>
            <a:grpSpLocks/>
          </p:cNvGrpSpPr>
          <p:nvPr/>
        </p:nvGrpSpPr>
        <p:grpSpPr bwMode="auto">
          <a:xfrm>
            <a:off x="14135100" y="-2084388"/>
            <a:ext cx="5657850" cy="5657851"/>
            <a:chOff x="0" y="0"/>
            <a:chExt cx="6350000" cy="6350000"/>
          </a:xfrm>
        </p:grpSpPr>
        <p:sp>
          <p:nvSpPr>
            <p:cNvPr id="23562" name="Freeform 4">
              <a:extLst>
                <a:ext uri="{FF2B5EF4-FFF2-40B4-BE49-F238E27FC236}">
                  <a16:creationId xmlns:a16="http://schemas.microsoft.com/office/drawing/2014/main" id="{D73B6855-226B-4C2E-9364-C71E4CACED3E}"/>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23556" name="TextBox 5">
            <a:extLst>
              <a:ext uri="{FF2B5EF4-FFF2-40B4-BE49-F238E27FC236}">
                <a16:creationId xmlns:a16="http://schemas.microsoft.com/office/drawing/2014/main" id="{413941AE-1EA3-446F-985E-2533B4D8441C}"/>
              </a:ext>
            </a:extLst>
          </p:cNvPr>
          <p:cNvSpPr txBox="1">
            <a:spLocks noChangeArrowheads="1"/>
          </p:cNvSpPr>
          <p:nvPr/>
        </p:nvSpPr>
        <p:spPr bwMode="auto">
          <a:xfrm>
            <a:off x="3357563" y="498475"/>
            <a:ext cx="10440987"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CO" altLang="es-CO" sz="6600">
                <a:latin typeface="Aharoni" pitchFamily="2" charset="0"/>
                <a:cs typeface="Aharoni" pitchFamily="2" charset="0"/>
              </a:rPr>
              <a:t>TRAMITE DE PROYECTOS DE ACUERDO 2021</a:t>
            </a:r>
            <a:endParaRPr lang="en-US" altLang="es-CO" sz="6000">
              <a:latin typeface="Poppins Medium"/>
            </a:endParaRPr>
          </a:p>
        </p:txBody>
      </p:sp>
      <p:grpSp>
        <p:nvGrpSpPr>
          <p:cNvPr id="23557" name="Group 7">
            <a:extLst>
              <a:ext uri="{FF2B5EF4-FFF2-40B4-BE49-F238E27FC236}">
                <a16:creationId xmlns:a16="http://schemas.microsoft.com/office/drawing/2014/main" id="{CFE7122C-A00B-4028-9C67-AC5FE7BFCBC4}"/>
              </a:ext>
            </a:extLst>
          </p:cNvPr>
          <p:cNvGrpSpPr>
            <a:grpSpLocks/>
          </p:cNvGrpSpPr>
          <p:nvPr/>
        </p:nvGrpSpPr>
        <p:grpSpPr bwMode="auto">
          <a:xfrm>
            <a:off x="14514513" y="458788"/>
            <a:ext cx="3473450" cy="2100262"/>
            <a:chOff x="0" y="0"/>
            <a:chExt cx="4630157" cy="2799498"/>
          </a:xfrm>
        </p:grpSpPr>
        <p:sp>
          <p:nvSpPr>
            <p:cNvPr id="8" name="TextBox 8">
              <a:extLst>
                <a:ext uri="{FF2B5EF4-FFF2-40B4-BE49-F238E27FC236}">
                  <a16:creationId xmlns:a16="http://schemas.microsoft.com/office/drawing/2014/main" id="{FEA051B2-721D-4E7A-BD42-6E7BD38762D3}"/>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F4E32850-0C20-4508-82E4-913689250DDA}"/>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23558" name="Picture 10">
            <a:extLst>
              <a:ext uri="{FF2B5EF4-FFF2-40B4-BE49-F238E27FC236}">
                <a16:creationId xmlns:a16="http://schemas.microsoft.com/office/drawing/2014/main" id="{2EABEECB-DA67-4713-BDBA-2AC789006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Marcador de contenido 6">
            <a:extLst>
              <a:ext uri="{FF2B5EF4-FFF2-40B4-BE49-F238E27FC236}">
                <a16:creationId xmlns:a16="http://schemas.microsoft.com/office/drawing/2014/main" id="{D2A8F183-A6B1-4701-B330-1A8F1F42452F}"/>
              </a:ext>
            </a:extLst>
          </p:cNvPr>
          <p:cNvGraphicFramePr>
            <a:graphicFrameLocks/>
          </p:cNvGraphicFramePr>
          <p:nvPr/>
        </p:nvGraphicFramePr>
        <p:xfrm>
          <a:off x="1793588" y="3027658"/>
          <a:ext cx="14284611" cy="6515324"/>
        </p:xfrm>
        <a:graphic>
          <a:graphicData uri="http://schemas.openxmlformats.org/drawingml/2006/table">
            <a:tbl>
              <a:tblPr firstRow="1" firstCol="1" bandRow="1">
                <a:tableStyleId>{93296810-A885-4BE3-A3E7-6D5BEEA58F35}</a:tableStyleId>
              </a:tblPr>
              <a:tblGrid>
                <a:gridCol w="2065246">
                  <a:extLst>
                    <a:ext uri="{9D8B030D-6E8A-4147-A177-3AD203B41FA5}">
                      <a16:colId xmlns:a16="http://schemas.microsoft.com/office/drawing/2014/main" val="20000"/>
                    </a:ext>
                  </a:extLst>
                </a:gridCol>
                <a:gridCol w="2092782">
                  <a:extLst>
                    <a:ext uri="{9D8B030D-6E8A-4147-A177-3AD203B41FA5}">
                      <a16:colId xmlns:a16="http://schemas.microsoft.com/office/drawing/2014/main" val="20001"/>
                    </a:ext>
                  </a:extLst>
                </a:gridCol>
                <a:gridCol w="2287833">
                  <a:extLst>
                    <a:ext uri="{9D8B030D-6E8A-4147-A177-3AD203B41FA5}">
                      <a16:colId xmlns:a16="http://schemas.microsoft.com/office/drawing/2014/main" val="20002"/>
                    </a:ext>
                  </a:extLst>
                </a:gridCol>
                <a:gridCol w="1842657">
                  <a:extLst>
                    <a:ext uri="{9D8B030D-6E8A-4147-A177-3AD203B41FA5}">
                      <a16:colId xmlns:a16="http://schemas.microsoft.com/office/drawing/2014/main" val="20003"/>
                    </a:ext>
                  </a:extLst>
                </a:gridCol>
                <a:gridCol w="1723333">
                  <a:extLst>
                    <a:ext uri="{9D8B030D-6E8A-4147-A177-3AD203B41FA5}">
                      <a16:colId xmlns:a16="http://schemas.microsoft.com/office/drawing/2014/main" val="20004"/>
                    </a:ext>
                  </a:extLst>
                </a:gridCol>
                <a:gridCol w="1626956">
                  <a:extLst>
                    <a:ext uri="{9D8B030D-6E8A-4147-A177-3AD203B41FA5}">
                      <a16:colId xmlns:a16="http://schemas.microsoft.com/office/drawing/2014/main" val="20005"/>
                    </a:ext>
                  </a:extLst>
                </a:gridCol>
                <a:gridCol w="1216198">
                  <a:extLst>
                    <a:ext uri="{9D8B030D-6E8A-4147-A177-3AD203B41FA5}">
                      <a16:colId xmlns:a16="http://schemas.microsoft.com/office/drawing/2014/main" val="20006"/>
                    </a:ext>
                  </a:extLst>
                </a:gridCol>
                <a:gridCol w="1429606">
                  <a:extLst>
                    <a:ext uri="{9D8B030D-6E8A-4147-A177-3AD203B41FA5}">
                      <a16:colId xmlns:a16="http://schemas.microsoft.com/office/drawing/2014/main" val="20007"/>
                    </a:ext>
                  </a:extLst>
                </a:gridCol>
              </a:tblGrid>
              <a:tr h="718844">
                <a:tc gridSpan="8">
                  <a:txBody>
                    <a:bodyPr/>
                    <a:lstStyle/>
                    <a:p>
                      <a:pPr algn="ctr"/>
                      <a:r>
                        <a:rPr lang="es-ES" sz="2000" dirty="0">
                          <a:effectLst/>
                        </a:rPr>
                        <a:t>RELACION DE PROYECTOS DE ACUERDO RADICADOS</a:t>
                      </a:r>
                      <a:endParaRPr lang="es-C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3807114">
                <a:tc>
                  <a:txBody>
                    <a:bodyPr/>
                    <a:lstStyle/>
                    <a:p>
                      <a:pPr marL="71755" marR="71755">
                        <a:spcAft>
                          <a:spcPts val="0"/>
                        </a:spcAft>
                      </a:pPr>
                      <a:r>
                        <a:rPr lang="es-ES" sz="2400" dirty="0">
                          <a:effectLst/>
                        </a:rPr>
                        <a:t>Total Radicados COMISION 2da</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lgn="just">
                        <a:spcAft>
                          <a:spcPts val="0"/>
                        </a:spcAft>
                      </a:pPr>
                      <a:r>
                        <a:rPr lang="es-ES" sz="2000" dirty="0">
                          <a:effectLst/>
                        </a:rPr>
                        <a:t>APROBADOS</a:t>
                      </a:r>
                      <a:endParaRPr lang="es-C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lgn="just">
                        <a:spcAft>
                          <a:spcPts val="0"/>
                        </a:spcAft>
                      </a:pPr>
                      <a:r>
                        <a:rPr lang="es-ES" sz="2000" dirty="0">
                          <a:effectLst/>
                        </a:rPr>
                        <a:t>SANCIONADOS</a:t>
                      </a:r>
                      <a:endParaRPr lang="es-C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lgn="just">
                        <a:spcAft>
                          <a:spcPts val="0"/>
                        </a:spcAft>
                      </a:pPr>
                      <a:r>
                        <a:rPr lang="es-ES" sz="2000" dirty="0">
                          <a:effectLst/>
                        </a:rPr>
                        <a:t>OBJETADOS</a:t>
                      </a:r>
                      <a:endParaRPr lang="es-C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lgn="just">
                        <a:spcAft>
                          <a:spcPts val="0"/>
                        </a:spcAft>
                      </a:pPr>
                      <a:r>
                        <a:rPr lang="es-ES" sz="2000" dirty="0">
                          <a:effectLst/>
                        </a:rPr>
                        <a:t>ARCHIVADOS</a:t>
                      </a:r>
                      <a:endParaRPr lang="es-C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lgn="just">
                        <a:spcAft>
                          <a:spcPts val="0"/>
                        </a:spcAft>
                      </a:pPr>
                      <a:r>
                        <a:rPr lang="es-ES" sz="2000" dirty="0">
                          <a:effectLst/>
                        </a:rPr>
                        <a:t>RETIRADOS</a:t>
                      </a:r>
                      <a:endParaRPr lang="es-C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lgn="just">
                        <a:spcAft>
                          <a:spcPts val="0"/>
                        </a:spcAft>
                      </a:pPr>
                      <a:r>
                        <a:rPr lang="es-ES" sz="2000">
                          <a:effectLst/>
                        </a:rPr>
                        <a:t>DEVUELTO</a:t>
                      </a:r>
                      <a:endParaRPr lang="es-CO"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lgn="just">
                        <a:spcAft>
                          <a:spcPts val="0"/>
                        </a:spcAft>
                      </a:pPr>
                      <a:r>
                        <a:rPr lang="es-ES" sz="2000">
                          <a:effectLst/>
                        </a:rPr>
                        <a:t>PENDIENTES TRAMITE </a:t>
                      </a:r>
                      <a:endParaRPr lang="es-CO"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extLst>
                  <a:ext uri="{0D108BD9-81ED-4DB2-BD59-A6C34878D82A}">
                    <a16:rowId xmlns:a16="http://schemas.microsoft.com/office/drawing/2014/main" val="10001"/>
                  </a:ext>
                </a:extLst>
              </a:tr>
              <a:tr h="1989366">
                <a:tc>
                  <a:txBody>
                    <a:bodyPr/>
                    <a:lstStyle/>
                    <a:p>
                      <a:pPr algn="ctr"/>
                      <a:r>
                        <a:rPr lang="es-ES" sz="3200" b="1" dirty="0">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CO"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2000" b="1" dirty="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s-CO"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2000" b="1" dirty="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s-CO"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2000" b="1" dirty="0">
                          <a:effectLst/>
                        </a:rPr>
                        <a:t>2</a:t>
                      </a:r>
                      <a:endParaRPr lang="es-CO"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20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CO"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2000" b="1" dirty="0">
                          <a:effectLst/>
                        </a:rPr>
                        <a:t>0</a:t>
                      </a:r>
                      <a:endParaRPr lang="es-CO"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2000" b="1" dirty="0">
                          <a:effectLst/>
                        </a:rPr>
                        <a:t>0</a:t>
                      </a:r>
                      <a:endParaRPr lang="es-CO"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2000" b="1" dirty="0">
                          <a:effectLst/>
                        </a:rPr>
                        <a:t>3</a:t>
                      </a:r>
                      <a:endParaRPr lang="es-CO"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7A4CFEFA-5091-4ED8-BFC7-A75487398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Group 3">
            <a:extLst>
              <a:ext uri="{FF2B5EF4-FFF2-40B4-BE49-F238E27FC236}">
                <a16:creationId xmlns:a16="http://schemas.microsoft.com/office/drawing/2014/main" id="{0313F060-9674-4EDC-87EE-87CFD4823ABD}"/>
              </a:ext>
            </a:extLst>
          </p:cNvPr>
          <p:cNvGrpSpPr>
            <a:grpSpLocks/>
          </p:cNvGrpSpPr>
          <p:nvPr/>
        </p:nvGrpSpPr>
        <p:grpSpPr bwMode="auto">
          <a:xfrm>
            <a:off x="14135100" y="-2084388"/>
            <a:ext cx="5657850" cy="5657851"/>
            <a:chOff x="0" y="0"/>
            <a:chExt cx="6350000" cy="6350000"/>
          </a:xfrm>
        </p:grpSpPr>
        <p:sp>
          <p:nvSpPr>
            <p:cNvPr id="24615" name="Freeform 4">
              <a:extLst>
                <a:ext uri="{FF2B5EF4-FFF2-40B4-BE49-F238E27FC236}">
                  <a16:creationId xmlns:a16="http://schemas.microsoft.com/office/drawing/2014/main" id="{D6D0B349-7787-4CF2-B5F5-E4DF1D5889E0}"/>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24580" name="TextBox 5">
            <a:extLst>
              <a:ext uri="{FF2B5EF4-FFF2-40B4-BE49-F238E27FC236}">
                <a16:creationId xmlns:a16="http://schemas.microsoft.com/office/drawing/2014/main" id="{7E2E1B9C-0A7E-48FA-8DED-D5D26E245940}"/>
              </a:ext>
            </a:extLst>
          </p:cNvPr>
          <p:cNvSpPr txBox="1">
            <a:spLocks noChangeArrowheads="1"/>
          </p:cNvSpPr>
          <p:nvPr/>
        </p:nvSpPr>
        <p:spPr bwMode="auto">
          <a:xfrm>
            <a:off x="3357563" y="498475"/>
            <a:ext cx="10440987"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CO" altLang="es-CO" sz="5400">
                <a:latin typeface="Aharoni" pitchFamily="2" charset="0"/>
                <a:cs typeface="Aharoni" pitchFamily="2" charset="0"/>
              </a:rPr>
              <a:t>PROYECTOS DE ACUERDO APROBADOS Y SANCIONADOS</a:t>
            </a:r>
            <a:endParaRPr lang="en-US" altLang="es-CO" sz="4800">
              <a:latin typeface="Poppins Medium"/>
            </a:endParaRPr>
          </a:p>
        </p:txBody>
      </p:sp>
      <p:grpSp>
        <p:nvGrpSpPr>
          <p:cNvPr id="24581" name="Group 7">
            <a:extLst>
              <a:ext uri="{FF2B5EF4-FFF2-40B4-BE49-F238E27FC236}">
                <a16:creationId xmlns:a16="http://schemas.microsoft.com/office/drawing/2014/main" id="{EC97EDF2-F4DB-4121-AF0B-7151E8060374}"/>
              </a:ext>
            </a:extLst>
          </p:cNvPr>
          <p:cNvGrpSpPr>
            <a:grpSpLocks/>
          </p:cNvGrpSpPr>
          <p:nvPr/>
        </p:nvGrpSpPr>
        <p:grpSpPr bwMode="auto">
          <a:xfrm>
            <a:off x="14514513" y="458788"/>
            <a:ext cx="3473450" cy="2100262"/>
            <a:chOff x="0" y="0"/>
            <a:chExt cx="4630157" cy="2799498"/>
          </a:xfrm>
        </p:grpSpPr>
        <p:sp>
          <p:nvSpPr>
            <p:cNvPr id="8" name="TextBox 8">
              <a:extLst>
                <a:ext uri="{FF2B5EF4-FFF2-40B4-BE49-F238E27FC236}">
                  <a16:creationId xmlns:a16="http://schemas.microsoft.com/office/drawing/2014/main" id="{487407CA-8547-424C-B9EE-BF5BDE4C9EC3}"/>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2E9C8F17-1E3B-4F78-8663-07F9D7C13F79}"/>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24582" name="Picture 10">
            <a:extLst>
              <a:ext uri="{FF2B5EF4-FFF2-40B4-BE49-F238E27FC236}">
                <a16:creationId xmlns:a16="http://schemas.microsoft.com/office/drawing/2014/main" id="{2370B7A4-6984-4D17-85A4-76713F770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Marcador de contenido 7">
            <a:extLst>
              <a:ext uri="{FF2B5EF4-FFF2-40B4-BE49-F238E27FC236}">
                <a16:creationId xmlns:a16="http://schemas.microsoft.com/office/drawing/2014/main" id="{07F6826F-5446-446C-B98C-A900A9A7A154}"/>
              </a:ext>
            </a:extLst>
          </p:cNvPr>
          <p:cNvGraphicFramePr>
            <a:graphicFrameLocks/>
          </p:cNvGraphicFramePr>
          <p:nvPr/>
        </p:nvGraphicFramePr>
        <p:xfrm>
          <a:off x="838200" y="3068638"/>
          <a:ext cx="15963900" cy="6575425"/>
        </p:xfrm>
        <a:graphic>
          <a:graphicData uri="http://schemas.openxmlformats.org/drawingml/2006/table">
            <a:tbl>
              <a:tblPr firstRow="1" firstCol="1" bandRow="1">
                <a:tableStyleId>{93296810-A885-4BE3-A3E7-6D5BEEA58F35}</a:tableStyleId>
              </a:tblPr>
              <a:tblGrid>
                <a:gridCol w="956231">
                  <a:extLst>
                    <a:ext uri="{9D8B030D-6E8A-4147-A177-3AD203B41FA5}">
                      <a16:colId xmlns:a16="http://schemas.microsoft.com/office/drawing/2014/main" val="20000"/>
                    </a:ext>
                  </a:extLst>
                </a:gridCol>
                <a:gridCol w="3814669">
                  <a:extLst>
                    <a:ext uri="{9D8B030D-6E8A-4147-A177-3AD203B41FA5}">
                      <a16:colId xmlns:a16="http://schemas.microsoft.com/office/drawing/2014/main" val="20001"/>
                    </a:ext>
                  </a:extLst>
                </a:gridCol>
                <a:gridCol w="2482783">
                  <a:extLst>
                    <a:ext uri="{9D8B030D-6E8A-4147-A177-3AD203B41FA5}">
                      <a16:colId xmlns:a16="http://schemas.microsoft.com/office/drawing/2014/main" val="20002"/>
                    </a:ext>
                  </a:extLst>
                </a:gridCol>
                <a:gridCol w="2315439">
                  <a:extLst>
                    <a:ext uri="{9D8B030D-6E8A-4147-A177-3AD203B41FA5}">
                      <a16:colId xmlns:a16="http://schemas.microsoft.com/office/drawing/2014/main" val="20003"/>
                    </a:ext>
                  </a:extLst>
                </a:gridCol>
                <a:gridCol w="3910292">
                  <a:extLst>
                    <a:ext uri="{9D8B030D-6E8A-4147-A177-3AD203B41FA5}">
                      <a16:colId xmlns:a16="http://schemas.microsoft.com/office/drawing/2014/main" val="20004"/>
                    </a:ext>
                  </a:extLst>
                </a:gridCol>
                <a:gridCol w="2484486">
                  <a:extLst>
                    <a:ext uri="{9D8B030D-6E8A-4147-A177-3AD203B41FA5}">
                      <a16:colId xmlns:a16="http://schemas.microsoft.com/office/drawing/2014/main" val="20005"/>
                    </a:ext>
                  </a:extLst>
                </a:gridCol>
              </a:tblGrid>
              <a:tr h="295920">
                <a:tc>
                  <a:txBody>
                    <a:bodyPr/>
                    <a:lstStyle/>
                    <a:p>
                      <a:pPr algn="just"/>
                      <a:r>
                        <a:rPr lang="es-ES_tradnl" sz="1800">
                          <a:effectLst/>
                        </a:rPr>
                        <a:t>No.</a:t>
                      </a:r>
                      <a:endParaRPr lang="es-C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a:effectLst/>
                        </a:rPr>
                        <a:t>PROYECTOS DE ACUERDO No. </a:t>
                      </a:r>
                      <a:endParaRPr lang="es-C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dirty="0">
                          <a:effectLst/>
                        </a:rPr>
                        <a:t>PRESENTADO</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a:effectLst/>
                        </a:rPr>
                        <a:t>PONENTES</a:t>
                      </a:r>
                      <a:endParaRPr lang="es-C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a:effectLst/>
                        </a:rPr>
                        <a:t>ACUERDOS No.</a:t>
                      </a:r>
                      <a:endParaRPr lang="es-C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dirty="0">
                          <a:effectLst/>
                        </a:rPr>
                        <a:t>FECHA DE SANCIÓN</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extLst>
                  <a:ext uri="{0D108BD9-81ED-4DB2-BD59-A6C34878D82A}">
                    <a16:rowId xmlns:a16="http://schemas.microsoft.com/office/drawing/2014/main" val="10000"/>
                  </a:ext>
                </a:extLst>
              </a:tr>
              <a:tr h="2438086">
                <a:tc>
                  <a:txBody>
                    <a:bodyPr/>
                    <a:lstStyle/>
                    <a:p>
                      <a:pPr algn="ctr"/>
                      <a:r>
                        <a:rPr lang="es-ES_tradnl" sz="1400" dirty="0">
                          <a:effectLst/>
                        </a:rPr>
                        <a:t>1 </a:t>
                      </a:r>
                      <a:endParaRPr lang="es-C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just"/>
                      <a:r>
                        <a:rPr lang="es-ES" sz="2000" b="1" dirty="0">
                          <a:effectLst/>
                        </a:rPr>
                        <a:t>P.A. No. 063</a:t>
                      </a:r>
                      <a:endParaRPr lang="es-CO" sz="3200" dirty="0">
                        <a:effectLst/>
                      </a:endParaRPr>
                    </a:p>
                    <a:p>
                      <a:pPr algn="just"/>
                      <a:r>
                        <a:rPr lang="es-CO" sz="2000" dirty="0">
                          <a:effectLst/>
                        </a:rPr>
                        <a:t>“Por el cual se establece el procedimiento a través del cual el Concejo Distrital de Cartagena de Indias, le hará control político al trámite de las asociaciones público privada, que pretenda suscribir el Distrito de Cartagena de Indias”.</a:t>
                      </a:r>
                      <a:endParaRPr lang="es-CO"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tc>
                  <a:txBody>
                    <a:bodyPr/>
                    <a:lstStyle/>
                    <a:p>
                      <a:pPr algn="ctr">
                        <a:tabLst>
                          <a:tab pos="2700020" algn="ctr"/>
                          <a:tab pos="5400040" algn="r"/>
                        </a:tabLst>
                      </a:pPr>
                      <a:r>
                        <a:rPr lang="es-CO" sz="2800" dirty="0">
                          <a:effectLst/>
                        </a:rPr>
                        <a:t>Bancada de la U</a:t>
                      </a:r>
                      <a:endParaRPr lang="es-CO" sz="3200" dirty="0">
                        <a:effectLst/>
                      </a:endParaRPr>
                    </a:p>
                    <a:p>
                      <a:pPr algn="ctr">
                        <a:tabLst>
                          <a:tab pos="2700020" algn="ctr"/>
                          <a:tab pos="5400040" algn="r"/>
                        </a:tabLst>
                      </a:pPr>
                      <a:r>
                        <a:rPr lang="es-CO" sz="2800" dirty="0">
                          <a:effectLst/>
                        </a:rPr>
                        <a:t>01/03/21</a:t>
                      </a:r>
                      <a:endParaRPr lang="es-CO" sz="3200" dirty="0">
                        <a:effectLst/>
                      </a:endParaRPr>
                    </a:p>
                    <a:p>
                      <a:pPr algn="just">
                        <a:tabLst>
                          <a:tab pos="2700020" algn="ctr"/>
                          <a:tab pos="5400040" algn="r"/>
                        </a:tabLst>
                      </a:pPr>
                      <a:r>
                        <a:rPr lang="es-ES" sz="3200" dirty="0">
                          <a:effectLst/>
                        </a:rPr>
                        <a:t> </a:t>
                      </a:r>
                      <a:endParaRPr lang="es-CO"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tc>
                  <a:txBody>
                    <a:bodyPr/>
                    <a:lstStyle/>
                    <a:p>
                      <a:pPr algn="ctr">
                        <a:tabLst>
                          <a:tab pos="525780" algn="l"/>
                        </a:tabLst>
                      </a:pPr>
                      <a:r>
                        <a:rPr lang="es-ES" sz="3200" b="1" dirty="0">
                          <a:effectLst/>
                        </a:rPr>
                        <a:t> </a:t>
                      </a:r>
                      <a:endParaRPr lang="es-CO" sz="3200" dirty="0">
                        <a:effectLst/>
                      </a:endParaRPr>
                    </a:p>
                    <a:p>
                      <a:pPr algn="ctr"/>
                      <a:r>
                        <a:rPr lang="es-ES" sz="2000" b="1" dirty="0">
                          <a:effectLst/>
                        </a:rPr>
                        <a:t>COMISION 2DA</a:t>
                      </a:r>
                      <a:endParaRPr lang="es-CO" sz="3200" dirty="0">
                        <a:effectLst/>
                      </a:endParaRPr>
                    </a:p>
                    <a:p>
                      <a:pPr algn="ctr"/>
                      <a:r>
                        <a:rPr lang="es-ES" sz="2000" dirty="0">
                          <a:effectLst/>
                        </a:rPr>
                        <a:t>Fernando Niño (c)</a:t>
                      </a:r>
                      <a:endParaRPr lang="es-CO" sz="3200" dirty="0">
                        <a:effectLst/>
                      </a:endParaRPr>
                    </a:p>
                    <a:p>
                      <a:pPr algn="ctr"/>
                      <a:r>
                        <a:rPr lang="es-ES" sz="2000" dirty="0">
                          <a:effectLst/>
                        </a:rPr>
                        <a:t>Hernando Piña</a:t>
                      </a:r>
                      <a:endParaRPr lang="es-CO" sz="3200" dirty="0">
                        <a:effectLst/>
                      </a:endParaRPr>
                    </a:p>
                    <a:p>
                      <a:pPr algn="ctr">
                        <a:tabLst>
                          <a:tab pos="2700020" algn="ctr"/>
                          <a:tab pos="5400040" algn="r"/>
                        </a:tabLst>
                      </a:pPr>
                      <a:r>
                        <a:rPr lang="es-ES" sz="2000" dirty="0">
                          <a:effectLst/>
                        </a:rPr>
                        <a:t>Luis Cassiani</a:t>
                      </a:r>
                      <a:r>
                        <a:rPr lang="es-ES" sz="3200" dirty="0">
                          <a:effectLst/>
                        </a:rPr>
                        <a:t> </a:t>
                      </a:r>
                      <a:endParaRPr lang="es-CO"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tc>
                  <a:txBody>
                    <a:bodyPr/>
                    <a:lstStyle/>
                    <a:p>
                      <a:pPr algn="just"/>
                      <a:r>
                        <a:rPr lang="es-ES_tradnl" sz="2000" b="1">
                          <a:effectLst/>
                        </a:rPr>
                        <a:t>Acuerdo 058</a:t>
                      </a:r>
                      <a:r>
                        <a:rPr lang="es-ES_tradnl" sz="2000">
                          <a:effectLst/>
                        </a:rPr>
                        <a:t> “Por el cual se establece el procedimiento a través del cual el Concejo Distrital de Cartagena de Indias, le hará control político al trámite de las Asociaciones Público Privada, que pretenda suscribir el Distrito de Cartagena de Indias”</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r>
                        <a:rPr lang="es-ES_tradnl" sz="3200" dirty="0">
                          <a:effectLst/>
                        </a:rPr>
                        <a:t>Junio 04 de 2021</a:t>
                      </a:r>
                      <a:endParaRPr lang="es-CO"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extLst>
                  <a:ext uri="{0D108BD9-81ED-4DB2-BD59-A6C34878D82A}">
                    <a16:rowId xmlns:a16="http://schemas.microsoft.com/office/drawing/2014/main" val="10001"/>
                  </a:ext>
                </a:extLst>
              </a:tr>
              <a:tr h="3841420">
                <a:tc>
                  <a:txBody>
                    <a:bodyPr/>
                    <a:lstStyle/>
                    <a:p>
                      <a:pPr algn="ctr"/>
                      <a:r>
                        <a:rPr lang="es-ES_tradnl" sz="1400" dirty="0">
                          <a:effectLst/>
                        </a:rPr>
                        <a:t>2</a:t>
                      </a:r>
                      <a:endParaRPr lang="es-C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just"/>
                      <a:r>
                        <a:rPr lang="es-ES" sz="3200" b="1" dirty="0">
                          <a:effectLst/>
                        </a:rPr>
                        <a:t>P.A. 066</a:t>
                      </a:r>
                      <a:endParaRPr lang="es-CO" sz="3200" dirty="0">
                        <a:effectLst/>
                      </a:endParaRPr>
                    </a:p>
                    <a:p>
                      <a:pPr algn="just"/>
                      <a:r>
                        <a:rPr lang="es-ES" sz="2000" dirty="0">
                          <a:effectLst/>
                        </a:rPr>
                        <a:t>“Por el cual se establece el sistema de estacionamiento regulado en las vías pública del distrito y se dictan normas sobre su administración, control y supervisión”</a:t>
                      </a:r>
                      <a:endParaRPr lang="es-CO"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tc>
                  <a:txBody>
                    <a:bodyPr/>
                    <a:lstStyle/>
                    <a:p>
                      <a:pPr algn="ctr">
                        <a:tabLst>
                          <a:tab pos="2700020" algn="ctr"/>
                          <a:tab pos="5400040" algn="r"/>
                        </a:tabLst>
                      </a:pPr>
                      <a:r>
                        <a:rPr lang="es-ES" sz="2000" dirty="0">
                          <a:effectLst/>
                        </a:rPr>
                        <a:t>Bancada de la U</a:t>
                      </a:r>
                      <a:endParaRPr lang="es-CO" sz="3200" dirty="0">
                        <a:effectLst/>
                      </a:endParaRPr>
                    </a:p>
                    <a:p>
                      <a:pPr algn="ctr">
                        <a:tabLst>
                          <a:tab pos="2700020" algn="ctr"/>
                          <a:tab pos="5400040" algn="r"/>
                        </a:tabLst>
                      </a:pPr>
                      <a:r>
                        <a:rPr lang="es-ES" sz="2000" dirty="0">
                          <a:effectLst/>
                        </a:rPr>
                        <a:t>11/03/21</a:t>
                      </a:r>
                      <a:endParaRPr lang="es-CO" sz="3200" dirty="0">
                        <a:effectLst/>
                      </a:endParaRPr>
                    </a:p>
                    <a:p>
                      <a:pPr algn="ctr">
                        <a:tabLst>
                          <a:tab pos="2700020" algn="ctr"/>
                          <a:tab pos="5400040" algn="r"/>
                        </a:tabLst>
                      </a:pPr>
                      <a:r>
                        <a:rPr lang="es-ES" sz="3200" dirty="0">
                          <a:effectLst/>
                        </a:rPr>
                        <a:t> </a:t>
                      </a:r>
                      <a:endParaRPr lang="es-CO"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tc>
                  <a:txBody>
                    <a:bodyPr/>
                    <a:lstStyle/>
                    <a:p>
                      <a:pPr algn="ctr"/>
                      <a:r>
                        <a:rPr lang="es-ES" sz="2000" b="1" dirty="0">
                          <a:effectLst/>
                        </a:rPr>
                        <a:t>COMISION 1RA</a:t>
                      </a:r>
                      <a:endParaRPr lang="es-CO" sz="3200" dirty="0">
                        <a:effectLst/>
                      </a:endParaRPr>
                    </a:p>
                    <a:p>
                      <a:pPr algn="ctr">
                        <a:tabLst>
                          <a:tab pos="525780" algn="l"/>
                        </a:tabLst>
                      </a:pPr>
                      <a:r>
                        <a:rPr lang="es-ES" sz="2000" b="1" dirty="0">
                          <a:effectLst/>
                        </a:rPr>
                        <a:t>COMISION 2DA</a:t>
                      </a:r>
                      <a:endParaRPr lang="es-CO" sz="3200" dirty="0">
                        <a:effectLst/>
                      </a:endParaRPr>
                    </a:p>
                    <a:p>
                      <a:pPr algn="ctr"/>
                      <a:r>
                        <a:rPr lang="es-ES" sz="2000" dirty="0">
                          <a:effectLst/>
                        </a:rPr>
                        <a:t>Fernando Niño (c)</a:t>
                      </a:r>
                      <a:endParaRPr lang="es-CO" sz="3200" dirty="0">
                        <a:effectLst/>
                      </a:endParaRPr>
                    </a:p>
                    <a:p>
                      <a:pPr algn="ctr"/>
                      <a:r>
                        <a:rPr lang="es-ES" sz="2000" dirty="0">
                          <a:effectLst/>
                        </a:rPr>
                        <a:t>Hernando Piña</a:t>
                      </a:r>
                      <a:endParaRPr lang="es-CO" sz="3200" dirty="0">
                        <a:effectLst/>
                      </a:endParaRPr>
                    </a:p>
                    <a:p>
                      <a:pPr algn="ctr">
                        <a:tabLst>
                          <a:tab pos="525780" algn="l"/>
                        </a:tabLst>
                      </a:pPr>
                      <a:r>
                        <a:rPr lang="es-ES" sz="2000" dirty="0">
                          <a:effectLst/>
                        </a:rPr>
                        <a:t>Laureano </a:t>
                      </a:r>
                      <a:r>
                        <a:rPr lang="es-ES" sz="2000" dirty="0" err="1">
                          <a:effectLst/>
                        </a:rPr>
                        <a:t>Curi</a:t>
                      </a:r>
                      <a:endParaRPr lang="es-CO"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tc>
                  <a:txBody>
                    <a:bodyPr/>
                    <a:lstStyle/>
                    <a:p>
                      <a:pPr algn="just"/>
                      <a:r>
                        <a:rPr lang="es-ES" sz="2000" b="1" dirty="0">
                          <a:effectLst/>
                        </a:rPr>
                        <a:t>Acuerdo 056 </a:t>
                      </a:r>
                      <a:r>
                        <a:rPr lang="es-ES" sz="2000" dirty="0">
                          <a:effectLst/>
                        </a:rPr>
                        <a:t>“Por el cual se autoriza a la administración distrital el cobro de la tasa por el estacionamiento sobre las vías públicas y se establece el sistema de estacionamiento regulado en las vías públicas del Distrito de Cartagena de Indias”</a:t>
                      </a:r>
                      <a:endParaRPr lang="es-CO" sz="3200" dirty="0">
                        <a:effectLst/>
                      </a:endParaRPr>
                    </a:p>
                    <a:p>
                      <a:pPr algn="just"/>
                      <a:r>
                        <a:rPr lang="es-ES_tradnl" sz="3200" b="1" dirty="0">
                          <a:effectLst/>
                        </a:rPr>
                        <a:t> </a:t>
                      </a:r>
                      <a:endParaRPr lang="es-CO"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r>
                        <a:rPr lang="es-ES_tradnl" sz="3200" dirty="0">
                          <a:effectLst/>
                        </a:rPr>
                        <a:t>Mayo 14 de 2020</a:t>
                      </a:r>
                      <a:endParaRPr lang="es-CO"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ADD2AD4B-4B07-4F84-A081-4E94C6FE3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3" name="Group 3">
            <a:extLst>
              <a:ext uri="{FF2B5EF4-FFF2-40B4-BE49-F238E27FC236}">
                <a16:creationId xmlns:a16="http://schemas.microsoft.com/office/drawing/2014/main" id="{BDC4C5F6-0F2F-420C-A698-421E173A0647}"/>
              </a:ext>
            </a:extLst>
          </p:cNvPr>
          <p:cNvGrpSpPr>
            <a:grpSpLocks/>
          </p:cNvGrpSpPr>
          <p:nvPr/>
        </p:nvGrpSpPr>
        <p:grpSpPr bwMode="auto">
          <a:xfrm>
            <a:off x="14135100" y="-2084388"/>
            <a:ext cx="5657850" cy="5657851"/>
            <a:chOff x="0" y="0"/>
            <a:chExt cx="6350000" cy="6350000"/>
          </a:xfrm>
        </p:grpSpPr>
        <p:sp>
          <p:nvSpPr>
            <p:cNvPr id="25639" name="Freeform 4">
              <a:extLst>
                <a:ext uri="{FF2B5EF4-FFF2-40B4-BE49-F238E27FC236}">
                  <a16:creationId xmlns:a16="http://schemas.microsoft.com/office/drawing/2014/main" id="{E0CBD9BD-2724-4C11-9AF8-B340E1A25D25}"/>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25604" name="TextBox 5">
            <a:extLst>
              <a:ext uri="{FF2B5EF4-FFF2-40B4-BE49-F238E27FC236}">
                <a16:creationId xmlns:a16="http://schemas.microsoft.com/office/drawing/2014/main" id="{6C99777F-9ABB-4C9A-9E9E-074C58EC8ECF}"/>
              </a:ext>
            </a:extLst>
          </p:cNvPr>
          <p:cNvSpPr txBox="1">
            <a:spLocks noChangeArrowheads="1"/>
          </p:cNvSpPr>
          <p:nvPr/>
        </p:nvSpPr>
        <p:spPr bwMode="auto">
          <a:xfrm>
            <a:off x="3357563" y="498475"/>
            <a:ext cx="10440987"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CO" altLang="es-CO" sz="5400">
                <a:latin typeface="Aharoni" pitchFamily="2" charset="0"/>
                <a:cs typeface="Aharoni" pitchFamily="2" charset="0"/>
              </a:rPr>
              <a:t>PROYECTOS DE ACUERDO APROBADOS Y SANCIONADOS</a:t>
            </a:r>
            <a:endParaRPr lang="en-US" altLang="es-CO" sz="4800">
              <a:latin typeface="Poppins Medium"/>
            </a:endParaRPr>
          </a:p>
        </p:txBody>
      </p:sp>
      <p:grpSp>
        <p:nvGrpSpPr>
          <p:cNvPr id="25605" name="Group 7">
            <a:extLst>
              <a:ext uri="{FF2B5EF4-FFF2-40B4-BE49-F238E27FC236}">
                <a16:creationId xmlns:a16="http://schemas.microsoft.com/office/drawing/2014/main" id="{47D51FC5-BA3C-4197-8585-E253E32C5736}"/>
              </a:ext>
            </a:extLst>
          </p:cNvPr>
          <p:cNvGrpSpPr>
            <a:grpSpLocks/>
          </p:cNvGrpSpPr>
          <p:nvPr/>
        </p:nvGrpSpPr>
        <p:grpSpPr bwMode="auto">
          <a:xfrm>
            <a:off x="14514513" y="458788"/>
            <a:ext cx="3473450" cy="2100262"/>
            <a:chOff x="0" y="0"/>
            <a:chExt cx="4630157" cy="2799498"/>
          </a:xfrm>
        </p:grpSpPr>
        <p:sp>
          <p:nvSpPr>
            <p:cNvPr id="8" name="TextBox 8">
              <a:extLst>
                <a:ext uri="{FF2B5EF4-FFF2-40B4-BE49-F238E27FC236}">
                  <a16:creationId xmlns:a16="http://schemas.microsoft.com/office/drawing/2014/main" id="{46C54F09-A317-4DF0-8E17-1F4786FB6873}"/>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15080A6D-E96D-41B3-ADCB-AD947DC2E2F0}"/>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25606" name="Picture 10">
            <a:extLst>
              <a:ext uri="{FF2B5EF4-FFF2-40B4-BE49-F238E27FC236}">
                <a16:creationId xmlns:a16="http://schemas.microsoft.com/office/drawing/2014/main" id="{8290AEA7-3204-4BA6-9B84-7D6AE4AE7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Marcador de contenido 7">
            <a:extLst>
              <a:ext uri="{FF2B5EF4-FFF2-40B4-BE49-F238E27FC236}">
                <a16:creationId xmlns:a16="http://schemas.microsoft.com/office/drawing/2014/main" id="{1C3C2402-BBC1-4C0E-B61A-217585E0044D}"/>
              </a:ext>
            </a:extLst>
          </p:cNvPr>
          <p:cNvGraphicFramePr>
            <a:graphicFrameLocks/>
          </p:cNvGraphicFramePr>
          <p:nvPr/>
        </p:nvGraphicFramePr>
        <p:xfrm>
          <a:off x="1003300" y="3136900"/>
          <a:ext cx="15760700" cy="6405563"/>
        </p:xfrm>
        <a:graphic>
          <a:graphicData uri="http://schemas.openxmlformats.org/drawingml/2006/table">
            <a:tbl>
              <a:tblPr firstRow="1" firstCol="1" bandRow="1">
                <a:tableStyleId>{93296810-A885-4BE3-A3E7-6D5BEEA58F35}</a:tableStyleId>
              </a:tblPr>
              <a:tblGrid>
                <a:gridCol w="944059">
                  <a:extLst>
                    <a:ext uri="{9D8B030D-6E8A-4147-A177-3AD203B41FA5}">
                      <a16:colId xmlns:a16="http://schemas.microsoft.com/office/drawing/2014/main" val="20000"/>
                    </a:ext>
                  </a:extLst>
                </a:gridCol>
                <a:gridCol w="3766113">
                  <a:extLst>
                    <a:ext uri="{9D8B030D-6E8A-4147-A177-3AD203B41FA5}">
                      <a16:colId xmlns:a16="http://schemas.microsoft.com/office/drawing/2014/main" val="20001"/>
                    </a:ext>
                  </a:extLst>
                </a:gridCol>
                <a:gridCol w="2451181">
                  <a:extLst>
                    <a:ext uri="{9D8B030D-6E8A-4147-A177-3AD203B41FA5}">
                      <a16:colId xmlns:a16="http://schemas.microsoft.com/office/drawing/2014/main" val="20002"/>
                    </a:ext>
                  </a:extLst>
                </a:gridCol>
                <a:gridCol w="2285967">
                  <a:extLst>
                    <a:ext uri="{9D8B030D-6E8A-4147-A177-3AD203B41FA5}">
                      <a16:colId xmlns:a16="http://schemas.microsoft.com/office/drawing/2014/main" val="20003"/>
                    </a:ext>
                  </a:extLst>
                </a:gridCol>
                <a:gridCol w="3860519">
                  <a:extLst>
                    <a:ext uri="{9D8B030D-6E8A-4147-A177-3AD203B41FA5}">
                      <a16:colId xmlns:a16="http://schemas.microsoft.com/office/drawing/2014/main" val="20004"/>
                    </a:ext>
                  </a:extLst>
                </a:gridCol>
                <a:gridCol w="2452862">
                  <a:extLst>
                    <a:ext uri="{9D8B030D-6E8A-4147-A177-3AD203B41FA5}">
                      <a16:colId xmlns:a16="http://schemas.microsoft.com/office/drawing/2014/main" val="20005"/>
                    </a:ext>
                  </a:extLst>
                </a:gridCol>
              </a:tblGrid>
              <a:tr h="298193">
                <a:tc>
                  <a:txBody>
                    <a:bodyPr/>
                    <a:lstStyle/>
                    <a:p>
                      <a:pPr algn="just"/>
                      <a:r>
                        <a:rPr lang="es-ES_tradnl" sz="1800">
                          <a:effectLst/>
                        </a:rPr>
                        <a:t>No.</a:t>
                      </a:r>
                      <a:endParaRPr lang="es-C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dirty="0">
                          <a:effectLst/>
                        </a:rPr>
                        <a:t>PROYECTOS DE ACUERDO No. </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dirty="0">
                          <a:effectLst/>
                        </a:rPr>
                        <a:t>PRESENTADO</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a:effectLst/>
                        </a:rPr>
                        <a:t>PONENTES</a:t>
                      </a:r>
                      <a:endParaRPr lang="es-C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a:effectLst/>
                        </a:rPr>
                        <a:t>ACUERDOS No.</a:t>
                      </a:r>
                      <a:endParaRPr lang="es-C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dirty="0">
                          <a:effectLst/>
                        </a:rPr>
                        <a:t>FECHA DE SANCIÓN</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extLst>
                  <a:ext uri="{0D108BD9-81ED-4DB2-BD59-A6C34878D82A}">
                    <a16:rowId xmlns:a16="http://schemas.microsoft.com/office/drawing/2014/main" val="10000"/>
                  </a:ext>
                </a:extLst>
              </a:tr>
              <a:tr h="2236449">
                <a:tc>
                  <a:txBody>
                    <a:bodyPr/>
                    <a:lstStyle/>
                    <a:p>
                      <a:pPr algn="ctr"/>
                      <a:r>
                        <a:rPr lang="es-ES_tradnl" sz="1200" dirty="0">
                          <a:effectLst/>
                        </a:rPr>
                        <a:t>3</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just"/>
                      <a:r>
                        <a:rPr lang="es-ES" sz="2400" b="1" dirty="0">
                          <a:effectLst/>
                        </a:rPr>
                        <a:t>P.A. 071</a:t>
                      </a:r>
                      <a:endParaRPr lang="es-CO" sz="2400" dirty="0">
                        <a:effectLst/>
                      </a:endParaRPr>
                    </a:p>
                    <a:p>
                      <a:pPr algn="just"/>
                      <a:r>
                        <a:rPr lang="es-ES" sz="1600" dirty="0">
                          <a:effectLst/>
                        </a:rPr>
                        <a:t>“Por el cual ser crea el Fondo de Educación para el trabajo y el Desarrollo Humano en el distrito de Cartagena de Indias y se dictan otras disposiciones”</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tc>
                  <a:txBody>
                    <a:bodyPr/>
                    <a:lstStyle/>
                    <a:p>
                      <a:pPr algn="ctr">
                        <a:tabLst>
                          <a:tab pos="2700020" algn="ctr"/>
                          <a:tab pos="5400040" algn="r"/>
                        </a:tabLst>
                      </a:pPr>
                      <a:r>
                        <a:rPr lang="es-ES" sz="1600" dirty="0">
                          <a:effectLst/>
                        </a:rPr>
                        <a:t>El Ejecutivo</a:t>
                      </a:r>
                      <a:endParaRPr lang="es-CO" sz="2400" dirty="0">
                        <a:effectLst/>
                      </a:endParaRPr>
                    </a:p>
                    <a:p>
                      <a:pPr algn="ctr">
                        <a:tabLst>
                          <a:tab pos="2700020" algn="ctr"/>
                          <a:tab pos="5400040" algn="r"/>
                        </a:tabLst>
                      </a:pPr>
                      <a:r>
                        <a:rPr lang="es-ES" sz="1600" dirty="0">
                          <a:effectLst/>
                        </a:rPr>
                        <a:t>26/03/21</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tc>
                  <a:txBody>
                    <a:bodyPr/>
                    <a:lstStyle/>
                    <a:p>
                      <a:pPr algn="ctr"/>
                      <a:r>
                        <a:rPr lang="es-ES" sz="1600" b="1" dirty="0">
                          <a:effectLst/>
                        </a:rPr>
                        <a:t>COMISION 2DA</a:t>
                      </a:r>
                      <a:endParaRPr lang="es-CO" sz="2400" dirty="0">
                        <a:effectLst/>
                      </a:endParaRPr>
                    </a:p>
                    <a:p>
                      <a:pPr algn="ctr"/>
                      <a:r>
                        <a:rPr lang="es-ES" sz="1600" dirty="0">
                          <a:effectLst/>
                        </a:rPr>
                        <a:t>Fernando Niño (c)</a:t>
                      </a:r>
                      <a:endParaRPr lang="es-CO" sz="2400" dirty="0">
                        <a:effectLst/>
                      </a:endParaRPr>
                    </a:p>
                    <a:p>
                      <a:pPr algn="ctr"/>
                      <a:r>
                        <a:rPr lang="es-ES" sz="1600" dirty="0">
                          <a:effectLst/>
                        </a:rPr>
                        <a:t>Claudia Arboleda </a:t>
                      </a:r>
                      <a:endParaRPr lang="es-CO" sz="2400" dirty="0">
                        <a:effectLst/>
                      </a:endParaRPr>
                    </a:p>
                    <a:p>
                      <a:pPr algn="ctr">
                        <a:tabLst>
                          <a:tab pos="525780" algn="l"/>
                        </a:tabLst>
                      </a:pPr>
                      <a:r>
                        <a:rPr lang="es-ES" sz="1600" dirty="0">
                          <a:effectLst/>
                        </a:rPr>
                        <a:t>Cesar Pion  </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tc>
                  <a:txBody>
                    <a:bodyPr/>
                    <a:lstStyle/>
                    <a:p>
                      <a:pPr algn="just"/>
                      <a:r>
                        <a:rPr lang="es-ES_tradnl" sz="1600" b="1" dirty="0">
                          <a:effectLst/>
                        </a:rPr>
                        <a:t>Acuerdo 059 </a:t>
                      </a:r>
                      <a:r>
                        <a:rPr lang="es-ES_tradnl" sz="1600" dirty="0">
                          <a:effectLst/>
                        </a:rPr>
                        <a:t>“Por el cual se crea el Fondo de Educación para el Trabajo y el Desarrollo Humano en el distrito de Cartagena de Indias y se dictan otras disposiciones”.</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r>
                        <a:rPr lang="es-ES_tradnl" sz="2400" dirty="0">
                          <a:effectLst/>
                        </a:rPr>
                        <a:t>Junio 29 2021</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extLst>
                  <a:ext uri="{0D108BD9-81ED-4DB2-BD59-A6C34878D82A}">
                    <a16:rowId xmlns:a16="http://schemas.microsoft.com/office/drawing/2014/main" val="10001"/>
                  </a:ext>
                </a:extLst>
              </a:tr>
              <a:tr h="3870920">
                <a:tc>
                  <a:txBody>
                    <a:bodyPr/>
                    <a:lstStyle/>
                    <a:p>
                      <a:pPr algn="ctr"/>
                      <a:r>
                        <a:rPr lang="es-ES_tradnl" sz="1200" dirty="0">
                          <a:effectLst/>
                        </a:rPr>
                        <a:t>4</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just"/>
                      <a:r>
                        <a:rPr lang="es-ES" sz="2400" b="1">
                          <a:effectLst/>
                        </a:rPr>
                        <a:t>P.A. 072</a:t>
                      </a:r>
                      <a:endParaRPr lang="es-CO" sz="2400">
                        <a:effectLst/>
                      </a:endParaRPr>
                    </a:p>
                    <a:p>
                      <a:pPr algn="just"/>
                      <a:r>
                        <a:rPr lang="es-ES" sz="1600">
                          <a:effectLst/>
                        </a:rPr>
                        <a:t>“Por medio del cual se realiza una incorporación y unos traslados entre unidades ejecutoras en el presupuesto de rentas, recursos de capital y recursos de fondos especiales; las apropiaciones de funcionamiento y de servicio de la deuda, así como el plan de inversiones con enfoque de género para la vigencia fiscal del 1° de enero al 31 de diciembre de 2021 en el Distrito Turístico y Cultural de Cartagena de Indias y se dictan otras disposiciones”</a:t>
                      </a:r>
                      <a:endParaRPr lang="es-CO" sz="2400">
                        <a:effectLst/>
                      </a:endParaRPr>
                    </a:p>
                    <a:p>
                      <a:pPr algn="just"/>
                      <a:r>
                        <a:rPr lang="es-ES" sz="2400" b="1">
                          <a:effectLst/>
                        </a:rPr>
                        <a:t> </a:t>
                      </a:r>
                      <a:endParaRPr lang="es-C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tc>
                  <a:txBody>
                    <a:bodyPr/>
                    <a:lstStyle/>
                    <a:p>
                      <a:pPr algn="ctr">
                        <a:tabLst>
                          <a:tab pos="2700020" algn="ctr"/>
                          <a:tab pos="5400040" algn="r"/>
                        </a:tabLst>
                      </a:pPr>
                      <a:r>
                        <a:rPr lang="es-ES" sz="1600">
                          <a:effectLst/>
                        </a:rPr>
                        <a:t>El Ejecutivo</a:t>
                      </a:r>
                      <a:endParaRPr lang="es-CO" sz="2400">
                        <a:effectLst/>
                      </a:endParaRPr>
                    </a:p>
                    <a:p>
                      <a:pPr algn="ctr">
                        <a:tabLst>
                          <a:tab pos="2700020" algn="ctr"/>
                          <a:tab pos="5400040" algn="r"/>
                        </a:tabLst>
                      </a:pPr>
                      <a:r>
                        <a:rPr lang="es-ES" sz="1600">
                          <a:effectLst/>
                        </a:rPr>
                        <a:t>27/03/21</a:t>
                      </a:r>
                      <a:endParaRPr lang="es-C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tc>
                  <a:txBody>
                    <a:bodyPr/>
                    <a:lstStyle/>
                    <a:p>
                      <a:pPr algn="ctr"/>
                      <a:r>
                        <a:rPr lang="es-ES" sz="1600" b="1">
                          <a:effectLst/>
                        </a:rPr>
                        <a:t>COMISION 2DA </a:t>
                      </a:r>
                      <a:r>
                        <a:rPr lang="es-ES" sz="1600">
                          <a:effectLst/>
                        </a:rPr>
                        <a:t>Fernando Niño (c)</a:t>
                      </a:r>
                      <a:endParaRPr lang="es-CO" sz="2400">
                        <a:effectLst/>
                      </a:endParaRPr>
                    </a:p>
                    <a:p>
                      <a:pPr algn="ctr"/>
                      <a:r>
                        <a:rPr lang="es-ES" sz="1600">
                          <a:effectLst/>
                        </a:rPr>
                        <a:t>Carlos Barrios</a:t>
                      </a:r>
                      <a:endParaRPr lang="es-CO" sz="2400">
                        <a:effectLst/>
                      </a:endParaRPr>
                    </a:p>
                    <a:p>
                      <a:pPr algn="ctr"/>
                      <a:r>
                        <a:rPr lang="es-ES" sz="1600">
                          <a:effectLst/>
                        </a:rPr>
                        <a:t>Oscar Marín</a:t>
                      </a:r>
                      <a:endParaRPr lang="es-CO" sz="2400">
                        <a:effectLst/>
                      </a:endParaRPr>
                    </a:p>
                    <a:p>
                      <a:pPr algn="ctr"/>
                      <a:r>
                        <a:rPr lang="es-ES" sz="1600">
                          <a:effectLst/>
                        </a:rPr>
                        <a:t>Gloria Estrada</a:t>
                      </a:r>
                      <a:endParaRPr lang="es-C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tc>
                  <a:txBody>
                    <a:bodyPr/>
                    <a:lstStyle/>
                    <a:p>
                      <a:pPr algn="just"/>
                      <a:r>
                        <a:rPr lang="es-ES_tradnl" sz="1600" b="1" dirty="0">
                          <a:effectLst/>
                        </a:rPr>
                        <a:t>Acuerdo 054</a:t>
                      </a:r>
                      <a:r>
                        <a:rPr lang="es-ES_tradnl" sz="1600" dirty="0">
                          <a:effectLst/>
                        </a:rPr>
                        <a:t> “Por medio del cual se realiza una incorporación y unos traslados entre unidades ejecutoras en el presupuesto de rentas, recursos de capital y recursos de fondos especiales; las apropiaciones de funcionamiento y de servicio de la deuda, así como el plan de inversiones con enfoque de género para la vigencia fiscal del 1° de enero al 31 de diciembre de 2021, en el Distrito Turístico y Cultural de Cartagena de Indias, y se dictan otras disposiciones”</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r>
                        <a:rPr lang="es-ES_tradnl" sz="2400" dirty="0">
                          <a:effectLst/>
                        </a:rPr>
                        <a:t>Mayo 11 de 2021</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C7546817-5719-4FFB-88E0-2B33D8249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7" name="Group 3">
            <a:extLst>
              <a:ext uri="{FF2B5EF4-FFF2-40B4-BE49-F238E27FC236}">
                <a16:creationId xmlns:a16="http://schemas.microsoft.com/office/drawing/2014/main" id="{F1CBCFD7-BC7E-4560-A575-D9E237A72CFD}"/>
              </a:ext>
            </a:extLst>
          </p:cNvPr>
          <p:cNvGrpSpPr>
            <a:grpSpLocks/>
          </p:cNvGrpSpPr>
          <p:nvPr/>
        </p:nvGrpSpPr>
        <p:grpSpPr bwMode="auto">
          <a:xfrm>
            <a:off x="14135100" y="-2084388"/>
            <a:ext cx="5657850" cy="5657851"/>
            <a:chOff x="0" y="0"/>
            <a:chExt cx="6350000" cy="6350000"/>
          </a:xfrm>
        </p:grpSpPr>
        <p:sp>
          <p:nvSpPr>
            <p:cNvPr id="26656" name="Freeform 4">
              <a:extLst>
                <a:ext uri="{FF2B5EF4-FFF2-40B4-BE49-F238E27FC236}">
                  <a16:creationId xmlns:a16="http://schemas.microsoft.com/office/drawing/2014/main" id="{B0384B71-5130-4EDD-99E1-267931FB4F6A}"/>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26628" name="TextBox 5">
            <a:extLst>
              <a:ext uri="{FF2B5EF4-FFF2-40B4-BE49-F238E27FC236}">
                <a16:creationId xmlns:a16="http://schemas.microsoft.com/office/drawing/2014/main" id="{CAC59491-A4DD-479C-960E-D82ADF11494C}"/>
              </a:ext>
            </a:extLst>
          </p:cNvPr>
          <p:cNvSpPr txBox="1">
            <a:spLocks noChangeArrowheads="1"/>
          </p:cNvSpPr>
          <p:nvPr/>
        </p:nvSpPr>
        <p:spPr bwMode="auto">
          <a:xfrm>
            <a:off x="3357563" y="498475"/>
            <a:ext cx="10440987"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CO" altLang="es-CO" sz="5400">
                <a:latin typeface="Aharoni" pitchFamily="2" charset="0"/>
                <a:cs typeface="Aharoni" pitchFamily="2" charset="0"/>
              </a:rPr>
              <a:t>PROYECTOS DE ACUERDO APROBADOS Y SANCIONADOS</a:t>
            </a:r>
            <a:endParaRPr lang="en-US" altLang="es-CO" sz="4800">
              <a:latin typeface="Poppins Medium"/>
            </a:endParaRPr>
          </a:p>
        </p:txBody>
      </p:sp>
      <p:grpSp>
        <p:nvGrpSpPr>
          <p:cNvPr id="26629" name="Group 7">
            <a:extLst>
              <a:ext uri="{FF2B5EF4-FFF2-40B4-BE49-F238E27FC236}">
                <a16:creationId xmlns:a16="http://schemas.microsoft.com/office/drawing/2014/main" id="{18BE6492-32AC-4270-AE95-EF4277F2B6E9}"/>
              </a:ext>
            </a:extLst>
          </p:cNvPr>
          <p:cNvGrpSpPr>
            <a:grpSpLocks/>
          </p:cNvGrpSpPr>
          <p:nvPr/>
        </p:nvGrpSpPr>
        <p:grpSpPr bwMode="auto">
          <a:xfrm>
            <a:off x="14514513" y="458788"/>
            <a:ext cx="3473450" cy="2100262"/>
            <a:chOff x="0" y="0"/>
            <a:chExt cx="4630157" cy="2799498"/>
          </a:xfrm>
        </p:grpSpPr>
        <p:sp>
          <p:nvSpPr>
            <p:cNvPr id="8" name="TextBox 8">
              <a:extLst>
                <a:ext uri="{FF2B5EF4-FFF2-40B4-BE49-F238E27FC236}">
                  <a16:creationId xmlns:a16="http://schemas.microsoft.com/office/drawing/2014/main" id="{54253F89-F1D1-4226-94CC-FE89DD0E2001}"/>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E914B054-C00E-49DD-900E-6AA1EFE23329}"/>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26630" name="Picture 10">
            <a:extLst>
              <a:ext uri="{FF2B5EF4-FFF2-40B4-BE49-F238E27FC236}">
                <a16:creationId xmlns:a16="http://schemas.microsoft.com/office/drawing/2014/main" id="{9A4F2CAD-6FD5-45F8-AB9B-81238B551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Marcador de contenido 7">
            <a:extLst>
              <a:ext uri="{FF2B5EF4-FFF2-40B4-BE49-F238E27FC236}">
                <a16:creationId xmlns:a16="http://schemas.microsoft.com/office/drawing/2014/main" id="{2399EA00-2736-4C9B-8827-13109CAE1531}"/>
              </a:ext>
            </a:extLst>
          </p:cNvPr>
          <p:cNvGraphicFramePr>
            <a:graphicFrameLocks/>
          </p:cNvGraphicFramePr>
          <p:nvPr/>
        </p:nvGraphicFramePr>
        <p:xfrm>
          <a:off x="1028700" y="3586163"/>
          <a:ext cx="15582900" cy="5513387"/>
        </p:xfrm>
        <a:graphic>
          <a:graphicData uri="http://schemas.openxmlformats.org/drawingml/2006/table">
            <a:tbl>
              <a:tblPr firstRow="1" firstCol="1" bandRow="1">
                <a:tableStyleId>{93296810-A885-4BE3-A3E7-6D5BEEA58F35}</a:tableStyleId>
              </a:tblPr>
              <a:tblGrid>
                <a:gridCol w="933409">
                  <a:extLst>
                    <a:ext uri="{9D8B030D-6E8A-4147-A177-3AD203B41FA5}">
                      <a16:colId xmlns:a16="http://schemas.microsoft.com/office/drawing/2014/main" val="20000"/>
                    </a:ext>
                  </a:extLst>
                </a:gridCol>
                <a:gridCol w="3723626">
                  <a:extLst>
                    <a:ext uri="{9D8B030D-6E8A-4147-A177-3AD203B41FA5}">
                      <a16:colId xmlns:a16="http://schemas.microsoft.com/office/drawing/2014/main" val="20001"/>
                    </a:ext>
                  </a:extLst>
                </a:gridCol>
                <a:gridCol w="2423528">
                  <a:extLst>
                    <a:ext uri="{9D8B030D-6E8A-4147-A177-3AD203B41FA5}">
                      <a16:colId xmlns:a16="http://schemas.microsoft.com/office/drawing/2014/main" val="20002"/>
                    </a:ext>
                  </a:extLst>
                </a:gridCol>
                <a:gridCol w="2260179">
                  <a:extLst>
                    <a:ext uri="{9D8B030D-6E8A-4147-A177-3AD203B41FA5}">
                      <a16:colId xmlns:a16="http://schemas.microsoft.com/office/drawing/2014/main" val="20003"/>
                    </a:ext>
                  </a:extLst>
                </a:gridCol>
                <a:gridCol w="3121079">
                  <a:extLst>
                    <a:ext uri="{9D8B030D-6E8A-4147-A177-3AD203B41FA5}">
                      <a16:colId xmlns:a16="http://schemas.microsoft.com/office/drawing/2014/main" val="20004"/>
                    </a:ext>
                  </a:extLst>
                </a:gridCol>
                <a:gridCol w="3121079">
                  <a:extLst>
                    <a:ext uri="{9D8B030D-6E8A-4147-A177-3AD203B41FA5}">
                      <a16:colId xmlns:a16="http://schemas.microsoft.com/office/drawing/2014/main" val="20005"/>
                    </a:ext>
                  </a:extLst>
                </a:gridCol>
              </a:tblGrid>
              <a:tr h="619717">
                <a:tc>
                  <a:txBody>
                    <a:bodyPr/>
                    <a:lstStyle/>
                    <a:p>
                      <a:pPr algn="just"/>
                      <a:r>
                        <a:rPr lang="es-ES_tradnl" sz="2000" dirty="0">
                          <a:effectLst/>
                        </a:rPr>
                        <a:t>No.</a:t>
                      </a:r>
                      <a:endParaRPr lang="es-C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5" marR="33295" marT="0" marB="0" anchor="ctr"/>
                </a:tc>
                <a:tc>
                  <a:txBody>
                    <a:bodyPr/>
                    <a:lstStyle/>
                    <a:p>
                      <a:pPr algn="ctr"/>
                      <a:r>
                        <a:rPr lang="es-ES_tradnl" sz="2000">
                          <a:effectLst/>
                        </a:rPr>
                        <a:t>PROYECTOS DE ACUERDO No. </a:t>
                      </a:r>
                      <a:endParaRPr lang="es-CO"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5" marR="33295" marT="0" marB="0" anchor="ctr"/>
                </a:tc>
                <a:tc>
                  <a:txBody>
                    <a:bodyPr/>
                    <a:lstStyle/>
                    <a:p>
                      <a:pPr algn="ctr"/>
                      <a:r>
                        <a:rPr lang="es-ES_tradnl" sz="2000" dirty="0">
                          <a:effectLst/>
                        </a:rPr>
                        <a:t>PRESENTADO</a:t>
                      </a:r>
                      <a:endParaRPr lang="es-C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5" marR="33295" marT="0" marB="0" anchor="ctr"/>
                </a:tc>
                <a:tc>
                  <a:txBody>
                    <a:bodyPr/>
                    <a:lstStyle/>
                    <a:p>
                      <a:pPr algn="ctr"/>
                      <a:r>
                        <a:rPr lang="es-ES_tradnl" sz="2000" dirty="0">
                          <a:effectLst/>
                        </a:rPr>
                        <a:t>PONENTES</a:t>
                      </a:r>
                      <a:endParaRPr lang="es-C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5" marR="33295" marT="0" marB="0" anchor="ctr"/>
                </a:tc>
                <a:tc>
                  <a:txBody>
                    <a:bodyPr/>
                    <a:lstStyle/>
                    <a:p>
                      <a:pPr algn="ctr"/>
                      <a:r>
                        <a:rPr lang="es-ES_tradnl" sz="2000">
                          <a:effectLst/>
                        </a:rPr>
                        <a:t>ACUERDOS No.</a:t>
                      </a:r>
                      <a:endParaRPr lang="es-CO"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5" marR="33295" marT="0" marB="0" anchor="ctr"/>
                </a:tc>
                <a:tc>
                  <a:txBody>
                    <a:bodyPr/>
                    <a:lstStyle/>
                    <a:p>
                      <a:r>
                        <a:rPr lang="es-ES_tradnl" sz="2000" dirty="0">
                          <a:effectLst/>
                        </a:rPr>
                        <a:t>FECHA DE SANCIÓN</a:t>
                      </a:r>
                      <a:endParaRPr lang="es-CO" sz="1800" dirty="0"/>
                    </a:p>
                  </a:txBody>
                  <a:tcPr marL="33295" marR="33295" marT="0" marB="0" anchor="ctr"/>
                </a:tc>
                <a:extLst>
                  <a:ext uri="{0D108BD9-81ED-4DB2-BD59-A6C34878D82A}">
                    <a16:rowId xmlns:a16="http://schemas.microsoft.com/office/drawing/2014/main" val="10000"/>
                  </a:ext>
                </a:extLst>
              </a:tr>
              <a:tr h="4893670">
                <a:tc>
                  <a:txBody>
                    <a:bodyPr/>
                    <a:lstStyle/>
                    <a:p>
                      <a:pPr algn="ctr"/>
                      <a:r>
                        <a:rPr lang="es-ES_tradnl" sz="3200" dirty="0">
                          <a:effectLst/>
                        </a:rPr>
                        <a:t>5</a:t>
                      </a:r>
                      <a:endParaRPr lang="es-CO"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5" marR="33295" marT="0" marB="0" anchor="ctr"/>
                </a:tc>
                <a:tc>
                  <a:txBody>
                    <a:bodyPr/>
                    <a:lstStyle/>
                    <a:p>
                      <a:pPr algn="just"/>
                      <a:r>
                        <a:rPr lang="es-ES" sz="3200" b="1" dirty="0">
                          <a:effectLst/>
                        </a:rPr>
                        <a:t>P.A. 082</a:t>
                      </a:r>
                      <a:endParaRPr lang="es-CO" sz="3200" dirty="0">
                        <a:effectLst/>
                      </a:endParaRPr>
                    </a:p>
                    <a:p>
                      <a:pPr algn="just"/>
                      <a:r>
                        <a:rPr lang="es-ES" sz="2000" dirty="0">
                          <a:effectLst/>
                        </a:rPr>
                        <a:t>“Por medio del cual se realiza un Traslado entre Unidades Ejecutoras en el presupuesto de Rentas, Recursos de Capital y Recursos de Fondos Especiales; las Apropiaciones de Funcionamiento y de Servicio a la Deuda; así como el Plan de Inversiones con Enfoque de Género para la Vigencia Fiscal del 1 de enero al 31 de Diciembre de 2021 en el Distrito Turístico y Cultural de Cartagena de Indias”.</a:t>
                      </a:r>
                      <a:endParaRPr lang="es-CO" sz="3200" dirty="0">
                        <a:effectLst/>
                      </a:endParaRPr>
                    </a:p>
                    <a:p>
                      <a:pPr algn="just"/>
                      <a:r>
                        <a:rPr lang="es-ES" sz="3200" b="1" dirty="0">
                          <a:effectLst/>
                        </a:rPr>
                        <a:t> </a:t>
                      </a:r>
                      <a:endParaRPr lang="es-CO"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ctr">
                        <a:tabLst>
                          <a:tab pos="2700020" algn="ctr"/>
                          <a:tab pos="5400040" algn="r"/>
                        </a:tabLst>
                      </a:pPr>
                      <a:r>
                        <a:rPr lang="es-ES" sz="2000" dirty="0">
                          <a:effectLst/>
                        </a:rPr>
                        <a:t>Ejecutivo</a:t>
                      </a:r>
                      <a:endParaRPr lang="es-CO" sz="3200" dirty="0">
                        <a:effectLst/>
                      </a:endParaRPr>
                    </a:p>
                    <a:p>
                      <a:pPr algn="ctr">
                        <a:tabLst>
                          <a:tab pos="2700020" algn="ctr"/>
                          <a:tab pos="5400040" algn="r"/>
                        </a:tabLst>
                      </a:pPr>
                      <a:r>
                        <a:rPr lang="es-ES" sz="2000" dirty="0">
                          <a:effectLst/>
                        </a:rPr>
                        <a:t>02/06/21</a:t>
                      </a:r>
                      <a:endParaRPr lang="es-CO"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ctr"/>
                      <a:r>
                        <a:rPr lang="es-ES" sz="2000" b="1" dirty="0">
                          <a:effectLst/>
                        </a:rPr>
                        <a:t>COMISION 2DA Y 1RA</a:t>
                      </a:r>
                      <a:endParaRPr lang="es-CO" sz="3200" dirty="0">
                        <a:effectLst/>
                      </a:endParaRPr>
                    </a:p>
                    <a:p>
                      <a:pPr algn="ctr"/>
                      <a:r>
                        <a:rPr lang="es-ES" sz="2000" dirty="0">
                          <a:effectLst/>
                        </a:rPr>
                        <a:t>Sergio Mendoza (c)</a:t>
                      </a:r>
                      <a:endParaRPr lang="es-CO" sz="3200" dirty="0">
                        <a:effectLst/>
                      </a:endParaRPr>
                    </a:p>
                    <a:p>
                      <a:pPr algn="ctr"/>
                      <a:r>
                        <a:rPr lang="es-ES" sz="2000" dirty="0" err="1">
                          <a:effectLst/>
                        </a:rPr>
                        <a:t>Kattya</a:t>
                      </a:r>
                      <a:r>
                        <a:rPr lang="es-ES" sz="2000" dirty="0">
                          <a:effectLst/>
                        </a:rPr>
                        <a:t> Mendoza</a:t>
                      </a:r>
                      <a:endParaRPr lang="es-CO" sz="3200" dirty="0">
                        <a:effectLst/>
                      </a:endParaRPr>
                    </a:p>
                    <a:p>
                      <a:pPr algn="ctr"/>
                      <a:r>
                        <a:rPr lang="es-ES" sz="2000" dirty="0">
                          <a:effectLst/>
                        </a:rPr>
                        <a:t>Luis Cassiani</a:t>
                      </a:r>
                      <a:endParaRPr lang="es-CO"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latin typeface="+mn-lt"/>
                          <a:ea typeface="+mn-ea"/>
                          <a:cs typeface="+mn-cs"/>
                        </a:rPr>
                        <a:t>Acuerdo 063 de 2021</a:t>
                      </a:r>
                      <a:r>
                        <a:rPr lang="es-ES" sz="1800" kern="1200" dirty="0">
                          <a:solidFill>
                            <a:schemeClr val="dk1"/>
                          </a:solidFill>
                          <a:effectLst/>
                          <a:latin typeface="+mn-lt"/>
                          <a:ea typeface="+mn-ea"/>
                          <a:cs typeface="+mn-cs"/>
                        </a:rPr>
                        <a:t>“Por medio del cual se realiza un Traslado entre Unidades Ejecutoras en el presupuesto de Rentas, Recursos de Capital y Recursos de Fondos Especiales; las Apropiaciones de Funcionamiento y de Servicio a la Deuda; así como el Plan de Inversiones con Enfoque de Género para la Vigencia Fiscal del 1 de enero al 31 de </a:t>
                      </a:r>
                      <a:r>
                        <a:rPr lang="es-ES" sz="1800" kern="1200" dirty="0" err="1">
                          <a:solidFill>
                            <a:schemeClr val="dk1"/>
                          </a:solidFill>
                          <a:effectLst/>
                          <a:latin typeface="+mn-lt"/>
                          <a:ea typeface="+mn-ea"/>
                          <a:cs typeface="+mn-cs"/>
                        </a:rPr>
                        <a:t>Diciembrede</a:t>
                      </a:r>
                      <a:r>
                        <a:rPr lang="es-ES" sz="1800" kern="1200" dirty="0">
                          <a:solidFill>
                            <a:schemeClr val="dk1"/>
                          </a:solidFill>
                          <a:effectLst/>
                          <a:latin typeface="+mn-lt"/>
                          <a:ea typeface="+mn-ea"/>
                          <a:cs typeface="+mn-cs"/>
                        </a:rPr>
                        <a:t> 2021 en el Distrito Turístico y Cultural de Cartagena de Indias”.</a:t>
                      </a:r>
                      <a:endParaRPr lang="es-CO" sz="1800" kern="1200" dirty="0">
                        <a:solidFill>
                          <a:schemeClr val="dk1"/>
                        </a:solidFill>
                        <a:effectLst/>
                        <a:latin typeface="+mn-lt"/>
                        <a:ea typeface="+mn-ea"/>
                        <a:cs typeface="+mn-cs"/>
                      </a:endParaRPr>
                    </a:p>
                    <a:p>
                      <a:pPr algn="just"/>
                      <a:r>
                        <a:rPr lang="es-ES" sz="3200" b="1" dirty="0">
                          <a:effectLst/>
                        </a:rPr>
                        <a:t> </a:t>
                      </a:r>
                      <a:endParaRPr lang="es-CO" sz="3200" dirty="0">
                        <a:effectLst/>
                        <a:latin typeface="Times New Roman" panose="02020603050405020304" pitchFamily="18" charset="0"/>
                        <a:cs typeface="Times New Roman" panose="02020603050405020304" pitchFamily="18" charset="0"/>
                      </a:endParaRPr>
                    </a:p>
                  </a:txBody>
                  <a:tcPr marL="68571" marR="68571" marT="0" marB="0" anchor="ctr"/>
                </a:tc>
                <a:tc>
                  <a:txBody>
                    <a:bodyPr/>
                    <a:lstStyle/>
                    <a:p>
                      <a:pPr algn="just"/>
                      <a:r>
                        <a:rPr lang="es-CO" sz="2000" dirty="0">
                          <a:effectLst/>
                          <a:latin typeface="Century Gothic" panose="020B0502020202020204" pitchFamily="34" charset="0"/>
                          <a:cs typeface="Times New Roman" panose="02020603050405020304" pitchFamily="18" charset="0"/>
                        </a:rPr>
                        <a:t>Julio 21 de 2021 </a:t>
                      </a:r>
                    </a:p>
                  </a:txBody>
                  <a:tcPr marL="68571" marR="68571" marT="0" marB="0"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0BA79B34-1A0F-4EEA-B0FF-215ABCE13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1" name="Group 3">
            <a:extLst>
              <a:ext uri="{FF2B5EF4-FFF2-40B4-BE49-F238E27FC236}">
                <a16:creationId xmlns:a16="http://schemas.microsoft.com/office/drawing/2014/main" id="{0E65A33A-030B-4673-9888-EEC4BB6B5359}"/>
              </a:ext>
            </a:extLst>
          </p:cNvPr>
          <p:cNvGrpSpPr>
            <a:grpSpLocks/>
          </p:cNvGrpSpPr>
          <p:nvPr/>
        </p:nvGrpSpPr>
        <p:grpSpPr bwMode="auto">
          <a:xfrm>
            <a:off x="14135100" y="-2084388"/>
            <a:ext cx="5657850" cy="5657851"/>
            <a:chOff x="0" y="0"/>
            <a:chExt cx="6350000" cy="6350000"/>
          </a:xfrm>
        </p:grpSpPr>
        <p:sp>
          <p:nvSpPr>
            <p:cNvPr id="27687" name="Freeform 4">
              <a:extLst>
                <a:ext uri="{FF2B5EF4-FFF2-40B4-BE49-F238E27FC236}">
                  <a16:creationId xmlns:a16="http://schemas.microsoft.com/office/drawing/2014/main" id="{39E69532-F993-41AC-B07B-60543D535EA4}"/>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27652" name="TextBox 5">
            <a:extLst>
              <a:ext uri="{FF2B5EF4-FFF2-40B4-BE49-F238E27FC236}">
                <a16:creationId xmlns:a16="http://schemas.microsoft.com/office/drawing/2014/main" id="{CE4749E7-BA01-4D77-87D2-43D086B8DC6B}"/>
              </a:ext>
            </a:extLst>
          </p:cNvPr>
          <p:cNvSpPr txBox="1">
            <a:spLocks noChangeArrowheads="1"/>
          </p:cNvSpPr>
          <p:nvPr/>
        </p:nvSpPr>
        <p:spPr bwMode="auto">
          <a:xfrm>
            <a:off x="3357563" y="498475"/>
            <a:ext cx="10440987"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CO" altLang="es-CO" sz="5400">
                <a:latin typeface="Aharoni" pitchFamily="2" charset="0"/>
                <a:cs typeface="Aharoni" pitchFamily="2" charset="0"/>
              </a:rPr>
              <a:t>PROYECTOS DE ACUERDO APROBADOS Y SANCIONADOS</a:t>
            </a:r>
            <a:endParaRPr lang="en-US" altLang="es-CO" sz="4800">
              <a:latin typeface="Poppins Medium"/>
            </a:endParaRPr>
          </a:p>
        </p:txBody>
      </p:sp>
      <p:grpSp>
        <p:nvGrpSpPr>
          <p:cNvPr id="27653" name="Group 7">
            <a:extLst>
              <a:ext uri="{FF2B5EF4-FFF2-40B4-BE49-F238E27FC236}">
                <a16:creationId xmlns:a16="http://schemas.microsoft.com/office/drawing/2014/main" id="{95B035BB-6D9C-448B-A186-574A3AC2FD05}"/>
              </a:ext>
            </a:extLst>
          </p:cNvPr>
          <p:cNvGrpSpPr>
            <a:grpSpLocks/>
          </p:cNvGrpSpPr>
          <p:nvPr/>
        </p:nvGrpSpPr>
        <p:grpSpPr bwMode="auto">
          <a:xfrm>
            <a:off x="14514513" y="458788"/>
            <a:ext cx="3473450" cy="2100262"/>
            <a:chOff x="0" y="0"/>
            <a:chExt cx="4630157" cy="2799498"/>
          </a:xfrm>
        </p:grpSpPr>
        <p:sp>
          <p:nvSpPr>
            <p:cNvPr id="8" name="TextBox 8">
              <a:extLst>
                <a:ext uri="{FF2B5EF4-FFF2-40B4-BE49-F238E27FC236}">
                  <a16:creationId xmlns:a16="http://schemas.microsoft.com/office/drawing/2014/main" id="{002EEE7A-6F4D-484B-86E3-1E54B62BFAC1}"/>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C8E67F4C-3DCF-460B-9EBB-1DA9B12FFD0C}"/>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27654" name="Picture 10">
            <a:extLst>
              <a:ext uri="{FF2B5EF4-FFF2-40B4-BE49-F238E27FC236}">
                <a16:creationId xmlns:a16="http://schemas.microsoft.com/office/drawing/2014/main" id="{5F70D6BE-027E-4F0D-84A4-8D75E0A0E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Marcador de contenido 7">
            <a:extLst>
              <a:ext uri="{FF2B5EF4-FFF2-40B4-BE49-F238E27FC236}">
                <a16:creationId xmlns:a16="http://schemas.microsoft.com/office/drawing/2014/main" id="{8BB6097E-1634-42BD-9406-19ACC572A85B}"/>
              </a:ext>
            </a:extLst>
          </p:cNvPr>
          <p:cNvGraphicFramePr>
            <a:graphicFrameLocks/>
          </p:cNvGraphicFramePr>
          <p:nvPr/>
        </p:nvGraphicFramePr>
        <p:xfrm>
          <a:off x="1028700" y="2922588"/>
          <a:ext cx="15103475" cy="7040562"/>
        </p:xfrm>
        <a:graphic>
          <a:graphicData uri="http://schemas.openxmlformats.org/drawingml/2006/table">
            <a:tbl>
              <a:tblPr firstRow="1" firstCol="1" bandRow="1">
                <a:tableStyleId>{93296810-A885-4BE3-A3E7-6D5BEEA58F35}</a:tableStyleId>
              </a:tblPr>
              <a:tblGrid>
                <a:gridCol w="900683">
                  <a:extLst>
                    <a:ext uri="{9D8B030D-6E8A-4147-A177-3AD203B41FA5}">
                      <a16:colId xmlns:a16="http://schemas.microsoft.com/office/drawing/2014/main" val="20000"/>
                    </a:ext>
                  </a:extLst>
                </a:gridCol>
                <a:gridCol w="3593073">
                  <a:extLst>
                    <a:ext uri="{9D8B030D-6E8A-4147-A177-3AD203B41FA5}">
                      <a16:colId xmlns:a16="http://schemas.microsoft.com/office/drawing/2014/main" val="20001"/>
                    </a:ext>
                  </a:extLst>
                </a:gridCol>
                <a:gridCol w="2338558">
                  <a:extLst>
                    <a:ext uri="{9D8B030D-6E8A-4147-A177-3AD203B41FA5}">
                      <a16:colId xmlns:a16="http://schemas.microsoft.com/office/drawing/2014/main" val="20002"/>
                    </a:ext>
                  </a:extLst>
                </a:gridCol>
                <a:gridCol w="2247858">
                  <a:extLst>
                    <a:ext uri="{9D8B030D-6E8A-4147-A177-3AD203B41FA5}">
                      <a16:colId xmlns:a16="http://schemas.microsoft.com/office/drawing/2014/main" val="20003"/>
                    </a:ext>
                  </a:extLst>
                </a:gridCol>
                <a:gridCol w="3683142">
                  <a:extLst>
                    <a:ext uri="{9D8B030D-6E8A-4147-A177-3AD203B41FA5}">
                      <a16:colId xmlns:a16="http://schemas.microsoft.com/office/drawing/2014/main" val="20004"/>
                    </a:ext>
                  </a:extLst>
                </a:gridCol>
                <a:gridCol w="2340161">
                  <a:extLst>
                    <a:ext uri="{9D8B030D-6E8A-4147-A177-3AD203B41FA5}">
                      <a16:colId xmlns:a16="http://schemas.microsoft.com/office/drawing/2014/main" val="20005"/>
                    </a:ext>
                  </a:extLst>
                </a:gridCol>
              </a:tblGrid>
              <a:tr h="274308">
                <a:tc>
                  <a:txBody>
                    <a:bodyPr/>
                    <a:lstStyle/>
                    <a:p>
                      <a:pPr algn="just"/>
                      <a:r>
                        <a:rPr lang="es-ES_tradnl" sz="1800">
                          <a:effectLst/>
                        </a:rPr>
                        <a:t>No.</a:t>
                      </a:r>
                      <a:endParaRPr lang="es-C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9" marR="33299" marT="0" marB="0" anchor="ctr"/>
                </a:tc>
                <a:tc>
                  <a:txBody>
                    <a:bodyPr/>
                    <a:lstStyle/>
                    <a:p>
                      <a:pPr algn="ctr"/>
                      <a:r>
                        <a:rPr lang="es-ES_tradnl" sz="1800" dirty="0">
                          <a:effectLst/>
                        </a:rPr>
                        <a:t>PROYECTOS DE ACUERDO No. </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9" marR="33299" marT="0" marB="0" anchor="ctr"/>
                </a:tc>
                <a:tc>
                  <a:txBody>
                    <a:bodyPr/>
                    <a:lstStyle/>
                    <a:p>
                      <a:pPr algn="ctr"/>
                      <a:r>
                        <a:rPr lang="es-ES_tradnl" sz="1800" dirty="0">
                          <a:effectLst/>
                        </a:rPr>
                        <a:t>PRESENTADO</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9" marR="33299" marT="0" marB="0" anchor="ctr"/>
                </a:tc>
                <a:tc>
                  <a:txBody>
                    <a:bodyPr/>
                    <a:lstStyle/>
                    <a:p>
                      <a:pPr algn="ctr"/>
                      <a:r>
                        <a:rPr lang="es-ES_tradnl" sz="1800">
                          <a:effectLst/>
                        </a:rPr>
                        <a:t>PONENTES</a:t>
                      </a:r>
                      <a:endParaRPr lang="es-C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9" marR="33299" marT="0" marB="0" anchor="ctr"/>
                </a:tc>
                <a:tc>
                  <a:txBody>
                    <a:bodyPr/>
                    <a:lstStyle/>
                    <a:p>
                      <a:pPr algn="ctr"/>
                      <a:r>
                        <a:rPr lang="es-ES_tradnl" sz="1800">
                          <a:effectLst/>
                        </a:rPr>
                        <a:t>ACUERDOS No.</a:t>
                      </a:r>
                      <a:endParaRPr lang="es-C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9" marR="33299" marT="0" marB="0" anchor="ctr"/>
                </a:tc>
                <a:tc>
                  <a:txBody>
                    <a:bodyPr/>
                    <a:lstStyle/>
                    <a:p>
                      <a:pPr algn="ctr"/>
                      <a:r>
                        <a:rPr lang="es-ES_tradnl" sz="1800" dirty="0">
                          <a:effectLst/>
                        </a:rPr>
                        <a:t>FECHA DE SANCIÓN</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9" marR="33299" marT="0" marB="0" anchor="ctr"/>
                </a:tc>
                <a:extLst>
                  <a:ext uri="{0D108BD9-81ED-4DB2-BD59-A6C34878D82A}">
                    <a16:rowId xmlns:a16="http://schemas.microsoft.com/office/drawing/2014/main" val="10000"/>
                  </a:ext>
                </a:extLst>
              </a:tr>
              <a:tr h="2499247">
                <a:tc>
                  <a:txBody>
                    <a:bodyPr/>
                    <a:lstStyle/>
                    <a:p>
                      <a:pPr algn="ctr"/>
                      <a:r>
                        <a:rPr lang="es-ES_tradnl" sz="1200"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9" marR="33299" marT="0" marB="0" anchor="ctr"/>
                </a:tc>
                <a:tc>
                  <a:txBody>
                    <a:bodyPr/>
                    <a:lstStyle/>
                    <a:p>
                      <a:pPr algn="just"/>
                      <a:r>
                        <a:rPr lang="es-ES" sz="3200" b="1" dirty="0">
                          <a:effectLst/>
                        </a:rPr>
                        <a:t>P.A. 085</a:t>
                      </a:r>
                      <a:endParaRPr lang="es-CO" sz="3200" dirty="0">
                        <a:effectLst/>
                      </a:endParaRPr>
                    </a:p>
                    <a:p>
                      <a:pPr algn="just"/>
                      <a:r>
                        <a:rPr lang="es-ES" sz="2000" dirty="0">
                          <a:effectLst/>
                        </a:rPr>
                        <a:t>"Por el cual se crea el Fondo Territorial de Seguridad y Convivencia ciudadana en el Distrito de Cartagena, y se dictan otras disposiciones"</a:t>
                      </a:r>
                      <a:endParaRPr lang="es-CO" sz="3200" dirty="0">
                        <a:effectLst/>
                      </a:endParaRPr>
                    </a:p>
                    <a:p>
                      <a:pPr algn="just"/>
                      <a:r>
                        <a:rPr lang="es-ES" sz="3200" b="1" dirty="0">
                          <a:effectLst/>
                        </a:rPr>
                        <a:t> </a:t>
                      </a:r>
                      <a:endParaRPr lang="es-CO"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7" marR="68577" marT="0" marB="0" anchor="ctr"/>
                </a:tc>
                <a:tc>
                  <a:txBody>
                    <a:bodyPr/>
                    <a:lstStyle/>
                    <a:p>
                      <a:pPr algn="ctr">
                        <a:tabLst>
                          <a:tab pos="2700020" algn="ctr"/>
                          <a:tab pos="5400040" algn="r"/>
                        </a:tabLst>
                      </a:pPr>
                      <a:r>
                        <a:rPr lang="es-ES" sz="2000" dirty="0">
                          <a:effectLst/>
                        </a:rPr>
                        <a:t>El Ejecutivo </a:t>
                      </a:r>
                      <a:endParaRPr lang="es-CO" sz="3200" dirty="0">
                        <a:effectLst/>
                      </a:endParaRPr>
                    </a:p>
                    <a:p>
                      <a:pPr algn="ctr">
                        <a:tabLst>
                          <a:tab pos="2700020" algn="ctr"/>
                          <a:tab pos="5400040" algn="r"/>
                        </a:tabLst>
                      </a:pPr>
                      <a:r>
                        <a:rPr lang="es-ES" sz="2000" dirty="0">
                          <a:effectLst/>
                        </a:rPr>
                        <a:t>25/06/21</a:t>
                      </a:r>
                      <a:endParaRPr lang="es-CO"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7" marR="68577" marT="0" marB="0" anchor="ctr"/>
                </a:tc>
                <a:tc>
                  <a:txBody>
                    <a:bodyPr/>
                    <a:lstStyle/>
                    <a:p>
                      <a:pPr algn="ctr"/>
                      <a:r>
                        <a:rPr lang="es-ES" sz="2000" b="1" dirty="0">
                          <a:effectLst/>
                        </a:rPr>
                        <a:t>COMISION 2DA</a:t>
                      </a:r>
                      <a:endParaRPr lang="es-CO" sz="3200" dirty="0">
                        <a:effectLst/>
                      </a:endParaRPr>
                    </a:p>
                    <a:p>
                      <a:pPr algn="ctr"/>
                      <a:r>
                        <a:rPr lang="es-ES" sz="2000" dirty="0">
                          <a:effectLst/>
                        </a:rPr>
                        <a:t>David Caballero (C)</a:t>
                      </a:r>
                      <a:endParaRPr lang="es-CO" sz="3200" dirty="0">
                        <a:effectLst/>
                      </a:endParaRPr>
                    </a:p>
                    <a:p>
                      <a:pPr algn="ctr"/>
                      <a:r>
                        <a:rPr lang="es-ES" sz="2000" dirty="0">
                          <a:effectLst/>
                        </a:rPr>
                        <a:t>Gloria Estrada </a:t>
                      </a:r>
                      <a:endParaRPr lang="es-CO" sz="3200" dirty="0">
                        <a:effectLst/>
                      </a:endParaRPr>
                    </a:p>
                    <a:p>
                      <a:pPr algn="ctr">
                        <a:tabLst>
                          <a:tab pos="2700020" algn="ctr"/>
                          <a:tab pos="5400040" algn="r"/>
                        </a:tabLst>
                      </a:pPr>
                      <a:r>
                        <a:rPr lang="es-ES" sz="2000" dirty="0" err="1">
                          <a:effectLst/>
                        </a:rPr>
                        <a:t>Luder</a:t>
                      </a:r>
                      <a:r>
                        <a:rPr lang="es-ES" sz="2000" dirty="0">
                          <a:effectLst/>
                        </a:rPr>
                        <a:t> Ariza</a:t>
                      </a:r>
                      <a:endParaRPr lang="es-CO"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7" marR="68577" marT="0" marB="0" anchor="ctr"/>
                </a:tc>
                <a:tc>
                  <a:txBody>
                    <a:bodyPr/>
                    <a:lstStyle/>
                    <a:p>
                      <a:pPr algn="just"/>
                      <a:r>
                        <a:rPr lang="es-ES" sz="1800" b="1" kern="1200" dirty="0">
                          <a:solidFill>
                            <a:schemeClr val="dk1"/>
                          </a:solidFill>
                          <a:effectLst/>
                          <a:latin typeface="+mn-lt"/>
                          <a:ea typeface="+mn-ea"/>
                          <a:cs typeface="+mn-cs"/>
                        </a:rPr>
                        <a:t>Acuerdo 066 de 2021</a:t>
                      </a:r>
                      <a:r>
                        <a:rPr lang="es-ES_tradnl" sz="1600" b="1" dirty="0">
                          <a:effectLst/>
                        </a:rPr>
                        <a:t> </a:t>
                      </a:r>
                      <a:r>
                        <a:rPr lang="es-ES_tradnl" sz="1600" dirty="0">
                          <a:effectLst/>
                        </a:rPr>
                        <a:t>“Por el cual se crea el Fondo de Educación para el Trabajo y el Desarrollo Humano en el distrito de Cartagena de Indias y se dictan otras disposiciones”.</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r>
                        <a:rPr lang="es-ES_tradnl" sz="2400" dirty="0">
                          <a:effectLst/>
                        </a:rPr>
                        <a:t>Agosto 13 2021</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1" marR="68581" marT="0" marB="0" anchor="ctr"/>
                </a:tc>
                <a:extLst>
                  <a:ext uri="{0D108BD9-81ED-4DB2-BD59-A6C34878D82A}">
                    <a16:rowId xmlns:a16="http://schemas.microsoft.com/office/drawing/2014/main" val="10001"/>
                  </a:ext>
                </a:extLst>
              </a:tr>
              <a:tr h="4267007">
                <a:tc>
                  <a:txBody>
                    <a:bodyPr/>
                    <a:lstStyle/>
                    <a:p>
                      <a:pPr algn="ctr"/>
                      <a:r>
                        <a:rPr lang="es-ES_tradnl" sz="1200"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9" marR="33299" marT="0" marB="0" anchor="ctr"/>
                </a:tc>
                <a:tc>
                  <a:txBody>
                    <a:bodyPr/>
                    <a:lstStyle/>
                    <a:p>
                      <a:pPr algn="just"/>
                      <a:r>
                        <a:rPr lang="es-ES" sz="2800" b="1" dirty="0">
                          <a:effectLst/>
                        </a:rPr>
                        <a:t>P.A. 086</a:t>
                      </a:r>
                      <a:endParaRPr lang="es-CO" sz="2800" dirty="0">
                        <a:effectLst/>
                      </a:endParaRPr>
                    </a:p>
                    <a:p>
                      <a:pPr algn="just"/>
                      <a:r>
                        <a:rPr lang="es-ES" sz="1800" dirty="0">
                          <a:effectLst/>
                        </a:rPr>
                        <a:t>“Por medio del cual se realiza un traslado presupuestal entre unidades ejecutoras en el Presupuesto de Rentas, Recursos de capital y Recursos de fondos especiales; las Apropiaciones de funcionamiento y de Servicio a la deuda, así como el plan de Inversiones con Enfoque de Género para la vigencia fiscal del 1° de enero al 31 de diciembre de 2021 en el Distrito Turístico y Cultural de Cartagena de indias y se dictan otras disposiciones”</a:t>
                      </a: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7" marR="68577" marT="0" marB="0" anchor="ctr"/>
                </a:tc>
                <a:tc>
                  <a:txBody>
                    <a:bodyPr/>
                    <a:lstStyle/>
                    <a:p>
                      <a:pPr algn="ctr">
                        <a:tabLst>
                          <a:tab pos="2700020" algn="ctr"/>
                          <a:tab pos="5400040" algn="r"/>
                        </a:tabLst>
                      </a:pPr>
                      <a:r>
                        <a:rPr lang="es-ES" sz="1800" dirty="0">
                          <a:effectLst/>
                        </a:rPr>
                        <a:t>El Ejecutivo</a:t>
                      </a:r>
                      <a:endParaRPr lang="es-CO" sz="2800" dirty="0">
                        <a:effectLst/>
                      </a:endParaRPr>
                    </a:p>
                    <a:p>
                      <a:pPr algn="ctr">
                        <a:tabLst>
                          <a:tab pos="2700020" algn="ctr"/>
                          <a:tab pos="5400040" algn="r"/>
                        </a:tabLst>
                      </a:pPr>
                      <a:r>
                        <a:rPr lang="es-ES" sz="1800" dirty="0">
                          <a:effectLst/>
                        </a:rPr>
                        <a:t>26/06/21</a:t>
                      </a:r>
                      <a:endParaRPr lang="es-CO" sz="2800" dirty="0">
                        <a:effectLst/>
                      </a:endParaRPr>
                    </a:p>
                    <a:p>
                      <a:pPr algn="ctr">
                        <a:tabLst>
                          <a:tab pos="2700020" algn="ctr"/>
                          <a:tab pos="5400040" algn="r"/>
                        </a:tabLst>
                      </a:pPr>
                      <a:r>
                        <a:rPr lang="es-ES" sz="2800" dirty="0">
                          <a:effectLst/>
                        </a:rPr>
                        <a:t> </a:t>
                      </a: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7" marR="68577" marT="0" marB="0" anchor="ctr"/>
                </a:tc>
                <a:tc>
                  <a:txBody>
                    <a:bodyPr/>
                    <a:lstStyle/>
                    <a:p>
                      <a:pPr algn="ctr"/>
                      <a:r>
                        <a:rPr lang="es-ES" sz="1800" b="1" dirty="0">
                          <a:effectLst/>
                        </a:rPr>
                        <a:t>COMISION 1RA Y 2DA</a:t>
                      </a:r>
                      <a:endParaRPr lang="es-CO" sz="2800" dirty="0">
                        <a:effectLst/>
                      </a:endParaRPr>
                    </a:p>
                    <a:p>
                      <a:pPr algn="ctr"/>
                      <a:r>
                        <a:rPr lang="es-ES" sz="1800" dirty="0">
                          <a:effectLst/>
                        </a:rPr>
                        <a:t>Liliana Suarez (C)</a:t>
                      </a:r>
                      <a:endParaRPr lang="es-CO" sz="2800" dirty="0">
                        <a:effectLst/>
                      </a:endParaRPr>
                    </a:p>
                    <a:p>
                      <a:pPr algn="ctr"/>
                      <a:r>
                        <a:rPr lang="es-ES" sz="1800" dirty="0">
                          <a:effectLst/>
                        </a:rPr>
                        <a:t>Oscar Marín</a:t>
                      </a:r>
                      <a:endParaRPr lang="es-CO" sz="2800" dirty="0">
                        <a:effectLst/>
                      </a:endParaRPr>
                    </a:p>
                    <a:p>
                      <a:pPr algn="ctr"/>
                      <a:r>
                        <a:rPr lang="es-ES" sz="1800" dirty="0" err="1">
                          <a:effectLst/>
                        </a:rPr>
                        <a:t>Kattya</a:t>
                      </a:r>
                      <a:r>
                        <a:rPr lang="es-ES" sz="1800" dirty="0">
                          <a:effectLst/>
                        </a:rPr>
                        <a:t> Mendoza</a:t>
                      </a:r>
                      <a:endParaRPr lang="es-CO" sz="2800" dirty="0">
                        <a:effectLst/>
                      </a:endParaRPr>
                    </a:p>
                    <a:p>
                      <a:pPr algn="ctr">
                        <a:tabLst>
                          <a:tab pos="2700020" algn="ctr"/>
                          <a:tab pos="5400040" algn="r"/>
                        </a:tabLst>
                      </a:pPr>
                      <a:r>
                        <a:rPr lang="es-ES" sz="1800" dirty="0">
                          <a:effectLst/>
                        </a:rPr>
                        <a:t>Laureano </a:t>
                      </a:r>
                      <a:r>
                        <a:rPr lang="es-ES" sz="1800" dirty="0" err="1">
                          <a:effectLst/>
                        </a:rPr>
                        <a:t>Curi</a:t>
                      </a: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7" marR="68577"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latin typeface="+mn-lt"/>
                          <a:ea typeface="+mn-ea"/>
                          <a:cs typeface="+mn-cs"/>
                        </a:rPr>
                        <a:t>Acuerdo 065 de 2021</a:t>
                      </a:r>
                      <a:r>
                        <a:rPr lang="es-ES_tradnl" sz="1400" dirty="0">
                          <a:effectLst/>
                        </a:rPr>
                        <a:t> </a:t>
                      </a:r>
                      <a:r>
                        <a:rPr lang="es-ES" sz="1400" dirty="0">
                          <a:effectLst/>
                        </a:rPr>
                        <a:t>“Por medio del cual se realiza un traslado presupuestal entre unidades ejecutoras en el Presupuesto de Rentas, Recursos de capital y Recursos de fondos especiales; las Apropiaciones de funcionamiento y de Servicio a la deuda, así como el plan de Inversiones con Enfoque de Género para la vigencia fiscal del 1° de enero al 31 de diciembre de 2021 en el Distrito Turístico y Cultural de Cartagena de indias y se dictan otras disposiciones”.</a:t>
                      </a:r>
                      <a:endParaRPr lang="es-C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r>
                        <a:rPr lang="es-ES_tradnl" sz="2000" dirty="0">
                          <a:effectLst/>
                        </a:rPr>
                        <a:t>Agosto 06 de 2021</a:t>
                      </a:r>
                      <a:endParaRPr lang="es-C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1" marR="68581"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1B0DA98A-B9B0-4923-ABAF-7F07917F7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5" name="Group 3">
            <a:extLst>
              <a:ext uri="{FF2B5EF4-FFF2-40B4-BE49-F238E27FC236}">
                <a16:creationId xmlns:a16="http://schemas.microsoft.com/office/drawing/2014/main" id="{BED47F8D-9345-42F1-966E-E1DA4A1A3381}"/>
              </a:ext>
            </a:extLst>
          </p:cNvPr>
          <p:cNvGrpSpPr>
            <a:grpSpLocks/>
          </p:cNvGrpSpPr>
          <p:nvPr/>
        </p:nvGrpSpPr>
        <p:grpSpPr bwMode="auto">
          <a:xfrm>
            <a:off x="14135100" y="-2084388"/>
            <a:ext cx="5657850" cy="5657851"/>
            <a:chOff x="0" y="0"/>
            <a:chExt cx="6350000" cy="6350000"/>
          </a:xfrm>
        </p:grpSpPr>
        <p:sp>
          <p:nvSpPr>
            <p:cNvPr id="28711" name="Freeform 4">
              <a:extLst>
                <a:ext uri="{FF2B5EF4-FFF2-40B4-BE49-F238E27FC236}">
                  <a16:creationId xmlns:a16="http://schemas.microsoft.com/office/drawing/2014/main" id="{A47240C1-AB0C-4F83-BD72-57FECCACAF5A}"/>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28676" name="TextBox 5">
            <a:extLst>
              <a:ext uri="{FF2B5EF4-FFF2-40B4-BE49-F238E27FC236}">
                <a16:creationId xmlns:a16="http://schemas.microsoft.com/office/drawing/2014/main" id="{21454516-D917-4E77-AFCB-45400A7DF2DC}"/>
              </a:ext>
            </a:extLst>
          </p:cNvPr>
          <p:cNvSpPr txBox="1">
            <a:spLocks noChangeArrowheads="1"/>
          </p:cNvSpPr>
          <p:nvPr/>
        </p:nvSpPr>
        <p:spPr bwMode="auto">
          <a:xfrm>
            <a:off x="3357563" y="498475"/>
            <a:ext cx="10440987"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CO" altLang="es-CO" sz="5400">
                <a:latin typeface="Aharoni" pitchFamily="2" charset="0"/>
                <a:cs typeface="Aharoni" pitchFamily="2" charset="0"/>
              </a:rPr>
              <a:t>PROYECTOS DE ACUERDO APROBADOS Y SANCIONADOS</a:t>
            </a:r>
            <a:endParaRPr lang="en-US" altLang="es-CO" sz="4800">
              <a:latin typeface="Poppins Medium"/>
            </a:endParaRPr>
          </a:p>
        </p:txBody>
      </p:sp>
      <p:grpSp>
        <p:nvGrpSpPr>
          <p:cNvPr id="28677" name="Group 7">
            <a:extLst>
              <a:ext uri="{FF2B5EF4-FFF2-40B4-BE49-F238E27FC236}">
                <a16:creationId xmlns:a16="http://schemas.microsoft.com/office/drawing/2014/main" id="{A722ABD9-EF86-4318-97D3-1321C1DF219A}"/>
              </a:ext>
            </a:extLst>
          </p:cNvPr>
          <p:cNvGrpSpPr>
            <a:grpSpLocks/>
          </p:cNvGrpSpPr>
          <p:nvPr/>
        </p:nvGrpSpPr>
        <p:grpSpPr bwMode="auto">
          <a:xfrm>
            <a:off x="14514513" y="458788"/>
            <a:ext cx="3473450" cy="2100262"/>
            <a:chOff x="0" y="0"/>
            <a:chExt cx="4630157" cy="2799498"/>
          </a:xfrm>
        </p:grpSpPr>
        <p:sp>
          <p:nvSpPr>
            <p:cNvPr id="8" name="TextBox 8">
              <a:extLst>
                <a:ext uri="{FF2B5EF4-FFF2-40B4-BE49-F238E27FC236}">
                  <a16:creationId xmlns:a16="http://schemas.microsoft.com/office/drawing/2014/main" id="{10B75B47-9F9D-49EE-82F1-3017F5933B63}"/>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BDAF744D-7C3E-46F0-AE76-9A15A9C73D58}"/>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28678" name="Picture 10">
            <a:extLst>
              <a:ext uri="{FF2B5EF4-FFF2-40B4-BE49-F238E27FC236}">
                <a16:creationId xmlns:a16="http://schemas.microsoft.com/office/drawing/2014/main" id="{EB42575A-ADC0-47C5-A91E-A66AC82FF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Marcador de contenido 7">
            <a:extLst>
              <a:ext uri="{FF2B5EF4-FFF2-40B4-BE49-F238E27FC236}">
                <a16:creationId xmlns:a16="http://schemas.microsoft.com/office/drawing/2014/main" id="{44CA0B1C-B473-4FAA-BDAA-9A9DFB267D29}"/>
              </a:ext>
            </a:extLst>
          </p:cNvPr>
          <p:cNvGraphicFramePr>
            <a:graphicFrameLocks/>
          </p:cNvGraphicFramePr>
          <p:nvPr/>
        </p:nvGraphicFramePr>
        <p:xfrm>
          <a:off x="1028700" y="2922588"/>
          <a:ext cx="15201900" cy="6959600"/>
        </p:xfrm>
        <a:graphic>
          <a:graphicData uri="http://schemas.openxmlformats.org/drawingml/2006/table">
            <a:tbl>
              <a:tblPr firstRow="1" firstCol="1" bandRow="1">
                <a:tableStyleId>{93296810-A885-4BE3-A3E7-6D5BEEA58F35}</a:tableStyleId>
              </a:tblPr>
              <a:tblGrid>
                <a:gridCol w="906553">
                  <a:extLst>
                    <a:ext uri="{9D8B030D-6E8A-4147-A177-3AD203B41FA5}">
                      <a16:colId xmlns:a16="http://schemas.microsoft.com/office/drawing/2014/main" val="20000"/>
                    </a:ext>
                  </a:extLst>
                </a:gridCol>
                <a:gridCol w="3616488">
                  <a:extLst>
                    <a:ext uri="{9D8B030D-6E8A-4147-A177-3AD203B41FA5}">
                      <a16:colId xmlns:a16="http://schemas.microsoft.com/office/drawing/2014/main" val="20001"/>
                    </a:ext>
                  </a:extLst>
                </a:gridCol>
                <a:gridCol w="2353797">
                  <a:extLst>
                    <a:ext uri="{9D8B030D-6E8A-4147-A177-3AD203B41FA5}">
                      <a16:colId xmlns:a16="http://schemas.microsoft.com/office/drawing/2014/main" val="20002"/>
                    </a:ext>
                  </a:extLst>
                </a:gridCol>
                <a:gridCol w="2262506">
                  <a:extLst>
                    <a:ext uri="{9D8B030D-6E8A-4147-A177-3AD203B41FA5}">
                      <a16:colId xmlns:a16="http://schemas.microsoft.com/office/drawing/2014/main" val="20003"/>
                    </a:ext>
                  </a:extLst>
                </a:gridCol>
                <a:gridCol w="3707144">
                  <a:extLst>
                    <a:ext uri="{9D8B030D-6E8A-4147-A177-3AD203B41FA5}">
                      <a16:colId xmlns:a16="http://schemas.microsoft.com/office/drawing/2014/main" val="20004"/>
                    </a:ext>
                  </a:extLst>
                </a:gridCol>
                <a:gridCol w="2355411">
                  <a:extLst>
                    <a:ext uri="{9D8B030D-6E8A-4147-A177-3AD203B41FA5}">
                      <a16:colId xmlns:a16="http://schemas.microsoft.com/office/drawing/2014/main" val="20005"/>
                    </a:ext>
                  </a:extLst>
                </a:gridCol>
              </a:tblGrid>
              <a:tr h="274339">
                <a:tc>
                  <a:txBody>
                    <a:bodyPr/>
                    <a:lstStyle/>
                    <a:p>
                      <a:pPr algn="just"/>
                      <a:r>
                        <a:rPr lang="es-ES_tradnl" sz="1800">
                          <a:effectLst/>
                        </a:rPr>
                        <a:t>No.</a:t>
                      </a:r>
                      <a:endParaRPr lang="es-C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dirty="0">
                          <a:effectLst/>
                        </a:rPr>
                        <a:t>PROYECTOS DE ACUERDO No. </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dirty="0">
                          <a:effectLst/>
                        </a:rPr>
                        <a:t>PRESENTADO</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a:effectLst/>
                        </a:rPr>
                        <a:t>PONENTES</a:t>
                      </a:r>
                      <a:endParaRPr lang="es-C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a:effectLst/>
                        </a:rPr>
                        <a:t>ACUERDOS No.</a:t>
                      </a:r>
                      <a:endParaRPr lang="es-C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dirty="0">
                          <a:effectLst/>
                        </a:rPr>
                        <a:t>FECHA DE SANCIÓN</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extLst>
                  <a:ext uri="{0D108BD9-81ED-4DB2-BD59-A6C34878D82A}">
                    <a16:rowId xmlns:a16="http://schemas.microsoft.com/office/drawing/2014/main" val="10000"/>
                  </a:ext>
                </a:extLst>
              </a:tr>
              <a:tr h="3576082">
                <a:tc>
                  <a:txBody>
                    <a:bodyPr/>
                    <a:lstStyle/>
                    <a:p>
                      <a:pPr algn="ctr"/>
                      <a:r>
                        <a:rPr lang="es-ES_tradnl" sz="1200"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just"/>
                      <a:r>
                        <a:rPr lang="es-ES" sz="2800" b="1" dirty="0">
                          <a:effectLst/>
                        </a:rPr>
                        <a:t>P.A. 087</a:t>
                      </a:r>
                      <a:endParaRPr lang="es-CO" sz="2800" dirty="0">
                        <a:effectLst/>
                      </a:endParaRPr>
                    </a:p>
                    <a:p>
                      <a:pPr algn="just"/>
                      <a:r>
                        <a:rPr lang="es-ES" sz="1800" dirty="0">
                          <a:effectLst/>
                        </a:rPr>
                        <a:t>“Por medio del cual se establece el Plan de Saneamiento Fiscal Parcial del Distrito de Cartagena en lo correspondiente a cuentas por pagar del nivel central y fondos del nivel descentralizado, déficit parcial del Instituto Distrital de Deporte y Recreación IDER, sentencias y conciliaciones de la Alcaldía Mayor del Distrito de Cartagena de Indias, y se establecen otras disposiciones”. </a:t>
                      </a: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tabLst>
                          <a:tab pos="2700020" algn="ctr"/>
                          <a:tab pos="5400040" algn="r"/>
                        </a:tabLst>
                      </a:pPr>
                      <a:r>
                        <a:rPr lang="es-ES" sz="1800" dirty="0">
                          <a:effectLst/>
                        </a:rPr>
                        <a:t>El Ejecutivo</a:t>
                      </a:r>
                      <a:endParaRPr lang="es-CO" sz="2800" dirty="0">
                        <a:effectLst/>
                      </a:endParaRPr>
                    </a:p>
                    <a:p>
                      <a:pPr algn="ctr">
                        <a:tabLst>
                          <a:tab pos="2700020" algn="ctr"/>
                          <a:tab pos="5400040" algn="r"/>
                        </a:tabLst>
                      </a:pPr>
                      <a:r>
                        <a:rPr lang="es-ES" sz="1800" dirty="0">
                          <a:effectLst/>
                        </a:rPr>
                        <a:t>29/06/21</a:t>
                      </a:r>
                      <a:endParaRPr lang="es-CO" sz="2800" dirty="0">
                        <a:effectLst/>
                      </a:endParaRPr>
                    </a:p>
                    <a:p>
                      <a:pPr algn="ctr">
                        <a:tabLst>
                          <a:tab pos="2700020" algn="ctr"/>
                          <a:tab pos="5400040" algn="r"/>
                        </a:tabLst>
                      </a:pPr>
                      <a:r>
                        <a:rPr lang="es-ES" sz="1800" dirty="0">
                          <a:effectLst/>
                        </a:rPr>
                        <a:t> </a:t>
                      </a: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1800" b="1" dirty="0">
                          <a:effectLst/>
                        </a:rPr>
                        <a:t>COMISION 1RA Y 2DA</a:t>
                      </a:r>
                      <a:endParaRPr lang="es-CO" sz="2800" dirty="0">
                        <a:effectLst/>
                      </a:endParaRPr>
                    </a:p>
                    <a:p>
                      <a:pPr algn="ctr"/>
                      <a:r>
                        <a:rPr lang="es-ES" sz="1800" dirty="0">
                          <a:effectLst/>
                        </a:rPr>
                        <a:t>Carlos Barrios (C)</a:t>
                      </a:r>
                      <a:endParaRPr lang="es-CO" sz="2800" dirty="0">
                        <a:effectLst/>
                      </a:endParaRPr>
                    </a:p>
                    <a:p>
                      <a:pPr algn="ctr"/>
                      <a:r>
                        <a:rPr lang="es-ES" sz="1800" dirty="0">
                          <a:effectLst/>
                        </a:rPr>
                        <a:t>Cesar Pion</a:t>
                      </a:r>
                      <a:endParaRPr lang="es-CO" sz="2800" dirty="0">
                        <a:effectLst/>
                      </a:endParaRPr>
                    </a:p>
                    <a:p>
                      <a:pPr algn="ctr"/>
                      <a:r>
                        <a:rPr lang="es-ES" sz="1800" dirty="0">
                          <a:effectLst/>
                        </a:rPr>
                        <a:t>Lewis Montero</a:t>
                      </a:r>
                      <a:endParaRPr lang="es-CO" sz="2800" dirty="0">
                        <a:effectLst/>
                      </a:endParaRPr>
                    </a:p>
                    <a:p>
                      <a:pPr algn="ctr"/>
                      <a:r>
                        <a:rPr lang="es-ES" sz="1800" dirty="0">
                          <a:effectLst/>
                        </a:rPr>
                        <a:t>Fernando Niño </a:t>
                      </a: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s-ES" sz="2000" b="1" kern="1200" dirty="0">
                          <a:solidFill>
                            <a:schemeClr val="dk1"/>
                          </a:solidFill>
                          <a:effectLst/>
                          <a:latin typeface="+mn-lt"/>
                          <a:ea typeface="+mn-ea"/>
                          <a:cs typeface="+mn-cs"/>
                        </a:rPr>
                        <a:t>Acuerdo 068 de 2021</a:t>
                      </a:r>
                      <a:endParaRPr lang="es-CO" sz="2800" dirty="0">
                        <a:effectLst/>
                      </a:endParaRPr>
                    </a:p>
                    <a:p>
                      <a:pPr algn="just"/>
                      <a:r>
                        <a:rPr lang="es-ES" sz="1800" dirty="0">
                          <a:effectLst/>
                        </a:rPr>
                        <a:t>“Por medio del cual se establece el Plan de Saneamiento Fiscal Parcial del Distrito de Cartagena en lo correspondiente a cuentas por pagar del nivel central y fondos del nivel descentralizado, déficit parcial del Instituto Distrital de Deporte y Recreación IDER, sentencias y conciliaciones de la Alcaldía Mayor del Distrito de Cartagena de Indias, y se establecen otras disposiciones”. </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r>
                        <a:rPr lang="es-ES_tradnl" sz="2400" dirty="0">
                          <a:effectLst/>
                        </a:rPr>
                        <a:t>Septiembre 24 2021</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extLst>
                  <a:ext uri="{0D108BD9-81ED-4DB2-BD59-A6C34878D82A}">
                    <a16:rowId xmlns:a16="http://schemas.microsoft.com/office/drawing/2014/main" val="10001"/>
                  </a:ext>
                </a:extLst>
              </a:tr>
              <a:tr h="3109179">
                <a:tc>
                  <a:txBody>
                    <a:bodyPr/>
                    <a:lstStyle/>
                    <a:p>
                      <a:pPr algn="ctr"/>
                      <a:r>
                        <a:rPr lang="es-ES_tradnl" sz="1200" dirty="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800" b="1" dirty="0">
                          <a:effectLst/>
                        </a:rPr>
                        <a:t>P.A. 088</a:t>
                      </a:r>
                      <a:endParaRPr lang="es-CO" sz="2800" dirty="0">
                        <a:effectLst/>
                      </a:endParaRPr>
                    </a:p>
                    <a:p>
                      <a:pPr algn="just"/>
                      <a:r>
                        <a:rPr lang="es-ES_tradnl" sz="12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“Por medio del cual se realiza una incorporación y un traslado presupuestal entre unidades ejecutoras en el presupuesto de rentas, recursos de capital y recursos de fondos especiales; las apropiaciones de funcionamiento y de servicio de la deuda, así como el plan de inversiones con enfoque de género para la vigencia fiscal del 1° de enero al 31 de diciembre de 2021 en el Distrito Turístico y Cultural de Cartagena de Indias y se dictan otras disposiciones”.</a:t>
                      </a:r>
                      <a:endParaRPr lang="es-CO"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0" lang="es-ES" sz="1800" b="0" i="0" u="none" strike="noStrike" kern="1200" cap="none" spc="0" normalizeH="0" baseline="0" noProof="0" dirty="0">
                          <a:ln>
                            <a:noFill/>
                          </a:ln>
                          <a:solidFill>
                            <a:prstClr val="black"/>
                          </a:solidFill>
                          <a:effectLst/>
                          <a:uLnTx/>
                          <a:uFillTx/>
                          <a:latin typeface="+mn-lt"/>
                          <a:ea typeface="+mn-ea"/>
                          <a:cs typeface="+mn-cs"/>
                        </a:rPr>
                        <a:t>El Ejecutivo</a:t>
                      </a:r>
                      <a:endParaRPr kumimoji="0" lang="es-CO" sz="2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0" lang="es-ES" sz="1800" b="0" i="0" u="none" strike="noStrike" kern="1200" cap="none" spc="0" normalizeH="0" baseline="0" noProof="0" dirty="0">
                          <a:ln>
                            <a:noFill/>
                          </a:ln>
                          <a:solidFill>
                            <a:prstClr val="black"/>
                          </a:solidFill>
                          <a:effectLst/>
                          <a:uLnTx/>
                          <a:uFillTx/>
                          <a:latin typeface="+mn-lt"/>
                          <a:ea typeface="+mn-ea"/>
                          <a:cs typeface="+mn-cs"/>
                        </a:rPr>
                        <a:t>07/07/21</a:t>
                      </a:r>
                      <a:endParaRPr kumimoji="0" lang="es-CO" sz="2800" b="0" i="0" u="none" strike="noStrike" kern="1200" cap="none" spc="0" normalizeH="0" baseline="0" noProof="0" dirty="0">
                        <a:ln>
                          <a:noFill/>
                        </a:ln>
                        <a:solidFill>
                          <a:prstClr val="black"/>
                        </a:solidFill>
                        <a:effectLst/>
                        <a:uLnTx/>
                        <a:uFillTx/>
                        <a:latin typeface="+mn-lt"/>
                        <a:ea typeface="+mn-ea"/>
                        <a:cs typeface="+mn-cs"/>
                      </a:endParaRPr>
                    </a:p>
                    <a:p>
                      <a:pPr algn="ctr">
                        <a:tabLst>
                          <a:tab pos="2700020" algn="ctr"/>
                          <a:tab pos="5400040" algn="r"/>
                        </a:tabLst>
                      </a:pP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nchor="ctr"/>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s-ES" sz="2000" b="1" dirty="0">
                          <a:effectLst/>
                        </a:rPr>
                        <a:t>COMISION 2DA</a:t>
                      </a:r>
                      <a:endParaRPr lang="es-CO" sz="3200" dirty="0">
                        <a:effectLst/>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ES_tradnl" sz="1800" b="0" i="0" u="none" strike="noStrike" kern="1200" cap="none" spc="0" normalizeH="0" baseline="0" noProof="0" dirty="0">
                          <a:ln>
                            <a:noFill/>
                          </a:ln>
                          <a:solidFill>
                            <a:srgbClr val="000000"/>
                          </a:solidFill>
                          <a:effectLst/>
                          <a:uLnTx/>
                          <a:uFillTx/>
                          <a:latin typeface="Century Gothic" panose="020B0502020202020204" pitchFamily="34" charset="0"/>
                          <a:ea typeface="Arial Unicode MS"/>
                          <a:cs typeface="Times New Roman" panose="02020603050405020304" pitchFamily="18" charset="0"/>
                        </a:rPr>
                        <a:t>Rodrigo Raúl Reyes Pereira (C), </a:t>
                      </a:r>
                      <a:r>
                        <a:rPr kumimoji="0" lang="es-ES_tradnl" sz="1800" b="0" i="0" u="none" strike="noStrike" kern="1200" cap="none" spc="0" normalizeH="0" baseline="0" noProof="0" dirty="0" err="1">
                          <a:ln>
                            <a:noFill/>
                          </a:ln>
                          <a:solidFill>
                            <a:srgbClr val="000000"/>
                          </a:solidFill>
                          <a:effectLst/>
                          <a:uLnTx/>
                          <a:uFillTx/>
                          <a:latin typeface="Century Gothic" panose="020B0502020202020204" pitchFamily="34" charset="0"/>
                          <a:ea typeface="Arial Unicode MS"/>
                          <a:cs typeface="Times New Roman" panose="02020603050405020304" pitchFamily="18" charset="0"/>
                        </a:rPr>
                        <a:t>Kattya</a:t>
                      </a:r>
                      <a:r>
                        <a:rPr kumimoji="0" lang="es-ES_tradnl" sz="1800" b="0" i="0" u="none" strike="noStrike" kern="1200" cap="none" spc="0" normalizeH="0" baseline="0" noProof="0" dirty="0">
                          <a:ln>
                            <a:noFill/>
                          </a:ln>
                          <a:solidFill>
                            <a:srgbClr val="000000"/>
                          </a:solidFill>
                          <a:effectLst/>
                          <a:uLnTx/>
                          <a:uFillTx/>
                          <a:latin typeface="Century Gothic" panose="020B0502020202020204" pitchFamily="34" charset="0"/>
                          <a:ea typeface="Arial Unicode MS"/>
                          <a:cs typeface="Times New Roman" panose="02020603050405020304" pitchFamily="18" charset="0"/>
                        </a:rPr>
                        <a:t> Isabel Mendoza Sáleme, Oscar Alfonso Marín Villalba.</a:t>
                      </a:r>
                      <a:endParaRPr kumimoji="0" lang="es-CO"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ct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latin typeface="+mn-lt"/>
                          <a:ea typeface="+mn-ea"/>
                          <a:cs typeface="+mn-cs"/>
                        </a:rPr>
                        <a:t>Acuerdo 072 de 2021 </a:t>
                      </a:r>
                      <a:r>
                        <a:rPr lang="es-ES_tradnl" sz="14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“Por medio del cual se realiza una incorporación y un traslado presupuestal entre unidades ejecutoras en el presupuesto de rentas, recursos de capital y recursos de fondos especiales; las apropiaciones de funcionamiento y de servicio de la deuda, así como el plan de inversiones con enfoque de género para la vigencia fiscal del 1° de enero al 31 de diciembre de 2021 en el Distrito Turístico y Cultural de Cartagena de Indias y se dictan otras disposiciones”.</a:t>
                      </a:r>
                      <a:endParaRPr lang="es-CO"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gn="ctr"/>
                      <a:r>
                        <a:rPr lang="es-ES_tradnl" sz="2000" dirty="0">
                          <a:effectLst/>
                          <a:latin typeface="Century Gothic" panose="020B0502020202020204" pitchFamily="34" charset="0"/>
                          <a:ea typeface="Times New Roman" panose="02020603050405020304" pitchFamily="18" charset="0"/>
                          <a:cs typeface="Times New Roman" panose="02020603050405020304" pitchFamily="18" charset="0"/>
                        </a:rPr>
                        <a:t>Octubre 4 de 2021</a:t>
                      </a:r>
                      <a:endParaRPr lang="es-C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FE240835-B9F3-4CDE-B607-10E4B4ED8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699" name="Group 3">
            <a:extLst>
              <a:ext uri="{FF2B5EF4-FFF2-40B4-BE49-F238E27FC236}">
                <a16:creationId xmlns:a16="http://schemas.microsoft.com/office/drawing/2014/main" id="{BB2495D2-5D82-4084-AC74-2BCC335CD640}"/>
              </a:ext>
            </a:extLst>
          </p:cNvPr>
          <p:cNvGrpSpPr>
            <a:grpSpLocks/>
          </p:cNvGrpSpPr>
          <p:nvPr/>
        </p:nvGrpSpPr>
        <p:grpSpPr bwMode="auto">
          <a:xfrm>
            <a:off x="14135100" y="-2084388"/>
            <a:ext cx="5657850" cy="5657851"/>
            <a:chOff x="0" y="0"/>
            <a:chExt cx="6350000" cy="6350000"/>
          </a:xfrm>
        </p:grpSpPr>
        <p:sp>
          <p:nvSpPr>
            <p:cNvPr id="29735" name="Freeform 4">
              <a:extLst>
                <a:ext uri="{FF2B5EF4-FFF2-40B4-BE49-F238E27FC236}">
                  <a16:creationId xmlns:a16="http://schemas.microsoft.com/office/drawing/2014/main" id="{180F4E29-F7E4-43C5-BCE1-6EBBC9C56D98}"/>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29700" name="TextBox 5">
            <a:extLst>
              <a:ext uri="{FF2B5EF4-FFF2-40B4-BE49-F238E27FC236}">
                <a16:creationId xmlns:a16="http://schemas.microsoft.com/office/drawing/2014/main" id="{B8809272-0AD2-4D65-848A-6CCB0DD5C7CF}"/>
              </a:ext>
            </a:extLst>
          </p:cNvPr>
          <p:cNvSpPr txBox="1">
            <a:spLocks noChangeArrowheads="1"/>
          </p:cNvSpPr>
          <p:nvPr/>
        </p:nvSpPr>
        <p:spPr bwMode="auto">
          <a:xfrm>
            <a:off x="3357563" y="498475"/>
            <a:ext cx="10440987"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CO" altLang="es-CO" sz="5400">
                <a:latin typeface="Aharoni" pitchFamily="2" charset="0"/>
                <a:cs typeface="Aharoni" pitchFamily="2" charset="0"/>
              </a:rPr>
              <a:t>PROYECTOS DE ACUERDO APROBADOS Y SANCIONADOS</a:t>
            </a:r>
            <a:endParaRPr lang="en-US" altLang="es-CO" sz="4800">
              <a:latin typeface="Poppins Medium"/>
            </a:endParaRPr>
          </a:p>
        </p:txBody>
      </p:sp>
      <p:grpSp>
        <p:nvGrpSpPr>
          <p:cNvPr id="29701" name="Group 7">
            <a:extLst>
              <a:ext uri="{FF2B5EF4-FFF2-40B4-BE49-F238E27FC236}">
                <a16:creationId xmlns:a16="http://schemas.microsoft.com/office/drawing/2014/main" id="{8E3CDE4C-5158-42D5-8D53-659B77FEAC91}"/>
              </a:ext>
            </a:extLst>
          </p:cNvPr>
          <p:cNvGrpSpPr>
            <a:grpSpLocks/>
          </p:cNvGrpSpPr>
          <p:nvPr/>
        </p:nvGrpSpPr>
        <p:grpSpPr bwMode="auto">
          <a:xfrm>
            <a:off x="14514513" y="458788"/>
            <a:ext cx="3473450" cy="2100262"/>
            <a:chOff x="0" y="0"/>
            <a:chExt cx="4630157" cy="2799498"/>
          </a:xfrm>
        </p:grpSpPr>
        <p:sp>
          <p:nvSpPr>
            <p:cNvPr id="8" name="TextBox 8">
              <a:extLst>
                <a:ext uri="{FF2B5EF4-FFF2-40B4-BE49-F238E27FC236}">
                  <a16:creationId xmlns:a16="http://schemas.microsoft.com/office/drawing/2014/main" id="{020A5E98-E246-4EE5-83B5-61FA81BA9957}"/>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181220E9-2D01-4FEA-B4B6-562DF67F64B8}"/>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29702" name="Picture 10">
            <a:extLst>
              <a:ext uri="{FF2B5EF4-FFF2-40B4-BE49-F238E27FC236}">
                <a16:creationId xmlns:a16="http://schemas.microsoft.com/office/drawing/2014/main" id="{46B475CD-7CBF-4C97-92DB-732E8B2CA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Marcador de contenido 7">
            <a:extLst>
              <a:ext uri="{FF2B5EF4-FFF2-40B4-BE49-F238E27FC236}">
                <a16:creationId xmlns:a16="http://schemas.microsoft.com/office/drawing/2014/main" id="{06FD5E46-718A-4377-8B2B-938A8A692583}"/>
              </a:ext>
            </a:extLst>
          </p:cNvPr>
          <p:cNvGraphicFramePr>
            <a:graphicFrameLocks/>
          </p:cNvGraphicFramePr>
          <p:nvPr/>
        </p:nvGraphicFramePr>
        <p:xfrm>
          <a:off x="1028700" y="2922588"/>
          <a:ext cx="15201900" cy="6908800"/>
        </p:xfrm>
        <a:graphic>
          <a:graphicData uri="http://schemas.openxmlformats.org/drawingml/2006/table">
            <a:tbl>
              <a:tblPr firstRow="1" firstCol="1" bandRow="1">
                <a:tableStyleId>{93296810-A885-4BE3-A3E7-6D5BEEA58F35}</a:tableStyleId>
              </a:tblPr>
              <a:tblGrid>
                <a:gridCol w="906553">
                  <a:extLst>
                    <a:ext uri="{9D8B030D-6E8A-4147-A177-3AD203B41FA5}">
                      <a16:colId xmlns:a16="http://schemas.microsoft.com/office/drawing/2014/main" val="20000"/>
                    </a:ext>
                  </a:extLst>
                </a:gridCol>
                <a:gridCol w="3616488">
                  <a:extLst>
                    <a:ext uri="{9D8B030D-6E8A-4147-A177-3AD203B41FA5}">
                      <a16:colId xmlns:a16="http://schemas.microsoft.com/office/drawing/2014/main" val="20001"/>
                    </a:ext>
                  </a:extLst>
                </a:gridCol>
                <a:gridCol w="2353797">
                  <a:extLst>
                    <a:ext uri="{9D8B030D-6E8A-4147-A177-3AD203B41FA5}">
                      <a16:colId xmlns:a16="http://schemas.microsoft.com/office/drawing/2014/main" val="20002"/>
                    </a:ext>
                  </a:extLst>
                </a:gridCol>
                <a:gridCol w="2262506">
                  <a:extLst>
                    <a:ext uri="{9D8B030D-6E8A-4147-A177-3AD203B41FA5}">
                      <a16:colId xmlns:a16="http://schemas.microsoft.com/office/drawing/2014/main" val="20003"/>
                    </a:ext>
                  </a:extLst>
                </a:gridCol>
                <a:gridCol w="3707144">
                  <a:extLst>
                    <a:ext uri="{9D8B030D-6E8A-4147-A177-3AD203B41FA5}">
                      <a16:colId xmlns:a16="http://schemas.microsoft.com/office/drawing/2014/main" val="20004"/>
                    </a:ext>
                  </a:extLst>
                </a:gridCol>
                <a:gridCol w="2355411">
                  <a:extLst>
                    <a:ext uri="{9D8B030D-6E8A-4147-A177-3AD203B41FA5}">
                      <a16:colId xmlns:a16="http://schemas.microsoft.com/office/drawing/2014/main" val="20005"/>
                    </a:ext>
                  </a:extLst>
                </a:gridCol>
              </a:tblGrid>
              <a:tr h="274360">
                <a:tc>
                  <a:txBody>
                    <a:bodyPr/>
                    <a:lstStyle/>
                    <a:p>
                      <a:pPr algn="just"/>
                      <a:r>
                        <a:rPr lang="es-ES_tradnl" sz="1800">
                          <a:effectLst/>
                        </a:rPr>
                        <a:t>No.</a:t>
                      </a:r>
                      <a:endParaRPr lang="es-C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dirty="0">
                          <a:effectLst/>
                        </a:rPr>
                        <a:t>PROYECTOS DE ACUERDO No. </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dirty="0">
                          <a:effectLst/>
                        </a:rPr>
                        <a:t>PRESENTADO</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a:effectLst/>
                        </a:rPr>
                        <a:t>PONENTES</a:t>
                      </a:r>
                      <a:endParaRPr lang="es-C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a:effectLst/>
                        </a:rPr>
                        <a:t>ACUERDOS No.</a:t>
                      </a:r>
                      <a:endParaRPr lang="es-C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dirty="0">
                          <a:effectLst/>
                        </a:rPr>
                        <a:t>FECHA DE SANCIÓN</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extLst>
                  <a:ext uri="{0D108BD9-81ED-4DB2-BD59-A6C34878D82A}">
                    <a16:rowId xmlns:a16="http://schemas.microsoft.com/office/drawing/2014/main" val="10000"/>
                  </a:ext>
                </a:extLst>
              </a:tr>
              <a:tr h="3576346">
                <a:tc>
                  <a:txBody>
                    <a:bodyPr/>
                    <a:lstStyle/>
                    <a:p>
                      <a:pPr algn="ctr"/>
                      <a:r>
                        <a:rPr lang="es-ES_tradnl" sz="12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just"/>
                      <a:r>
                        <a:rPr lang="es-ES" sz="2800" b="1" dirty="0">
                          <a:effectLst/>
                        </a:rPr>
                        <a:t>P.A. 090</a:t>
                      </a:r>
                      <a:endParaRPr lang="es-CO" sz="2800" dirty="0">
                        <a:effectLst/>
                      </a:endParaRPr>
                    </a:p>
                    <a:p>
                      <a:pPr algn="just"/>
                      <a:r>
                        <a:rPr lang="es-MX" sz="1800" dirty="0">
                          <a:effectLst/>
                        </a:rPr>
                        <a:t>“Por medio del cual se modifican los artículo 161, 162 y 164 del Acuerdo 041 de 2006, Estatuto Tributario Distrital, en relación a la sobretasa a la gasolina motor y se dictan otras disposiciones”.</a:t>
                      </a:r>
                      <a:r>
                        <a:rPr lang="es-ES" sz="1800" dirty="0">
                          <a:effectLst/>
                        </a:rPr>
                        <a:t> </a:t>
                      </a: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tabLst>
                          <a:tab pos="2700020" algn="ctr"/>
                          <a:tab pos="5400040" algn="r"/>
                        </a:tabLst>
                      </a:pPr>
                      <a:r>
                        <a:rPr lang="es-ES" sz="1800" dirty="0">
                          <a:effectLst/>
                        </a:rPr>
                        <a:t>El Ejecutivo</a:t>
                      </a:r>
                      <a:endParaRPr lang="es-CO" sz="2800" dirty="0">
                        <a:effectLst/>
                      </a:endParaRPr>
                    </a:p>
                    <a:p>
                      <a:pPr algn="ctr">
                        <a:tabLst>
                          <a:tab pos="2700020" algn="ctr"/>
                          <a:tab pos="5400040" algn="r"/>
                        </a:tabLst>
                      </a:pPr>
                      <a:r>
                        <a:rPr lang="es-ES" sz="1800" dirty="0">
                          <a:effectLst/>
                        </a:rPr>
                        <a:t>07/09/21</a:t>
                      </a:r>
                      <a:endParaRPr lang="es-CO" sz="2800" dirty="0">
                        <a:effectLst/>
                      </a:endParaRPr>
                    </a:p>
                    <a:p>
                      <a:pPr algn="ctr">
                        <a:tabLst>
                          <a:tab pos="2700020" algn="ctr"/>
                          <a:tab pos="5400040" algn="r"/>
                        </a:tabLst>
                      </a:pPr>
                      <a:r>
                        <a:rPr lang="es-ES" sz="1800" dirty="0">
                          <a:effectLst/>
                        </a:rPr>
                        <a:t> </a:t>
                      </a: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1800" b="1" dirty="0">
                          <a:effectLst/>
                        </a:rPr>
                        <a:t>COMISION 2DA</a:t>
                      </a:r>
                      <a:endParaRPr lang="es-CO" sz="2800" dirty="0">
                        <a:effectLst/>
                      </a:endParaRPr>
                    </a:p>
                    <a:p>
                      <a:pPr algn="ctr"/>
                      <a:r>
                        <a:rPr lang="es-ES" sz="1800" dirty="0">
                          <a:effectLst/>
                        </a:rPr>
                        <a:t>Oscar Alfonso Marín Villalba (C), </a:t>
                      </a:r>
                      <a:r>
                        <a:rPr lang="es-ES" sz="1800" dirty="0" err="1">
                          <a:effectLst/>
                        </a:rPr>
                        <a:t>Kattya</a:t>
                      </a:r>
                      <a:r>
                        <a:rPr lang="es-ES" sz="1800" dirty="0">
                          <a:effectLst/>
                        </a:rPr>
                        <a:t> Isabel Mendoza </a:t>
                      </a:r>
                      <a:r>
                        <a:rPr lang="es-ES" sz="1800" dirty="0" err="1">
                          <a:effectLst/>
                        </a:rPr>
                        <a:t>Saleme</a:t>
                      </a:r>
                      <a:r>
                        <a:rPr lang="es-ES" sz="1800" dirty="0">
                          <a:effectLst/>
                        </a:rPr>
                        <a:t> y </a:t>
                      </a:r>
                      <a:r>
                        <a:rPr lang="es-ES" sz="1800" dirty="0" err="1">
                          <a:effectLst/>
                        </a:rPr>
                        <a:t>Luder</a:t>
                      </a:r>
                      <a:r>
                        <a:rPr lang="es-ES" sz="1800" dirty="0">
                          <a:effectLst/>
                        </a:rPr>
                        <a:t> Miguel Ariza Sanmartín. </a:t>
                      </a: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s-ES" sz="1800" b="1" kern="1200" dirty="0">
                          <a:solidFill>
                            <a:schemeClr val="dk1"/>
                          </a:solidFill>
                          <a:effectLst/>
                          <a:latin typeface="+mn-lt"/>
                          <a:ea typeface="+mn-ea"/>
                          <a:cs typeface="+mn-cs"/>
                        </a:rPr>
                        <a:t>Acuerdo 071 de 2021 </a:t>
                      </a:r>
                      <a:endParaRPr lang="es-CO" sz="2800" dirty="0">
                        <a:effectLst/>
                      </a:endParaRPr>
                    </a:p>
                    <a:p>
                      <a:pPr algn="just"/>
                      <a:r>
                        <a:rPr lang="es-MX" sz="1800" dirty="0">
                          <a:effectLst/>
                        </a:rPr>
                        <a:t>“Por medio del cual se modifican los artículo 161, 162 y 164 del Acuerdo 041 de 2006, Estatuto Tributario Distrital, en relación a la sobretasa a la gasolina motor y se dictan otras disposiciones”.</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r>
                        <a:rPr lang="es-ES_tradnl" sz="2400" dirty="0">
                          <a:effectLst/>
                        </a:rPr>
                        <a:t>Octubre 4 2021</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extLst>
                  <a:ext uri="{0D108BD9-81ED-4DB2-BD59-A6C34878D82A}">
                    <a16:rowId xmlns:a16="http://schemas.microsoft.com/office/drawing/2014/main" val="10001"/>
                  </a:ext>
                </a:extLst>
              </a:tr>
              <a:tr h="3058094">
                <a:tc>
                  <a:txBody>
                    <a:bodyPr/>
                    <a:lstStyle/>
                    <a:p>
                      <a:pPr algn="ctr"/>
                      <a:r>
                        <a:rPr lang="es-ES_tradnl" sz="1200" dirty="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800" b="1" dirty="0">
                          <a:effectLst/>
                        </a:rPr>
                        <a:t>P.A. 091</a:t>
                      </a:r>
                      <a:endParaRPr lang="es-CO" sz="2800" dirty="0">
                        <a:effectLst/>
                      </a:endParaRPr>
                    </a:p>
                    <a:p>
                      <a:pPr algn="just"/>
                      <a:r>
                        <a:rPr lang="es-ES_tradnl" sz="1200" b="0" i="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“Por medio del cual se establecen beneficios de reducción en las tasas de interés moratorios aplicables a las deudas tributarias de las obligaciones con plazos vencidos de las vigencias fiscales 2021 y anteriores, se reducen sanciones aplicables a los impuestos distritales y se dictan otras disposiciones”.</a:t>
                      </a:r>
                      <a:endParaRPr lang="es-CO" sz="1200" b="0"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tc>
                <a:tc>
                  <a:txBody>
                    <a:bodyPr/>
                    <a:lstStyle/>
                    <a:p>
                      <a:pPr algn="ctr">
                        <a:tabLst>
                          <a:tab pos="2700020" algn="ctr"/>
                          <a:tab pos="5400040" algn="r"/>
                        </a:tabLst>
                      </a:pPr>
                      <a:r>
                        <a:rPr lang="es-ES" sz="1800" dirty="0">
                          <a:effectLst/>
                        </a:rPr>
                        <a:t>El Ejecutivo</a:t>
                      </a:r>
                      <a:endParaRPr lang="es-CO" sz="2800" dirty="0">
                        <a:effectLst/>
                      </a:endParaRPr>
                    </a:p>
                    <a:p>
                      <a:pPr algn="ctr">
                        <a:tabLst>
                          <a:tab pos="2700020" algn="ctr"/>
                          <a:tab pos="5400040" algn="r"/>
                        </a:tabLst>
                      </a:pPr>
                      <a:r>
                        <a:rPr lang="es-ES" sz="1800" dirty="0">
                          <a:effectLst/>
                        </a:rPr>
                        <a:t>07/09/21</a:t>
                      </a:r>
                      <a:endParaRPr lang="es-CO" sz="2800" dirty="0">
                        <a:effectLst/>
                      </a:endParaRPr>
                    </a:p>
                    <a:p>
                      <a:pPr algn="ctr">
                        <a:tabLst>
                          <a:tab pos="2700020" algn="ctr"/>
                          <a:tab pos="5400040" algn="r"/>
                        </a:tabLst>
                      </a:pP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nchor="ctr"/>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s-ES" sz="2000" b="1" dirty="0">
                          <a:effectLst/>
                        </a:rPr>
                        <a:t>COMISION 2DA</a:t>
                      </a:r>
                      <a:endParaRPr lang="es-CO" sz="3200" dirty="0">
                        <a:effectLst/>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s-ES_tradnl" sz="1800" kern="1200" noProof="0" dirty="0">
                          <a:solidFill>
                            <a:schemeClr val="dk1"/>
                          </a:solidFill>
                          <a:effectLst/>
                          <a:latin typeface="+mn-lt"/>
                          <a:ea typeface="+mn-ea"/>
                          <a:cs typeface="+mn-cs"/>
                        </a:rPr>
                        <a:t>Fernando David Niño Mendoza (C), Carolina Lozano </a:t>
                      </a:r>
                      <a:r>
                        <a:rPr lang="es-ES_tradnl" sz="1800" kern="1200" noProof="0" dirty="0" err="1">
                          <a:solidFill>
                            <a:schemeClr val="dk1"/>
                          </a:solidFill>
                          <a:effectLst/>
                          <a:latin typeface="+mn-lt"/>
                          <a:ea typeface="+mn-ea"/>
                          <a:cs typeface="+mn-cs"/>
                        </a:rPr>
                        <a:t>Benitorevollo</a:t>
                      </a:r>
                      <a:r>
                        <a:rPr lang="es-ES_tradnl" sz="1800" kern="1200" noProof="0" dirty="0">
                          <a:solidFill>
                            <a:schemeClr val="dk1"/>
                          </a:solidFill>
                          <a:effectLst/>
                          <a:latin typeface="+mn-lt"/>
                          <a:ea typeface="+mn-ea"/>
                          <a:cs typeface="+mn-cs"/>
                        </a:rPr>
                        <a:t> y Claudia Arboleda Torres.</a:t>
                      </a:r>
                    </a:p>
                    <a:p>
                      <a:pPr algn="ct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latin typeface="+mn-lt"/>
                          <a:ea typeface="+mn-ea"/>
                          <a:cs typeface="+mn-cs"/>
                        </a:rPr>
                        <a:t>Acuerdo 070 de 2021  </a:t>
                      </a:r>
                      <a:r>
                        <a:rPr lang="es-ES_tradnl" sz="1400" b="0" i="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“Por medio del cual se establecen beneficios de reducción en las tasas de interés moratorios aplicables a las deudas tributarias de las obligaciones con plazos vencidos de las vigencias fiscales 2021 y anteriores, se reducen sanciones aplicables a los impuestos distritales y se dictan otras disposiciones”.</a:t>
                      </a:r>
                      <a:endParaRPr lang="es-CO" sz="1400" b="0" i="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gn="ctr"/>
                      <a:r>
                        <a:rPr lang="es-ES_tradnl" sz="2000" dirty="0">
                          <a:effectLst/>
                          <a:latin typeface="Century Gothic" panose="020B0502020202020204" pitchFamily="34" charset="0"/>
                          <a:ea typeface="Times New Roman" panose="02020603050405020304" pitchFamily="18" charset="0"/>
                          <a:cs typeface="Times New Roman" panose="02020603050405020304" pitchFamily="18" charset="0"/>
                        </a:rPr>
                        <a:t>Octubre 4 de 2021</a:t>
                      </a:r>
                      <a:endParaRPr lang="es-C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1184220A-AADA-4A8B-9860-F4A67E127D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3" name="Group 3">
            <a:extLst>
              <a:ext uri="{FF2B5EF4-FFF2-40B4-BE49-F238E27FC236}">
                <a16:creationId xmlns:a16="http://schemas.microsoft.com/office/drawing/2014/main" id="{F83BADD5-8968-4F56-9CBE-EDCC01053FCE}"/>
              </a:ext>
            </a:extLst>
          </p:cNvPr>
          <p:cNvGrpSpPr>
            <a:grpSpLocks/>
          </p:cNvGrpSpPr>
          <p:nvPr/>
        </p:nvGrpSpPr>
        <p:grpSpPr bwMode="auto">
          <a:xfrm>
            <a:off x="14135100" y="-2084388"/>
            <a:ext cx="5657850" cy="5657851"/>
            <a:chOff x="0" y="0"/>
            <a:chExt cx="6350000" cy="6350000"/>
          </a:xfrm>
        </p:grpSpPr>
        <p:sp>
          <p:nvSpPr>
            <p:cNvPr id="30759" name="Freeform 4">
              <a:extLst>
                <a:ext uri="{FF2B5EF4-FFF2-40B4-BE49-F238E27FC236}">
                  <a16:creationId xmlns:a16="http://schemas.microsoft.com/office/drawing/2014/main" id="{EE3D19A4-0981-43E1-BBAC-53C2C1625CD6}"/>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30724" name="TextBox 5">
            <a:extLst>
              <a:ext uri="{FF2B5EF4-FFF2-40B4-BE49-F238E27FC236}">
                <a16:creationId xmlns:a16="http://schemas.microsoft.com/office/drawing/2014/main" id="{82E44312-DC5E-441C-921C-A161E52B2001}"/>
              </a:ext>
            </a:extLst>
          </p:cNvPr>
          <p:cNvSpPr txBox="1">
            <a:spLocks noChangeArrowheads="1"/>
          </p:cNvSpPr>
          <p:nvPr/>
        </p:nvSpPr>
        <p:spPr bwMode="auto">
          <a:xfrm>
            <a:off x="3357563" y="498475"/>
            <a:ext cx="10440987"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CO" altLang="es-CO" sz="5400">
                <a:latin typeface="Aharoni" pitchFamily="2" charset="0"/>
                <a:cs typeface="Aharoni" pitchFamily="2" charset="0"/>
              </a:rPr>
              <a:t>PROYECTOS DE ACUERDO APROBADOS Y SANCIONADOS</a:t>
            </a:r>
            <a:endParaRPr lang="en-US" altLang="es-CO" sz="4800">
              <a:latin typeface="Poppins Medium"/>
            </a:endParaRPr>
          </a:p>
        </p:txBody>
      </p:sp>
      <p:grpSp>
        <p:nvGrpSpPr>
          <p:cNvPr id="30725" name="Group 7">
            <a:extLst>
              <a:ext uri="{FF2B5EF4-FFF2-40B4-BE49-F238E27FC236}">
                <a16:creationId xmlns:a16="http://schemas.microsoft.com/office/drawing/2014/main" id="{9992AAE6-70EB-4361-B1A1-F211E7AF3E46}"/>
              </a:ext>
            </a:extLst>
          </p:cNvPr>
          <p:cNvGrpSpPr>
            <a:grpSpLocks/>
          </p:cNvGrpSpPr>
          <p:nvPr/>
        </p:nvGrpSpPr>
        <p:grpSpPr bwMode="auto">
          <a:xfrm>
            <a:off x="14514513" y="458788"/>
            <a:ext cx="3473450" cy="2100262"/>
            <a:chOff x="0" y="0"/>
            <a:chExt cx="4630157" cy="2799498"/>
          </a:xfrm>
        </p:grpSpPr>
        <p:sp>
          <p:nvSpPr>
            <p:cNvPr id="8" name="TextBox 8">
              <a:extLst>
                <a:ext uri="{FF2B5EF4-FFF2-40B4-BE49-F238E27FC236}">
                  <a16:creationId xmlns:a16="http://schemas.microsoft.com/office/drawing/2014/main" id="{9D5B160B-601C-43E4-B8B5-2A32B24AC9B7}"/>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90EA32C2-3B5D-4D5E-B86D-0886E0B9096A}"/>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30726" name="Picture 10">
            <a:extLst>
              <a:ext uri="{FF2B5EF4-FFF2-40B4-BE49-F238E27FC236}">
                <a16:creationId xmlns:a16="http://schemas.microsoft.com/office/drawing/2014/main" id="{5489A19E-439B-4751-A3C6-1E80E74B7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Marcador de contenido 7">
            <a:extLst>
              <a:ext uri="{FF2B5EF4-FFF2-40B4-BE49-F238E27FC236}">
                <a16:creationId xmlns:a16="http://schemas.microsoft.com/office/drawing/2014/main" id="{1E29A0E2-DAFE-48A9-9AEC-D044B2D0DCA1}"/>
              </a:ext>
            </a:extLst>
          </p:cNvPr>
          <p:cNvGraphicFramePr>
            <a:graphicFrameLocks/>
          </p:cNvGraphicFramePr>
          <p:nvPr/>
        </p:nvGraphicFramePr>
        <p:xfrm>
          <a:off x="1028700" y="2922588"/>
          <a:ext cx="15201900" cy="6908800"/>
        </p:xfrm>
        <a:graphic>
          <a:graphicData uri="http://schemas.openxmlformats.org/drawingml/2006/table">
            <a:tbl>
              <a:tblPr firstRow="1" firstCol="1" bandRow="1">
                <a:tableStyleId>{93296810-A885-4BE3-A3E7-6D5BEEA58F35}</a:tableStyleId>
              </a:tblPr>
              <a:tblGrid>
                <a:gridCol w="906553">
                  <a:extLst>
                    <a:ext uri="{9D8B030D-6E8A-4147-A177-3AD203B41FA5}">
                      <a16:colId xmlns:a16="http://schemas.microsoft.com/office/drawing/2014/main" val="20000"/>
                    </a:ext>
                  </a:extLst>
                </a:gridCol>
                <a:gridCol w="3616488">
                  <a:extLst>
                    <a:ext uri="{9D8B030D-6E8A-4147-A177-3AD203B41FA5}">
                      <a16:colId xmlns:a16="http://schemas.microsoft.com/office/drawing/2014/main" val="20001"/>
                    </a:ext>
                  </a:extLst>
                </a:gridCol>
                <a:gridCol w="2353797">
                  <a:extLst>
                    <a:ext uri="{9D8B030D-6E8A-4147-A177-3AD203B41FA5}">
                      <a16:colId xmlns:a16="http://schemas.microsoft.com/office/drawing/2014/main" val="20002"/>
                    </a:ext>
                  </a:extLst>
                </a:gridCol>
                <a:gridCol w="2262506">
                  <a:extLst>
                    <a:ext uri="{9D8B030D-6E8A-4147-A177-3AD203B41FA5}">
                      <a16:colId xmlns:a16="http://schemas.microsoft.com/office/drawing/2014/main" val="20003"/>
                    </a:ext>
                  </a:extLst>
                </a:gridCol>
                <a:gridCol w="3707144">
                  <a:extLst>
                    <a:ext uri="{9D8B030D-6E8A-4147-A177-3AD203B41FA5}">
                      <a16:colId xmlns:a16="http://schemas.microsoft.com/office/drawing/2014/main" val="20004"/>
                    </a:ext>
                  </a:extLst>
                </a:gridCol>
                <a:gridCol w="2355411">
                  <a:extLst>
                    <a:ext uri="{9D8B030D-6E8A-4147-A177-3AD203B41FA5}">
                      <a16:colId xmlns:a16="http://schemas.microsoft.com/office/drawing/2014/main" val="20005"/>
                    </a:ext>
                  </a:extLst>
                </a:gridCol>
              </a:tblGrid>
              <a:tr h="274360">
                <a:tc>
                  <a:txBody>
                    <a:bodyPr/>
                    <a:lstStyle/>
                    <a:p>
                      <a:pPr algn="just"/>
                      <a:r>
                        <a:rPr lang="es-ES_tradnl" sz="1800">
                          <a:effectLst/>
                        </a:rPr>
                        <a:t>No.</a:t>
                      </a:r>
                      <a:endParaRPr lang="es-C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dirty="0">
                          <a:effectLst/>
                        </a:rPr>
                        <a:t>PROYECTOS DE ACUERDO No. </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dirty="0">
                          <a:effectLst/>
                        </a:rPr>
                        <a:t>PRESENTADO</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a:effectLst/>
                        </a:rPr>
                        <a:t>PONENTES</a:t>
                      </a:r>
                      <a:endParaRPr lang="es-C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a:effectLst/>
                        </a:rPr>
                        <a:t>ACUERDOS No.</a:t>
                      </a:r>
                      <a:endParaRPr lang="es-C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dirty="0">
                          <a:effectLst/>
                        </a:rPr>
                        <a:t>FECHA DE SANCIÓN</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extLst>
                  <a:ext uri="{0D108BD9-81ED-4DB2-BD59-A6C34878D82A}">
                    <a16:rowId xmlns:a16="http://schemas.microsoft.com/office/drawing/2014/main" val="10000"/>
                  </a:ext>
                </a:extLst>
              </a:tr>
              <a:tr h="3576346">
                <a:tc>
                  <a:txBody>
                    <a:bodyPr/>
                    <a:lstStyle/>
                    <a:p>
                      <a:pPr algn="ctr"/>
                      <a:r>
                        <a:rPr lang="es-ES_tradnl" sz="1200" dirty="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just"/>
                      <a:r>
                        <a:rPr lang="es-ES" sz="2800" b="1" dirty="0">
                          <a:effectLst/>
                        </a:rPr>
                        <a:t>P.A. 094</a:t>
                      </a:r>
                      <a:endParaRPr lang="es-CO" sz="2800" dirty="0">
                        <a:effectLst/>
                      </a:endParaRPr>
                    </a:p>
                    <a:p>
                      <a:pPr algn="just"/>
                      <a:r>
                        <a:rPr lang="es-MX" sz="1800" dirty="0">
                          <a:effectLst/>
                        </a:rPr>
                        <a:t>“Por medio del cual se adopta el Régimen Simple de Tributación para el pago del Impuesto de Industria y Comercio Consolidado en el Distrito de Cartagena de Indias D.T. y C, contemplado en la ley 2010 del 27 de diciembre de 2019”. </a:t>
                      </a:r>
                    </a:p>
                    <a:p>
                      <a:pPr algn="just"/>
                      <a:r>
                        <a:rPr lang="es-ES" sz="1800" dirty="0">
                          <a:effectLst/>
                        </a:rPr>
                        <a:t> </a:t>
                      </a: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tabLst>
                          <a:tab pos="2700020" algn="ctr"/>
                          <a:tab pos="5400040" algn="r"/>
                        </a:tabLst>
                      </a:pPr>
                      <a:r>
                        <a:rPr lang="es-ES" sz="1800" dirty="0">
                          <a:effectLst/>
                        </a:rPr>
                        <a:t>El Ejecutivo</a:t>
                      </a:r>
                      <a:endParaRPr lang="es-CO" sz="2800" dirty="0">
                        <a:effectLst/>
                      </a:endParaRPr>
                    </a:p>
                    <a:p>
                      <a:pPr algn="ctr">
                        <a:tabLst>
                          <a:tab pos="2700020" algn="ctr"/>
                          <a:tab pos="5400040" algn="r"/>
                        </a:tabLst>
                      </a:pPr>
                      <a:r>
                        <a:rPr lang="es-ES" sz="1800" dirty="0">
                          <a:effectLst/>
                        </a:rPr>
                        <a:t>07/09/21</a:t>
                      </a:r>
                      <a:endParaRPr lang="es-CO" sz="2800" dirty="0">
                        <a:effectLst/>
                      </a:endParaRPr>
                    </a:p>
                    <a:p>
                      <a:pPr algn="ctr">
                        <a:tabLst>
                          <a:tab pos="2700020" algn="ctr"/>
                          <a:tab pos="5400040" algn="r"/>
                        </a:tabLst>
                      </a:pPr>
                      <a:r>
                        <a:rPr lang="es-ES" sz="1800" dirty="0">
                          <a:effectLst/>
                        </a:rPr>
                        <a:t> </a:t>
                      </a: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1800" b="1" dirty="0">
                          <a:effectLst/>
                        </a:rPr>
                        <a:t>COMISION 2DA</a:t>
                      </a:r>
                      <a:endParaRPr lang="es-CO" sz="2800" dirty="0">
                        <a:effectLst/>
                      </a:endParaRPr>
                    </a:p>
                    <a:p>
                      <a:pPr algn="ctr"/>
                      <a:r>
                        <a:rPr lang="es-MX" sz="1800" dirty="0">
                          <a:effectLst/>
                        </a:rPr>
                        <a:t>Rodrigo Raúl Reyes Pereira (C), Cesar Augusto Pion González y Javier Julio Bejarano.</a:t>
                      </a:r>
                      <a:r>
                        <a:rPr lang="es-ES" sz="1800" dirty="0">
                          <a:effectLst/>
                        </a:rPr>
                        <a:t> </a:t>
                      </a: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s-ES" sz="1800" b="1" kern="1200" dirty="0">
                          <a:solidFill>
                            <a:schemeClr val="dk1"/>
                          </a:solidFill>
                          <a:effectLst/>
                          <a:latin typeface="+mn-lt"/>
                          <a:ea typeface="+mn-ea"/>
                          <a:cs typeface="+mn-cs"/>
                        </a:rPr>
                        <a:t>Acuerdo 069 de 2021 </a:t>
                      </a:r>
                      <a:endParaRPr lang="es-CO" sz="2800" dirty="0">
                        <a:effectLst/>
                      </a:endParaRPr>
                    </a:p>
                    <a:p>
                      <a:pPr algn="just"/>
                      <a:r>
                        <a:rPr lang="es-MX" sz="1800" dirty="0">
                          <a:effectLst/>
                        </a:rPr>
                        <a:t>“Por medio del cual se adopta el Régimen Simple de Tributación para el pago del Impuesto de Industria y Comercio Consolidado en el Distrito de Cartagena de Indias D.T. y C, contemplado en la ley 2010 del 27 de diciembre de 2019”. </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r>
                        <a:rPr lang="es-ES_tradnl" sz="2400" dirty="0">
                          <a:effectLst/>
                        </a:rPr>
                        <a:t>Octubre 4 2021</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extLst>
                  <a:ext uri="{0D108BD9-81ED-4DB2-BD59-A6C34878D82A}">
                    <a16:rowId xmlns:a16="http://schemas.microsoft.com/office/drawing/2014/main" val="10001"/>
                  </a:ext>
                </a:extLst>
              </a:tr>
              <a:tr h="3058094">
                <a:tc>
                  <a:txBody>
                    <a:bodyPr/>
                    <a:lstStyle/>
                    <a:p>
                      <a:pPr algn="ctr"/>
                      <a:r>
                        <a:rPr lang="es-ES_tradnl" sz="1200" dirty="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800" b="1" dirty="0">
                          <a:effectLst/>
                        </a:rPr>
                        <a:t>P.A. 095</a:t>
                      </a:r>
                      <a:endParaRPr lang="es-CO" sz="2800" dirty="0">
                        <a:effectLst/>
                      </a:endParaRPr>
                    </a:p>
                    <a:p>
                      <a:pPr algn="just"/>
                      <a:r>
                        <a:rPr lang="es-MX" sz="1600" b="0" i="0" dirty="0">
                          <a:effectLst/>
                          <a:latin typeface="+mj-lt"/>
                          <a:ea typeface="Times New Roman" panose="02020603050405020304" pitchFamily="18" charset="0"/>
                          <a:cs typeface="Times New Roman" panose="02020603050405020304" pitchFamily="18" charset="0"/>
                        </a:rPr>
                        <a:t>“Por medio del cual se autoriza la Asunción de compromisos de Vigencias Futuras Ordinarias con cargo al presupuesto de la vigencia fiscal 2021-2022 y 2023, y se dictan otras disposiciones”.</a:t>
                      </a:r>
                      <a:endParaRPr lang="es-CO" sz="1600" b="0" i="0" dirty="0">
                        <a:effectLst/>
                        <a:latin typeface="+mj-lt"/>
                        <a:ea typeface="Times New Roman" panose="02020603050405020304" pitchFamily="18" charset="0"/>
                        <a:cs typeface="Times New Roman" panose="02020603050405020304" pitchFamily="18" charset="0"/>
                      </a:endParaRPr>
                    </a:p>
                  </a:txBody>
                  <a:tcPr marL="68578" marR="68578" marT="0" marB="0"/>
                </a:tc>
                <a:tc>
                  <a:txBody>
                    <a:bodyPr/>
                    <a:lstStyle/>
                    <a:p>
                      <a:pPr algn="ctr">
                        <a:tabLst>
                          <a:tab pos="2700020" algn="ctr"/>
                          <a:tab pos="5400040" algn="r"/>
                        </a:tabLst>
                      </a:pPr>
                      <a:r>
                        <a:rPr lang="es-ES" sz="1800" dirty="0">
                          <a:effectLst/>
                        </a:rPr>
                        <a:t>El Ejecutivo</a:t>
                      </a:r>
                      <a:endParaRPr lang="es-CO" sz="2800" dirty="0">
                        <a:effectLst/>
                      </a:endParaRPr>
                    </a:p>
                    <a:p>
                      <a:pPr algn="ctr">
                        <a:tabLst>
                          <a:tab pos="2700020" algn="ctr"/>
                          <a:tab pos="5400040" algn="r"/>
                        </a:tabLst>
                      </a:pPr>
                      <a:r>
                        <a:rPr lang="es-ES" sz="1800" dirty="0">
                          <a:effectLst/>
                        </a:rPr>
                        <a:t>11/09/21</a:t>
                      </a:r>
                      <a:endParaRPr lang="es-CO" sz="2800" dirty="0">
                        <a:effectLst/>
                      </a:endParaRPr>
                    </a:p>
                    <a:p>
                      <a:pPr algn="ctr">
                        <a:tabLst>
                          <a:tab pos="2700020" algn="ctr"/>
                          <a:tab pos="5400040" algn="r"/>
                        </a:tabLst>
                      </a:pP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nchor="ctr"/>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s-ES" sz="2000" b="1" dirty="0">
                          <a:effectLst/>
                        </a:rPr>
                        <a:t>COMISION 2DA</a:t>
                      </a:r>
                      <a:endParaRPr lang="es-CO" sz="3200" dirty="0">
                        <a:effectLst/>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s-ES_tradnl" sz="1800" kern="1200" noProof="0" dirty="0">
                          <a:solidFill>
                            <a:schemeClr val="dk1"/>
                          </a:solidFill>
                          <a:effectLst/>
                          <a:latin typeface="+mn-lt"/>
                          <a:ea typeface="+mn-ea"/>
                          <a:cs typeface="+mn-cs"/>
                        </a:rPr>
                        <a:t>Carlos Alberto Barrios Gómez (c), Oscar Alfonso Marín Villalba, David Bernardo Caballero Rodríguez y Carolina Lozano </a:t>
                      </a:r>
                      <a:r>
                        <a:rPr lang="es-ES_tradnl" sz="1800" kern="1200" noProof="0" dirty="0" err="1">
                          <a:solidFill>
                            <a:schemeClr val="dk1"/>
                          </a:solidFill>
                          <a:effectLst/>
                          <a:latin typeface="+mn-lt"/>
                          <a:ea typeface="+mn-ea"/>
                          <a:cs typeface="+mn-cs"/>
                        </a:rPr>
                        <a:t>Benitorevollo</a:t>
                      </a: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latin typeface="+mn-lt"/>
                          <a:ea typeface="+mn-ea"/>
                          <a:cs typeface="+mn-cs"/>
                        </a:rPr>
                        <a:t>Acuerdo 074 de 2021</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400" b="0" i="0" kern="1200" dirty="0">
                          <a:solidFill>
                            <a:schemeClr val="dk1"/>
                          </a:solidFill>
                          <a:effectLst/>
                          <a:latin typeface="+mn-lt"/>
                          <a:ea typeface="Times New Roman" panose="02020603050405020304" pitchFamily="18" charset="0"/>
                          <a:cs typeface="Times New Roman" panose="02020603050405020304" pitchFamily="18" charset="0"/>
                        </a:rPr>
                        <a:t>“Por medio del cual se autoriza la Asunción de compromisos de Vigencias Futuras Ordinarias con cargo al presupuesto de la vigencia fiscal 2021-2022 y 2023, y se dictan otras disposiciones”.</a:t>
                      </a:r>
                      <a:endParaRPr lang="es-CO"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gn="ctr"/>
                      <a:r>
                        <a:rPr lang="es-ES_tradnl" sz="2000" dirty="0">
                          <a:effectLst/>
                          <a:latin typeface="Century Gothic" panose="020B0502020202020204" pitchFamily="34" charset="0"/>
                          <a:ea typeface="Times New Roman" panose="02020603050405020304" pitchFamily="18" charset="0"/>
                          <a:cs typeface="Times New Roman" panose="02020603050405020304" pitchFamily="18" charset="0"/>
                        </a:rPr>
                        <a:t>Noviembre 9 de 2021</a:t>
                      </a:r>
                      <a:endParaRPr lang="es-C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4768DEA8-936E-4E16-9F3D-B0964826C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Group 3">
            <a:extLst>
              <a:ext uri="{FF2B5EF4-FFF2-40B4-BE49-F238E27FC236}">
                <a16:creationId xmlns:a16="http://schemas.microsoft.com/office/drawing/2014/main" id="{3145FDC0-DD13-4CD0-884C-C63BF5D4D480}"/>
              </a:ext>
            </a:extLst>
          </p:cNvPr>
          <p:cNvGrpSpPr>
            <a:grpSpLocks/>
          </p:cNvGrpSpPr>
          <p:nvPr/>
        </p:nvGrpSpPr>
        <p:grpSpPr bwMode="auto">
          <a:xfrm>
            <a:off x="14135100" y="-2084388"/>
            <a:ext cx="5657850" cy="5657851"/>
            <a:chOff x="0" y="0"/>
            <a:chExt cx="6350000" cy="6350000"/>
          </a:xfrm>
        </p:grpSpPr>
        <p:sp>
          <p:nvSpPr>
            <p:cNvPr id="4109" name="Freeform 4">
              <a:extLst>
                <a:ext uri="{FF2B5EF4-FFF2-40B4-BE49-F238E27FC236}">
                  <a16:creationId xmlns:a16="http://schemas.microsoft.com/office/drawing/2014/main" id="{712FAFBB-6C79-4C52-9E90-B9940DBA2F58}"/>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4100" name="TextBox 5">
            <a:extLst>
              <a:ext uri="{FF2B5EF4-FFF2-40B4-BE49-F238E27FC236}">
                <a16:creationId xmlns:a16="http://schemas.microsoft.com/office/drawing/2014/main" id="{6F5A3107-0539-4B80-903F-0888CA6FCC94}"/>
              </a:ext>
            </a:extLst>
          </p:cNvPr>
          <p:cNvSpPr txBox="1">
            <a:spLocks noChangeArrowheads="1"/>
          </p:cNvSpPr>
          <p:nvPr/>
        </p:nvSpPr>
        <p:spPr bwMode="auto">
          <a:xfrm>
            <a:off x="2794000" y="520700"/>
            <a:ext cx="122364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ES_tradnl" altLang="es-CO" sz="6000" b="1">
                <a:solidFill>
                  <a:srgbClr val="FF0000"/>
                </a:solidFill>
                <a:latin typeface="Aharoni" pitchFamily="2" charset="0"/>
                <a:ea typeface="Verdana" panose="020B0604030504040204" pitchFamily="34" charset="0"/>
                <a:cs typeface="Aharoni" pitchFamily="2" charset="0"/>
              </a:rPr>
              <a:t>COMISION PERMANENTE </a:t>
            </a:r>
            <a:br>
              <a:rPr lang="es-CO" altLang="es-CO" sz="4000">
                <a:solidFill>
                  <a:srgbClr val="FF0000"/>
                </a:solidFill>
                <a:latin typeface="Aharoni" pitchFamily="2" charset="0"/>
                <a:ea typeface="Verdana" panose="020B0604030504040204" pitchFamily="34" charset="0"/>
                <a:cs typeface="Aharoni" pitchFamily="2" charset="0"/>
              </a:rPr>
            </a:br>
            <a:r>
              <a:rPr lang="es-ES_tradnl" altLang="es-CO" sz="6000" b="1">
                <a:solidFill>
                  <a:srgbClr val="FF0000"/>
                </a:solidFill>
                <a:latin typeface="Aharoni" pitchFamily="2" charset="0"/>
                <a:ea typeface="Verdana" panose="020B0604030504040204" pitchFamily="34" charset="0"/>
                <a:cs typeface="Aharoni" pitchFamily="2" charset="0"/>
              </a:rPr>
              <a:t>SEGUNDA O DE PRESUPUESTO</a:t>
            </a:r>
            <a:endParaRPr lang="en-US" altLang="es-CO" sz="6000">
              <a:solidFill>
                <a:srgbClr val="FFFFFF"/>
              </a:solidFill>
              <a:latin typeface="Poppins Medium"/>
              <a:ea typeface="Verdana" panose="020B0604030504040204" pitchFamily="34" charset="0"/>
              <a:cs typeface="Aharoni" pitchFamily="2" charset="0"/>
            </a:endParaRPr>
          </a:p>
        </p:txBody>
      </p:sp>
      <p:grpSp>
        <p:nvGrpSpPr>
          <p:cNvPr id="4101" name="Group 7">
            <a:extLst>
              <a:ext uri="{FF2B5EF4-FFF2-40B4-BE49-F238E27FC236}">
                <a16:creationId xmlns:a16="http://schemas.microsoft.com/office/drawing/2014/main" id="{77900486-4D12-43A1-8DE2-629D21505524}"/>
              </a:ext>
            </a:extLst>
          </p:cNvPr>
          <p:cNvGrpSpPr>
            <a:grpSpLocks/>
          </p:cNvGrpSpPr>
          <p:nvPr/>
        </p:nvGrpSpPr>
        <p:grpSpPr bwMode="auto">
          <a:xfrm>
            <a:off x="14514513" y="373063"/>
            <a:ext cx="3473450" cy="2100262"/>
            <a:chOff x="0" y="0"/>
            <a:chExt cx="4630157" cy="2799498"/>
          </a:xfrm>
        </p:grpSpPr>
        <p:sp>
          <p:nvSpPr>
            <p:cNvPr id="8" name="TextBox 8">
              <a:extLst>
                <a:ext uri="{FF2B5EF4-FFF2-40B4-BE49-F238E27FC236}">
                  <a16:creationId xmlns:a16="http://schemas.microsoft.com/office/drawing/2014/main" id="{662D8732-1461-450A-88E1-945B56BCAB72}"/>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A4CC81CF-B303-421F-A72B-BF6FE53EA3F0}"/>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4102" name="Picture 10">
            <a:extLst>
              <a:ext uri="{FF2B5EF4-FFF2-40B4-BE49-F238E27FC236}">
                <a16:creationId xmlns:a16="http://schemas.microsoft.com/office/drawing/2014/main" id="{B3EF0788-3653-4297-8D1A-CD8FE0DE7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Marcador de contenido 2">
            <a:extLst>
              <a:ext uri="{FF2B5EF4-FFF2-40B4-BE49-F238E27FC236}">
                <a16:creationId xmlns:a16="http://schemas.microsoft.com/office/drawing/2014/main" id="{54D7299D-A79F-4464-9C25-BDA82FFF29DA}"/>
              </a:ext>
            </a:extLst>
          </p:cNvPr>
          <p:cNvSpPr txBox="1">
            <a:spLocks noChangeArrowheads="1"/>
          </p:cNvSpPr>
          <p:nvPr/>
        </p:nvSpPr>
        <p:spPr bwMode="auto">
          <a:xfrm>
            <a:off x="1447800" y="3119438"/>
            <a:ext cx="152400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tabLst>
                <a:tab pos="2698750" algn="ctr"/>
                <a:tab pos="5399088"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98750" algn="ctr"/>
                <a:tab pos="5399088"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98750" algn="ctr"/>
                <a:tab pos="5399088"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ES_tradnl" altLang="es-CO" b="1">
                <a:latin typeface="Aharoni" pitchFamily="2" charset="0"/>
                <a:ea typeface="Times New Roman" panose="02020603050405020304" pitchFamily="18" charset="0"/>
                <a:cs typeface="Aharoni" pitchFamily="2" charset="0"/>
              </a:rPr>
              <a:t>PARTIDO CONSERVADOR  </a:t>
            </a:r>
            <a:endParaRPr lang="es-CO" altLang="es-CO">
              <a:latin typeface="Aharoni" pitchFamily="2" charset="0"/>
              <a:ea typeface="Times New Roman" panose="02020603050405020304" pitchFamily="18" charset="0"/>
              <a:cs typeface="Aharoni" pitchFamily="2"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Aharoni" pitchFamily="2" charset="0"/>
              <a:ea typeface="Calibri" panose="020F0502020204030204" pitchFamily="34" charset="0"/>
              <a:cs typeface="Aharoni" pitchFamily="2" charset="0"/>
            </a:endParaRPr>
          </a:p>
          <a:p>
            <a:pPr eaLnBrk="1" hangingPunct="1">
              <a:buFont typeface="Arial" panose="020B0604020202020204" pitchFamily="34" charset="0"/>
              <a:buNone/>
            </a:pPr>
            <a:r>
              <a:rPr lang="es-ES_tradnl" altLang="es-CO">
                <a:latin typeface="Aharoni" pitchFamily="2" charset="0"/>
                <a:ea typeface="Calibri" panose="020F0502020204030204" pitchFamily="34" charset="0"/>
                <a:cs typeface="Aharoni" pitchFamily="2" charset="0"/>
              </a:rPr>
              <a:t>OSCAR ALFONSO                                                                      RODRIGO RAUL </a:t>
            </a:r>
          </a:p>
          <a:p>
            <a:pPr eaLnBrk="1" hangingPunct="1">
              <a:buFont typeface="Arial" panose="020B0604020202020204" pitchFamily="34" charset="0"/>
              <a:buNone/>
            </a:pPr>
            <a:r>
              <a:rPr lang="es-ES_tradnl" altLang="es-CO">
                <a:latin typeface="Aharoni" pitchFamily="2" charset="0"/>
                <a:ea typeface="Calibri" panose="020F0502020204030204" pitchFamily="34" charset="0"/>
                <a:cs typeface="Aharoni" pitchFamily="2" charset="0"/>
              </a:rPr>
              <a:t>MARIN VILLALBA                                                                       REYES PEREIRA  </a:t>
            </a:r>
            <a:endParaRPr lang="es-CO" altLang="es-CO">
              <a:latin typeface="Aharoni" pitchFamily="2" charset="0"/>
              <a:ea typeface="Calibri" panose="020F0502020204030204" pitchFamily="34" charset="0"/>
              <a:cs typeface="Aharoni" pitchFamily="2" charset="0"/>
            </a:endParaRPr>
          </a:p>
          <a:p>
            <a:pPr eaLnBrk="1" hangingPunct="1">
              <a:buFont typeface="Arial" panose="020B0604020202020204" pitchFamily="34" charset="0"/>
              <a:buNone/>
            </a:pPr>
            <a:r>
              <a:rPr lang="es-ES_tradnl" altLang="es-CO">
                <a:latin typeface="Century Gothic" panose="020B0502020202020204" pitchFamily="34" charset="0"/>
                <a:ea typeface="Calibri" panose="020F0502020204030204" pitchFamily="34" charset="0"/>
                <a:cs typeface="Verdana" panose="020B0604030504040204" pitchFamily="34" charset="0"/>
              </a:rPr>
              <a:t>                                                        </a:t>
            </a:r>
            <a:endParaRPr lang="es-CO" altLang="es-CO">
              <a:latin typeface="Verdana" panose="020B060403050404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CO" altLang="es-CO"/>
          </a:p>
        </p:txBody>
      </p:sp>
      <p:pic>
        <p:nvPicPr>
          <p:cNvPr id="4104" name="Picture 4">
            <a:extLst>
              <a:ext uri="{FF2B5EF4-FFF2-40B4-BE49-F238E27FC236}">
                <a16:creationId xmlns:a16="http://schemas.microsoft.com/office/drawing/2014/main" id="{B80C0B34-D91F-4652-ADDD-7C4FC214BA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6913" y="4075113"/>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6">
            <a:extLst>
              <a:ext uri="{FF2B5EF4-FFF2-40B4-BE49-F238E27FC236}">
                <a16:creationId xmlns:a16="http://schemas.microsoft.com/office/drawing/2014/main" id="{133057EC-DB7F-49C6-9070-686361FF2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95300" y="4075113"/>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8">
            <a:extLst>
              <a:ext uri="{FF2B5EF4-FFF2-40B4-BE49-F238E27FC236}">
                <a16:creationId xmlns:a16="http://schemas.microsoft.com/office/drawing/2014/main" id="{484A7576-5805-46DA-89ED-21C71A61DD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3475" y="4746625"/>
            <a:ext cx="28575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A2A28FDA-B290-404C-A500-0074CC1BF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7" name="Group 3">
            <a:extLst>
              <a:ext uri="{FF2B5EF4-FFF2-40B4-BE49-F238E27FC236}">
                <a16:creationId xmlns:a16="http://schemas.microsoft.com/office/drawing/2014/main" id="{1D9BD501-4848-43BB-8314-5BFA7F9DDC11}"/>
              </a:ext>
            </a:extLst>
          </p:cNvPr>
          <p:cNvGrpSpPr>
            <a:grpSpLocks/>
          </p:cNvGrpSpPr>
          <p:nvPr/>
        </p:nvGrpSpPr>
        <p:grpSpPr bwMode="auto">
          <a:xfrm>
            <a:off x="14135100" y="-2084388"/>
            <a:ext cx="5657850" cy="5657851"/>
            <a:chOff x="0" y="0"/>
            <a:chExt cx="6350000" cy="6350000"/>
          </a:xfrm>
        </p:grpSpPr>
        <p:sp>
          <p:nvSpPr>
            <p:cNvPr id="31754" name="Freeform 4">
              <a:extLst>
                <a:ext uri="{FF2B5EF4-FFF2-40B4-BE49-F238E27FC236}">
                  <a16:creationId xmlns:a16="http://schemas.microsoft.com/office/drawing/2014/main" id="{2DF1D0DD-DE5D-459C-8E2D-BE15247991C0}"/>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31748" name="TextBox 5">
            <a:extLst>
              <a:ext uri="{FF2B5EF4-FFF2-40B4-BE49-F238E27FC236}">
                <a16:creationId xmlns:a16="http://schemas.microsoft.com/office/drawing/2014/main" id="{9C2654DE-8B8B-4DF2-87BC-E7376AF29127}"/>
              </a:ext>
            </a:extLst>
          </p:cNvPr>
          <p:cNvSpPr txBox="1">
            <a:spLocks noChangeArrowheads="1"/>
          </p:cNvSpPr>
          <p:nvPr/>
        </p:nvSpPr>
        <p:spPr bwMode="auto">
          <a:xfrm>
            <a:off x="3357563" y="498475"/>
            <a:ext cx="10440987"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CO" altLang="es-CO" sz="5400">
                <a:latin typeface="Aharoni" pitchFamily="2" charset="0"/>
                <a:cs typeface="Aharoni" pitchFamily="2" charset="0"/>
              </a:rPr>
              <a:t>PROYECTOS DE ACUERDO APROBADOS Y SANCIONADOS</a:t>
            </a:r>
            <a:endParaRPr lang="en-US" altLang="es-CO" sz="4800">
              <a:latin typeface="Poppins Medium"/>
            </a:endParaRPr>
          </a:p>
        </p:txBody>
      </p:sp>
      <p:grpSp>
        <p:nvGrpSpPr>
          <p:cNvPr id="31749" name="Group 7">
            <a:extLst>
              <a:ext uri="{FF2B5EF4-FFF2-40B4-BE49-F238E27FC236}">
                <a16:creationId xmlns:a16="http://schemas.microsoft.com/office/drawing/2014/main" id="{191F2262-2E37-4541-A257-D77280ABC683}"/>
              </a:ext>
            </a:extLst>
          </p:cNvPr>
          <p:cNvGrpSpPr>
            <a:grpSpLocks/>
          </p:cNvGrpSpPr>
          <p:nvPr/>
        </p:nvGrpSpPr>
        <p:grpSpPr bwMode="auto">
          <a:xfrm>
            <a:off x="14514513" y="458788"/>
            <a:ext cx="3473450" cy="2100262"/>
            <a:chOff x="0" y="0"/>
            <a:chExt cx="4630157" cy="2799498"/>
          </a:xfrm>
        </p:grpSpPr>
        <p:sp>
          <p:nvSpPr>
            <p:cNvPr id="8" name="TextBox 8">
              <a:extLst>
                <a:ext uri="{FF2B5EF4-FFF2-40B4-BE49-F238E27FC236}">
                  <a16:creationId xmlns:a16="http://schemas.microsoft.com/office/drawing/2014/main" id="{FB76CE9D-69EE-4851-9702-BE7C50868496}"/>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52764CE2-4570-4195-B471-972676C2692A}"/>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31750" name="Picture 10">
            <a:extLst>
              <a:ext uri="{FF2B5EF4-FFF2-40B4-BE49-F238E27FC236}">
                <a16:creationId xmlns:a16="http://schemas.microsoft.com/office/drawing/2014/main" id="{FAB2FCFF-BF75-4269-BF1A-AE55C31EB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Marcador de contenido 7">
            <a:extLst>
              <a:ext uri="{FF2B5EF4-FFF2-40B4-BE49-F238E27FC236}">
                <a16:creationId xmlns:a16="http://schemas.microsoft.com/office/drawing/2014/main" id="{02E47160-1892-4733-855F-7053520F7CDD}"/>
              </a:ext>
            </a:extLst>
          </p:cNvPr>
          <p:cNvGraphicFramePr>
            <a:graphicFrameLocks/>
          </p:cNvGraphicFramePr>
          <p:nvPr/>
        </p:nvGraphicFramePr>
        <p:xfrm>
          <a:off x="1028702" y="2922833"/>
          <a:ext cx="15201897" cy="7071360"/>
        </p:xfrm>
        <a:graphic>
          <a:graphicData uri="http://schemas.openxmlformats.org/drawingml/2006/table">
            <a:tbl>
              <a:tblPr firstRow="1" firstCol="1" bandRow="1">
                <a:tableStyleId>{93296810-A885-4BE3-A3E7-6D5BEEA58F35}</a:tableStyleId>
              </a:tblPr>
              <a:tblGrid>
                <a:gridCol w="906553">
                  <a:extLst>
                    <a:ext uri="{9D8B030D-6E8A-4147-A177-3AD203B41FA5}">
                      <a16:colId xmlns:a16="http://schemas.microsoft.com/office/drawing/2014/main" val="20000"/>
                    </a:ext>
                  </a:extLst>
                </a:gridCol>
                <a:gridCol w="3616487">
                  <a:extLst>
                    <a:ext uri="{9D8B030D-6E8A-4147-A177-3AD203B41FA5}">
                      <a16:colId xmlns:a16="http://schemas.microsoft.com/office/drawing/2014/main" val="20001"/>
                    </a:ext>
                  </a:extLst>
                </a:gridCol>
                <a:gridCol w="2353797">
                  <a:extLst>
                    <a:ext uri="{9D8B030D-6E8A-4147-A177-3AD203B41FA5}">
                      <a16:colId xmlns:a16="http://schemas.microsoft.com/office/drawing/2014/main" val="20002"/>
                    </a:ext>
                  </a:extLst>
                </a:gridCol>
                <a:gridCol w="2262506">
                  <a:extLst>
                    <a:ext uri="{9D8B030D-6E8A-4147-A177-3AD203B41FA5}">
                      <a16:colId xmlns:a16="http://schemas.microsoft.com/office/drawing/2014/main" val="20003"/>
                    </a:ext>
                  </a:extLst>
                </a:gridCol>
                <a:gridCol w="3707143">
                  <a:extLst>
                    <a:ext uri="{9D8B030D-6E8A-4147-A177-3AD203B41FA5}">
                      <a16:colId xmlns:a16="http://schemas.microsoft.com/office/drawing/2014/main" val="20004"/>
                    </a:ext>
                  </a:extLst>
                </a:gridCol>
                <a:gridCol w="2355411">
                  <a:extLst>
                    <a:ext uri="{9D8B030D-6E8A-4147-A177-3AD203B41FA5}">
                      <a16:colId xmlns:a16="http://schemas.microsoft.com/office/drawing/2014/main" val="20005"/>
                    </a:ext>
                  </a:extLst>
                </a:gridCol>
              </a:tblGrid>
              <a:tr h="264021">
                <a:tc>
                  <a:txBody>
                    <a:bodyPr/>
                    <a:lstStyle/>
                    <a:p>
                      <a:pPr algn="just"/>
                      <a:r>
                        <a:rPr lang="es-ES_tradnl" sz="1800">
                          <a:effectLst/>
                        </a:rPr>
                        <a:t>No.</a:t>
                      </a:r>
                      <a:endParaRPr lang="es-C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dirty="0">
                          <a:effectLst/>
                        </a:rPr>
                        <a:t>PROYECTOS DE ACUERDO No. </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dirty="0">
                          <a:effectLst/>
                        </a:rPr>
                        <a:t>PRESENTADO</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a:effectLst/>
                        </a:rPr>
                        <a:t>PONENTES</a:t>
                      </a:r>
                      <a:endParaRPr lang="es-C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a:effectLst/>
                        </a:rPr>
                        <a:t>ACUERDOS No.</a:t>
                      </a:r>
                      <a:endParaRPr lang="es-C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dirty="0">
                          <a:effectLst/>
                        </a:rPr>
                        <a:t>FECHA DE SANCIÓN</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extLst>
                  <a:ext uri="{0D108BD9-81ED-4DB2-BD59-A6C34878D82A}">
                    <a16:rowId xmlns:a16="http://schemas.microsoft.com/office/drawing/2014/main" val="10000"/>
                  </a:ext>
                </a:extLst>
              </a:tr>
              <a:tr h="3842977">
                <a:tc>
                  <a:txBody>
                    <a:bodyPr/>
                    <a:lstStyle/>
                    <a:p>
                      <a:pPr algn="ctr"/>
                      <a:r>
                        <a:rPr lang="es-ES_tradnl" sz="1200" dirty="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just"/>
                      <a:r>
                        <a:rPr lang="es-ES" sz="2800" b="1" dirty="0">
                          <a:effectLst/>
                        </a:rPr>
                        <a:t>P.A. 097</a:t>
                      </a:r>
                      <a:endParaRPr lang="es-CO" sz="2800" dirty="0">
                        <a:effectLst/>
                      </a:endParaRPr>
                    </a:p>
                    <a:p>
                      <a:pPr algn="just"/>
                      <a:r>
                        <a:rPr lang="es-MX" sz="1800" dirty="0">
                          <a:effectLst/>
                        </a:rPr>
                        <a:t>“Por medio del cual se realiza un Traslado entre unidades ejecutoras en el presupuesto de rentas, recursos de capital y recursos de fondos especiales; las apropiaciones de funcionamiento y de servicio de la deuda, así como el plan de inversiones con enfoque de género para la vigencia fiscal del 1° de enero al 31 de diciembre de 2021 en el Distrito Turístico y Cultural de Cartagena de Indias y se dictan otras disposiciones”.</a:t>
                      </a:r>
                      <a:r>
                        <a:rPr lang="es-ES" sz="1800" dirty="0">
                          <a:effectLst/>
                        </a:rPr>
                        <a:t> </a:t>
                      </a: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tabLst>
                          <a:tab pos="2700020" algn="ctr"/>
                          <a:tab pos="5400040" algn="r"/>
                        </a:tabLst>
                      </a:pPr>
                      <a:r>
                        <a:rPr lang="es-ES" sz="1800" dirty="0">
                          <a:effectLst/>
                        </a:rPr>
                        <a:t>El Ejecutivo</a:t>
                      </a:r>
                      <a:endParaRPr lang="es-CO" sz="2800" dirty="0">
                        <a:effectLst/>
                      </a:endParaRPr>
                    </a:p>
                    <a:p>
                      <a:pPr algn="ctr">
                        <a:tabLst>
                          <a:tab pos="2700020" algn="ctr"/>
                          <a:tab pos="5400040" algn="r"/>
                        </a:tabLst>
                      </a:pPr>
                      <a:r>
                        <a:rPr lang="es-ES" sz="1800" dirty="0">
                          <a:effectLst/>
                        </a:rPr>
                        <a:t>01/10/21</a:t>
                      </a:r>
                      <a:endParaRPr lang="es-CO" sz="2800" dirty="0">
                        <a:effectLst/>
                      </a:endParaRPr>
                    </a:p>
                    <a:p>
                      <a:pPr algn="ctr">
                        <a:tabLst>
                          <a:tab pos="2700020" algn="ctr"/>
                          <a:tab pos="5400040" algn="r"/>
                        </a:tabLst>
                      </a:pPr>
                      <a:r>
                        <a:rPr lang="es-ES" sz="1800" dirty="0">
                          <a:effectLst/>
                        </a:rPr>
                        <a:t> </a:t>
                      </a: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1800" b="1" dirty="0">
                          <a:effectLst/>
                        </a:rPr>
                        <a:t>COMISION 2DA</a:t>
                      </a:r>
                      <a:endParaRPr lang="es-CO" sz="2800" dirty="0">
                        <a:effectLst/>
                      </a:endParaRPr>
                    </a:p>
                    <a:p>
                      <a:pPr algn="ctr"/>
                      <a:r>
                        <a:rPr lang="es-ES_tradnl" sz="1800" kern="1200" dirty="0">
                          <a:solidFill>
                            <a:schemeClr val="dk1"/>
                          </a:solidFill>
                          <a:effectLst/>
                          <a:latin typeface="+mn-lt"/>
                          <a:ea typeface="+mn-ea"/>
                          <a:cs typeface="+mn-cs"/>
                        </a:rPr>
                        <a:t>Liliana Margarita Suarez Betancourt (C), Sergio Andrés Mendoza Castro, Hernando Piña Elles y Javier Julio Bejarano.</a:t>
                      </a:r>
                      <a:r>
                        <a:rPr lang="es-ES" sz="1800" dirty="0">
                          <a:effectLst/>
                        </a:rPr>
                        <a:t> </a:t>
                      </a: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s-ES" sz="1800" b="1" kern="1200" dirty="0">
                          <a:solidFill>
                            <a:schemeClr val="dk1"/>
                          </a:solidFill>
                          <a:effectLst/>
                          <a:latin typeface="+mn-lt"/>
                          <a:ea typeface="+mn-ea"/>
                          <a:cs typeface="+mn-cs"/>
                        </a:rPr>
                        <a:t>Acuerdo 073 de 2021 </a:t>
                      </a:r>
                      <a:endParaRPr lang="es-CO" sz="2800" dirty="0">
                        <a:effectLst/>
                      </a:endParaRPr>
                    </a:p>
                    <a:p>
                      <a:pPr algn="just"/>
                      <a:r>
                        <a:rPr lang="es-MX" sz="1800" dirty="0">
                          <a:effectLst/>
                        </a:rPr>
                        <a:t>“Por medio del cual se realiza un Traslado entre unidades ejecutoras en el presupuesto de rentas, recursos de capital y recursos de fondos especiales; las apropiaciones de funcionamiento y de servicio de la deuda, así como el plan de inversiones con enfoque de género para la vigencia fiscal del 1° de enero al 31 de diciembre de 2021 en el Distrito Turístico y Cultural de Cartagena de Indias y se dictan otras disposiciones”. </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r>
                        <a:rPr lang="es-ES_tradnl" sz="2400" dirty="0">
                          <a:effectLst/>
                        </a:rPr>
                        <a:t>Noviembre 2 2021</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extLst>
                  <a:ext uri="{0D108BD9-81ED-4DB2-BD59-A6C34878D82A}">
                    <a16:rowId xmlns:a16="http://schemas.microsoft.com/office/drawing/2014/main" val="10001"/>
                  </a:ext>
                </a:extLst>
              </a:tr>
              <a:tr h="2758181">
                <a:tc>
                  <a:txBody>
                    <a:bodyPr/>
                    <a:lstStyle/>
                    <a:p>
                      <a:pPr algn="ctr"/>
                      <a:r>
                        <a:rPr lang="es-ES_tradnl" sz="1200" dirty="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800" b="1" dirty="0">
                          <a:effectLst/>
                        </a:rPr>
                        <a:t>P.A. 098</a:t>
                      </a:r>
                      <a:endParaRPr lang="es-MX" sz="2800" b="1"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600" b="0" dirty="0">
                          <a:effectLst/>
                        </a:rPr>
                        <a:t>“</a:t>
                      </a:r>
                      <a:r>
                        <a:rPr lang="es-MX" sz="1400" b="0" dirty="0">
                          <a:effectLst/>
                        </a:rPr>
                        <a:t>Por el cual se establece el presupuesto de rentas, recursos de capital, recursos de fondos especiales y establecimientos públicos, así como los gastos de funcionamiento, servicio de la deuda e inversiones para la vigencia fiscal del primero (1) de enero al treinta y uno (31) de diciembre de dos mil veintidós 2022, del distrito turístico y cultural de Cartagena de Indias y se dictan otras disposiciones.”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2800" dirty="0">
                        <a:effectLst/>
                      </a:endParaRPr>
                    </a:p>
                  </a:txBody>
                  <a:tcPr marL="68578" marR="68578" marT="0" marB="0"/>
                </a:tc>
                <a:tc>
                  <a:txBody>
                    <a:bodyPr/>
                    <a:lstStyle/>
                    <a:p>
                      <a:pPr algn="ctr">
                        <a:tabLst>
                          <a:tab pos="2700020" algn="ctr"/>
                          <a:tab pos="5400040" algn="r"/>
                        </a:tabLst>
                      </a:pPr>
                      <a:r>
                        <a:rPr lang="es-ES" sz="1800" dirty="0">
                          <a:effectLst/>
                        </a:rPr>
                        <a:t>El Ejecutivo</a:t>
                      </a:r>
                      <a:endParaRPr lang="es-CO" sz="2800" dirty="0">
                        <a:effectLst/>
                      </a:endParaRPr>
                    </a:p>
                    <a:p>
                      <a:pPr algn="ctr">
                        <a:tabLst>
                          <a:tab pos="2700020" algn="ctr"/>
                          <a:tab pos="5400040" algn="r"/>
                        </a:tabLst>
                      </a:pPr>
                      <a:r>
                        <a:rPr lang="es-ES" sz="1800" dirty="0">
                          <a:effectLst/>
                        </a:rPr>
                        <a:t>01/10/21</a:t>
                      </a:r>
                      <a:endParaRPr lang="es-CO" sz="2800" dirty="0">
                        <a:effectLst/>
                      </a:endParaRPr>
                    </a:p>
                    <a:p>
                      <a:pPr algn="ctr">
                        <a:tabLst>
                          <a:tab pos="2700020" algn="ctr"/>
                          <a:tab pos="5400040" algn="r"/>
                        </a:tabLst>
                      </a:pP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nchor="ctr"/>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s-ES" sz="2000" b="1" dirty="0">
                          <a:effectLst/>
                        </a:rPr>
                        <a:t>COMISION 2DA</a:t>
                      </a:r>
                      <a:endParaRPr lang="es-CO" sz="3200" dirty="0">
                        <a:effectLst/>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s-MX" sz="1800" kern="1200" noProof="0" dirty="0">
                          <a:solidFill>
                            <a:schemeClr val="dk1"/>
                          </a:solidFill>
                          <a:effectLst/>
                          <a:latin typeface="+mn-lt"/>
                          <a:ea typeface="+mn-ea"/>
                          <a:cs typeface="+mn-cs"/>
                        </a:rPr>
                        <a:t>Fernando David Niño Mendoza (C), Javier julio Bejarano, Claudia Arboleda Torres y Cesar Augusto Pion González. </a:t>
                      </a: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latin typeface="+mn-lt"/>
                          <a:ea typeface="+mn-ea"/>
                          <a:cs typeface="+mn-cs"/>
                        </a:rPr>
                        <a:t>Acuerdo </a:t>
                      </a:r>
                      <a:r>
                        <a:rPr lang="es-ES" sz="1800" b="1" kern="1200" dirty="0">
                          <a:solidFill>
                            <a:schemeClr val="dk1"/>
                          </a:solidFill>
                          <a:effectLst/>
                          <a:highlight>
                            <a:srgbClr val="FFFF00"/>
                          </a:highlight>
                          <a:latin typeface="+mn-lt"/>
                          <a:ea typeface="+mn-ea"/>
                          <a:cs typeface="+mn-cs"/>
                        </a:rPr>
                        <a:t>XXX</a:t>
                      </a:r>
                      <a:r>
                        <a:rPr lang="es-ES" sz="1800" b="1" kern="1200" dirty="0">
                          <a:solidFill>
                            <a:schemeClr val="dk1"/>
                          </a:solidFill>
                          <a:effectLst/>
                          <a:latin typeface="+mn-lt"/>
                          <a:ea typeface="+mn-ea"/>
                          <a:cs typeface="+mn-cs"/>
                        </a:rPr>
                        <a:t> de 2021</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600" b="0" dirty="0">
                          <a:effectLst/>
                        </a:rPr>
                        <a:t>“</a:t>
                      </a:r>
                      <a:r>
                        <a:rPr lang="es-MX" sz="1400" b="0" dirty="0">
                          <a:effectLst/>
                        </a:rPr>
                        <a:t>Por el cual se establece el presupuesto de rentas, recursos de capital, recursos de fondos especiales y establecimientos públicos, así como los gastos de funcionamiento, servicio de la deuda e inversiones para la vigencia fiscal del primero (1) de enero al treinta y uno (31) de diciembre de dos mil veintidós 2022, del distrito turístico y cultural de Cartagena de Indias y se dictan otras disposiciones.”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gn="ctr"/>
                      <a:r>
                        <a:rPr lang="es-ES_tradnl" sz="2000" b="1" dirty="0">
                          <a:effectLst/>
                          <a:latin typeface="Century Gothic" panose="020B0502020202020204" pitchFamily="34" charset="0"/>
                          <a:ea typeface="Times New Roman" panose="02020603050405020304" pitchFamily="18" charset="0"/>
                          <a:cs typeface="Times New Roman" panose="02020603050405020304" pitchFamily="18" charset="0"/>
                        </a:rPr>
                        <a:t>Enviado para Sanción </a:t>
                      </a:r>
                      <a:endParaRPr lang="es-CO"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9A0DCC02-42C9-429D-9DE3-0586291AD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1" name="Group 3">
            <a:extLst>
              <a:ext uri="{FF2B5EF4-FFF2-40B4-BE49-F238E27FC236}">
                <a16:creationId xmlns:a16="http://schemas.microsoft.com/office/drawing/2014/main" id="{B7765FE3-C2CC-4AC1-84F2-EB5785CD3503}"/>
              </a:ext>
            </a:extLst>
          </p:cNvPr>
          <p:cNvGrpSpPr>
            <a:grpSpLocks/>
          </p:cNvGrpSpPr>
          <p:nvPr/>
        </p:nvGrpSpPr>
        <p:grpSpPr bwMode="auto">
          <a:xfrm>
            <a:off x="14135100" y="-2084388"/>
            <a:ext cx="5657850" cy="5657851"/>
            <a:chOff x="0" y="0"/>
            <a:chExt cx="6350000" cy="6350000"/>
          </a:xfrm>
        </p:grpSpPr>
        <p:sp>
          <p:nvSpPr>
            <p:cNvPr id="32807" name="Freeform 4">
              <a:extLst>
                <a:ext uri="{FF2B5EF4-FFF2-40B4-BE49-F238E27FC236}">
                  <a16:creationId xmlns:a16="http://schemas.microsoft.com/office/drawing/2014/main" id="{9A81BE26-7892-4D9C-8534-0D93826CCC44}"/>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32772" name="TextBox 5">
            <a:extLst>
              <a:ext uri="{FF2B5EF4-FFF2-40B4-BE49-F238E27FC236}">
                <a16:creationId xmlns:a16="http://schemas.microsoft.com/office/drawing/2014/main" id="{81F0ADEC-3E6A-48C3-9C66-0A2AFC2584AA}"/>
              </a:ext>
            </a:extLst>
          </p:cNvPr>
          <p:cNvSpPr txBox="1">
            <a:spLocks noChangeArrowheads="1"/>
          </p:cNvSpPr>
          <p:nvPr/>
        </p:nvSpPr>
        <p:spPr bwMode="auto">
          <a:xfrm>
            <a:off x="3357563" y="498475"/>
            <a:ext cx="10440987"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CO" altLang="es-CO" sz="5400">
                <a:latin typeface="Aharoni" pitchFamily="2" charset="0"/>
                <a:cs typeface="Aharoni" pitchFamily="2" charset="0"/>
              </a:rPr>
              <a:t>PROYECTOS DE ACUERDO APROBADOS Y SANCIONADOS</a:t>
            </a:r>
            <a:endParaRPr lang="en-US" altLang="es-CO" sz="4800">
              <a:latin typeface="Poppins Medium"/>
            </a:endParaRPr>
          </a:p>
        </p:txBody>
      </p:sp>
      <p:grpSp>
        <p:nvGrpSpPr>
          <p:cNvPr id="32773" name="Group 7">
            <a:extLst>
              <a:ext uri="{FF2B5EF4-FFF2-40B4-BE49-F238E27FC236}">
                <a16:creationId xmlns:a16="http://schemas.microsoft.com/office/drawing/2014/main" id="{9876134B-DB6F-4101-B7DE-478D65D48D69}"/>
              </a:ext>
            </a:extLst>
          </p:cNvPr>
          <p:cNvGrpSpPr>
            <a:grpSpLocks/>
          </p:cNvGrpSpPr>
          <p:nvPr/>
        </p:nvGrpSpPr>
        <p:grpSpPr bwMode="auto">
          <a:xfrm>
            <a:off x="14514513" y="458788"/>
            <a:ext cx="3473450" cy="2100262"/>
            <a:chOff x="0" y="0"/>
            <a:chExt cx="4630157" cy="2799498"/>
          </a:xfrm>
        </p:grpSpPr>
        <p:sp>
          <p:nvSpPr>
            <p:cNvPr id="8" name="TextBox 8">
              <a:extLst>
                <a:ext uri="{FF2B5EF4-FFF2-40B4-BE49-F238E27FC236}">
                  <a16:creationId xmlns:a16="http://schemas.microsoft.com/office/drawing/2014/main" id="{76D4F26F-2D4D-49B8-8EA8-AF173F549B47}"/>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04E8369C-FB8A-4052-B312-FC6784E91802}"/>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32774" name="Picture 10">
            <a:extLst>
              <a:ext uri="{FF2B5EF4-FFF2-40B4-BE49-F238E27FC236}">
                <a16:creationId xmlns:a16="http://schemas.microsoft.com/office/drawing/2014/main" id="{F4D8CC27-E026-4105-ACCB-2E5E5CCA7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Marcador de contenido 7">
            <a:extLst>
              <a:ext uri="{FF2B5EF4-FFF2-40B4-BE49-F238E27FC236}">
                <a16:creationId xmlns:a16="http://schemas.microsoft.com/office/drawing/2014/main" id="{C0CB0E4D-6104-4D00-814E-F9BBCF424DBB}"/>
              </a:ext>
            </a:extLst>
          </p:cNvPr>
          <p:cNvGraphicFramePr>
            <a:graphicFrameLocks/>
          </p:cNvGraphicFramePr>
          <p:nvPr/>
        </p:nvGraphicFramePr>
        <p:xfrm>
          <a:off x="1028700" y="2922588"/>
          <a:ext cx="15201900" cy="7032625"/>
        </p:xfrm>
        <a:graphic>
          <a:graphicData uri="http://schemas.openxmlformats.org/drawingml/2006/table">
            <a:tbl>
              <a:tblPr firstRow="1" firstCol="1" bandRow="1">
                <a:tableStyleId>{93296810-A885-4BE3-A3E7-6D5BEEA58F35}</a:tableStyleId>
              </a:tblPr>
              <a:tblGrid>
                <a:gridCol w="906553">
                  <a:extLst>
                    <a:ext uri="{9D8B030D-6E8A-4147-A177-3AD203B41FA5}">
                      <a16:colId xmlns:a16="http://schemas.microsoft.com/office/drawing/2014/main" val="20000"/>
                    </a:ext>
                  </a:extLst>
                </a:gridCol>
                <a:gridCol w="3616488">
                  <a:extLst>
                    <a:ext uri="{9D8B030D-6E8A-4147-A177-3AD203B41FA5}">
                      <a16:colId xmlns:a16="http://schemas.microsoft.com/office/drawing/2014/main" val="20001"/>
                    </a:ext>
                  </a:extLst>
                </a:gridCol>
                <a:gridCol w="2353797">
                  <a:extLst>
                    <a:ext uri="{9D8B030D-6E8A-4147-A177-3AD203B41FA5}">
                      <a16:colId xmlns:a16="http://schemas.microsoft.com/office/drawing/2014/main" val="20002"/>
                    </a:ext>
                  </a:extLst>
                </a:gridCol>
                <a:gridCol w="2262506">
                  <a:extLst>
                    <a:ext uri="{9D8B030D-6E8A-4147-A177-3AD203B41FA5}">
                      <a16:colId xmlns:a16="http://schemas.microsoft.com/office/drawing/2014/main" val="20003"/>
                    </a:ext>
                  </a:extLst>
                </a:gridCol>
                <a:gridCol w="3707144">
                  <a:extLst>
                    <a:ext uri="{9D8B030D-6E8A-4147-A177-3AD203B41FA5}">
                      <a16:colId xmlns:a16="http://schemas.microsoft.com/office/drawing/2014/main" val="20004"/>
                    </a:ext>
                  </a:extLst>
                </a:gridCol>
                <a:gridCol w="2355411">
                  <a:extLst>
                    <a:ext uri="{9D8B030D-6E8A-4147-A177-3AD203B41FA5}">
                      <a16:colId xmlns:a16="http://schemas.microsoft.com/office/drawing/2014/main" val="20005"/>
                    </a:ext>
                  </a:extLst>
                </a:gridCol>
              </a:tblGrid>
              <a:tr h="274304">
                <a:tc>
                  <a:txBody>
                    <a:bodyPr/>
                    <a:lstStyle/>
                    <a:p>
                      <a:pPr algn="just"/>
                      <a:r>
                        <a:rPr lang="es-ES_tradnl" sz="1800">
                          <a:effectLst/>
                        </a:rPr>
                        <a:t>No.</a:t>
                      </a:r>
                      <a:endParaRPr lang="es-C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dirty="0">
                          <a:effectLst/>
                        </a:rPr>
                        <a:t>PROYECTOS DE ACUERDO No. </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dirty="0">
                          <a:effectLst/>
                        </a:rPr>
                        <a:t>PRESENTADO</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a:effectLst/>
                        </a:rPr>
                        <a:t>PONENTES</a:t>
                      </a:r>
                      <a:endParaRPr lang="es-C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a:effectLst/>
                        </a:rPr>
                        <a:t>ACUERDOS No.</a:t>
                      </a:r>
                      <a:endParaRPr lang="es-CO"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800" dirty="0">
                          <a:effectLst/>
                        </a:rPr>
                        <a:t>FECHA DE SANCIÓN</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extLst>
                  <a:ext uri="{0D108BD9-81ED-4DB2-BD59-A6C34878D82A}">
                    <a16:rowId xmlns:a16="http://schemas.microsoft.com/office/drawing/2014/main" val="10000"/>
                  </a:ext>
                </a:extLst>
              </a:tr>
              <a:tr h="3009505">
                <a:tc>
                  <a:txBody>
                    <a:bodyPr/>
                    <a:lstStyle/>
                    <a:p>
                      <a:pPr algn="ctr"/>
                      <a:r>
                        <a:rPr lang="es-ES_tradnl" sz="1200" dirty="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just"/>
                      <a:r>
                        <a:rPr lang="es-ES" sz="2800" b="1" dirty="0">
                          <a:effectLst/>
                        </a:rPr>
                        <a:t>P.A. 108</a:t>
                      </a:r>
                      <a:endParaRPr lang="es-CO" sz="2800" dirty="0">
                        <a:effectLst/>
                      </a:endParaRPr>
                    </a:p>
                    <a:p>
                      <a:pPr algn="just"/>
                      <a:r>
                        <a:rPr lang="es-MX" sz="1800" dirty="0">
                          <a:effectLst/>
                        </a:rPr>
                        <a:t>“Por medio del cual se establece el plan de saneamiento fiscal y financiero parcial II vigencia 2021 del distrito de Cartagena Indias, y se establecen otras disposiciones”.</a:t>
                      </a: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tabLst>
                          <a:tab pos="2700020" algn="ctr"/>
                          <a:tab pos="5400040" algn="r"/>
                        </a:tabLst>
                      </a:pPr>
                      <a:r>
                        <a:rPr lang="es-ES" sz="1800" dirty="0">
                          <a:effectLst/>
                        </a:rPr>
                        <a:t>El Ejecutivo</a:t>
                      </a:r>
                      <a:endParaRPr lang="es-CO" sz="2800" dirty="0">
                        <a:effectLst/>
                      </a:endParaRPr>
                    </a:p>
                    <a:p>
                      <a:pPr algn="ctr">
                        <a:tabLst>
                          <a:tab pos="2700020" algn="ctr"/>
                          <a:tab pos="5400040" algn="r"/>
                        </a:tabLst>
                      </a:pPr>
                      <a:r>
                        <a:rPr lang="es-ES" sz="1800" dirty="0">
                          <a:effectLst/>
                        </a:rPr>
                        <a:t>02/11/21</a:t>
                      </a:r>
                      <a:endParaRPr lang="es-CO" sz="2800" dirty="0">
                        <a:effectLst/>
                      </a:endParaRPr>
                    </a:p>
                    <a:p>
                      <a:pPr algn="ctr">
                        <a:tabLst>
                          <a:tab pos="2700020" algn="ctr"/>
                          <a:tab pos="5400040" algn="r"/>
                        </a:tabLst>
                      </a:pPr>
                      <a:r>
                        <a:rPr lang="es-ES" sz="1800" dirty="0">
                          <a:effectLst/>
                        </a:rPr>
                        <a:t> </a:t>
                      </a: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1800" b="1" dirty="0">
                          <a:effectLst/>
                        </a:rPr>
                        <a:t>COMISION 2DA</a:t>
                      </a:r>
                      <a:endParaRPr lang="es-CO" sz="2800" dirty="0">
                        <a:effectLst/>
                      </a:endParaRPr>
                    </a:p>
                    <a:p>
                      <a:pPr algn="ctr"/>
                      <a:r>
                        <a:rPr lang="es-ES_tradnl" sz="1800" kern="1200" dirty="0">
                          <a:solidFill>
                            <a:schemeClr val="dk1"/>
                          </a:solidFill>
                          <a:effectLst/>
                          <a:latin typeface="+mn-lt"/>
                          <a:ea typeface="+mn-ea"/>
                          <a:cs typeface="+mn-cs"/>
                        </a:rPr>
                        <a:t>Liliana Margarita Suarez Betancourt (C), Gloria Isabel Estrada Benavides, Laureano Miguel </a:t>
                      </a:r>
                      <a:r>
                        <a:rPr lang="es-ES_tradnl" sz="1800" kern="1200" dirty="0" err="1">
                          <a:solidFill>
                            <a:schemeClr val="dk1"/>
                          </a:solidFill>
                          <a:effectLst/>
                          <a:latin typeface="+mn-lt"/>
                          <a:ea typeface="+mn-ea"/>
                          <a:cs typeface="+mn-cs"/>
                        </a:rPr>
                        <a:t>Curi</a:t>
                      </a:r>
                      <a:r>
                        <a:rPr lang="es-ES_tradnl" sz="1800" kern="1200" dirty="0">
                          <a:solidFill>
                            <a:schemeClr val="dk1"/>
                          </a:solidFill>
                          <a:effectLst/>
                          <a:latin typeface="+mn-lt"/>
                          <a:ea typeface="+mn-ea"/>
                          <a:cs typeface="+mn-cs"/>
                        </a:rPr>
                        <a:t> Zapata y Carlos Alberto Barrios Gómez. </a:t>
                      </a: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s-ES" sz="1800" b="1" kern="1200" dirty="0">
                          <a:solidFill>
                            <a:schemeClr val="dk1"/>
                          </a:solidFill>
                          <a:effectLst/>
                          <a:latin typeface="+mn-lt"/>
                          <a:ea typeface="+mn-ea"/>
                          <a:cs typeface="+mn-cs"/>
                        </a:rPr>
                        <a:t>Acuerdo 077 de 2021 </a:t>
                      </a:r>
                      <a:endParaRPr lang="es-CO" sz="2800"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800" dirty="0">
                          <a:effectLst/>
                        </a:rPr>
                        <a:t>“Por medio del cual se establece el plan de saneamiento fiscal y financiero parcial II vigencia 2021 del distrito de Cartagena Indias, y se establecen otras disposiciones”.</a:t>
                      </a: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r>
                        <a:rPr lang="es-ES_tradnl" sz="2400" dirty="0">
                          <a:effectLst/>
                        </a:rPr>
                        <a:t>Noviembre 30 2021</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extLst>
                  <a:ext uri="{0D108BD9-81ED-4DB2-BD59-A6C34878D82A}">
                    <a16:rowId xmlns:a16="http://schemas.microsoft.com/office/drawing/2014/main" val="10001"/>
                  </a:ext>
                </a:extLst>
              </a:tr>
              <a:tr h="3748816">
                <a:tc>
                  <a:txBody>
                    <a:bodyPr/>
                    <a:lstStyle/>
                    <a:p>
                      <a:pPr algn="ctr"/>
                      <a:r>
                        <a:rPr lang="es-ES_tradnl" sz="1200" dirty="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800" b="1" dirty="0">
                          <a:effectLst/>
                        </a:rPr>
                        <a:t>P.A. 100</a:t>
                      </a:r>
                      <a:endParaRPr lang="es-MX" sz="2800" b="1"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600" b="0" dirty="0">
                          <a:effectLst/>
                        </a:rPr>
                        <a:t>“Por el cual se implementa se realiza una Incorporación y un Traslado en el presupuesto de rentas, recursos de capital y recursos de fondos especiales; las apropiaciones de funcionamiento servicio de la deuda, así como el plan de inversión con enfoque de genero para la vigencia fiscal del 1 de enero al 31 de diciembre de 2021 en el distrito Turístico y cultural de Cartagena de Indias y se dictan otras disposiciones”.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400" b="0" dirty="0">
                          <a:effectLst/>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2800" dirty="0">
                        <a:effectLst/>
                      </a:endParaRPr>
                    </a:p>
                  </a:txBody>
                  <a:tcPr marL="68578" marR="68578" marT="0" marB="0"/>
                </a:tc>
                <a:tc>
                  <a:txBody>
                    <a:bodyPr/>
                    <a:lstStyle/>
                    <a:p>
                      <a:pPr algn="ctr">
                        <a:tabLst>
                          <a:tab pos="2700020" algn="ctr"/>
                          <a:tab pos="5400040" algn="r"/>
                        </a:tabLst>
                      </a:pPr>
                      <a:r>
                        <a:rPr lang="es-ES" sz="1800" dirty="0">
                          <a:effectLst/>
                        </a:rPr>
                        <a:t>El Ejecutivo</a:t>
                      </a:r>
                      <a:endParaRPr lang="es-CO" sz="2800" dirty="0">
                        <a:effectLst/>
                      </a:endParaRPr>
                    </a:p>
                    <a:p>
                      <a:pPr algn="ctr">
                        <a:tabLst>
                          <a:tab pos="2700020" algn="ctr"/>
                          <a:tab pos="5400040" algn="r"/>
                        </a:tabLst>
                      </a:pPr>
                      <a:r>
                        <a:rPr lang="es-ES" sz="1800" dirty="0">
                          <a:effectLst/>
                        </a:rPr>
                        <a:t>01/10/21</a:t>
                      </a:r>
                      <a:endParaRPr lang="es-CO" sz="2800" dirty="0">
                        <a:effectLst/>
                      </a:endParaRPr>
                    </a:p>
                    <a:p>
                      <a:pPr algn="ctr">
                        <a:tabLst>
                          <a:tab pos="2700020" algn="ctr"/>
                          <a:tab pos="5400040" algn="r"/>
                        </a:tabLst>
                      </a:pP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nchor="ctr"/>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s-ES" sz="2000" b="1" dirty="0">
                          <a:effectLst/>
                        </a:rPr>
                        <a:t>COMISION 2DA</a:t>
                      </a:r>
                      <a:endParaRPr lang="es-CO" sz="3200" dirty="0">
                        <a:effectLst/>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s-MX" sz="1800" kern="1200" noProof="0" dirty="0">
                          <a:solidFill>
                            <a:schemeClr val="dk1"/>
                          </a:solidFill>
                          <a:effectLst/>
                          <a:latin typeface="+mn-lt"/>
                          <a:ea typeface="+mn-ea"/>
                          <a:cs typeface="+mn-cs"/>
                        </a:rPr>
                        <a:t>Sergio Andrés Mendoza Castro (C), </a:t>
                      </a:r>
                      <a:r>
                        <a:rPr lang="es-MX" sz="1800" kern="1200" noProof="0" dirty="0" err="1">
                          <a:solidFill>
                            <a:schemeClr val="dk1"/>
                          </a:solidFill>
                          <a:effectLst/>
                          <a:latin typeface="+mn-lt"/>
                          <a:ea typeface="+mn-ea"/>
                          <a:cs typeface="+mn-cs"/>
                        </a:rPr>
                        <a:t>Kattya</a:t>
                      </a:r>
                      <a:r>
                        <a:rPr lang="es-MX" sz="1800" kern="1200" noProof="0" dirty="0">
                          <a:solidFill>
                            <a:schemeClr val="dk1"/>
                          </a:solidFill>
                          <a:effectLst/>
                          <a:latin typeface="+mn-lt"/>
                          <a:ea typeface="+mn-ea"/>
                          <a:cs typeface="+mn-cs"/>
                        </a:rPr>
                        <a:t> Isabel Mendoza </a:t>
                      </a:r>
                      <a:r>
                        <a:rPr lang="es-MX" sz="1800" kern="1200" noProof="0" dirty="0" err="1">
                          <a:solidFill>
                            <a:schemeClr val="dk1"/>
                          </a:solidFill>
                          <a:effectLst/>
                          <a:latin typeface="+mn-lt"/>
                          <a:ea typeface="+mn-ea"/>
                          <a:cs typeface="+mn-cs"/>
                        </a:rPr>
                        <a:t>Saleme</a:t>
                      </a:r>
                      <a:r>
                        <a:rPr lang="es-MX" sz="1800" kern="1200" noProof="0" dirty="0">
                          <a:solidFill>
                            <a:schemeClr val="dk1"/>
                          </a:solidFill>
                          <a:effectLst/>
                          <a:latin typeface="+mn-lt"/>
                          <a:ea typeface="+mn-ea"/>
                          <a:cs typeface="+mn-cs"/>
                        </a:rPr>
                        <a:t>, Carlos Alberto Barrios </a:t>
                      </a:r>
                      <a:r>
                        <a:rPr lang="es-MX" sz="1800" kern="1200" noProof="0" dirty="0" err="1">
                          <a:solidFill>
                            <a:schemeClr val="dk1"/>
                          </a:solidFill>
                          <a:effectLst/>
                          <a:latin typeface="+mn-lt"/>
                          <a:ea typeface="+mn-ea"/>
                          <a:cs typeface="+mn-cs"/>
                        </a:rPr>
                        <a:t>Gomez</a:t>
                      </a:r>
                      <a:r>
                        <a:rPr lang="es-MX" sz="1800" kern="1200" noProof="0" dirty="0">
                          <a:solidFill>
                            <a:schemeClr val="dk1"/>
                          </a:solidFill>
                          <a:effectLst/>
                          <a:latin typeface="+mn-lt"/>
                          <a:ea typeface="+mn-ea"/>
                          <a:cs typeface="+mn-cs"/>
                        </a:rPr>
                        <a:t> y Liliana Margarita Suárez Betancourt.</a:t>
                      </a:r>
                      <a:endParaRPr lang="es-CO"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dk1"/>
                          </a:solidFill>
                          <a:effectLst/>
                          <a:latin typeface="+mn-lt"/>
                          <a:ea typeface="+mn-ea"/>
                          <a:cs typeface="+mn-cs"/>
                        </a:rPr>
                        <a:t>Acuerdo 075 de 2021 </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600" b="0" dirty="0">
                          <a:effectLst/>
                        </a:rPr>
                        <a:t>“Por el cual se implementa se realiza una Incorporación y un Traslado en el presupuesto de rentas, recursos de capital y recursos de fondos especiales; las apropiaciones de funcionamiento servicio de la deuda, así como el plan de inversión con enfoque de genero para la vigencia fiscal del 1 de enero al 31 de diciembre de 2021 en el distrito Turístico y cultural de Cartagena de Indias y se dictan otras disposiciones”.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400" b="0" dirty="0">
                          <a:effectLst/>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gn="ctr"/>
                      <a:r>
                        <a:rPr lang="es-ES_tradnl" sz="2000" dirty="0">
                          <a:effectLst/>
                          <a:latin typeface="Century Gothic" panose="020B0502020202020204" pitchFamily="34" charset="0"/>
                          <a:ea typeface="Times New Roman" panose="02020603050405020304" pitchFamily="18" charset="0"/>
                          <a:cs typeface="Times New Roman" panose="02020603050405020304" pitchFamily="18" charset="0"/>
                        </a:rPr>
                        <a:t>Noviembre 10 de 2021</a:t>
                      </a:r>
                      <a:endParaRPr lang="es-C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D0500"/>
        </a:solidFill>
        <a:effectLst/>
      </p:bgPr>
    </p:bg>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FE6D3CAC-0471-43CB-A33A-8CD376BC6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5" name="Group 3">
            <a:extLst>
              <a:ext uri="{FF2B5EF4-FFF2-40B4-BE49-F238E27FC236}">
                <a16:creationId xmlns:a16="http://schemas.microsoft.com/office/drawing/2014/main" id="{8A3DBF12-5FA5-4ABC-A9D4-850277314F26}"/>
              </a:ext>
            </a:extLst>
          </p:cNvPr>
          <p:cNvGrpSpPr>
            <a:grpSpLocks/>
          </p:cNvGrpSpPr>
          <p:nvPr/>
        </p:nvGrpSpPr>
        <p:grpSpPr bwMode="auto">
          <a:xfrm>
            <a:off x="14135100" y="-2084388"/>
            <a:ext cx="5657850" cy="5657851"/>
            <a:chOff x="0" y="0"/>
            <a:chExt cx="6350000" cy="6350000"/>
          </a:xfrm>
        </p:grpSpPr>
        <p:sp>
          <p:nvSpPr>
            <p:cNvPr id="33827" name="Freeform 4">
              <a:extLst>
                <a:ext uri="{FF2B5EF4-FFF2-40B4-BE49-F238E27FC236}">
                  <a16:creationId xmlns:a16="http://schemas.microsoft.com/office/drawing/2014/main" id="{2028442E-090B-4A36-9A00-E3A76EFDB11B}"/>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98C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grpSp>
        <p:nvGrpSpPr>
          <p:cNvPr id="33796" name="Group 7">
            <a:extLst>
              <a:ext uri="{FF2B5EF4-FFF2-40B4-BE49-F238E27FC236}">
                <a16:creationId xmlns:a16="http://schemas.microsoft.com/office/drawing/2014/main" id="{778A1401-01CB-4171-91CD-34BEB6645745}"/>
              </a:ext>
            </a:extLst>
          </p:cNvPr>
          <p:cNvGrpSpPr>
            <a:grpSpLocks/>
          </p:cNvGrpSpPr>
          <p:nvPr/>
        </p:nvGrpSpPr>
        <p:grpSpPr bwMode="auto">
          <a:xfrm>
            <a:off x="14514513" y="373063"/>
            <a:ext cx="3473450" cy="2100262"/>
            <a:chOff x="0" y="0"/>
            <a:chExt cx="4630157" cy="2799498"/>
          </a:xfrm>
        </p:grpSpPr>
        <p:sp>
          <p:nvSpPr>
            <p:cNvPr id="8" name="TextBox 8">
              <a:extLst>
                <a:ext uri="{FF2B5EF4-FFF2-40B4-BE49-F238E27FC236}">
                  <a16:creationId xmlns:a16="http://schemas.microsoft.com/office/drawing/2014/main" id="{1568AEFF-ED43-4ACE-A248-482BF271B353}"/>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6FE0B3F5-C7AB-44BB-B72A-7B1B4ECBCD1C}"/>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33797" name="Picture 10">
            <a:extLst>
              <a:ext uri="{FF2B5EF4-FFF2-40B4-BE49-F238E27FC236}">
                <a16:creationId xmlns:a16="http://schemas.microsoft.com/office/drawing/2014/main" id="{B65A6922-AB88-40A2-89A5-50535A5E6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5">
            <a:extLst>
              <a:ext uri="{FF2B5EF4-FFF2-40B4-BE49-F238E27FC236}">
                <a16:creationId xmlns:a16="http://schemas.microsoft.com/office/drawing/2014/main" id="{A675A8D8-A79B-4BFF-AE60-D1E1837283E3}"/>
              </a:ext>
            </a:extLst>
          </p:cNvPr>
          <p:cNvSpPr txBox="1">
            <a:spLocks noChangeArrowheads="1"/>
          </p:cNvSpPr>
          <p:nvPr/>
        </p:nvSpPr>
        <p:spPr bwMode="auto">
          <a:xfrm>
            <a:off x="3357563" y="498475"/>
            <a:ext cx="10440987"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CO" altLang="es-CO" sz="6600">
                <a:latin typeface="Aharoni" pitchFamily="2" charset="0"/>
                <a:cs typeface="Aharoni" pitchFamily="2" charset="0"/>
              </a:rPr>
              <a:t>PROYECTOS DE ACUERDO OBJETADOS</a:t>
            </a:r>
            <a:endParaRPr lang="en-US" altLang="es-CO" sz="3200">
              <a:latin typeface="Poppins Medium"/>
            </a:endParaRPr>
          </a:p>
        </p:txBody>
      </p:sp>
      <p:graphicFrame>
        <p:nvGraphicFramePr>
          <p:cNvPr id="13" name="Marcador de contenido 7">
            <a:extLst>
              <a:ext uri="{FF2B5EF4-FFF2-40B4-BE49-F238E27FC236}">
                <a16:creationId xmlns:a16="http://schemas.microsoft.com/office/drawing/2014/main" id="{7239A103-E7AA-48F4-92B3-E5D4D0559A7D}"/>
              </a:ext>
            </a:extLst>
          </p:cNvPr>
          <p:cNvGraphicFramePr>
            <a:graphicFrameLocks/>
          </p:cNvGraphicFramePr>
          <p:nvPr/>
        </p:nvGraphicFramePr>
        <p:xfrm>
          <a:off x="1028700" y="3070225"/>
          <a:ext cx="16040100" cy="6718300"/>
        </p:xfrm>
        <a:graphic>
          <a:graphicData uri="http://schemas.openxmlformats.org/drawingml/2006/table">
            <a:tbl>
              <a:tblPr firstRow="1" firstCol="1" bandRow="1">
                <a:tableStyleId>{93296810-A885-4BE3-A3E7-6D5BEEA58F35}</a:tableStyleId>
              </a:tblPr>
              <a:tblGrid>
                <a:gridCol w="448339">
                  <a:extLst>
                    <a:ext uri="{9D8B030D-6E8A-4147-A177-3AD203B41FA5}">
                      <a16:colId xmlns:a16="http://schemas.microsoft.com/office/drawing/2014/main" val="20000"/>
                    </a:ext>
                  </a:extLst>
                </a:gridCol>
                <a:gridCol w="4749383">
                  <a:extLst>
                    <a:ext uri="{9D8B030D-6E8A-4147-A177-3AD203B41FA5}">
                      <a16:colId xmlns:a16="http://schemas.microsoft.com/office/drawing/2014/main" val="20001"/>
                    </a:ext>
                  </a:extLst>
                </a:gridCol>
                <a:gridCol w="3091144">
                  <a:extLst>
                    <a:ext uri="{9D8B030D-6E8A-4147-A177-3AD203B41FA5}">
                      <a16:colId xmlns:a16="http://schemas.microsoft.com/office/drawing/2014/main" val="20002"/>
                    </a:ext>
                  </a:extLst>
                </a:gridCol>
                <a:gridCol w="2882796">
                  <a:extLst>
                    <a:ext uri="{9D8B030D-6E8A-4147-A177-3AD203B41FA5}">
                      <a16:colId xmlns:a16="http://schemas.microsoft.com/office/drawing/2014/main" val="20003"/>
                    </a:ext>
                  </a:extLst>
                </a:gridCol>
                <a:gridCol w="4868438">
                  <a:extLst>
                    <a:ext uri="{9D8B030D-6E8A-4147-A177-3AD203B41FA5}">
                      <a16:colId xmlns:a16="http://schemas.microsoft.com/office/drawing/2014/main" val="20004"/>
                    </a:ext>
                  </a:extLst>
                </a:gridCol>
              </a:tblGrid>
              <a:tr h="388002">
                <a:tc>
                  <a:txBody>
                    <a:bodyPr/>
                    <a:lstStyle/>
                    <a:p>
                      <a:pPr algn="just"/>
                      <a:r>
                        <a:rPr lang="es-ES_tradnl" sz="1600" dirty="0">
                          <a:effectLst/>
                        </a:rPr>
                        <a:t>No.</a:t>
                      </a:r>
                      <a:endParaRPr lang="es-CO"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9" marR="33299" marT="0" marB="0" anchor="ctr"/>
                </a:tc>
                <a:tc>
                  <a:txBody>
                    <a:bodyPr/>
                    <a:lstStyle/>
                    <a:p>
                      <a:pPr algn="ctr"/>
                      <a:r>
                        <a:rPr lang="es-ES_tradnl" sz="1600" dirty="0">
                          <a:effectLst/>
                        </a:rPr>
                        <a:t>PROYECTOS DE ACUERDO No. </a:t>
                      </a:r>
                      <a:endParaRPr lang="es-CO"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9" marR="33299" marT="0" marB="0" anchor="ctr"/>
                </a:tc>
                <a:tc>
                  <a:txBody>
                    <a:bodyPr/>
                    <a:lstStyle/>
                    <a:p>
                      <a:pPr algn="ctr"/>
                      <a:r>
                        <a:rPr lang="es-ES_tradnl" sz="1600" dirty="0">
                          <a:effectLst/>
                        </a:rPr>
                        <a:t>PRESENTADO</a:t>
                      </a:r>
                      <a:endParaRPr lang="es-CO"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9" marR="33299" marT="0" marB="0" anchor="ctr"/>
                </a:tc>
                <a:tc>
                  <a:txBody>
                    <a:bodyPr/>
                    <a:lstStyle/>
                    <a:p>
                      <a:pPr algn="ctr"/>
                      <a:r>
                        <a:rPr lang="es-ES_tradnl" sz="1600">
                          <a:effectLst/>
                        </a:rPr>
                        <a:t>PONENTES</a:t>
                      </a:r>
                      <a:endParaRPr lang="es-CO"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9" marR="33299" marT="0" marB="0" anchor="ctr"/>
                </a:tc>
                <a:tc>
                  <a:txBody>
                    <a:bodyPr/>
                    <a:lstStyle/>
                    <a:p>
                      <a:pPr algn="ctr"/>
                      <a:r>
                        <a:rPr lang="es-ES_tradnl" sz="1600" dirty="0">
                          <a:effectLst/>
                        </a:rPr>
                        <a:t>OBSERVACION </a:t>
                      </a:r>
                      <a:endParaRPr lang="es-CO"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9" marR="33299" marT="0" marB="0" anchor="ctr"/>
                </a:tc>
                <a:extLst>
                  <a:ext uri="{0D108BD9-81ED-4DB2-BD59-A6C34878D82A}">
                    <a16:rowId xmlns:a16="http://schemas.microsoft.com/office/drawing/2014/main" val="10000"/>
                  </a:ext>
                </a:extLst>
              </a:tr>
              <a:tr h="2910012">
                <a:tc>
                  <a:txBody>
                    <a:bodyPr/>
                    <a:lstStyle/>
                    <a:p>
                      <a:pPr algn="ctr"/>
                      <a:r>
                        <a:rPr lang="es-ES_tradnl" sz="24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9" marR="33299" marT="0" marB="0" anchor="ctr"/>
                </a:tc>
                <a:tc>
                  <a:txBody>
                    <a:bodyPr/>
                    <a:lstStyle/>
                    <a:p>
                      <a:pPr algn="just"/>
                      <a:r>
                        <a:rPr lang="es-ES" sz="2400" b="1" dirty="0">
                          <a:effectLst/>
                        </a:rPr>
                        <a:t>P.A. 063</a:t>
                      </a:r>
                      <a:endParaRPr lang="es-CO" sz="2400" dirty="0">
                        <a:effectLst/>
                      </a:endParaRPr>
                    </a:p>
                    <a:p>
                      <a:pPr algn="just"/>
                      <a:r>
                        <a:rPr lang="es-ES" sz="1600" dirty="0">
                          <a:effectLst/>
                        </a:rPr>
                        <a:t>“Por el cual se reglamenta para el Distrito de Cartagena los procedimientos de trámite y seguimiento en materia de contratación referente a los proyectos de asociación público-privada”  </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tabLst>
                          <a:tab pos="2700020" algn="ctr"/>
                          <a:tab pos="5400040" algn="r"/>
                        </a:tabLst>
                      </a:pPr>
                      <a:r>
                        <a:rPr lang="es-ES" sz="1600" dirty="0">
                          <a:effectLst/>
                        </a:rPr>
                        <a:t>Bancada de la U</a:t>
                      </a:r>
                      <a:endParaRPr lang="es-CO" sz="2400" dirty="0">
                        <a:effectLst/>
                      </a:endParaRPr>
                    </a:p>
                    <a:p>
                      <a:pPr algn="ctr">
                        <a:tabLst>
                          <a:tab pos="2700020" algn="ctr"/>
                          <a:tab pos="5400040" algn="r"/>
                        </a:tabLst>
                      </a:pPr>
                      <a:r>
                        <a:rPr lang="es-ES" sz="1600" dirty="0">
                          <a:effectLst/>
                        </a:rPr>
                        <a:t>01/03/21</a:t>
                      </a:r>
                      <a:endParaRPr lang="es-CO" sz="2400" dirty="0">
                        <a:effectLst/>
                      </a:endParaRPr>
                    </a:p>
                    <a:p>
                      <a:pPr algn="ctr">
                        <a:tabLst>
                          <a:tab pos="2700020" algn="ctr"/>
                          <a:tab pos="5400040" algn="r"/>
                        </a:tabLst>
                      </a:pPr>
                      <a:r>
                        <a:rPr lang="es-ES" sz="2400" dirty="0">
                          <a:effectLst/>
                        </a:rPr>
                        <a:t> </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1600" b="1" dirty="0">
                          <a:effectLst/>
                        </a:rPr>
                        <a:t>COMISION 2DA</a:t>
                      </a:r>
                      <a:endParaRPr lang="es-CO" sz="2400" dirty="0">
                        <a:effectLst/>
                      </a:endParaRPr>
                    </a:p>
                    <a:p>
                      <a:pPr algn="ctr"/>
                      <a:r>
                        <a:rPr lang="es-ES" sz="1600" dirty="0">
                          <a:effectLst/>
                        </a:rPr>
                        <a:t>Fernando Niño (c)</a:t>
                      </a:r>
                      <a:endParaRPr lang="es-CO" sz="2400" dirty="0">
                        <a:effectLst/>
                      </a:endParaRPr>
                    </a:p>
                    <a:p>
                      <a:pPr algn="ctr"/>
                      <a:r>
                        <a:rPr lang="es-ES" sz="1600" dirty="0">
                          <a:effectLst/>
                        </a:rPr>
                        <a:t>Hernando Piña</a:t>
                      </a:r>
                      <a:endParaRPr lang="es-CO" sz="2400" dirty="0">
                        <a:effectLst/>
                      </a:endParaRPr>
                    </a:p>
                    <a:p>
                      <a:pPr algn="ctr">
                        <a:tabLst>
                          <a:tab pos="2700020" algn="ctr"/>
                          <a:tab pos="5400040" algn="r"/>
                        </a:tabLst>
                      </a:pPr>
                      <a:r>
                        <a:rPr lang="es-ES" sz="1600" dirty="0">
                          <a:effectLst/>
                        </a:rPr>
                        <a:t>Luis Cassiani</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s-ES" sz="1600" b="1" dirty="0">
                          <a:effectLst/>
                        </a:rPr>
                        <a:t>Fue objetado</a:t>
                      </a:r>
                      <a:r>
                        <a:rPr lang="es-ES" sz="1600" dirty="0">
                          <a:effectLst/>
                        </a:rPr>
                        <a:t> por el señor Alcalde el día 21 de Mayo de 2021.</a:t>
                      </a:r>
                      <a:endParaRPr lang="es-CO" sz="2400" dirty="0">
                        <a:effectLst/>
                      </a:endParaRPr>
                    </a:p>
                    <a:p>
                      <a:pPr algn="just"/>
                      <a:r>
                        <a:rPr lang="es-ES" sz="1600" dirty="0">
                          <a:effectLst/>
                        </a:rPr>
                        <a:t>Los ponentes de la comisión de estudio de objeciones son:</a:t>
                      </a:r>
                      <a:endParaRPr lang="es-CO" sz="2400" dirty="0">
                        <a:effectLst/>
                      </a:endParaRPr>
                    </a:p>
                    <a:p>
                      <a:pPr algn="just"/>
                      <a:r>
                        <a:rPr lang="es-ES" sz="1600" dirty="0">
                          <a:effectLst/>
                        </a:rPr>
                        <a:t>El día 28 de Mayo de 2021 los miembros de la comisión de estudio presentaron informe de objeciones acogiendo parcialmente las objeciones</a:t>
                      </a:r>
                      <a:endParaRPr lang="es-CO" sz="2400" dirty="0">
                        <a:effectLst/>
                      </a:endParaRPr>
                    </a:p>
                    <a:p>
                      <a:pPr algn="just"/>
                      <a:r>
                        <a:rPr lang="es-ES_tradnl" sz="1600" dirty="0">
                          <a:effectLst/>
                        </a:rPr>
                        <a:t>Fue aprobado en la plenaria del día 28 de mayo de 2021 el informe de objeciones.</a:t>
                      </a:r>
                      <a:endParaRPr lang="es-ES_tradnl" sz="1600" dirty="0">
                        <a:effectLst/>
                        <a:latin typeface="Century Gothic" panose="020B050202020202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3420286">
                <a:tc>
                  <a:txBody>
                    <a:bodyPr/>
                    <a:lstStyle/>
                    <a:p>
                      <a:pPr algn="ctr"/>
                      <a:r>
                        <a:rPr lang="es-CO" sz="24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33299" marR="33299" marT="0" marB="0" anchor="ctr"/>
                </a:tc>
                <a:tc>
                  <a:txBody>
                    <a:bodyPr/>
                    <a:lstStyle/>
                    <a:p>
                      <a:pPr algn="just"/>
                      <a:r>
                        <a:rPr lang="es-ES" sz="2400" b="1" dirty="0">
                          <a:effectLst/>
                        </a:rPr>
                        <a:t>P.A. 082</a:t>
                      </a:r>
                      <a:endParaRPr lang="es-CO" sz="2400" dirty="0">
                        <a:effectLst/>
                      </a:endParaRPr>
                    </a:p>
                    <a:p>
                      <a:pPr algn="just"/>
                      <a:r>
                        <a:rPr lang="es-ES" sz="1600" dirty="0">
                          <a:effectLst/>
                        </a:rPr>
                        <a:t>“Por medio del cual se realiza un Traslado entre Unidades Ejecutoras en el presupuesto de Rentas, Recursos de Capital y Recursos de Fondos Especiales; las Apropiaciones de Funcionamiento y de Servicio a la Deuda; así como el Plan de Inversiones con Enfoque de Género para la Vigencia Fiscal del 1 de enero al 31 de Diciembre de 2021 en el Distrito Turístico y Cultural de Cartagena de Indias”.</a:t>
                      </a:r>
                      <a:endParaRPr lang="es-CO" sz="2400" dirty="0">
                        <a:effectLst/>
                      </a:endParaRPr>
                    </a:p>
                    <a:p>
                      <a:pPr>
                        <a:tabLst>
                          <a:tab pos="2700020" algn="ctr"/>
                          <a:tab pos="5400040" algn="r"/>
                        </a:tabLst>
                      </a:pPr>
                      <a:r>
                        <a:rPr lang="es-ES" sz="2400" dirty="0">
                          <a:effectLst/>
                        </a:rPr>
                        <a:t> </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tabLst>
                          <a:tab pos="2700020" algn="ctr"/>
                          <a:tab pos="5400040" algn="r"/>
                        </a:tabLst>
                      </a:pPr>
                      <a:r>
                        <a:rPr lang="es-ES" sz="1600">
                          <a:effectLst/>
                        </a:rPr>
                        <a:t>Ejecutivo</a:t>
                      </a:r>
                      <a:endParaRPr lang="es-CO" sz="2400">
                        <a:effectLst/>
                      </a:endParaRPr>
                    </a:p>
                    <a:p>
                      <a:pPr algn="ctr">
                        <a:tabLst>
                          <a:tab pos="2700020" algn="ctr"/>
                          <a:tab pos="5400040" algn="r"/>
                        </a:tabLst>
                      </a:pPr>
                      <a:r>
                        <a:rPr lang="es-ES" sz="1600">
                          <a:effectLst/>
                        </a:rPr>
                        <a:t>02/06/21</a:t>
                      </a:r>
                      <a:endParaRPr lang="es-C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1600" b="1">
                          <a:effectLst/>
                        </a:rPr>
                        <a:t>COMISION 2DA Y 1RA</a:t>
                      </a:r>
                      <a:endParaRPr lang="es-CO" sz="2400">
                        <a:effectLst/>
                      </a:endParaRPr>
                    </a:p>
                    <a:p>
                      <a:pPr algn="ctr"/>
                      <a:r>
                        <a:rPr lang="es-ES" sz="1600">
                          <a:effectLst/>
                        </a:rPr>
                        <a:t>Sergio Mendoza (c)</a:t>
                      </a:r>
                      <a:endParaRPr lang="es-CO" sz="2400">
                        <a:effectLst/>
                      </a:endParaRPr>
                    </a:p>
                    <a:p>
                      <a:pPr algn="ctr"/>
                      <a:r>
                        <a:rPr lang="es-ES" sz="1600">
                          <a:effectLst/>
                        </a:rPr>
                        <a:t>Kattya Mendoza</a:t>
                      </a:r>
                      <a:endParaRPr lang="es-CO" sz="2400">
                        <a:effectLst/>
                      </a:endParaRPr>
                    </a:p>
                    <a:p>
                      <a:pPr algn="ctr"/>
                      <a:r>
                        <a:rPr lang="es-ES" sz="1600">
                          <a:effectLst/>
                        </a:rPr>
                        <a:t>Luis Cassiani</a:t>
                      </a:r>
                      <a:endParaRPr lang="es-C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s-ES" sz="1600" b="1" dirty="0">
                          <a:effectLst/>
                        </a:rPr>
                        <a:t>Fue objetado</a:t>
                      </a:r>
                      <a:r>
                        <a:rPr lang="es-ES" sz="1600" dirty="0">
                          <a:effectLst/>
                        </a:rPr>
                        <a:t> por el señor Alcalde el día 9 de Julio de 2021.</a:t>
                      </a:r>
                      <a:endParaRPr lang="es-CO" sz="2400" dirty="0">
                        <a:effectLst/>
                      </a:endParaRPr>
                    </a:p>
                    <a:p>
                      <a:pPr algn="just"/>
                      <a:r>
                        <a:rPr lang="es-ES" sz="1600" dirty="0">
                          <a:effectLst/>
                        </a:rPr>
                        <a:t> </a:t>
                      </a:r>
                      <a:endParaRPr lang="es-CO" sz="2400" dirty="0">
                        <a:effectLst/>
                      </a:endParaRPr>
                    </a:p>
                    <a:p>
                      <a:pPr algn="just"/>
                      <a:r>
                        <a:rPr lang="es-ES" sz="1600" dirty="0">
                          <a:effectLst/>
                        </a:rPr>
                        <a:t>Los ponentes de la comisión de estudio de objeciones son: Javier Julio, Oscar Marín y Sergio Mendoza.</a:t>
                      </a:r>
                      <a:endParaRPr lang="es-CO" sz="2400" dirty="0">
                        <a:effectLst/>
                      </a:endParaRPr>
                    </a:p>
                    <a:p>
                      <a:pPr algn="just"/>
                      <a:r>
                        <a:rPr lang="es-ES" sz="1600" dirty="0">
                          <a:effectLst/>
                        </a:rPr>
                        <a:t> </a:t>
                      </a:r>
                      <a:endParaRPr lang="es-CO" sz="2400" dirty="0">
                        <a:effectLst/>
                      </a:endParaRPr>
                    </a:p>
                    <a:p>
                      <a:pPr algn="just"/>
                      <a:r>
                        <a:rPr lang="es-ES" sz="1600" dirty="0">
                          <a:effectLst/>
                        </a:rPr>
                        <a:t>El día 16 de Julio de 2021 los miembros de la comisión de estudio presentaron informe de objeciones acogiendo parcialmente las objeciones</a:t>
                      </a:r>
                      <a:endParaRPr lang="es-CO" sz="2400" dirty="0">
                        <a:effectLst/>
                      </a:endParaRPr>
                    </a:p>
                    <a:p>
                      <a:pPr algn="just"/>
                      <a:r>
                        <a:rPr lang="es-ES" sz="1600" dirty="0">
                          <a:effectLst/>
                        </a:rPr>
                        <a:t>Fue aprobado en la plenaria del día 16 de Julio de 2021 el informe de objeciones.</a:t>
                      </a:r>
                      <a:endParaRPr lang="es-CO" sz="2400" dirty="0">
                        <a:effectLst/>
                      </a:endParaRPr>
                    </a:p>
                    <a:p>
                      <a:pPr algn="just"/>
                      <a:r>
                        <a:rPr lang="es-ES" sz="2400" dirty="0">
                          <a:effectLst/>
                        </a:rPr>
                        <a:t> </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98C4A"/>
        </a:solidFill>
        <a:effectLst/>
      </p:bgPr>
    </p:bg>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9D362127-B522-491C-BF70-BDEEE6A5E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19" name="Group 3">
            <a:extLst>
              <a:ext uri="{FF2B5EF4-FFF2-40B4-BE49-F238E27FC236}">
                <a16:creationId xmlns:a16="http://schemas.microsoft.com/office/drawing/2014/main" id="{7CB0670A-9E4F-4EED-8BDD-66CA358E1E09}"/>
              </a:ext>
            </a:extLst>
          </p:cNvPr>
          <p:cNvGrpSpPr>
            <a:grpSpLocks/>
          </p:cNvGrpSpPr>
          <p:nvPr/>
        </p:nvGrpSpPr>
        <p:grpSpPr bwMode="auto">
          <a:xfrm>
            <a:off x="14135100" y="-2084388"/>
            <a:ext cx="5657850" cy="5657851"/>
            <a:chOff x="0" y="0"/>
            <a:chExt cx="6350000" cy="6350000"/>
          </a:xfrm>
        </p:grpSpPr>
        <p:sp>
          <p:nvSpPr>
            <p:cNvPr id="34842" name="Freeform 4">
              <a:extLst>
                <a:ext uri="{FF2B5EF4-FFF2-40B4-BE49-F238E27FC236}">
                  <a16:creationId xmlns:a16="http://schemas.microsoft.com/office/drawing/2014/main" id="{F22D0128-60B4-4474-9DF5-2A618E8F84B4}"/>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34820" name="TextBox 5">
            <a:extLst>
              <a:ext uri="{FF2B5EF4-FFF2-40B4-BE49-F238E27FC236}">
                <a16:creationId xmlns:a16="http://schemas.microsoft.com/office/drawing/2014/main" id="{F8E41A67-9021-44A7-9B25-9B4DE7970D70}"/>
              </a:ext>
            </a:extLst>
          </p:cNvPr>
          <p:cNvSpPr txBox="1">
            <a:spLocks noChangeArrowheads="1"/>
          </p:cNvSpPr>
          <p:nvPr/>
        </p:nvSpPr>
        <p:spPr bwMode="auto">
          <a:xfrm>
            <a:off x="2762250" y="654050"/>
            <a:ext cx="11609388"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ES" altLang="es-CO" sz="7200">
                <a:solidFill>
                  <a:schemeClr val="bg1"/>
                </a:solidFill>
                <a:latin typeface="Aharoni" pitchFamily="2" charset="0"/>
                <a:cs typeface="Aharoni" pitchFamily="2" charset="0"/>
              </a:rPr>
              <a:t>PROYECTOS DE ACUERDO ARCHIVADO 2021</a:t>
            </a:r>
            <a:endParaRPr lang="en-US" altLang="es-CO" sz="4400">
              <a:solidFill>
                <a:srgbClr val="FFFFFF"/>
              </a:solidFill>
              <a:latin typeface="Poppins Medium"/>
            </a:endParaRPr>
          </a:p>
        </p:txBody>
      </p:sp>
      <p:grpSp>
        <p:nvGrpSpPr>
          <p:cNvPr id="34821" name="Group 7">
            <a:extLst>
              <a:ext uri="{FF2B5EF4-FFF2-40B4-BE49-F238E27FC236}">
                <a16:creationId xmlns:a16="http://schemas.microsoft.com/office/drawing/2014/main" id="{566800D1-3CC5-43B9-8A4A-472697F9B96D}"/>
              </a:ext>
            </a:extLst>
          </p:cNvPr>
          <p:cNvGrpSpPr>
            <a:grpSpLocks/>
          </p:cNvGrpSpPr>
          <p:nvPr/>
        </p:nvGrpSpPr>
        <p:grpSpPr bwMode="auto">
          <a:xfrm>
            <a:off x="14514513" y="373063"/>
            <a:ext cx="3473450" cy="2100262"/>
            <a:chOff x="0" y="0"/>
            <a:chExt cx="4630157" cy="2799498"/>
          </a:xfrm>
        </p:grpSpPr>
        <p:sp>
          <p:nvSpPr>
            <p:cNvPr id="8" name="TextBox 8">
              <a:extLst>
                <a:ext uri="{FF2B5EF4-FFF2-40B4-BE49-F238E27FC236}">
                  <a16:creationId xmlns:a16="http://schemas.microsoft.com/office/drawing/2014/main" id="{7E790E20-7640-44E4-AAD1-D3885DE083F6}"/>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DA533B88-4B65-4639-96AC-54CB0620CBDF}"/>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34822" name="Picture 10">
            <a:extLst>
              <a:ext uri="{FF2B5EF4-FFF2-40B4-BE49-F238E27FC236}">
                <a16:creationId xmlns:a16="http://schemas.microsoft.com/office/drawing/2014/main" id="{F98A5339-A777-47A0-BDD5-3C93265D4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Marcador de contenido 7">
            <a:extLst>
              <a:ext uri="{FF2B5EF4-FFF2-40B4-BE49-F238E27FC236}">
                <a16:creationId xmlns:a16="http://schemas.microsoft.com/office/drawing/2014/main" id="{586D3FB5-D5D4-4915-9B22-5E31E2EB295B}"/>
              </a:ext>
            </a:extLst>
          </p:cNvPr>
          <p:cNvGraphicFramePr>
            <a:graphicFrameLocks/>
          </p:cNvGraphicFramePr>
          <p:nvPr/>
        </p:nvGraphicFramePr>
        <p:xfrm>
          <a:off x="4267200" y="3163888"/>
          <a:ext cx="8909050" cy="5824537"/>
        </p:xfrm>
        <a:graphic>
          <a:graphicData uri="http://schemas.openxmlformats.org/drawingml/2006/table">
            <a:tbl>
              <a:tblPr firstRow="1" firstCol="1" bandRow="1">
                <a:tableStyleId>{F5AB1C69-6EDB-4FF4-983F-18BD219EF322}</a:tableStyleId>
              </a:tblPr>
              <a:tblGrid>
                <a:gridCol w="501574">
                  <a:extLst>
                    <a:ext uri="{9D8B030D-6E8A-4147-A177-3AD203B41FA5}">
                      <a16:colId xmlns:a16="http://schemas.microsoft.com/office/drawing/2014/main" val="20000"/>
                    </a:ext>
                  </a:extLst>
                </a:gridCol>
                <a:gridCol w="3723690">
                  <a:extLst>
                    <a:ext uri="{9D8B030D-6E8A-4147-A177-3AD203B41FA5}">
                      <a16:colId xmlns:a16="http://schemas.microsoft.com/office/drawing/2014/main" val="20001"/>
                    </a:ext>
                  </a:extLst>
                </a:gridCol>
                <a:gridCol w="2423569">
                  <a:extLst>
                    <a:ext uri="{9D8B030D-6E8A-4147-A177-3AD203B41FA5}">
                      <a16:colId xmlns:a16="http://schemas.microsoft.com/office/drawing/2014/main" val="20002"/>
                    </a:ext>
                  </a:extLst>
                </a:gridCol>
                <a:gridCol w="2260218">
                  <a:extLst>
                    <a:ext uri="{9D8B030D-6E8A-4147-A177-3AD203B41FA5}">
                      <a16:colId xmlns:a16="http://schemas.microsoft.com/office/drawing/2014/main" val="20003"/>
                    </a:ext>
                  </a:extLst>
                </a:gridCol>
              </a:tblGrid>
              <a:tr h="654691">
                <a:tc>
                  <a:txBody>
                    <a:bodyPr/>
                    <a:lstStyle/>
                    <a:p>
                      <a:pPr algn="just"/>
                      <a:r>
                        <a:rPr lang="es-ES_tradnl" sz="2000" dirty="0">
                          <a:effectLst/>
                        </a:rPr>
                        <a:t>No.</a:t>
                      </a:r>
                      <a:endParaRPr lang="es-C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6" marR="33296" marT="0" marB="0" anchor="ctr"/>
                </a:tc>
                <a:tc>
                  <a:txBody>
                    <a:bodyPr/>
                    <a:lstStyle/>
                    <a:p>
                      <a:pPr algn="ctr"/>
                      <a:r>
                        <a:rPr lang="es-ES_tradnl" sz="2000">
                          <a:effectLst/>
                        </a:rPr>
                        <a:t>PROYECTOS DE ACUERDO No. </a:t>
                      </a:r>
                      <a:endParaRPr lang="es-CO"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6" marR="33296" marT="0" marB="0" anchor="ctr"/>
                </a:tc>
                <a:tc>
                  <a:txBody>
                    <a:bodyPr/>
                    <a:lstStyle/>
                    <a:p>
                      <a:pPr algn="ctr"/>
                      <a:r>
                        <a:rPr lang="es-ES_tradnl" sz="2000" dirty="0">
                          <a:effectLst/>
                        </a:rPr>
                        <a:t>PRESENTADO</a:t>
                      </a:r>
                      <a:endParaRPr lang="es-C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6" marR="33296" marT="0" marB="0" anchor="ctr"/>
                </a:tc>
                <a:tc>
                  <a:txBody>
                    <a:bodyPr/>
                    <a:lstStyle/>
                    <a:p>
                      <a:pPr algn="ctr"/>
                      <a:r>
                        <a:rPr lang="es-ES_tradnl" sz="2000" dirty="0">
                          <a:effectLst/>
                        </a:rPr>
                        <a:t>PONENTES</a:t>
                      </a:r>
                      <a:endParaRPr lang="es-C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6" marR="33296" marT="0" marB="0" anchor="ctr"/>
                </a:tc>
                <a:extLst>
                  <a:ext uri="{0D108BD9-81ED-4DB2-BD59-A6C34878D82A}">
                    <a16:rowId xmlns:a16="http://schemas.microsoft.com/office/drawing/2014/main" val="10000"/>
                  </a:ext>
                </a:extLst>
              </a:tr>
              <a:tr h="5169846">
                <a:tc>
                  <a:txBody>
                    <a:bodyPr/>
                    <a:lstStyle/>
                    <a:p>
                      <a:pPr algn="ctr"/>
                      <a:r>
                        <a:rPr lang="es-ES_tradnl" sz="32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CO"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6" marR="33296" marT="0" marB="0" anchor="ctr"/>
                </a:tc>
                <a:tc>
                  <a:txBody>
                    <a:bodyPr/>
                    <a:lstStyle/>
                    <a:p>
                      <a:pPr algn="just"/>
                      <a:r>
                        <a:rPr lang="es-ES" sz="3200" b="1" dirty="0">
                          <a:effectLst/>
                        </a:rPr>
                        <a:t>P.A. 112</a:t>
                      </a:r>
                      <a:endParaRPr lang="es-CO" sz="3200" dirty="0">
                        <a:effectLst/>
                      </a:endParaRPr>
                    </a:p>
                    <a:p>
                      <a:pPr algn="just"/>
                      <a:r>
                        <a:rPr lang="es-MX" sz="2000" dirty="0">
                          <a:effectLst/>
                        </a:rPr>
                        <a:t>“Por el cual se autoriza al alcalde mayor de Cartagena de Indias para realizar una operación de crédito público, como fuente de financiación al programa de inversiones del Plan de Desarrollo 2020-2023, Salvemos Juntos a Cartagena ¡Por una Cartagena Libre y Resiliente!</a:t>
                      </a:r>
                    </a:p>
                    <a:p>
                      <a:pPr algn="just"/>
                      <a:r>
                        <a:rPr lang="es-ES" sz="3200" b="1" dirty="0">
                          <a:effectLst/>
                        </a:rPr>
                        <a:t> </a:t>
                      </a:r>
                      <a:endParaRPr lang="es-CO"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2" marR="68572" marT="0" marB="0" anchor="ctr"/>
                </a:tc>
                <a:tc>
                  <a:txBody>
                    <a:bodyPr/>
                    <a:lstStyle/>
                    <a:p>
                      <a:pPr algn="ctr">
                        <a:tabLst>
                          <a:tab pos="2700020" algn="ctr"/>
                          <a:tab pos="5400040" algn="r"/>
                        </a:tabLst>
                      </a:pPr>
                      <a:r>
                        <a:rPr lang="es-ES" sz="2000" dirty="0">
                          <a:effectLst/>
                        </a:rPr>
                        <a:t>Ejecutivo</a:t>
                      </a:r>
                      <a:endParaRPr lang="es-CO" sz="3200" dirty="0">
                        <a:effectLst/>
                      </a:endParaRPr>
                    </a:p>
                    <a:p>
                      <a:pPr algn="ctr">
                        <a:tabLst>
                          <a:tab pos="2700020" algn="ctr"/>
                          <a:tab pos="5400040" algn="r"/>
                        </a:tabLst>
                      </a:pPr>
                      <a:r>
                        <a:rPr lang="es-ES" sz="2000" dirty="0">
                          <a:effectLst/>
                        </a:rPr>
                        <a:t>16/11/21</a:t>
                      </a:r>
                      <a:endParaRPr lang="es-CO"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2" marR="68572" marT="0" marB="0" anchor="ctr"/>
                </a:tc>
                <a:tc>
                  <a:txBody>
                    <a:bodyPr/>
                    <a:lstStyle/>
                    <a:p>
                      <a:pPr algn="ctr"/>
                      <a:r>
                        <a:rPr lang="es-ES" sz="2000" b="1" dirty="0">
                          <a:effectLst/>
                        </a:rPr>
                        <a:t>COMISION 2DA</a:t>
                      </a:r>
                      <a:endParaRPr lang="es-CO" sz="3200" dirty="0">
                        <a:effectLst/>
                      </a:endParaRPr>
                    </a:p>
                    <a:p>
                      <a:pPr algn="ctr"/>
                      <a:r>
                        <a:rPr lang="es-ES" sz="2000" dirty="0">
                          <a:effectLst/>
                        </a:rPr>
                        <a:t> Carolina Lozano </a:t>
                      </a:r>
                      <a:r>
                        <a:rPr lang="es-ES" sz="2000" dirty="0" err="1">
                          <a:effectLst/>
                        </a:rPr>
                        <a:t>Benitorevollo</a:t>
                      </a:r>
                      <a:r>
                        <a:rPr lang="es-ES" sz="2000" dirty="0">
                          <a:effectLst/>
                        </a:rPr>
                        <a:t> (C), Cesar Augusto Pion González, Oscar Alfonso Marín Villalba, </a:t>
                      </a:r>
                      <a:r>
                        <a:rPr lang="es-ES" sz="2000" dirty="0" err="1">
                          <a:effectLst/>
                        </a:rPr>
                        <a:t>Luder</a:t>
                      </a:r>
                      <a:r>
                        <a:rPr lang="es-ES" sz="2000" dirty="0">
                          <a:effectLst/>
                        </a:rPr>
                        <a:t> Miguel Ariza Sanmartín, Luis Javier Cassiani Valiente, Claudia Arboleda Torres, Javier Julio Bejarano y Gloria Isabel Estrada Benavides.</a:t>
                      </a:r>
                      <a:endParaRPr lang="es-CO"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2" marR="68572" marT="0" marB="0"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D761D8C8-E2CA-4C51-B88A-323399D2A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3" name="Group 3">
            <a:extLst>
              <a:ext uri="{FF2B5EF4-FFF2-40B4-BE49-F238E27FC236}">
                <a16:creationId xmlns:a16="http://schemas.microsoft.com/office/drawing/2014/main" id="{D8CCB44B-DA13-4F49-8846-715745E8A767}"/>
              </a:ext>
            </a:extLst>
          </p:cNvPr>
          <p:cNvGrpSpPr>
            <a:grpSpLocks/>
          </p:cNvGrpSpPr>
          <p:nvPr/>
        </p:nvGrpSpPr>
        <p:grpSpPr bwMode="auto">
          <a:xfrm>
            <a:off x="14135100" y="-2084388"/>
            <a:ext cx="5657850" cy="5657851"/>
            <a:chOff x="0" y="0"/>
            <a:chExt cx="6350000" cy="6350000"/>
          </a:xfrm>
        </p:grpSpPr>
        <p:sp>
          <p:nvSpPr>
            <p:cNvPr id="35875" name="Freeform 4">
              <a:extLst>
                <a:ext uri="{FF2B5EF4-FFF2-40B4-BE49-F238E27FC236}">
                  <a16:creationId xmlns:a16="http://schemas.microsoft.com/office/drawing/2014/main" id="{AD9D3940-12FF-42BB-87C5-8E44DF0555F8}"/>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grpSp>
        <p:nvGrpSpPr>
          <p:cNvPr id="35844" name="Group 7">
            <a:extLst>
              <a:ext uri="{FF2B5EF4-FFF2-40B4-BE49-F238E27FC236}">
                <a16:creationId xmlns:a16="http://schemas.microsoft.com/office/drawing/2014/main" id="{91391DC0-805D-420A-86DB-F68539C3BFC5}"/>
              </a:ext>
            </a:extLst>
          </p:cNvPr>
          <p:cNvGrpSpPr>
            <a:grpSpLocks/>
          </p:cNvGrpSpPr>
          <p:nvPr/>
        </p:nvGrpSpPr>
        <p:grpSpPr bwMode="auto">
          <a:xfrm>
            <a:off x="14514513" y="373063"/>
            <a:ext cx="3473450" cy="2100262"/>
            <a:chOff x="0" y="0"/>
            <a:chExt cx="4630157" cy="2799498"/>
          </a:xfrm>
        </p:grpSpPr>
        <p:sp>
          <p:nvSpPr>
            <p:cNvPr id="8" name="TextBox 8">
              <a:extLst>
                <a:ext uri="{FF2B5EF4-FFF2-40B4-BE49-F238E27FC236}">
                  <a16:creationId xmlns:a16="http://schemas.microsoft.com/office/drawing/2014/main" id="{A6DACA22-DF5E-4BA4-B5C7-EEEAFBF820DF}"/>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5B2011DF-640E-47E9-812A-67AEC75BE46B}"/>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35845" name="Picture 10">
            <a:extLst>
              <a:ext uri="{FF2B5EF4-FFF2-40B4-BE49-F238E27FC236}">
                <a16:creationId xmlns:a16="http://schemas.microsoft.com/office/drawing/2014/main" id="{C42EBC5F-8B85-4953-ABEA-0E56902BE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uadroTexto 15">
            <a:extLst>
              <a:ext uri="{FF2B5EF4-FFF2-40B4-BE49-F238E27FC236}">
                <a16:creationId xmlns:a16="http://schemas.microsoft.com/office/drawing/2014/main" id="{2EFC830E-1B0B-405C-B746-D38526B283AE}"/>
              </a:ext>
            </a:extLst>
          </p:cNvPr>
          <p:cNvSpPr txBox="1"/>
          <p:nvPr/>
        </p:nvSpPr>
        <p:spPr>
          <a:xfrm>
            <a:off x="3606800" y="923925"/>
            <a:ext cx="9893300" cy="1939925"/>
          </a:xfrm>
          <a:prstGeom prst="rect">
            <a:avLst/>
          </a:prstGeom>
          <a:noFill/>
        </p:spPr>
        <p:txBody>
          <a:bodyPr>
            <a:spAutoFit/>
          </a:bodyPr>
          <a:lstStyle/>
          <a:p>
            <a:pPr algn="ctr" eaLnBrk="1" fontAlgn="auto" hangingPunct="1">
              <a:spcBef>
                <a:spcPts val="0"/>
              </a:spcBef>
              <a:spcAft>
                <a:spcPts val="0"/>
              </a:spcAft>
              <a:defRPr/>
            </a:pPr>
            <a:r>
              <a:rPr lang="es-CO" altLang="es-CO" sz="6000" dirty="0">
                <a:solidFill>
                  <a:prstClr val="white"/>
                </a:solidFill>
                <a:latin typeface="Aharoni" panose="02010803020104030203" pitchFamily="2" charset="-79"/>
                <a:ea typeface="+mj-ea"/>
                <a:cs typeface="Aharoni" panose="02010803020104030203" pitchFamily="2" charset="-79"/>
              </a:rPr>
              <a:t>PROYECTOS DE ACUERDO EN TRAMITE</a:t>
            </a:r>
            <a:endParaRPr lang="es-CO" sz="3600" dirty="0">
              <a:latin typeface="+mn-lt"/>
            </a:endParaRPr>
          </a:p>
        </p:txBody>
      </p:sp>
      <p:graphicFrame>
        <p:nvGraphicFramePr>
          <p:cNvPr id="17" name="Marcador de contenido 7">
            <a:extLst>
              <a:ext uri="{FF2B5EF4-FFF2-40B4-BE49-F238E27FC236}">
                <a16:creationId xmlns:a16="http://schemas.microsoft.com/office/drawing/2014/main" id="{252325F6-ADB4-4DDA-99D0-6CD7285732BF}"/>
              </a:ext>
            </a:extLst>
          </p:cNvPr>
          <p:cNvGraphicFramePr>
            <a:graphicFrameLocks/>
          </p:cNvGraphicFramePr>
          <p:nvPr/>
        </p:nvGraphicFramePr>
        <p:xfrm>
          <a:off x="1028700" y="3070225"/>
          <a:ext cx="16006763" cy="6718300"/>
        </p:xfrm>
        <a:graphic>
          <a:graphicData uri="http://schemas.openxmlformats.org/drawingml/2006/table">
            <a:tbl>
              <a:tblPr firstRow="1" firstCol="1" bandRow="1">
                <a:tableStyleId>{93296810-A885-4BE3-A3E7-6D5BEEA58F35}</a:tableStyleId>
              </a:tblPr>
              <a:tblGrid>
                <a:gridCol w="414280">
                  <a:extLst>
                    <a:ext uri="{9D8B030D-6E8A-4147-A177-3AD203B41FA5}">
                      <a16:colId xmlns:a16="http://schemas.microsoft.com/office/drawing/2014/main" val="20000"/>
                    </a:ext>
                  </a:extLst>
                </a:gridCol>
                <a:gridCol w="4749603">
                  <a:extLst>
                    <a:ext uri="{9D8B030D-6E8A-4147-A177-3AD203B41FA5}">
                      <a16:colId xmlns:a16="http://schemas.microsoft.com/office/drawing/2014/main" val="20001"/>
                    </a:ext>
                  </a:extLst>
                </a:gridCol>
                <a:gridCol w="3091287">
                  <a:extLst>
                    <a:ext uri="{9D8B030D-6E8A-4147-A177-3AD203B41FA5}">
                      <a16:colId xmlns:a16="http://schemas.microsoft.com/office/drawing/2014/main" val="20002"/>
                    </a:ext>
                  </a:extLst>
                </a:gridCol>
                <a:gridCol w="2882929">
                  <a:extLst>
                    <a:ext uri="{9D8B030D-6E8A-4147-A177-3AD203B41FA5}">
                      <a16:colId xmlns:a16="http://schemas.microsoft.com/office/drawing/2014/main" val="20003"/>
                    </a:ext>
                  </a:extLst>
                </a:gridCol>
                <a:gridCol w="4868663">
                  <a:extLst>
                    <a:ext uri="{9D8B030D-6E8A-4147-A177-3AD203B41FA5}">
                      <a16:colId xmlns:a16="http://schemas.microsoft.com/office/drawing/2014/main" val="20004"/>
                    </a:ext>
                  </a:extLst>
                </a:gridCol>
              </a:tblGrid>
              <a:tr h="388002">
                <a:tc>
                  <a:txBody>
                    <a:bodyPr/>
                    <a:lstStyle/>
                    <a:p>
                      <a:pPr algn="just"/>
                      <a:r>
                        <a:rPr lang="es-ES_tradnl" sz="1600" dirty="0">
                          <a:effectLst/>
                        </a:rPr>
                        <a:t>No.</a:t>
                      </a:r>
                      <a:endParaRPr lang="es-CO"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1" marR="33301" marT="0" marB="0" anchor="ctr"/>
                </a:tc>
                <a:tc>
                  <a:txBody>
                    <a:bodyPr/>
                    <a:lstStyle/>
                    <a:p>
                      <a:pPr algn="ctr"/>
                      <a:r>
                        <a:rPr lang="es-ES_tradnl" sz="1600" dirty="0">
                          <a:effectLst/>
                        </a:rPr>
                        <a:t>PROYECTOS DE ACUERDO No. </a:t>
                      </a:r>
                      <a:endParaRPr lang="es-CO"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1" marR="33301" marT="0" marB="0" anchor="ctr"/>
                </a:tc>
                <a:tc>
                  <a:txBody>
                    <a:bodyPr/>
                    <a:lstStyle/>
                    <a:p>
                      <a:pPr algn="ctr"/>
                      <a:r>
                        <a:rPr lang="es-ES_tradnl" sz="1600" dirty="0">
                          <a:effectLst/>
                        </a:rPr>
                        <a:t>PRESENTADO</a:t>
                      </a:r>
                      <a:endParaRPr lang="es-CO"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1" marR="33301" marT="0" marB="0" anchor="ctr"/>
                </a:tc>
                <a:tc>
                  <a:txBody>
                    <a:bodyPr/>
                    <a:lstStyle/>
                    <a:p>
                      <a:pPr algn="ctr"/>
                      <a:r>
                        <a:rPr lang="es-ES_tradnl" sz="1600">
                          <a:effectLst/>
                        </a:rPr>
                        <a:t>PONENTES</a:t>
                      </a:r>
                      <a:endParaRPr lang="es-CO"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1" marR="33301" marT="0" marB="0" anchor="ctr"/>
                </a:tc>
                <a:tc>
                  <a:txBody>
                    <a:bodyPr/>
                    <a:lstStyle/>
                    <a:p>
                      <a:pPr algn="ctr"/>
                      <a:r>
                        <a:rPr lang="es-ES_tradnl" sz="1600" dirty="0">
                          <a:effectLst/>
                        </a:rPr>
                        <a:t>OBSERVACION </a:t>
                      </a:r>
                      <a:endParaRPr lang="es-CO"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1" marR="33301" marT="0" marB="0" anchor="ctr"/>
                </a:tc>
                <a:extLst>
                  <a:ext uri="{0D108BD9-81ED-4DB2-BD59-A6C34878D82A}">
                    <a16:rowId xmlns:a16="http://schemas.microsoft.com/office/drawing/2014/main" val="10000"/>
                  </a:ext>
                </a:extLst>
              </a:tr>
              <a:tr h="2910012">
                <a:tc>
                  <a:txBody>
                    <a:bodyPr/>
                    <a:lstStyle/>
                    <a:p>
                      <a:pPr algn="ctr"/>
                      <a:r>
                        <a:rPr lang="es-ES_tradnl" sz="24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1" marR="33301" marT="0" marB="0" anchor="ctr"/>
                </a:tc>
                <a:tc>
                  <a:txBody>
                    <a:bodyPr/>
                    <a:lstStyle/>
                    <a:p>
                      <a:pPr algn="just"/>
                      <a:r>
                        <a:rPr lang="es-ES" sz="2400" b="1" dirty="0">
                          <a:effectLst/>
                        </a:rPr>
                        <a:t>P.A. 114</a:t>
                      </a:r>
                      <a:endParaRPr lang="es-CO" sz="2400" dirty="0">
                        <a:effectLst/>
                      </a:endParaRPr>
                    </a:p>
                    <a:p>
                      <a:pPr algn="just"/>
                      <a:r>
                        <a:rPr lang="es-MX" sz="1600" dirty="0">
                          <a:effectLst/>
                        </a:rPr>
                        <a:t>“POR EL CUAL SE ESTABLECEN LOS FACTORES DE SUBSIDIO PARA LOS ESTRATOS 1 Y 2 Y LOS FACTORES DE APORTE SOLIDARIO PARA LOS ESTRATOS 5, 6, INDUSTRIAL Y COMERCIAL EN LOS SERVICIOS DE ACUEDUCTO, ALCANTARILLADO Y ASEO PARA EL DISTRITO DE CARTAGENA DE INDIAS D.T. y C”.</a:t>
                      </a:r>
                      <a:r>
                        <a:rPr lang="es-ES" sz="1600" dirty="0">
                          <a:effectLst/>
                        </a:rPr>
                        <a:t>  </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3" marR="68583" marT="0" marB="0" anchor="ctr"/>
                </a:tc>
                <a:tc>
                  <a:txBody>
                    <a:bodyPr/>
                    <a:lstStyle/>
                    <a:p>
                      <a:pPr algn="ctr">
                        <a:tabLst>
                          <a:tab pos="2700020" algn="ctr"/>
                          <a:tab pos="5400040" algn="r"/>
                        </a:tabLst>
                      </a:pPr>
                      <a:r>
                        <a:rPr lang="es-ES" sz="1600" dirty="0">
                          <a:effectLst/>
                        </a:rPr>
                        <a:t>Bancada de la U</a:t>
                      </a:r>
                      <a:endParaRPr lang="es-CO" sz="2400" dirty="0">
                        <a:effectLst/>
                      </a:endParaRPr>
                    </a:p>
                    <a:p>
                      <a:pPr algn="ctr">
                        <a:tabLst>
                          <a:tab pos="2700020" algn="ctr"/>
                          <a:tab pos="5400040" algn="r"/>
                        </a:tabLst>
                      </a:pPr>
                      <a:r>
                        <a:rPr lang="es-ES" sz="1600" dirty="0">
                          <a:effectLst/>
                        </a:rPr>
                        <a:t>22/11/21</a:t>
                      </a:r>
                      <a:endParaRPr lang="es-CO" sz="2400" dirty="0">
                        <a:effectLst/>
                      </a:endParaRPr>
                    </a:p>
                    <a:p>
                      <a:pPr algn="ctr">
                        <a:tabLst>
                          <a:tab pos="2700020" algn="ctr"/>
                          <a:tab pos="5400040" algn="r"/>
                        </a:tabLst>
                      </a:pPr>
                      <a:r>
                        <a:rPr lang="es-ES" sz="2400" dirty="0">
                          <a:effectLst/>
                        </a:rPr>
                        <a:t> </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3" marR="68583" marT="0" marB="0" anchor="ctr"/>
                </a:tc>
                <a:tc>
                  <a:txBody>
                    <a:bodyPr/>
                    <a:lstStyle/>
                    <a:p>
                      <a:pPr algn="ctr"/>
                      <a:r>
                        <a:rPr lang="es-ES" sz="1600" b="1" dirty="0">
                          <a:effectLst/>
                        </a:rPr>
                        <a:t>COMISION 2DA</a:t>
                      </a:r>
                      <a:endParaRPr lang="es-CO" sz="2400" dirty="0">
                        <a:effectLst/>
                      </a:endParaRPr>
                    </a:p>
                    <a:p>
                      <a:pPr algn="ctr"/>
                      <a:r>
                        <a:rPr lang="es-ES" sz="1600" dirty="0">
                          <a:effectLst/>
                        </a:rPr>
                        <a:t>Oscar Alfonso Marín Villalba (C), Javier Julio Bejarano y Fernando David Niño Mendoza. </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3" marR="68583" marT="0" marB="0" anchor="ctr"/>
                </a:tc>
                <a:tc>
                  <a:txBody>
                    <a:bodyPr/>
                    <a:lstStyle/>
                    <a:p>
                      <a:pPr algn="just"/>
                      <a:r>
                        <a:rPr lang="es-ES" sz="1600" b="1" dirty="0">
                          <a:effectLst/>
                        </a:rPr>
                        <a:t>Pendiente Elaboración Ponencia de Segundo Debate. Ponencia de Primer Debate Condicionada a Observaciones de los Honorables Concejales.</a:t>
                      </a:r>
                      <a:endParaRPr lang="es-ES_tradnl" sz="1600" dirty="0">
                        <a:effectLst/>
                        <a:latin typeface="Century Gothic" panose="020B0502020202020204" pitchFamily="34" charset="0"/>
                        <a:ea typeface="Times New Roman" panose="02020603050405020304" pitchFamily="18" charset="0"/>
                        <a:cs typeface="Calibri" panose="020F0502020204030204" pitchFamily="34" charset="0"/>
                      </a:endParaRPr>
                    </a:p>
                  </a:txBody>
                  <a:tcPr marL="68583" marR="68583" marT="0" marB="0" anchor="ctr"/>
                </a:tc>
                <a:extLst>
                  <a:ext uri="{0D108BD9-81ED-4DB2-BD59-A6C34878D82A}">
                    <a16:rowId xmlns:a16="http://schemas.microsoft.com/office/drawing/2014/main" val="10001"/>
                  </a:ext>
                </a:extLst>
              </a:tr>
              <a:tr h="3420286">
                <a:tc>
                  <a:txBody>
                    <a:bodyPr/>
                    <a:lstStyle/>
                    <a:p>
                      <a:pPr algn="ctr"/>
                      <a:r>
                        <a:rPr lang="es-CO" sz="24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33301" marR="33301" marT="0" marB="0" anchor="ctr"/>
                </a:tc>
                <a:tc>
                  <a:txBody>
                    <a:bodyPr/>
                    <a:lstStyle/>
                    <a:p>
                      <a:pPr algn="just"/>
                      <a:r>
                        <a:rPr lang="es-ES" sz="2400" b="1" dirty="0">
                          <a:effectLst/>
                        </a:rPr>
                        <a:t>P.A. 115</a:t>
                      </a:r>
                      <a:endParaRPr lang="es-CO" sz="2400" dirty="0">
                        <a:effectLst/>
                      </a:endParaRPr>
                    </a:p>
                    <a:p>
                      <a:pPr algn="just"/>
                      <a:r>
                        <a:rPr lang="es-MX" sz="1600" dirty="0">
                          <a:effectLst/>
                        </a:rPr>
                        <a:t>“POR MEDIO DEL CUAL SE AUTORIZA LA ASUNCION DE COMPROMISOS DE VIGENCIAS FUTURAS ORDINARIAS CON CARGO AL PRESUPUESTO DE LA VIGENCIA FISCAL 2021-2022, Y SE DICTAN OTRAS DISPOSICIONES”.</a:t>
                      </a:r>
                    </a:p>
                    <a:p>
                      <a:pPr algn="just"/>
                      <a:endParaRPr lang="es-CO" sz="2400" dirty="0">
                        <a:effectLst/>
                      </a:endParaRPr>
                    </a:p>
                    <a:p>
                      <a:pPr>
                        <a:tabLst>
                          <a:tab pos="2700020" algn="ctr"/>
                          <a:tab pos="5400040" algn="r"/>
                        </a:tabLst>
                      </a:pPr>
                      <a:r>
                        <a:rPr lang="es-ES" sz="2400" dirty="0">
                          <a:effectLst/>
                        </a:rPr>
                        <a:t> </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3" marR="68583" marT="0" marB="0" anchor="ctr"/>
                </a:tc>
                <a:tc>
                  <a:txBody>
                    <a:bodyPr/>
                    <a:lstStyle/>
                    <a:p>
                      <a:pPr algn="ctr">
                        <a:tabLst>
                          <a:tab pos="2700020" algn="ctr"/>
                          <a:tab pos="5400040" algn="r"/>
                        </a:tabLst>
                      </a:pPr>
                      <a:r>
                        <a:rPr lang="es-ES" sz="1600" dirty="0">
                          <a:effectLst/>
                        </a:rPr>
                        <a:t>Ejecutivo</a:t>
                      </a:r>
                      <a:endParaRPr lang="es-CO" sz="2400" dirty="0">
                        <a:effectLst/>
                      </a:endParaRPr>
                    </a:p>
                    <a:p>
                      <a:pPr algn="ctr">
                        <a:tabLst>
                          <a:tab pos="2700020" algn="ctr"/>
                          <a:tab pos="5400040" algn="r"/>
                        </a:tabLst>
                      </a:pPr>
                      <a:r>
                        <a:rPr lang="es-ES" sz="1600" dirty="0">
                          <a:effectLst/>
                        </a:rPr>
                        <a:t>30/11/21</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3" marR="68583" marT="0" marB="0" anchor="ctr"/>
                </a:tc>
                <a:tc>
                  <a:txBody>
                    <a:bodyPr/>
                    <a:lstStyle/>
                    <a:p>
                      <a:pPr algn="ctr"/>
                      <a:r>
                        <a:rPr lang="es-ES" sz="1600" b="1" dirty="0">
                          <a:effectLst/>
                        </a:rPr>
                        <a:t>COMISION 2DA </a:t>
                      </a:r>
                      <a:endParaRPr lang="es-CO" sz="2400" dirty="0">
                        <a:effectLst/>
                      </a:endParaRPr>
                    </a:p>
                    <a:p>
                      <a:pPr algn="ctr"/>
                      <a:r>
                        <a:rPr lang="es-ES" sz="1600" dirty="0">
                          <a:effectLst/>
                        </a:rPr>
                        <a:t>Liliana Margarita Suarez Betancourt (C), Gloria Isabel Estrada Benavides, Carolina lozano Benito Revollo y Carlos Alberto Barrios Gómez.</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3" marR="68583" marT="0" marB="0" anchor="ctr"/>
                </a:tc>
                <a:tc>
                  <a:txBody>
                    <a:bodyPr/>
                    <a:lstStyle/>
                    <a:p>
                      <a:pPr algn="just"/>
                      <a:r>
                        <a:rPr lang="es-ES" sz="1600" b="1" dirty="0">
                          <a:effectLst/>
                        </a:rPr>
                        <a:t>Pendiente Elaboración Ponencia de Segundo Debate. Ponencia de Primer Debate Condicionada a Observaciones de los Honorables Concejales.</a:t>
                      </a:r>
                      <a:endParaRPr lang="es-ES_tradnl" sz="1600" dirty="0">
                        <a:effectLst/>
                        <a:latin typeface="Century Gothic" panose="020B0502020202020204" pitchFamily="34" charset="0"/>
                        <a:ea typeface="Times New Roman" panose="02020603050405020304" pitchFamily="18" charset="0"/>
                        <a:cs typeface="Calibri" panose="020F0502020204030204" pitchFamily="34" charset="0"/>
                      </a:endParaRPr>
                    </a:p>
                    <a:p>
                      <a:pPr algn="just"/>
                      <a:r>
                        <a:rPr lang="es-ES" sz="2400" dirty="0">
                          <a:effectLst/>
                        </a:rPr>
                        <a:t> </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20C404F1-3BA4-46CF-B1CA-14101F216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67" name="Group 3">
            <a:extLst>
              <a:ext uri="{FF2B5EF4-FFF2-40B4-BE49-F238E27FC236}">
                <a16:creationId xmlns:a16="http://schemas.microsoft.com/office/drawing/2014/main" id="{E5B98B33-9C7F-4B01-A605-7D0D8FE28CBD}"/>
              </a:ext>
            </a:extLst>
          </p:cNvPr>
          <p:cNvGrpSpPr>
            <a:grpSpLocks/>
          </p:cNvGrpSpPr>
          <p:nvPr/>
        </p:nvGrpSpPr>
        <p:grpSpPr bwMode="auto">
          <a:xfrm>
            <a:off x="14135100" y="-2084388"/>
            <a:ext cx="5657850" cy="5657851"/>
            <a:chOff x="0" y="0"/>
            <a:chExt cx="6350000" cy="6350000"/>
          </a:xfrm>
        </p:grpSpPr>
        <p:sp>
          <p:nvSpPr>
            <p:cNvPr id="36893" name="Freeform 4">
              <a:extLst>
                <a:ext uri="{FF2B5EF4-FFF2-40B4-BE49-F238E27FC236}">
                  <a16:creationId xmlns:a16="http://schemas.microsoft.com/office/drawing/2014/main" id="{05C2498F-D862-4D95-A287-543D415EE4A8}"/>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grpSp>
        <p:nvGrpSpPr>
          <p:cNvPr id="36868" name="Group 7">
            <a:extLst>
              <a:ext uri="{FF2B5EF4-FFF2-40B4-BE49-F238E27FC236}">
                <a16:creationId xmlns:a16="http://schemas.microsoft.com/office/drawing/2014/main" id="{8F9658F0-68FF-4731-9C48-C6F5FC05AA6B}"/>
              </a:ext>
            </a:extLst>
          </p:cNvPr>
          <p:cNvGrpSpPr>
            <a:grpSpLocks/>
          </p:cNvGrpSpPr>
          <p:nvPr/>
        </p:nvGrpSpPr>
        <p:grpSpPr bwMode="auto">
          <a:xfrm>
            <a:off x="14514513" y="373063"/>
            <a:ext cx="3473450" cy="2100262"/>
            <a:chOff x="0" y="0"/>
            <a:chExt cx="4630157" cy="2799498"/>
          </a:xfrm>
        </p:grpSpPr>
        <p:sp>
          <p:nvSpPr>
            <p:cNvPr id="8" name="TextBox 8">
              <a:extLst>
                <a:ext uri="{FF2B5EF4-FFF2-40B4-BE49-F238E27FC236}">
                  <a16:creationId xmlns:a16="http://schemas.microsoft.com/office/drawing/2014/main" id="{D1C61782-3136-40E6-8990-505CB50F1E67}"/>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F4906FB3-5EC9-4E8F-BA7C-F98C023D9AC7}"/>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36869" name="Picture 10">
            <a:extLst>
              <a:ext uri="{FF2B5EF4-FFF2-40B4-BE49-F238E27FC236}">
                <a16:creationId xmlns:a16="http://schemas.microsoft.com/office/drawing/2014/main" id="{2336C0C5-3673-48AB-BEA9-232364D7E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uadroTexto 15">
            <a:extLst>
              <a:ext uri="{FF2B5EF4-FFF2-40B4-BE49-F238E27FC236}">
                <a16:creationId xmlns:a16="http://schemas.microsoft.com/office/drawing/2014/main" id="{DF97F624-41D5-4054-84A6-B1C708A8D73F}"/>
              </a:ext>
            </a:extLst>
          </p:cNvPr>
          <p:cNvSpPr txBox="1"/>
          <p:nvPr/>
        </p:nvSpPr>
        <p:spPr>
          <a:xfrm>
            <a:off x="3606800" y="923925"/>
            <a:ext cx="9893300" cy="1939925"/>
          </a:xfrm>
          <a:prstGeom prst="rect">
            <a:avLst/>
          </a:prstGeom>
          <a:noFill/>
        </p:spPr>
        <p:txBody>
          <a:bodyPr>
            <a:spAutoFit/>
          </a:bodyPr>
          <a:lstStyle/>
          <a:p>
            <a:pPr algn="ctr" eaLnBrk="1" fontAlgn="auto" hangingPunct="1">
              <a:spcBef>
                <a:spcPts val="0"/>
              </a:spcBef>
              <a:spcAft>
                <a:spcPts val="0"/>
              </a:spcAft>
              <a:defRPr/>
            </a:pPr>
            <a:r>
              <a:rPr lang="es-CO" altLang="es-CO" sz="6000" dirty="0">
                <a:solidFill>
                  <a:prstClr val="white"/>
                </a:solidFill>
                <a:latin typeface="Aharoni" panose="02010803020104030203" pitchFamily="2" charset="-79"/>
                <a:ea typeface="+mj-ea"/>
                <a:cs typeface="Aharoni" panose="02010803020104030203" pitchFamily="2" charset="-79"/>
              </a:rPr>
              <a:t>PROYECTOS DE ACUERDO EN TRAMITE</a:t>
            </a:r>
            <a:endParaRPr lang="es-CO" sz="3600" dirty="0">
              <a:latin typeface="+mn-lt"/>
            </a:endParaRPr>
          </a:p>
        </p:txBody>
      </p:sp>
      <p:graphicFrame>
        <p:nvGraphicFramePr>
          <p:cNvPr id="17" name="Marcador de contenido 7">
            <a:extLst>
              <a:ext uri="{FF2B5EF4-FFF2-40B4-BE49-F238E27FC236}">
                <a16:creationId xmlns:a16="http://schemas.microsoft.com/office/drawing/2014/main" id="{6D70E626-9EEE-4AF2-9CF3-E2EC24B0BACC}"/>
              </a:ext>
            </a:extLst>
          </p:cNvPr>
          <p:cNvGraphicFramePr>
            <a:graphicFrameLocks/>
          </p:cNvGraphicFramePr>
          <p:nvPr/>
        </p:nvGraphicFramePr>
        <p:xfrm>
          <a:off x="1028700" y="3070225"/>
          <a:ext cx="16006763" cy="4352925"/>
        </p:xfrm>
        <a:graphic>
          <a:graphicData uri="http://schemas.openxmlformats.org/drawingml/2006/table">
            <a:tbl>
              <a:tblPr firstRow="1" firstCol="1" bandRow="1">
                <a:tableStyleId>{93296810-A885-4BE3-A3E7-6D5BEEA58F35}</a:tableStyleId>
              </a:tblPr>
              <a:tblGrid>
                <a:gridCol w="414280">
                  <a:extLst>
                    <a:ext uri="{9D8B030D-6E8A-4147-A177-3AD203B41FA5}">
                      <a16:colId xmlns:a16="http://schemas.microsoft.com/office/drawing/2014/main" val="20000"/>
                    </a:ext>
                  </a:extLst>
                </a:gridCol>
                <a:gridCol w="4749603">
                  <a:extLst>
                    <a:ext uri="{9D8B030D-6E8A-4147-A177-3AD203B41FA5}">
                      <a16:colId xmlns:a16="http://schemas.microsoft.com/office/drawing/2014/main" val="20001"/>
                    </a:ext>
                  </a:extLst>
                </a:gridCol>
                <a:gridCol w="3091287">
                  <a:extLst>
                    <a:ext uri="{9D8B030D-6E8A-4147-A177-3AD203B41FA5}">
                      <a16:colId xmlns:a16="http://schemas.microsoft.com/office/drawing/2014/main" val="20002"/>
                    </a:ext>
                  </a:extLst>
                </a:gridCol>
                <a:gridCol w="2882929">
                  <a:extLst>
                    <a:ext uri="{9D8B030D-6E8A-4147-A177-3AD203B41FA5}">
                      <a16:colId xmlns:a16="http://schemas.microsoft.com/office/drawing/2014/main" val="20003"/>
                    </a:ext>
                  </a:extLst>
                </a:gridCol>
                <a:gridCol w="4868663">
                  <a:extLst>
                    <a:ext uri="{9D8B030D-6E8A-4147-A177-3AD203B41FA5}">
                      <a16:colId xmlns:a16="http://schemas.microsoft.com/office/drawing/2014/main" val="20004"/>
                    </a:ext>
                  </a:extLst>
                </a:gridCol>
              </a:tblGrid>
              <a:tr h="500368">
                <a:tc>
                  <a:txBody>
                    <a:bodyPr/>
                    <a:lstStyle/>
                    <a:p>
                      <a:pPr algn="just"/>
                      <a:r>
                        <a:rPr lang="es-ES_tradnl" sz="1600" dirty="0">
                          <a:effectLst/>
                        </a:rPr>
                        <a:t>No.</a:t>
                      </a:r>
                      <a:endParaRPr lang="es-CO"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1" marR="33301" marT="0" marB="0" anchor="ctr"/>
                </a:tc>
                <a:tc>
                  <a:txBody>
                    <a:bodyPr/>
                    <a:lstStyle/>
                    <a:p>
                      <a:pPr algn="ctr"/>
                      <a:r>
                        <a:rPr lang="es-ES_tradnl" sz="1600" dirty="0">
                          <a:effectLst/>
                        </a:rPr>
                        <a:t>PROYECTOS DE ACUERDO No. </a:t>
                      </a:r>
                      <a:endParaRPr lang="es-CO"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1" marR="33301" marT="0" marB="0" anchor="ctr"/>
                </a:tc>
                <a:tc>
                  <a:txBody>
                    <a:bodyPr/>
                    <a:lstStyle/>
                    <a:p>
                      <a:pPr algn="ctr"/>
                      <a:r>
                        <a:rPr lang="es-ES_tradnl" sz="1600" dirty="0">
                          <a:effectLst/>
                        </a:rPr>
                        <a:t>PRESENTADO</a:t>
                      </a:r>
                      <a:endParaRPr lang="es-CO"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1" marR="33301" marT="0" marB="0" anchor="ctr"/>
                </a:tc>
                <a:tc>
                  <a:txBody>
                    <a:bodyPr/>
                    <a:lstStyle/>
                    <a:p>
                      <a:pPr algn="ctr"/>
                      <a:r>
                        <a:rPr lang="es-ES_tradnl" sz="1600">
                          <a:effectLst/>
                        </a:rPr>
                        <a:t>PONENTES</a:t>
                      </a:r>
                      <a:endParaRPr lang="es-CO"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1" marR="33301" marT="0" marB="0" anchor="ctr"/>
                </a:tc>
                <a:tc>
                  <a:txBody>
                    <a:bodyPr/>
                    <a:lstStyle/>
                    <a:p>
                      <a:pPr algn="ctr"/>
                      <a:r>
                        <a:rPr lang="es-ES_tradnl" sz="1600" dirty="0">
                          <a:effectLst/>
                        </a:rPr>
                        <a:t>OBSERVACION </a:t>
                      </a:r>
                      <a:endParaRPr lang="es-CO"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1" marR="33301" marT="0" marB="0" anchor="ctr"/>
                </a:tc>
                <a:extLst>
                  <a:ext uri="{0D108BD9-81ED-4DB2-BD59-A6C34878D82A}">
                    <a16:rowId xmlns:a16="http://schemas.microsoft.com/office/drawing/2014/main" val="10000"/>
                  </a:ext>
                </a:extLst>
              </a:tr>
              <a:tr h="3852557">
                <a:tc>
                  <a:txBody>
                    <a:bodyPr/>
                    <a:lstStyle/>
                    <a:p>
                      <a:pPr algn="ctr"/>
                      <a:r>
                        <a:rPr lang="es-ES_tradnl" sz="24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1" marR="33301" marT="0" marB="0" anchor="ctr"/>
                </a:tc>
                <a:tc>
                  <a:txBody>
                    <a:bodyPr/>
                    <a:lstStyle/>
                    <a:p>
                      <a:pPr algn="just"/>
                      <a:r>
                        <a:rPr lang="es-MX" sz="1800" b="0" dirty="0">
                          <a:effectLst/>
                        </a:rPr>
                        <a:t>“Por medio del cual se realiza una Incorporación y unos traslados en el presupuesto de rentas, recursos de capital y recursos de Fondos Especiales; las Apropiaciones de Funcionamiento y de Servicio de la Deuda, así como en el Plan de Inversiones con enfoque de genero para la vigencia fiscal del 1° de enero al 31 de diciembre de 2021 en el Distrito Turístico y Cultural de Cartagena de indias y se dictan otras disposiciones”. </a:t>
                      </a:r>
                    </a:p>
                    <a:p>
                      <a:pPr algn="just"/>
                      <a:r>
                        <a:rPr lang="es-ES" sz="1600" dirty="0">
                          <a:effectLst/>
                        </a:rPr>
                        <a:t> </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3" marR="68583" marT="0" marB="0" anchor="ctr"/>
                </a:tc>
                <a:tc>
                  <a:txBody>
                    <a:bodyPr/>
                    <a:lstStyle/>
                    <a:p>
                      <a:pPr algn="ctr">
                        <a:tabLst>
                          <a:tab pos="2700020" algn="ctr"/>
                          <a:tab pos="5400040" algn="r"/>
                        </a:tabLst>
                      </a:pPr>
                      <a:r>
                        <a:rPr lang="es-ES" sz="1600" dirty="0">
                          <a:effectLst/>
                        </a:rPr>
                        <a:t>Bancada de la U</a:t>
                      </a:r>
                      <a:endParaRPr lang="es-CO" sz="2400" dirty="0">
                        <a:effectLst/>
                      </a:endParaRPr>
                    </a:p>
                    <a:p>
                      <a:pPr algn="ctr">
                        <a:tabLst>
                          <a:tab pos="2700020" algn="ctr"/>
                          <a:tab pos="5400040" algn="r"/>
                        </a:tabLst>
                      </a:pPr>
                      <a:r>
                        <a:rPr lang="es-ES" sz="1600" dirty="0">
                          <a:effectLst/>
                        </a:rPr>
                        <a:t>10/12/21</a:t>
                      </a:r>
                      <a:endParaRPr lang="es-CO" sz="2400" dirty="0">
                        <a:effectLst/>
                      </a:endParaRPr>
                    </a:p>
                    <a:p>
                      <a:pPr algn="ctr">
                        <a:tabLst>
                          <a:tab pos="2700020" algn="ctr"/>
                          <a:tab pos="5400040" algn="r"/>
                        </a:tabLst>
                      </a:pPr>
                      <a:r>
                        <a:rPr lang="es-ES" sz="2400" dirty="0">
                          <a:effectLst/>
                        </a:rPr>
                        <a:t> </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3" marR="68583" marT="0" marB="0" anchor="ctr"/>
                </a:tc>
                <a:tc>
                  <a:txBody>
                    <a:bodyPr/>
                    <a:lstStyle/>
                    <a:p>
                      <a:pPr algn="ctr"/>
                      <a:r>
                        <a:rPr lang="es-ES" sz="1600" b="1" dirty="0">
                          <a:effectLst/>
                        </a:rPr>
                        <a:t>COMISION 2DA</a:t>
                      </a:r>
                      <a:endParaRPr lang="es-CO" sz="2400" dirty="0">
                        <a:effectLst/>
                      </a:endParaRPr>
                    </a:p>
                    <a:p>
                      <a:pPr algn="ctr"/>
                      <a:r>
                        <a:rPr lang="es-ES" sz="1600" dirty="0">
                          <a:effectLst/>
                        </a:rPr>
                        <a:t>Oscar Marín Villalba (c)</a:t>
                      </a:r>
                      <a:endParaRPr lang="es-CO" sz="2400" dirty="0">
                        <a:effectLst/>
                      </a:endParaRPr>
                    </a:p>
                    <a:p>
                      <a:pPr algn="ctr"/>
                      <a:r>
                        <a:rPr lang="es-CO" sz="1600" dirty="0">
                          <a:effectLst/>
                        </a:rPr>
                        <a:t>Luis Cassiani Valiente</a:t>
                      </a:r>
                      <a:endParaRPr lang="es-CO" sz="2400" dirty="0">
                        <a:effectLst/>
                      </a:endParaRPr>
                    </a:p>
                    <a:p>
                      <a:pPr algn="ctr">
                        <a:tabLst>
                          <a:tab pos="2700020" algn="ctr"/>
                          <a:tab pos="5400040" algn="r"/>
                        </a:tabLst>
                      </a:pPr>
                      <a:r>
                        <a:rPr lang="es-ES" sz="1600" dirty="0">
                          <a:effectLst/>
                        </a:rPr>
                        <a:t>Claudia Arboleda </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3" marR="68583" marT="0" marB="0" anchor="ctr"/>
                </a:tc>
                <a:tc>
                  <a:txBody>
                    <a:bodyPr/>
                    <a:lstStyle/>
                    <a:p>
                      <a:pPr algn="just"/>
                      <a:r>
                        <a:rPr lang="es-ES" sz="1600" b="1" dirty="0">
                          <a:effectLst/>
                        </a:rPr>
                        <a:t>Pendiente elaboración de ponencia de Primer Debate. Audiencia publica programada para el 15 de Diciembre de 2021, reprogramada para el día 17 del mismo mes.</a:t>
                      </a:r>
                      <a:endParaRPr lang="es-ES_tradnl" sz="1600" dirty="0">
                        <a:effectLst/>
                        <a:latin typeface="Century Gothic" panose="020B0502020202020204" pitchFamily="34" charset="0"/>
                        <a:ea typeface="Times New Roman" panose="02020603050405020304" pitchFamily="18" charset="0"/>
                        <a:cs typeface="Calibri" panose="020F0502020204030204" pitchFamily="34" charset="0"/>
                      </a:endParaRPr>
                    </a:p>
                  </a:txBody>
                  <a:tcPr marL="68583" marR="68583" marT="0" marB="0"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46CB1D41-BAB7-4B79-9B5C-67BDFA753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1" name="Group 3">
            <a:extLst>
              <a:ext uri="{FF2B5EF4-FFF2-40B4-BE49-F238E27FC236}">
                <a16:creationId xmlns:a16="http://schemas.microsoft.com/office/drawing/2014/main" id="{D686F924-4B3B-4E30-9A05-06CE3F79CE32}"/>
              </a:ext>
            </a:extLst>
          </p:cNvPr>
          <p:cNvGrpSpPr>
            <a:grpSpLocks/>
          </p:cNvGrpSpPr>
          <p:nvPr/>
        </p:nvGrpSpPr>
        <p:grpSpPr bwMode="auto">
          <a:xfrm>
            <a:off x="14135100" y="-2084388"/>
            <a:ext cx="5657850" cy="5657851"/>
            <a:chOff x="0" y="0"/>
            <a:chExt cx="6350000" cy="6350000"/>
          </a:xfrm>
        </p:grpSpPr>
        <p:sp>
          <p:nvSpPr>
            <p:cNvPr id="37898" name="Freeform 4">
              <a:extLst>
                <a:ext uri="{FF2B5EF4-FFF2-40B4-BE49-F238E27FC236}">
                  <a16:creationId xmlns:a16="http://schemas.microsoft.com/office/drawing/2014/main" id="{3B72CA57-95C8-452F-92F1-5E53A0613946}"/>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37892" name="TextBox 5">
            <a:extLst>
              <a:ext uri="{FF2B5EF4-FFF2-40B4-BE49-F238E27FC236}">
                <a16:creationId xmlns:a16="http://schemas.microsoft.com/office/drawing/2014/main" id="{F764671F-3AD4-4D7F-AB65-EEEBEBDAA4FC}"/>
              </a:ext>
            </a:extLst>
          </p:cNvPr>
          <p:cNvSpPr txBox="1">
            <a:spLocks noChangeArrowheads="1"/>
          </p:cNvSpPr>
          <p:nvPr/>
        </p:nvSpPr>
        <p:spPr bwMode="auto">
          <a:xfrm>
            <a:off x="2741613" y="995363"/>
            <a:ext cx="1176178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ES_tradnl" altLang="es-CO" sz="6600">
                <a:solidFill>
                  <a:srgbClr val="FF0000"/>
                </a:solidFill>
                <a:latin typeface="Aharoni" pitchFamily="2" charset="0"/>
                <a:ea typeface="Times New Roman" panose="02020603050405020304" pitchFamily="18" charset="0"/>
                <a:cs typeface="Aharoni" pitchFamily="2" charset="0"/>
              </a:rPr>
              <a:t>BALANCE DE PROYECTOS DE ACUERDOS PRESENTADOS</a:t>
            </a:r>
            <a:endParaRPr lang="en-US" altLang="es-CO" sz="8800">
              <a:solidFill>
                <a:srgbClr val="000000"/>
              </a:solidFill>
              <a:latin typeface="Poppins Medium"/>
              <a:ea typeface="Times New Roman" panose="02020603050405020304" pitchFamily="18" charset="0"/>
              <a:cs typeface="Aharoni" pitchFamily="2" charset="0"/>
            </a:endParaRPr>
          </a:p>
        </p:txBody>
      </p:sp>
      <p:grpSp>
        <p:nvGrpSpPr>
          <p:cNvPr id="37893" name="Group 7">
            <a:extLst>
              <a:ext uri="{FF2B5EF4-FFF2-40B4-BE49-F238E27FC236}">
                <a16:creationId xmlns:a16="http://schemas.microsoft.com/office/drawing/2014/main" id="{EE877A42-A51C-4C10-8E12-34475566C0C8}"/>
              </a:ext>
            </a:extLst>
          </p:cNvPr>
          <p:cNvGrpSpPr>
            <a:grpSpLocks/>
          </p:cNvGrpSpPr>
          <p:nvPr/>
        </p:nvGrpSpPr>
        <p:grpSpPr bwMode="auto">
          <a:xfrm>
            <a:off x="14514513" y="458788"/>
            <a:ext cx="3473450" cy="2100262"/>
            <a:chOff x="0" y="0"/>
            <a:chExt cx="4630157" cy="2799498"/>
          </a:xfrm>
        </p:grpSpPr>
        <p:sp>
          <p:nvSpPr>
            <p:cNvPr id="8" name="TextBox 8">
              <a:extLst>
                <a:ext uri="{FF2B5EF4-FFF2-40B4-BE49-F238E27FC236}">
                  <a16:creationId xmlns:a16="http://schemas.microsoft.com/office/drawing/2014/main" id="{531B4D75-43D1-449E-9542-390507F3FB01}"/>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29E4A3A8-BE2E-468B-B263-9D7F239CC0A7}"/>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37894" name="Picture 10">
            <a:extLst>
              <a:ext uri="{FF2B5EF4-FFF2-40B4-BE49-F238E27FC236}">
                <a16:creationId xmlns:a16="http://schemas.microsoft.com/office/drawing/2014/main" id="{946CC4C8-E1C4-4C7C-A91E-8B5AF9404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a:extLst>
              <a:ext uri="{FF2B5EF4-FFF2-40B4-BE49-F238E27FC236}">
                <a16:creationId xmlns:a16="http://schemas.microsoft.com/office/drawing/2014/main" id="{6A31D402-5D6B-41D5-9E4D-9A64BA24131E}"/>
              </a:ext>
            </a:extLst>
          </p:cNvPr>
          <p:cNvSpPr txBox="1"/>
          <p:nvPr/>
        </p:nvSpPr>
        <p:spPr>
          <a:xfrm>
            <a:off x="2119313" y="3603625"/>
            <a:ext cx="13730287" cy="6186488"/>
          </a:xfrm>
          <a:prstGeom prst="rect">
            <a:avLst/>
          </a:prstGeom>
          <a:noFill/>
        </p:spPr>
        <p:txBody>
          <a:bodyPr>
            <a:spAutoFit/>
          </a:bodyPr>
          <a:lstStyle/>
          <a:p>
            <a:pPr marL="342900" indent="-342900" algn="just" eaLnBrk="1" fontAlgn="auto" hangingPunct="1">
              <a:spcBef>
                <a:spcPts val="0"/>
              </a:spcBef>
              <a:spcAft>
                <a:spcPts val="0"/>
              </a:spcAft>
              <a:buFont typeface="Symbol" panose="05050102010706020507" pitchFamily="18" charset="2"/>
              <a:buChar char=""/>
              <a:defRPr/>
            </a:pPr>
            <a:r>
              <a:rPr lang="es-ES_tradnl" sz="6000" b="1" dirty="0">
                <a:solidFill>
                  <a:srgbClr val="002060"/>
                </a:solidFill>
                <a:latin typeface="Aharoni" panose="02010803020104030203" pitchFamily="2" charset="-79"/>
                <a:ea typeface="Times New Roman" panose="02020603050405020304" pitchFamily="18" charset="0"/>
                <a:cs typeface="Aharoni" panose="02010803020104030203" pitchFamily="2" charset="-79"/>
              </a:rPr>
              <a:t>EJECUTIVO: DIECIOCHO (18)</a:t>
            </a:r>
          </a:p>
          <a:p>
            <a:pPr algn="just" eaLnBrk="1" fontAlgn="auto" hangingPunct="1">
              <a:spcBef>
                <a:spcPts val="0"/>
              </a:spcBef>
              <a:spcAft>
                <a:spcPts val="0"/>
              </a:spcAft>
              <a:buFont typeface="Arial" panose="020B0604020202020204" pitchFamily="34" charset="0"/>
              <a:buNone/>
              <a:defRPr/>
            </a:pPr>
            <a:r>
              <a:rPr lang="es-ES" sz="6000" dirty="0">
                <a:solidFill>
                  <a:srgbClr val="002060"/>
                </a:solidFill>
                <a:latin typeface="Aharoni" panose="02010803020104030203" pitchFamily="2" charset="-79"/>
                <a:ea typeface="Times New Roman" panose="02020603050405020304" pitchFamily="18" charset="0"/>
                <a:cs typeface="Aharoni" panose="02010803020104030203" pitchFamily="2" charset="-79"/>
              </a:rPr>
              <a:t>071, 072, 082, 085, 086, 087, 088, 090, 091, 094, 095, 098, 100, 108, 112, 114, 115 y 116</a:t>
            </a:r>
          </a:p>
          <a:p>
            <a:pPr algn="just" eaLnBrk="1" fontAlgn="auto" hangingPunct="1">
              <a:spcBef>
                <a:spcPts val="0"/>
              </a:spcBef>
              <a:spcAft>
                <a:spcPts val="0"/>
              </a:spcAft>
              <a:buFont typeface="Arial" panose="020B0604020202020204" pitchFamily="34" charset="0"/>
              <a:buNone/>
              <a:defRPr/>
            </a:pPr>
            <a:endParaRPr lang="es-CO" sz="9600" dirty="0">
              <a:solidFill>
                <a:srgbClr val="002060"/>
              </a:solidFill>
              <a:latin typeface="Aharoni" panose="02010803020104030203" pitchFamily="2" charset="-79"/>
              <a:ea typeface="Times New Roman" panose="02020603050405020304" pitchFamily="18" charset="0"/>
              <a:cs typeface="Aharoni" panose="02010803020104030203" pitchFamily="2" charset="-79"/>
            </a:endParaRPr>
          </a:p>
          <a:p>
            <a:pPr marL="342900" indent="-342900" algn="just" eaLnBrk="1" fontAlgn="auto" hangingPunct="1">
              <a:spcBef>
                <a:spcPts val="0"/>
              </a:spcBef>
              <a:spcAft>
                <a:spcPts val="0"/>
              </a:spcAft>
              <a:buFont typeface="Symbol" panose="05050102010706020507" pitchFamily="18" charset="2"/>
              <a:buChar char=""/>
              <a:defRPr/>
            </a:pPr>
            <a:r>
              <a:rPr lang="es-ES_tradnl" sz="6000" b="1" dirty="0">
                <a:solidFill>
                  <a:srgbClr val="002060"/>
                </a:solidFill>
                <a:latin typeface="Aharoni" panose="02010803020104030203" pitchFamily="2" charset="-79"/>
                <a:ea typeface="Times New Roman" panose="02020603050405020304" pitchFamily="18" charset="0"/>
                <a:cs typeface="Aharoni" panose="02010803020104030203" pitchFamily="2" charset="-79"/>
              </a:rPr>
              <a:t>CORPORACION: DOS (02)</a:t>
            </a:r>
          </a:p>
          <a:p>
            <a:pPr algn="just" eaLnBrk="1" fontAlgn="auto" hangingPunct="1">
              <a:spcBef>
                <a:spcPts val="0"/>
              </a:spcBef>
              <a:spcAft>
                <a:spcPts val="0"/>
              </a:spcAft>
              <a:buFont typeface="Arial" panose="020B0604020202020204" pitchFamily="34" charset="0"/>
              <a:buNone/>
              <a:defRPr/>
            </a:pPr>
            <a:r>
              <a:rPr lang="es-ES" sz="6000" dirty="0">
                <a:solidFill>
                  <a:srgbClr val="002060"/>
                </a:solidFill>
                <a:latin typeface="Aharoni" panose="02010803020104030203" pitchFamily="2" charset="-79"/>
                <a:ea typeface="Times New Roman" panose="02020603050405020304" pitchFamily="18" charset="0"/>
                <a:cs typeface="Aharoni" panose="02010803020104030203" pitchFamily="2" charset="-79"/>
              </a:rPr>
              <a:t>063 y 066.</a:t>
            </a:r>
            <a:endParaRPr lang="es-CO" sz="6000" dirty="0">
              <a:solidFill>
                <a:srgbClr val="002060"/>
              </a:solidFill>
              <a:latin typeface="Aharoni" panose="02010803020104030203" pitchFamily="2" charset="-79"/>
              <a:ea typeface="Times New Roman" panose="02020603050405020304" pitchFamily="18" charset="0"/>
              <a:cs typeface="Aharoni" panose="02010803020104030203" pitchFamily="2" charset="-79"/>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FA70B12E-8BA1-4BF3-9F33-E0E680A0A5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5" name="Group 3">
            <a:extLst>
              <a:ext uri="{FF2B5EF4-FFF2-40B4-BE49-F238E27FC236}">
                <a16:creationId xmlns:a16="http://schemas.microsoft.com/office/drawing/2014/main" id="{9318F6E5-6F04-4987-B0B7-49D9BE07A349}"/>
              </a:ext>
            </a:extLst>
          </p:cNvPr>
          <p:cNvGrpSpPr>
            <a:grpSpLocks/>
          </p:cNvGrpSpPr>
          <p:nvPr/>
        </p:nvGrpSpPr>
        <p:grpSpPr bwMode="auto">
          <a:xfrm>
            <a:off x="14135100" y="-2084388"/>
            <a:ext cx="5657850" cy="5657851"/>
            <a:chOff x="0" y="0"/>
            <a:chExt cx="6350000" cy="6350000"/>
          </a:xfrm>
        </p:grpSpPr>
        <p:sp>
          <p:nvSpPr>
            <p:cNvPr id="38922" name="Freeform 4">
              <a:extLst>
                <a:ext uri="{FF2B5EF4-FFF2-40B4-BE49-F238E27FC236}">
                  <a16:creationId xmlns:a16="http://schemas.microsoft.com/office/drawing/2014/main" id="{75D6456E-8C92-45EF-81B9-04F14791D026}"/>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38916" name="TextBox 5">
            <a:extLst>
              <a:ext uri="{FF2B5EF4-FFF2-40B4-BE49-F238E27FC236}">
                <a16:creationId xmlns:a16="http://schemas.microsoft.com/office/drawing/2014/main" id="{9BE7AE28-E9FA-4FEE-A73D-D72E698FDF7E}"/>
              </a:ext>
            </a:extLst>
          </p:cNvPr>
          <p:cNvSpPr txBox="1">
            <a:spLocks noChangeArrowheads="1"/>
          </p:cNvSpPr>
          <p:nvPr/>
        </p:nvSpPr>
        <p:spPr bwMode="auto">
          <a:xfrm>
            <a:off x="2741613" y="995363"/>
            <a:ext cx="11761787"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ES_tradnl" altLang="es-CO" sz="9600">
                <a:solidFill>
                  <a:srgbClr val="FF0000"/>
                </a:solidFill>
                <a:latin typeface="Aharoni" pitchFamily="2" charset="0"/>
                <a:ea typeface="Times New Roman" panose="02020603050405020304" pitchFamily="18" charset="0"/>
                <a:cs typeface="Aharoni" pitchFamily="2" charset="0"/>
              </a:rPr>
              <a:t>SESIONES EXTRAORDINARIAS </a:t>
            </a:r>
            <a:endParaRPr lang="en-US" altLang="es-CO" sz="8800">
              <a:solidFill>
                <a:srgbClr val="000000"/>
              </a:solidFill>
              <a:latin typeface="Poppins Medium"/>
              <a:ea typeface="Times New Roman" panose="02020603050405020304" pitchFamily="18" charset="0"/>
              <a:cs typeface="Aharoni" pitchFamily="2" charset="0"/>
            </a:endParaRPr>
          </a:p>
        </p:txBody>
      </p:sp>
      <p:grpSp>
        <p:nvGrpSpPr>
          <p:cNvPr id="38917" name="Group 7">
            <a:extLst>
              <a:ext uri="{FF2B5EF4-FFF2-40B4-BE49-F238E27FC236}">
                <a16:creationId xmlns:a16="http://schemas.microsoft.com/office/drawing/2014/main" id="{0FD6F736-F70F-46EA-A711-92BE16D8A29D}"/>
              </a:ext>
            </a:extLst>
          </p:cNvPr>
          <p:cNvGrpSpPr>
            <a:grpSpLocks/>
          </p:cNvGrpSpPr>
          <p:nvPr/>
        </p:nvGrpSpPr>
        <p:grpSpPr bwMode="auto">
          <a:xfrm>
            <a:off x="14514513" y="458788"/>
            <a:ext cx="3473450" cy="2100262"/>
            <a:chOff x="0" y="0"/>
            <a:chExt cx="4630157" cy="2799498"/>
          </a:xfrm>
        </p:grpSpPr>
        <p:sp>
          <p:nvSpPr>
            <p:cNvPr id="8" name="TextBox 8">
              <a:extLst>
                <a:ext uri="{FF2B5EF4-FFF2-40B4-BE49-F238E27FC236}">
                  <a16:creationId xmlns:a16="http://schemas.microsoft.com/office/drawing/2014/main" id="{E99A82DC-7753-4FCE-B5C6-47F319A10834}"/>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01066528-5DBF-42BF-BE68-96FD6CACF574}"/>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38918" name="Picture 10">
            <a:extLst>
              <a:ext uri="{FF2B5EF4-FFF2-40B4-BE49-F238E27FC236}">
                <a16:creationId xmlns:a16="http://schemas.microsoft.com/office/drawing/2014/main" id="{6D9CB358-9857-47CB-A021-5B32E1FA4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Marcador de contenido 2">
            <a:extLst>
              <a:ext uri="{FF2B5EF4-FFF2-40B4-BE49-F238E27FC236}">
                <a16:creationId xmlns:a16="http://schemas.microsoft.com/office/drawing/2014/main" id="{1240E522-AC4D-49C4-853B-21EC8452B5AB}"/>
              </a:ext>
            </a:extLst>
          </p:cNvPr>
          <p:cNvSpPr txBox="1">
            <a:spLocks noChangeArrowheads="1"/>
          </p:cNvSpPr>
          <p:nvPr/>
        </p:nvSpPr>
        <p:spPr bwMode="auto">
          <a:xfrm>
            <a:off x="1371600" y="3503613"/>
            <a:ext cx="15087600"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 typeface="Symbol" panose="05050102010706020507" pitchFamily="18" charset="2"/>
              <a:buChar char=""/>
            </a:pPr>
            <a:r>
              <a:rPr lang="es-ES_tradnl" altLang="es-CO" sz="4400" b="1">
                <a:solidFill>
                  <a:srgbClr val="002060"/>
                </a:solidFill>
                <a:latin typeface="Aharoni" pitchFamily="2" charset="0"/>
                <a:ea typeface="Times New Roman" panose="02020603050405020304" pitchFamily="18" charset="0"/>
                <a:cs typeface="Aharoni" pitchFamily="2" charset="0"/>
              </a:rPr>
              <a:t>Tramite Proyecto de Acuerdo 116 </a:t>
            </a:r>
            <a:r>
              <a:rPr lang="es-MX" altLang="es-CO" sz="4400" b="1">
                <a:solidFill>
                  <a:srgbClr val="002060"/>
                </a:solidFill>
                <a:latin typeface="Aharoni" pitchFamily="2" charset="0"/>
                <a:ea typeface="Times New Roman" panose="02020603050405020304" pitchFamily="18" charset="0"/>
                <a:cs typeface="Aharoni" pitchFamily="2" charset="0"/>
              </a:rPr>
              <a:t>“Por medio del cual se realiza una Incorporación y unos traslados en el presupuesto de rentas, recursos de capital y recursos de Fondos Especiales; las Apropiaciones de Funcionamiento y de Servicio de la Deuda, así como en el Plan de Inversiones con enfoque de genero para la vigencia fiscal del 1° de enero al 31 de diciembre de 2021 en el Distrito Turístico y Cultural de Cartagena de indias y se dictan otras disposiciones”. </a:t>
            </a:r>
          </a:p>
          <a:p>
            <a:pPr algn="just" eaLnBrk="1" hangingPunct="1">
              <a:spcBef>
                <a:spcPct val="0"/>
              </a:spcBef>
              <a:buFont typeface="Symbol" panose="05050102010706020507" pitchFamily="18" charset="2"/>
              <a:buChar char=""/>
            </a:pPr>
            <a:endParaRPr lang="es-CO" altLang="es-CO" sz="4400">
              <a:ea typeface="Times New Roman" panose="02020603050405020304" pitchFamily="18" charset="0"/>
              <a:cs typeface="Aharoni" pitchFamily="2"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0E52D535-0C62-40CC-ABDF-8D1794D7A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387" r="20387"/>
          <a:stretch>
            <a:fillRect/>
          </a:stretch>
        </p:blipFill>
        <p:spPr bwMode="auto">
          <a:xfrm>
            <a:off x="9144000" y="0"/>
            <a:ext cx="9144000"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AutoShape 3">
            <a:extLst>
              <a:ext uri="{FF2B5EF4-FFF2-40B4-BE49-F238E27FC236}">
                <a16:creationId xmlns:a16="http://schemas.microsoft.com/office/drawing/2014/main" id="{D5B03E6C-2959-457E-A9A9-7384D3717811}"/>
              </a:ext>
            </a:extLst>
          </p:cNvPr>
          <p:cNvSpPr>
            <a:spLocks noChangeArrowheads="1"/>
          </p:cNvSpPr>
          <p:nvPr/>
        </p:nvSpPr>
        <p:spPr bwMode="auto">
          <a:xfrm rot="3270925">
            <a:off x="-3398838" y="152400"/>
            <a:ext cx="18948401" cy="13960475"/>
          </a:xfrm>
          <a:prstGeom prst="rect">
            <a:avLst/>
          </a:prstGeom>
          <a:solidFill>
            <a:srgbClr val="098C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pic>
        <p:nvPicPr>
          <p:cNvPr id="39940" name="Picture 4">
            <a:extLst>
              <a:ext uri="{FF2B5EF4-FFF2-40B4-BE49-F238E27FC236}">
                <a16:creationId xmlns:a16="http://schemas.microsoft.com/office/drawing/2014/main" id="{2651A821-41CD-494B-9670-192A80D77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66198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41" name="Group 5">
            <a:extLst>
              <a:ext uri="{FF2B5EF4-FFF2-40B4-BE49-F238E27FC236}">
                <a16:creationId xmlns:a16="http://schemas.microsoft.com/office/drawing/2014/main" id="{B7CCD108-909C-4942-8F5B-A94CE7C40872}"/>
              </a:ext>
            </a:extLst>
          </p:cNvPr>
          <p:cNvGrpSpPr>
            <a:grpSpLocks/>
          </p:cNvGrpSpPr>
          <p:nvPr/>
        </p:nvGrpSpPr>
        <p:grpSpPr bwMode="auto">
          <a:xfrm>
            <a:off x="1028700" y="3044825"/>
            <a:ext cx="9740900" cy="5589588"/>
            <a:chOff x="0" y="0"/>
            <a:chExt cx="12988651" cy="7453767"/>
          </a:xfrm>
        </p:grpSpPr>
        <p:sp>
          <p:nvSpPr>
            <p:cNvPr id="6" name="TextBox 6">
              <a:extLst>
                <a:ext uri="{FF2B5EF4-FFF2-40B4-BE49-F238E27FC236}">
                  <a16:creationId xmlns:a16="http://schemas.microsoft.com/office/drawing/2014/main" id="{3B57CEF1-D68D-4602-8DA2-3BE9576E5EF1}"/>
                </a:ext>
              </a:extLst>
            </p:cNvPr>
            <p:cNvSpPr txBox="1"/>
            <p:nvPr/>
          </p:nvSpPr>
          <p:spPr>
            <a:xfrm>
              <a:off x="0" y="6484206"/>
              <a:ext cx="12988651" cy="969561"/>
            </a:xfrm>
            <a:prstGeom prst="rect">
              <a:avLst/>
            </a:prstGeom>
          </p:spPr>
          <p:txBody>
            <a:bodyPr lIns="0" tIns="0" rIns="0" bIns="0">
              <a:spAutoFit/>
            </a:bodyPr>
            <a:lstStyle/>
            <a:p>
              <a:pPr eaLnBrk="1" fontAlgn="auto" hangingPunct="1">
                <a:lnSpc>
                  <a:spcPts val="6019"/>
                </a:lnSpc>
                <a:spcBef>
                  <a:spcPts val="0"/>
                </a:spcBef>
                <a:spcAft>
                  <a:spcPts val="0"/>
                </a:spcAft>
                <a:defRPr/>
              </a:pPr>
              <a:r>
                <a:rPr lang="en-US" sz="4299" spc="85">
                  <a:solidFill>
                    <a:srgbClr val="FFFFFF"/>
                  </a:solidFill>
                  <a:latin typeface="Adam Script Light"/>
                </a:rPr>
                <a:t>Segundo Semestre 2021</a:t>
              </a:r>
            </a:p>
          </p:txBody>
        </p:sp>
        <p:sp>
          <p:nvSpPr>
            <p:cNvPr id="7" name="TextBox 7">
              <a:extLst>
                <a:ext uri="{FF2B5EF4-FFF2-40B4-BE49-F238E27FC236}">
                  <a16:creationId xmlns:a16="http://schemas.microsoft.com/office/drawing/2014/main" id="{0DDA4A81-56FC-4552-9D31-F72C1F1C9E73}"/>
                </a:ext>
              </a:extLst>
            </p:cNvPr>
            <p:cNvSpPr txBox="1"/>
            <p:nvPr/>
          </p:nvSpPr>
          <p:spPr>
            <a:xfrm>
              <a:off x="0" y="133368"/>
              <a:ext cx="12988651" cy="5747507"/>
            </a:xfrm>
            <a:prstGeom prst="rect">
              <a:avLst/>
            </a:prstGeom>
          </p:spPr>
          <p:txBody>
            <a:bodyPr lIns="0" tIns="0" rIns="0" bIns="0">
              <a:spAutoFit/>
            </a:bodyPr>
            <a:lstStyle/>
            <a:p>
              <a:pPr eaLnBrk="1" fontAlgn="auto" hangingPunct="1">
                <a:lnSpc>
                  <a:spcPts val="16609"/>
                </a:lnSpc>
                <a:spcBef>
                  <a:spcPts val="0"/>
                </a:spcBef>
                <a:spcAft>
                  <a:spcPts val="0"/>
                </a:spcAft>
                <a:defRPr/>
              </a:pPr>
              <a:r>
                <a:rPr lang="en-US" sz="15099" spc="226">
                  <a:solidFill>
                    <a:srgbClr val="FFFFFF"/>
                  </a:solidFill>
                  <a:latin typeface="Adam Script Light"/>
                </a:rPr>
                <a:t>Rendición</a:t>
              </a:r>
            </a:p>
            <a:p>
              <a:pPr eaLnBrk="1" fontAlgn="auto" hangingPunct="1">
                <a:lnSpc>
                  <a:spcPts val="16609"/>
                </a:lnSpc>
                <a:spcBef>
                  <a:spcPts val="0"/>
                </a:spcBef>
                <a:spcAft>
                  <a:spcPts val="0"/>
                </a:spcAft>
                <a:defRPr/>
              </a:pPr>
              <a:r>
                <a:rPr lang="en-US" sz="15099" spc="226">
                  <a:solidFill>
                    <a:srgbClr val="FFFFFF"/>
                  </a:solidFill>
                  <a:latin typeface="Adam Script Light"/>
                </a:rPr>
                <a:t>de Cuentas</a:t>
              </a:r>
            </a:p>
          </p:txBody>
        </p:sp>
      </p:grpSp>
      <p:sp>
        <p:nvSpPr>
          <p:cNvPr id="39942" name="AutoShape 8">
            <a:extLst>
              <a:ext uri="{FF2B5EF4-FFF2-40B4-BE49-F238E27FC236}">
                <a16:creationId xmlns:a16="http://schemas.microsoft.com/office/drawing/2014/main" id="{B873A058-58CD-4AED-AE6B-E0B6D9EFD603}"/>
              </a:ext>
            </a:extLst>
          </p:cNvPr>
          <p:cNvSpPr>
            <a:spLocks noChangeShapeType="1"/>
          </p:cNvSpPr>
          <p:nvPr/>
        </p:nvSpPr>
        <p:spPr bwMode="auto">
          <a:xfrm rot="14459">
            <a:off x="979488" y="7554913"/>
            <a:ext cx="11071225" cy="0"/>
          </a:xfrm>
          <a:prstGeom prst="line">
            <a:avLst/>
          </a:prstGeom>
          <a:noFill/>
          <a:ln w="47625" cap="rnd">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CO"/>
          </a:p>
        </p:txBody>
      </p:sp>
      <p:pic>
        <p:nvPicPr>
          <p:cNvPr id="39943" name="Picture 9">
            <a:extLst>
              <a:ext uri="{FF2B5EF4-FFF2-40B4-BE49-F238E27FC236}">
                <a16:creationId xmlns:a16="http://schemas.microsoft.com/office/drawing/2014/main" id="{79938C86-A018-4153-B404-BB79FEE36F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0762" b="10762"/>
          <a:stretch>
            <a:fillRect/>
          </a:stretch>
        </p:blipFill>
        <p:spPr bwMode="auto">
          <a:xfrm>
            <a:off x="47625" y="8921750"/>
            <a:ext cx="1667351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44" name="Group 10">
            <a:extLst>
              <a:ext uri="{FF2B5EF4-FFF2-40B4-BE49-F238E27FC236}">
                <a16:creationId xmlns:a16="http://schemas.microsoft.com/office/drawing/2014/main" id="{2AFAE28D-BC93-449C-8AE2-57390B5A7711}"/>
              </a:ext>
            </a:extLst>
          </p:cNvPr>
          <p:cNvGrpSpPr>
            <a:grpSpLocks/>
          </p:cNvGrpSpPr>
          <p:nvPr/>
        </p:nvGrpSpPr>
        <p:grpSpPr bwMode="auto">
          <a:xfrm>
            <a:off x="15238413" y="-2395538"/>
            <a:ext cx="5657850" cy="5657851"/>
            <a:chOff x="0" y="0"/>
            <a:chExt cx="6350000" cy="6350000"/>
          </a:xfrm>
        </p:grpSpPr>
        <p:sp>
          <p:nvSpPr>
            <p:cNvPr id="39948" name="Freeform 11">
              <a:extLst>
                <a:ext uri="{FF2B5EF4-FFF2-40B4-BE49-F238E27FC236}">
                  <a16:creationId xmlns:a16="http://schemas.microsoft.com/office/drawing/2014/main" id="{1D84385A-87EE-4F6C-B151-25834DAC4033}"/>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pic>
        <p:nvPicPr>
          <p:cNvPr id="12" name="Picture 12">
            <a:extLst>
              <a:ext uri="{FF2B5EF4-FFF2-40B4-BE49-F238E27FC236}">
                <a16:creationId xmlns:a16="http://schemas.microsoft.com/office/drawing/2014/main" id="{1B26B19D-2954-4E64-88BA-132AA2A070E7}"/>
              </a:ext>
            </a:extLst>
          </p:cNvPr>
          <p:cNvPicPr>
            <a:picLocks noChangeAspect="1"/>
          </p:cNvPicPr>
          <p:nvPr/>
        </p:nvPicPr>
        <p:blipFill>
          <a:blip r:embed="rId5"/>
          <a:srcRect/>
          <a:stretch>
            <a:fillRect/>
          </a:stretch>
        </p:blipFill>
        <p:spPr>
          <a:xfrm>
            <a:off x="9871075" y="3773488"/>
            <a:ext cx="2179638" cy="3125787"/>
          </a:xfrm>
          <a:prstGeom prst="rect">
            <a:avLst/>
          </a:prstGeom>
        </p:spPr>
      </p:pic>
      <p:sp>
        <p:nvSpPr>
          <p:cNvPr id="39946" name="CuadroTexto 12">
            <a:extLst>
              <a:ext uri="{FF2B5EF4-FFF2-40B4-BE49-F238E27FC236}">
                <a16:creationId xmlns:a16="http://schemas.microsoft.com/office/drawing/2014/main" id="{E5F11E0F-7879-4328-A91A-4A5E438384ED}"/>
              </a:ext>
            </a:extLst>
          </p:cNvPr>
          <p:cNvSpPr txBox="1">
            <a:spLocks noChangeArrowheads="1"/>
          </p:cNvSpPr>
          <p:nvPr/>
        </p:nvSpPr>
        <p:spPr bwMode="auto">
          <a:xfrm>
            <a:off x="3276600" y="1023938"/>
            <a:ext cx="6934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S_tradnl" altLang="es-CO" sz="4000" b="1">
                <a:solidFill>
                  <a:srgbClr val="FFFFFF"/>
                </a:solidFill>
                <a:latin typeface="Aharoni" pitchFamily="2" charset="0"/>
                <a:ea typeface="Times New Roman" panose="02020603050405020304" pitchFamily="18" charset="0"/>
                <a:cs typeface="Aharoni" pitchFamily="2" charset="0"/>
              </a:rPr>
              <a:t>Comisión Permanente </a:t>
            </a:r>
            <a:br>
              <a:rPr lang="es-CO" altLang="es-CO" sz="2000">
                <a:solidFill>
                  <a:srgbClr val="FFFFFF"/>
                </a:solidFill>
                <a:latin typeface="Aharoni" pitchFamily="2" charset="0"/>
                <a:ea typeface="Times New Roman" panose="02020603050405020304" pitchFamily="18" charset="0"/>
                <a:cs typeface="Aharoni" pitchFamily="2" charset="0"/>
              </a:rPr>
            </a:br>
            <a:r>
              <a:rPr lang="es-ES_tradnl" altLang="es-CO" sz="4000" b="1">
                <a:solidFill>
                  <a:srgbClr val="FFFFFF"/>
                </a:solidFill>
                <a:latin typeface="Aharoni" pitchFamily="2" charset="0"/>
                <a:ea typeface="Times New Roman" panose="02020603050405020304" pitchFamily="18" charset="0"/>
                <a:cs typeface="Aharoni" pitchFamily="2" charset="0"/>
              </a:rPr>
              <a:t>Segunda o De Presupuesto</a:t>
            </a:r>
            <a:endParaRPr lang="es-CO" altLang="es-CO">
              <a:ea typeface="Times New Roman" panose="02020603050405020304" pitchFamily="18" charset="0"/>
              <a:cs typeface="Aharoni" pitchFamily="2" charset="0"/>
            </a:endParaRPr>
          </a:p>
        </p:txBody>
      </p:sp>
      <p:sp>
        <p:nvSpPr>
          <p:cNvPr id="39947" name="CuadroTexto 13">
            <a:extLst>
              <a:ext uri="{FF2B5EF4-FFF2-40B4-BE49-F238E27FC236}">
                <a16:creationId xmlns:a16="http://schemas.microsoft.com/office/drawing/2014/main" id="{65CA5C2A-15CE-4EBF-BB0F-0DEC9EC9986E}"/>
              </a:ext>
            </a:extLst>
          </p:cNvPr>
          <p:cNvSpPr txBox="1">
            <a:spLocks noChangeArrowheads="1"/>
          </p:cNvSpPr>
          <p:nvPr/>
        </p:nvSpPr>
        <p:spPr bwMode="auto">
          <a:xfrm>
            <a:off x="10426700" y="7678738"/>
            <a:ext cx="7010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9600">
                <a:solidFill>
                  <a:schemeClr val="bg1"/>
                </a:solidFill>
                <a:latin typeface="Brush Script MT" panose="03060802040406070304" pitchFamily="66" charset="0"/>
              </a:rPr>
              <a:t>Gracias </a:t>
            </a:r>
            <a:endParaRPr lang="es-CO" altLang="es-CO">
              <a:solidFill>
                <a:schemeClr val="bg1"/>
              </a:solidFill>
              <a:latin typeface="Brush Script MT" panose="03060802040406070304"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20E2F62-B2C3-4C64-92A6-C9D0F5D64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3" name="Group 3">
            <a:extLst>
              <a:ext uri="{FF2B5EF4-FFF2-40B4-BE49-F238E27FC236}">
                <a16:creationId xmlns:a16="http://schemas.microsoft.com/office/drawing/2014/main" id="{6FA07797-CCC6-45A7-AC7A-12B89BE9A160}"/>
              </a:ext>
            </a:extLst>
          </p:cNvPr>
          <p:cNvGrpSpPr>
            <a:grpSpLocks/>
          </p:cNvGrpSpPr>
          <p:nvPr/>
        </p:nvGrpSpPr>
        <p:grpSpPr bwMode="auto">
          <a:xfrm>
            <a:off x="14135100" y="-2084388"/>
            <a:ext cx="5657850" cy="5657851"/>
            <a:chOff x="0" y="0"/>
            <a:chExt cx="6350000" cy="6350000"/>
          </a:xfrm>
        </p:grpSpPr>
        <p:sp>
          <p:nvSpPr>
            <p:cNvPr id="5133" name="Freeform 4">
              <a:extLst>
                <a:ext uri="{FF2B5EF4-FFF2-40B4-BE49-F238E27FC236}">
                  <a16:creationId xmlns:a16="http://schemas.microsoft.com/office/drawing/2014/main" id="{BEC0E404-F8EE-4BD6-ABCB-C35A5D3208FE}"/>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5124" name="TextBox 5">
            <a:extLst>
              <a:ext uri="{FF2B5EF4-FFF2-40B4-BE49-F238E27FC236}">
                <a16:creationId xmlns:a16="http://schemas.microsoft.com/office/drawing/2014/main" id="{89A845E6-2427-4A0A-B388-0A15799390B8}"/>
              </a:ext>
            </a:extLst>
          </p:cNvPr>
          <p:cNvSpPr txBox="1">
            <a:spLocks noChangeArrowheads="1"/>
          </p:cNvSpPr>
          <p:nvPr/>
        </p:nvSpPr>
        <p:spPr bwMode="auto">
          <a:xfrm>
            <a:off x="2794000" y="520700"/>
            <a:ext cx="122364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ES_tradnl" altLang="es-CO" sz="6000" b="1">
                <a:solidFill>
                  <a:srgbClr val="FF0000"/>
                </a:solidFill>
                <a:latin typeface="Aharoni" pitchFamily="2" charset="0"/>
                <a:ea typeface="Verdana" panose="020B0604030504040204" pitchFamily="34" charset="0"/>
                <a:cs typeface="Aharoni" pitchFamily="2" charset="0"/>
              </a:rPr>
              <a:t>COMISION PERMANENTE </a:t>
            </a:r>
            <a:br>
              <a:rPr lang="es-CO" altLang="es-CO" sz="4000">
                <a:solidFill>
                  <a:srgbClr val="FF0000"/>
                </a:solidFill>
                <a:latin typeface="Aharoni" pitchFamily="2" charset="0"/>
                <a:ea typeface="Verdana" panose="020B0604030504040204" pitchFamily="34" charset="0"/>
                <a:cs typeface="Aharoni" pitchFamily="2" charset="0"/>
              </a:rPr>
            </a:br>
            <a:r>
              <a:rPr lang="es-ES_tradnl" altLang="es-CO" sz="6000" b="1">
                <a:solidFill>
                  <a:srgbClr val="FF0000"/>
                </a:solidFill>
                <a:latin typeface="Aharoni" pitchFamily="2" charset="0"/>
                <a:ea typeface="Verdana" panose="020B0604030504040204" pitchFamily="34" charset="0"/>
                <a:cs typeface="Aharoni" pitchFamily="2" charset="0"/>
              </a:rPr>
              <a:t>SEGUNDA O DE PRESUPUESTO</a:t>
            </a:r>
            <a:endParaRPr lang="en-US" altLang="es-CO" sz="6000">
              <a:solidFill>
                <a:srgbClr val="FFFFFF"/>
              </a:solidFill>
              <a:latin typeface="Poppins Medium"/>
              <a:ea typeface="Verdana" panose="020B0604030504040204" pitchFamily="34" charset="0"/>
              <a:cs typeface="Aharoni" pitchFamily="2" charset="0"/>
            </a:endParaRPr>
          </a:p>
        </p:txBody>
      </p:sp>
      <p:grpSp>
        <p:nvGrpSpPr>
          <p:cNvPr id="5125" name="Group 7">
            <a:extLst>
              <a:ext uri="{FF2B5EF4-FFF2-40B4-BE49-F238E27FC236}">
                <a16:creationId xmlns:a16="http://schemas.microsoft.com/office/drawing/2014/main" id="{F25E74BC-A8D6-4B78-9946-50E4229813A4}"/>
              </a:ext>
            </a:extLst>
          </p:cNvPr>
          <p:cNvGrpSpPr>
            <a:grpSpLocks/>
          </p:cNvGrpSpPr>
          <p:nvPr/>
        </p:nvGrpSpPr>
        <p:grpSpPr bwMode="auto">
          <a:xfrm>
            <a:off x="14514513" y="373063"/>
            <a:ext cx="3473450" cy="2100262"/>
            <a:chOff x="0" y="0"/>
            <a:chExt cx="4630157" cy="2799498"/>
          </a:xfrm>
        </p:grpSpPr>
        <p:sp>
          <p:nvSpPr>
            <p:cNvPr id="8" name="TextBox 8">
              <a:extLst>
                <a:ext uri="{FF2B5EF4-FFF2-40B4-BE49-F238E27FC236}">
                  <a16:creationId xmlns:a16="http://schemas.microsoft.com/office/drawing/2014/main" id="{7040F251-EFC9-43D4-B7FC-F27A1B005815}"/>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981BF806-D763-4C94-8C4E-134A7A48D8A4}"/>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5126" name="Picture 10">
            <a:extLst>
              <a:ext uri="{FF2B5EF4-FFF2-40B4-BE49-F238E27FC236}">
                <a16:creationId xmlns:a16="http://schemas.microsoft.com/office/drawing/2014/main" id="{40E2D577-90B4-4399-B735-41F234C98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Marcador de contenido 2">
            <a:extLst>
              <a:ext uri="{FF2B5EF4-FFF2-40B4-BE49-F238E27FC236}">
                <a16:creationId xmlns:a16="http://schemas.microsoft.com/office/drawing/2014/main" id="{E0A740F6-0C3C-4F9D-BABE-8F4FBA5656DE}"/>
              </a:ext>
            </a:extLst>
          </p:cNvPr>
          <p:cNvSpPr txBox="1">
            <a:spLocks noChangeArrowheads="1"/>
          </p:cNvSpPr>
          <p:nvPr/>
        </p:nvSpPr>
        <p:spPr bwMode="auto">
          <a:xfrm>
            <a:off x="1447800" y="3119438"/>
            <a:ext cx="152400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tabLst>
                <a:tab pos="2698750" algn="ctr"/>
                <a:tab pos="5399088"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98750" algn="ctr"/>
                <a:tab pos="5399088"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98750" algn="ctr"/>
                <a:tab pos="5399088"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ES_tradnl" altLang="es-CO" b="1">
                <a:latin typeface="Aharoni" pitchFamily="2" charset="0"/>
                <a:ea typeface="Times New Roman" panose="02020603050405020304" pitchFamily="18" charset="0"/>
                <a:cs typeface="Aharoni" pitchFamily="2" charset="0"/>
              </a:rPr>
              <a:t>PARTIDO ALIANZA SOCIAL INDIGENA – ASI   </a:t>
            </a:r>
            <a:endParaRPr lang="es-CO" altLang="es-CO">
              <a:latin typeface="Aharoni" pitchFamily="2" charset="0"/>
              <a:ea typeface="Times New Roman" panose="02020603050405020304" pitchFamily="18" charset="0"/>
              <a:cs typeface="Aharoni" pitchFamily="2"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Aharoni" pitchFamily="2" charset="0"/>
              <a:ea typeface="Calibri" panose="020F0502020204030204" pitchFamily="34" charset="0"/>
              <a:cs typeface="Aharoni" pitchFamily="2" charset="0"/>
            </a:endParaRPr>
          </a:p>
          <a:p>
            <a:pPr eaLnBrk="1" hangingPunct="1">
              <a:buFont typeface="Arial" panose="020B0604020202020204" pitchFamily="34" charset="0"/>
              <a:buNone/>
            </a:pPr>
            <a:r>
              <a:rPr lang="es-ES_tradnl" altLang="es-CO">
                <a:latin typeface="Aharoni" pitchFamily="2" charset="0"/>
                <a:ea typeface="Calibri" panose="020F0502020204030204" pitchFamily="34" charset="0"/>
                <a:cs typeface="Aharoni" pitchFamily="2" charset="0"/>
              </a:rPr>
              <a:t>LILIANA MARGARITA                                                    CAROLINA  </a:t>
            </a:r>
          </a:p>
          <a:p>
            <a:pPr eaLnBrk="1" hangingPunct="1">
              <a:buFont typeface="Arial" panose="020B0604020202020204" pitchFamily="34" charset="0"/>
              <a:buNone/>
            </a:pPr>
            <a:r>
              <a:rPr lang="es-ES_tradnl" altLang="es-CO">
                <a:latin typeface="Aharoni" pitchFamily="2" charset="0"/>
                <a:ea typeface="Calibri" panose="020F0502020204030204" pitchFamily="34" charset="0"/>
                <a:cs typeface="Aharoni" pitchFamily="2" charset="0"/>
              </a:rPr>
              <a:t>SUAREZ BETANCOURT                                                  LOZANO BENITOREVOLLO</a:t>
            </a:r>
            <a:endParaRPr lang="es-CO" altLang="es-CO">
              <a:latin typeface="Aharoni" pitchFamily="2" charset="0"/>
              <a:ea typeface="Calibri" panose="020F0502020204030204" pitchFamily="34" charset="0"/>
              <a:cs typeface="Aharoni" pitchFamily="2" charset="0"/>
            </a:endParaRPr>
          </a:p>
          <a:p>
            <a:pPr eaLnBrk="1" hangingPunct="1">
              <a:buFont typeface="Arial" panose="020B0604020202020204" pitchFamily="34" charset="0"/>
              <a:buNone/>
            </a:pPr>
            <a:r>
              <a:rPr lang="es-ES_tradnl" altLang="es-CO">
                <a:latin typeface="Century Gothic" panose="020B0502020202020204" pitchFamily="34" charset="0"/>
                <a:ea typeface="Calibri" panose="020F0502020204030204" pitchFamily="34" charset="0"/>
                <a:cs typeface="Verdana" panose="020B0604030504040204" pitchFamily="34" charset="0"/>
              </a:rPr>
              <a:t>                                                        </a:t>
            </a:r>
            <a:endParaRPr lang="es-CO" altLang="es-CO">
              <a:latin typeface="Verdana" panose="020B060403050404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CO" altLang="es-CO"/>
          </a:p>
        </p:txBody>
      </p:sp>
      <p:pic>
        <p:nvPicPr>
          <p:cNvPr id="5128" name="Picture 4">
            <a:extLst>
              <a:ext uri="{FF2B5EF4-FFF2-40B4-BE49-F238E27FC236}">
                <a16:creationId xmlns:a16="http://schemas.microsoft.com/office/drawing/2014/main" id="{10FB98F7-2D97-42AC-B586-9569C9ED63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6600" y="4075113"/>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6">
            <a:extLst>
              <a:ext uri="{FF2B5EF4-FFF2-40B4-BE49-F238E27FC236}">
                <a16:creationId xmlns:a16="http://schemas.microsoft.com/office/drawing/2014/main" id="{C04CFB2E-26EE-4ACE-A0E7-E2BA0B74ED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09513" y="4081463"/>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2">
            <a:extLst>
              <a:ext uri="{FF2B5EF4-FFF2-40B4-BE49-F238E27FC236}">
                <a16:creationId xmlns:a16="http://schemas.microsoft.com/office/drawing/2014/main" id="{6C050E96-AF52-4073-86A5-EE91304E23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4813300"/>
            <a:ext cx="2574925"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AD89923B-49C5-40BF-BE87-1A58299C9C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7" name="Group 3">
            <a:extLst>
              <a:ext uri="{FF2B5EF4-FFF2-40B4-BE49-F238E27FC236}">
                <a16:creationId xmlns:a16="http://schemas.microsoft.com/office/drawing/2014/main" id="{415FDFBB-FF14-4A85-9302-8A1975AE9502}"/>
              </a:ext>
            </a:extLst>
          </p:cNvPr>
          <p:cNvGrpSpPr>
            <a:grpSpLocks/>
          </p:cNvGrpSpPr>
          <p:nvPr/>
        </p:nvGrpSpPr>
        <p:grpSpPr bwMode="auto">
          <a:xfrm>
            <a:off x="14135100" y="-2084388"/>
            <a:ext cx="5657850" cy="5657851"/>
            <a:chOff x="0" y="0"/>
            <a:chExt cx="6350000" cy="6350000"/>
          </a:xfrm>
        </p:grpSpPr>
        <p:sp>
          <p:nvSpPr>
            <p:cNvPr id="6156" name="Freeform 4">
              <a:extLst>
                <a:ext uri="{FF2B5EF4-FFF2-40B4-BE49-F238E27FC236}">
                  <a16:creationId xmlns:a16="http://schemas.microsoft.com/office/drawing/2014/main" id="{3510C40D-5F11-4FEE-BB9F-D3278E55F85A}"/>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6148" name="TextBox 5">
            <a:extLst>
              <a:ext uri="{FF2B5EF4-FFF2-40B4-BE49-F238E27FC236}">
                <a16:creationId xmlns:a16="http://schemas.microsoft.com/office/drawing/2014/main" id="{91D0C150-9C00-4C5A-A350-6C71E0FE533F}"/>
              </a:ext>
            </a:extLst>
          </p:cNvPr>
          <p:cNvSpPr txBox="1">
            <a:spLocks noChangeArrowheads="1"/>
          </p:cNvSpPr>
          <p:nvPr/>
        </p:nvSpPr>
        <p:spPr bwMode="auto">
          <a:xfrm>
            <a:off x="2794000" y="520700"/>
            <a:ext cx="122364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ES_tradnl" altLang="es-CO" sz="6000" b="1">
                <a:solidFill>
                  <a:srgbClr val="FF0000"/>
                </a:solidFill>
                <a:latin typeface="Aharoni" pitchFamily="2" charset="0"/>
                <a:ea typeface="Verdana" panose="020B0604030504040204" pitchFamily="34" charset="0"/>
                <a:cs typeface="Aharoni" pitchFamily="2" charset="0"/>
              </a:rPr>
              <a:t>COMISION PERMANENTE </a:t>
            </a:r>
            <a:br>
              <a:rPr lang="es-CO" altLang="es-CO" sz="4000">
                <a:solidFill>
                  <a:srgbClr val="FF0000"/>
                </a:solidFill>
                <a:latin typeface="Aharoni" pitchFamily="2" charset="0"/>
                <a:ea typeface="Verdana" panose="020B0604030504040204" pitchFamily="34" charset="0"/>
                <a:cs typeface="Aharoni" pitchFamily="2" charset="0"/>
              </a:rPr>
            </a:br>
            <a:r>
              <a:rPr lang="es-ES_tradnl" altLang="es-CO" sz="6000" b="1">
                <a:solidFill>
                  <a:srgbClr val="FF0000"/>
                </a:solidFill>
                <a:latin typeface="Aharoni" pitchFamily="2" charset="0"/>
                <a:ea typeface="Verdana" panose="020B0604030504040204" pitchFamily="34" charset="0"/>
                <a:cs typeface="Aharoni" pitchFamily="2" charset="0"/>
              </a:rPr>
              <a:t>SEGUNDA O DE PRESUPUESTO</a:t>
            </a:r>
            <a:endParaRPr lang="en-US" altLang="es-CO" sz="6000">
              <a:solidFill>
                <a:srgbClr val="FFFFFF"/>
              </a:solidFill>
              <a:latin typeface="Poppins Medium"/>
              <a:ea typeface="Verdana" panose="020B0604030504040204" pitchFamily="34" charset="0"/>
              <a:cs typeface="Aharoni" pitchFamily="2" charset="0"/>
            </a:endParaRPr>
          </a:p>
        </p:txBody>
      </p:sp>
      <p:grpSp>
        <p:nvGrpSpPr>
          <p:cNvPr id="6149" name="Group 7">
            <a:extLst>
              <a:ext uri="{FF2B5EF4-FFF2-40B4-BE49-F238E27FC236}">
                <a16:creationId xmlns:a16="http://schemas.microsoft.com/office/drawing/2014/main" id="{04272BEF-D137-4127-B2A4-75333FD23A58}"/>
              </a:ext>
            </a:extLst>
          </p:cNvPr>
          <p:cNvGrpSpPr>
            <a:grpSpLocks/>
          </p:cNvGrpSpPr>
          <p:nvPr/>
        </p:nvGrpSpPr>
        <p:grpSpPr bwMode="auto">
          <a:xfrm>
            <a:off x="14514513" y="373063"/>
            <a:ext cx="3473450" cy="2100262"/>
            <a:chOff x="0" y="0"/>
            <a:chExt cx="4630157" cy="2799498"/>
          </a:xfrm>
        </p:grpSpPr>
        <p:sp>
          <p:nvSpPr>
            <p:cNvPr id="8" name="TextBox 8">
              <a:extLst>
                <a:ext uri="{FF2B5EF4-FFF2-40B4-BE49-F238E27FC236}">
                  <a16:creationId xmlns:a16="http://schemas.microsoft.com/office/drawing/2014/main" id="{4766BDFB-4317-4DF1-BF78-81DA46D828A6}"/>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11CB043B-0C14-4393-883F-6AAD49C14D98}"/>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6150" name="Picture 10">
            <a:extLst>
              <a:ext uri="{FF2B5EF4-FFF2-40B4-BE49-F238E27FC236}">
                <a16:creationId xmlns:a16="http://schemas.microsoft.com/office/drawing/2014/main" id="{55115FAA-6F4C-4115-BA05-CD492A271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Marcador de contenido 2">
            <a:extLst>
              <a:ext uri="{FF2B5EF4-FFF2-40B4-BE49-F238E27FC236}">
                <a16:creationId xmlns:a16="http://schemas.microsoft.com/office/drawing/2014/main" id="{E5A450D1-6745-42AD-A3E3-A45F2A0523DF}"/>
              </a:ext>
            </a:extLst>
          </p:cNvPr>
          <p:cNvSpPr txBox="1">
            <a:spLocks noChangeArrowheads="1"/>
          </p:cNvSpPr>
          <p:nvPr/>
        </p:nvSpPr>
        <p:spPr bwMode="auto">
          <a:xfrm>
            <a:off x="1447800" y="3119438"/>
            <a:ext cx="152400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tabLst>
                <a:tab pos="2698750" algn="ctr"/>
                <a:tab pos="5399088"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98750" algn="ctr"/>
                <a:tab pos="5399088"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98750" algn="ctr"/>
                <a:tab pos="5399088"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ES_tradnl" altLang="es-CO" b="1">
                <a:latin typeface="Aharoni" pitchFamily="2" charset="0"/>
                <a:ea typeface="Times New Roman" panose="02020603050405020304" pitchFamily="18" charset="0"/>
                <a:cs typeface="Aharoni" pitchFamily="2" charset="0"/>
              </a:rPr>
              <a:t>PARTIDO CAMBIO RADICAL    </a:t>
            </a:r>
            <a:endParaRPr lang="es-CO" altLang="es-CO">
              <a:latin typeface="Aharoni" pitchFamily="2" charset="0"/>
              <a:ea typeface="Times New Roman" panose="02020603050405020304" pitchFamily="18" charset="0"/>
              <a:cs typeface="Aharoni" pitchFamily="2"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Aharoni" pitchFamily="2" charset="0"/>
              <a:ea typeface="Calibri" panose="020F0502020204030204" pitchFamily="34" charset="0"/>
              <a:cs typeface="Aharoni" pitchFamily="2" charset="0"/>
            </a:endParaRPr>
          </a:p>
          <a:p>
            <a:pPr eaLnBrk="1" hangingPunct="1">
              <a:buFont typeface="Arial" panose="020B0604020202020204" pitchFamily="34" charset="0"/>
              <a:buNone/>
            </a:pPr>
            <a:r>
              <a:rPr lang="es-CO" altLang="es-CO">
                <a:latin typeface="Aharoni" pitchFamily="2" charset="0"/>
                <a:ea typeface="Calibri" panose="020F0502020204030204" pitchFamily="34" charset="0"/>
                <a:cs typeface="Aharoni" pitchFamily="2" charset="0"/>
              </a:rPr>
              <a:t>                        LUIS JAVIER </a:t>
            </a:r>
          </a:p>
          <a:p>
            <a:pPr eaLnBrk="1" hangingPunct="1">
              <a:buFont typeface="Arial" panose="020B0604020202020204" pitchFamily="34" charset="0"/>
              <a:buNone/>
            </a:pPr>
            <a:r>
              <a:rPr lang="es-CO" altLang="es-CO">
                <a:latin typeface="Aharoni" pitchFamily="2" charset="0"/>
                <a:ea typeface="Calibri" panose="020F0502020204030204" pitchFamily="34" charset="0"/>
                <a:cs typeface="Aharoni" pitchFamily="2" charset="0"/>
              </a:rPr>
              <a:t>                        CASIANNI VALIENTE</a:t>
            </a:r>
            <a:endParaRPr lang="es-CO" altLang="es-CO">
              <a:latin typeface="Verdana" panose="020B060403050404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CO" altLang="es-CO"/>
          </a:p>
        </p:txBody>
      </p:sp>
      <p:pic>
        <p:nvPicPr>
          <p:cNvPr id="6152" name="Picture 6">
            <a:extLst>
              <a:ext uri="{FF2B5EF4-FFF2-40B4-BE49-F238E27FC236}">
                <a16:creationId xmlns:a16="http://schemas.microsoft.com/office/drawing/2014/main" id="{3F5D54DB-A5AA-46FA-A8E5-9F36FD329D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3650" y="4746625"/>
            <a:ext cx="28575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
            <a:extLst>
              <a:ext uri="{FF2B5EF4-FFF2-40B4-BE49-F238E27FC236}">
                <a16:creationId xmlns:a16="http://schemas.microsoft.com/office/drawing/2014/main" id="{72765E65-1F1A-4572-8AA5-AE45A722EC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075113"/>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C9D442E6-8078-40E7-AB26-EA2C3E2FA6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1" name="Group 3">
            <a:extLst>
              <a:ext uri="{FF2B5EF4-FFF2-40B4-BE49-F238E27FC236}">
                <a16:creationId xmlns:a16="http://schemas.microsoft.com/office/drawing/2014/main" id="{B5FB7DA6-6132-430F-918C-C72BFA993AB4}"/>
              </a:ext>
            </a:extLst>
          </p:cNvPr>
          <p:cNvGrpSpPr>
            <a:grpSpLocks/>
          </p:cNvGrpSpPr>
          <p:nvPr/>
        </p:nvGrpSpPr>
        <p:grpSpPr bwMode="auto">
          <a:xfrm>
            <a:off x="14135100" y="-2084388"/>
            <a:ext cx="5657850" cy="5657851"/>
            <a:chOff x="0" y="0"/>
            <a:chExt cx="6350000" cy="6350000"/>
          </a:xfrm>
        </p:grpSpPr>
        <p:sp>
          <p:nvSpPr>
            <p:cNvPr id="7180" name="Freeform 4">
              <a:extLst>
                <a:ext uri="{FF2B5EF4-FFF2-40B4-BE49-F238E27FC236}">
                  <a16:creationId xmlns:a16="http://schemas.microsoft.com/office/drawing/2014/main" id="{E40814CA-2D41-45F4-89C2-37D01539FE0D}"/>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7172" name="TextBox 5">
            <a:extLst>
              <a:ext uri="{FF2B5EF4-FFF2-40B4-BE49-F238E27FC236}">
                <a16:creationId xmlns:a16="http://schemas.microsoft.com/office/drawing/2014/main" id="{B268E2E4-1AC6-41BA-BF94-7309D3255840}"/>
              </a:ext>
            </a:extLst>
          </p:cNvPr>
          <p:cNvSpPr txBox="1">
            <a:spLocks noChangeArrowheads="1"/>
          </p:cNvSpPr>
          <p:nvPr/>
        </p:nvSpPr>
        <p:spPr bwMode="auto">
          <a:xfrm>
            <a:off x="2794000" y="520700"/>
            <a:ext cx="122364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ES_tradnl" altLang="es-CO" sz="6000" b="1">
                <a:solidFill>
                  <a:srgbClr val="FF0000"/>
                </a:solidFill>
                <a:latin typeface="Aharoni" pitchFamily="2" charset="0"/>
                <a:ea typeface="Verdana" panose="020B0604030504040204" pitchFamily="34" charset="0"/>
                <a:cs typeface="Aharoni" pitchFamily="2" charset="0"/>
              </a:rPr>
              <a:t>COMISION PERMANENTE </a:t>
            </a:r>
            <a:br>
              <a:rPr lang="es-CO" altLang="es-CO" sz="4000">
                <a:solidFill>
                  <a:srgbClr val="FF0000"/>
                </a:solidFill>
                <a:latin typeface="Aharoni" pitchFamily="2" charset="0"/>
                <a:ea typeface="Verdana" panose="020B0604030504040204" pitchFamily="34" charset="0"/>
                <a:cs typeface="Aharoni" pitchFamily="2" charset="0"/>
              </a:rPr>
            </a:br>
            <a:r>
              <a:rPr lang="es-ES_tradnl" altLang="es-CO" sz="6000" b="1">
                <a:solidFill>
                  <a:srgbClr val="FF0000"/>
                </a:solidFill>
                <a:latin typeface="Aharoni" pitchFamily="2" charset="0"/>
                <a:ea typeface="Verdana" panose="020B0604030504040204" pitchFamily="34" charset="0"/>
                <a:cs typeface="Aharoni" pitchFamily="2" charset="0"/>
              </a:rPr>
              <a:t>SEGUNDA O DE PRESUPUESTO</a:t>
            </a:r>
            <a:endParaRPr lang="en-US" altLang="es-CO" sz="6000">
              <a:solidFill>
                <a:srgbClr val="FFFFFF"/>
              </a:solidFill>
              <a:latin typeface="Poppins Medium"/>
              <a:ea typeface="Verdana" panose="020B0604030504040204" pitchFamily="34" charset="0"/>
              <a:cs typeface="Aharoni" pitchFamily="2" charset="0"/>
            </a:endParaRPr>
          </a:p>
        </p:txBody>
      </p:sp>
      <p:grpSp>
        <p:nvGrpSpPr>
          <p:cNvPr id="7173" name="Group 7">
            <a:extLst>
              <a:ext uri="{FF2B5EF4-FFF2-40B4-BE49-F238E27FC236}">
                <a16:creationId xmlns:a16="http://schemas.microsoft.com/office/drawing/2014/main" id="{A7DDD08F-3857-4CAA-847A-E44EA092081A}"/>
              </a:ext>
            </a:extLst>
          </p:cNvPr>
          <p:cNvGrpSpPr>
            <a:grpSpLocks/>
          </p:cNvGrpSpPr>
          <p:nvPr/>
        </p:nvGrpSpPr>
        <p:grpSpPr bwMode="auto">
          <a:xfrm>
            <a:off x="14514513" y="373063"/>
            <a:ext cx="3473450" cy="2100262"/>
            <a:chOff x="0" y="0"/>
            <a:chExt cx="4630157" cy="2799498"/>
          </a:xfrm>
        </p:grpSpPr>
        <p:sp>
          <p:nvSpPr>
            <p:cNvPr id="8" name="TextBox 8">
              <a:extLst>
                <a:ext uri="{FF2B5EF4-FFF2-40B4-BE49-F238E27FC236}">
                  <a16:creationId xmlns:a16="http://schemas.microsoft.com/office/drawing/2014/main" id="{D6FF0C34-6FF9-45CB-814A-E58BE9979449}"/>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F384C725-0808-4994-9C61-64BDB7357028}"/>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7174" name="Picture 10">
            <a:extLst>
              <a:ext uri="{FF2B5EF4-FFF2-40B4-BE49-F238E27FC236}">
                <a16:creationId xmlns:a16="http://schemas.microsoft.com/office/drawing/2014/main" id="{12711B19-F45B-4170-A30F-4262646DF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Marcador de contenido 2">
            <a:extLst>
              <a:ext uri="{FF2B5EF4-FFF2-40B4-BE49-F238E27FC236}">
                <a16:creationId xmlns:a16="http://schemas.microsoft.com/office/drawing/2014/main" id="{8CF6EF69-1D02-4F0C-8581-66E3A8AFB6BB}"/>
              </a:ext>
            </a:extLst>
          </p:cNvPr>
          <p:cNvSpPr txBox="1">
            <a:spLocks noChangeArrowheads="1"/>
          </p:cNvSpPr>
          <p:nvPr/>
        </p:nvSpPr>
        <p:spPr bwMode="auto">
          <a:xfrm>
            <a:off x="1447800" y="3119438"/>
            <a:ext cx="152400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tabLst>
                <a:tab pos="2698750" algn="ctr"/>
                <a:tab pos="5399088"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98750" algn="ctr"/>
                <a:tab pos="5399088"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98750" algn="ctr"/>
                <a:tab pos="5399088"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ES_tradnl" altLang="es-CO" b="1">
                <a:latin typeface="Aharoni" pitchFamily="2" charset="0"/>
                <a:ea typeface="Times New Roman" panose="02020603050405020304" pitchFamily="18" charset="0"/>
                <a:cs typeface="Aharoni" pitchFamily="2" charset="0"/>
              </a:rPr>
              <a:t>PARTIDO LIBERAL </a:t>
            </a:r>
            <a:endParaRPr lang="es-CO" altLang="es-CO">
              <a:latin typeface="Aharoni" pitchFamily="2" charset="0"/>
              <a:ea typeface="Times New Roman" panose="02020603050405020304" pitchFamily="18" charset="0"/>
              <a:cs typeface="Aharoni" pitchFamily="2"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Aharoni" pitchFamily="2" charset="0"/>
              <a:ea typeface="Calibri" panose="020F0502020204030204" pitchFamily="34" charset="0"/>
              <a:cs typeface="Aharoni" pitchFamily="2" charset="0"/>
            </a:endParaRPr>
          </a:p>
          <a:p>
            <a:pPr eaLnBrk="1" hangingPunct="1">
              <a:buFont typeface="Arial" panose="020B0604020202020204" pitchFamily="34" charset="0"/>
              <a:buNone/>
            </a:pPr>
            <a:r>
              <a:rPr lang="es-CO" altLang="es-CO">
                <a:latin typeface="Aharoni" pitchFamily="2" charset="0"/>
                <a:ea typeface="Calibri" panose="020F0502020204030204" pitchFamily="34" charset="0"/>
                <a:cs typeface="Aharoni" pitchFamily="2" charset="0"/>
              </a:rPr>
              <a:t>                        GLORIA ISABEL </a:t>
            </a:r>
          </a:p>
          <a:p>
            <a:pPr eaLnBrk="1" hangingPunct="1">
              <a:buFont typeface="Arial" panose="020B0604020202020204" pitchFamily="34" charset="0"/>
              <a:buNone/>
            </a:pPr>
            <a:r>
              <a:rPr lang="es-CO" altLang="es-CO">
                <a:latin typeface="Aharoni" pitchFamily="2" charset="0"/>
                <a:ea typeface="Calibri" panose="020F0502020204030204" pitchFamily="34" charset="0"/>
                <a:cs typeface="Aharoni" pitchFamily="2" charset="0"/>
              </a:rPr>
              <a:t>                        ESTRADA BENAVIDES </a:t>
            </a:r>
            <a:endParaRPr lang="es-CO" altLang="es-CO">
              <a:latin typeface="Verdana" panose="020B060403050404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CO" altLang="es-CO"/>
          </a:p>
        </p:txBody>
      </p:sp>
      <p:pic>
        <p:nvPicPr>
          <p:cNvPr id="7176" name="Picture 2">
            <a:extLst>
              <a:ext uri="{FF2B5EF4-FFF2-40B4-BE49-F238E27FC236}">
                <a16:creationId xmlns:a16="http://schemas.microsoft.com/office/drawing/2014/main" id="{8BCDD607-ACD4-4684-9709-44293A4CA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075113"/>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4">
            <a:extLst>
              <a:ext uri="{FF2B5EF4-FFF2-40B4-BE49-F238E27FC236}">
                <a16:creationId xmlns:a16="http://schemas.microsoft.com/office/drawing/2014/main" id="{6A471FAE-2999-4EA0-BEC8-8E64C4A4C1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0" y="4746625"/>
            <a:ext cx="28575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BF0C"/>
        </a:solidFill>
        <a:effectLst/>
      </p:bgPr>
    </p:bg>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5A5AC56F-B4D4-4D1D-8FF2-FD2630BAC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5" name="Group 3">
            <a:extLst>
              <a:ext uri="{FF2B5EF4-FFF2-40B4-BE49-F238E27FC236}">
                <a16:creationId xmlns:a16="http://schemas.microsoft.com/office/drawing/2014/main" id="{3ECCE2BB-39EC-4D92-A727-898199602586}"/>
              </a:ext>
            </a:extLst>
          </p:cNvPr>
          <p:cNvGrpSpPr>
            <a:grpSpLocks/>
          </p:cNvGrpSpPr>
          <p:nvPr/>
        </p:nvGrpSpPr>
        <p:grpSpPr bwMode="auto">
          <a:xfrm>
            <a:off x="14135100" y="-2084388"/>
            <a:ext cx="5657850" cy="5657851"/>
            <a:chOff x="0" y="0"/>
            <a:chExt cx="6350000" cy="6350000"/>
          </a:xfrm>
        </p:grpSpPr>
        <p:sp>
          <p:nvSpPr>
            <p:cNvPr id="8204" name="Freeform 4">
              <a:extLst>
                <a:ext uri="{FF2B5EF4-FFF2-40B4-BE49-F238E27FC236}">
                  <a16:creationId xmlns:a16="http://schemas.microsoft.com/office/drawing/2014/main" id="{05122823-5F2E-42FB-9A77-E66BC48C9D54}"/>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180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8196" name="TextBox 5">
            <a:extLst>
              <a:ext uri="{FF2B5EF4-FFF2-40B4-BE49-F238E27FC236}">
                <a16:creationId xmlns:a16="http://schemas.microsoft.com/office/drawing/2014/main" id="{D3596063-9A26-4E7C-B76A-EEE1EC8C305E}"/>
              </a:ext>
            </a:extLst>
          </p:cNvPr>
          <p:cNvSpPr txBox="1">
            <a:spLocks noChangeArrowheads="1"/>
          </p:cNvSpPr>
          <p:nvPr/>
        </p:nvSpPr>
        <p:spPr bwMode="auto">
          <a:xfrm>
            <a:off x="2794000" y="520700"/>
            <a:ext cx="122364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ES_tradnl" altLang="es-CO" sz="6000" b="1">
                <a:solidFill>
                  <a:srgbClr val="FF0000"/>
                </a:solidFill>
                <a:latin typeface="Aharoni" pitchFamily="2" charset="0"/>
                <a:ea typeface="Verdana" panose="020B0604030504040204" pitchFamily="34" charset="0"/>
                <a:cs typeface="Aharoni" pitchFamily="2" charset="0"/>
              </a:rPr>
              <a:t>COMISION PERMANENTE </a:t>
            </a:r>
            <a:br>
              <a:rPr lang="es-CO" altLang="es-CO" sz="4000">
                <a:solidFill>
                  <a:srgbClr val="FF0000"/>
                </a:solidFill>
                <a:latin typeface="Aharoni" pitchFamily="2" charset="0"/>
                <a:ea typeface="Verdana" panose="020B0604030504040204" pitchFamily="34" charset="0"/>
                <a:cs typeface="Aharoni" pitchFamily="2" charset="0"/>
              </a:rPr>
            </a:br>
            <a:r>
              <a:rPr lang="es-ES_tradnl" altLang="es-CO" sz="6000" b="1">
                <a:solidFill>
                  <a:srgbClr val="FF0000"/>
                </a:solidFill>
                <a:latin typeface="Aharoni" pitchFamily="2" charset="0"/>
                <a:ea typeface="Verdana" panose="020B0604030504040204" pitchFamily="34" charset="0"/>
                <a:cs typeface="Aharoni" pitchFamily="2" charset="0"/>
              </a:rPr>
              <a:t>SEGUNDA O DE PRESUPUESTO</a:t>
            </a:r>
            <a:endParaRPr lang="en-US" altLang="es-CO" sz="6000">
              <a:solidFill>
                <a:srgbClr val="FFFFFF"/>
              </a:solidFill>
              <a:latin typeface="Poppins Medium"/>
              <a:ea typeface="Verdana" panose="020B0604030504040204" pitchFamily="34" charset="0"/>
              <a:cs typeface="Aharoni" pitchFamily="2" charset="0"/>
            </a:endParaRPr>
          </a:p>
        </p:txBody>
      </p:sp>
      <p:grpSp>
        <p:nvGrpSpPr>
          <p:cNvPr id="8197" name="Group 7">
            <a:extLst>
              <a:ext uri="{FF2B5EF4-FFF2-40B4-BE49-F238E27FC236}">
                <a16:creationId xmlns:a16="http://schemas.microsoft.com/office/drawing/2014/main" id="{2AA7DC0A-A3AA-439C-A724-9735155F9427}"/>
              </a:ext>
            </a:extLst>
          </p:cNvPr>
          <p:cNvGrpSpPr>
            <a:grpSpLocks/>
          </p:cNvGrpSpPr>
          <p:nvPr/>
        </p:nvGrpSpPr>
        <p:grpSpPr bwMode="auto">
          <a:xfrm>
            <a:off x="14514513" y="373063"/>
            <a:ext cx="3473450" cy="2100262"/>
            <a:chOff x="0" y="0"/>
            <a:chExt cx="4630157" cy="2799498"/>
          </a:xfrm>
        </p:grpSpPr>
        <p:sp>
          <p:nvSpPr>
            <p:cNvPr id="8" name="TextBox 8">
              <a:extLst>
                <a:ext uri="{FF2B5EF4-FFF2-40B4-BE49-F238E27FC236}">
                  <a16:creationId xmlns:a16="http://schemas.microsoft.com/office/drawing/2014/main" id="{52254258-AFA1-4804-B0D4-8BCDE2D155B3}"/>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F760B8F8-49E7-4321-BD6A-DCDB8D940ABB}"/>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8198" name="Picture 10">
            <a:extLst>
              <a:ext uri="{FF2B5EF4-FFF2-40B4-BE49-F238E27FC236}">
                <a16:creationId xmlns:a16="http://schemas.microsoft.com/office/drawing/2014/main" id="{1171E67F-1452-487C-A798-D104B6E97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Marcador de contenido 2">
            <a:extLst>
              <a:ext uri="{FF2B5EF4-FFF2-40B4-BE49-F238E27FC236}">
                <a16:creationId xmlns:a16="http://schemas.microsoft.com/office/drawing/2014/main" id="{F55B61F9-7CA5-4E55-A5AC-DDA7E9B2EE22}"/>
              </a:ext>
            </a:extLst>
          </p:cNvPr>
          <p:cNvSpPr txBox="1">
            <a:spLocks noChangeArrowheads="1"/>
          </p:cNvSpPr>
          <p:nvPr/>
        </p:nvSpPr>
        <p:spPr bwMode="auto">
          <a:xfrm>
            <a:off x="1447800" y="3119438"/>
            <a:ext cx="152400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tabLst>
                <a:tab pos="2698750" algn="ctr"/>
                <a:tab pos="5399088"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698750" algn="ctr"/>
                <a:tab pos="5399088"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698750" algn="ctr"/>
                <a:tab pos="5399088"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tabLst>
                <a:tab pos="2698750" algn="ctr"/>
                <a:tab pos="5399088" algn="r"/>
              </a:tabLst>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ES_tradnl" altLang="es-CO" b="1">
                <a:latin typeface="Aharoni" pitchFamily="2" charset="0"/>
                <a:ea typeface="Times New Roman" panose="02020603050405020304" pitchFamily="18" charset="0"/>
                <a:cs typeface="Aharoni" pitchFamily="2" charset="0"/>
              </a:rPr>
              <a:t>PARTIDO de la U </a:t>
            </a:r>
            <a:endParaRPr lang="es-CO" altLang="es-CO">
              <a:latin typeface="Aharoni" pitchFamily="2" charset="0"/>
              <a:ea typeface="Times New Roman" panose="02020603050405020304" pitchFamily="18" charset="0"/>
              <a:cs typeface="Aharoni" pitchFamily="2"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Aharoni" pitchFamily="2" charset="0"/>
              <a:ea typeface="Calibri" panose="020F0502020204030204" pitchFamily="34" charset="0"/>
              <a:cs typeface="Aharoni" pitchFamily="2" charset="0"/>
            </a:endParaRPr>
          </a:p>
          <a:p>
            <a:pPr eaLnBrk="1" hangingPunct="1">
              <a:buFont typeface="Arial" panose="020B0604020202020204" pitchFamily="34" charset="0"/>
              <a:buNone/>
            </a:pPr>
            <a:r>
              <a:rPr lang="es-CO" altLang="es-CO">
                <a:latin typeface="Aharoni" pitchFamily="2" charset="0"/>
                <a:ea typeface="Calibri" panose="020F0502020204030204" pitchFamily="34" charset="0"/>
                <a:cs typeface="Aharoni" pitchFamily="2" charset="0"/>
              </a:rPr>
              <a:t>                        LEWIS  </a:t>
            </a:r>
          </a:p>
          <a:p>
            <a:pPr eaLnBrk="1" hangingPunct="1">
              <a:buFont typeface="Arial" panose="020B0604020202020204" pitchFamily="34" charset="0"/>
              <a:buNone/>
            </a:pPr>
            <a:r>
              <a:rPr lang="es-CO" altLang="es-CO">
                <a:latin typeface="Aharoni" pitchFamily="2" charset="0"/>
                <a:ea typeface="Calibri" panose="020F0502020204030204" pitchFamily="34" charset="0"/>
                <a:cs typeface="Aharoni" pitchFamily="2" charset="0"/>
              </a:rPr>
              <a:t>                        MONTERO POLO </a:t>
            </a:r>
            <a:endParaRPr lang="es-CO" altLang="es-CO">
              <a:latin typeface="Verdana" panose="020B060403050404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eaLnBrk="1" hangingPunct="1">
              <a:buFont typeface="Arial" panose="020B0604020202020204" pitchFamily="34" charset="0"/>
              <a:buNone/>
            </a:pPr>
            <a:endParaRPr lang="es-CO" altLang="es-CO"/>
          </a:p>
        </p:txBody>
      </p:sp>
      <p:pic>
        <p:nvPicPr>
          <p:cNvPr id="8200" name="Picture 2">
            <a:extLst>
              <a:ext uri="{FF2B5EF4-FFF2-40B4-BE49-F238E27FC236}">
                <a16:creationId xmlns:a16="http://schemas.microsoft.com/office/drawing/2014/main" id="{FFE80FF3-4807-4A9E-86EA-683210D24C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75113"/>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4">
            <a:extLst>
              <a:ext uri="{FF2B5EF4-FFF2-40B4-BE49-F238E27FC236}">
                <a16:creationId xmlns:a16="http://schemas.microsoft.com/office/drawing/2014/main" id="{9AF904F8-C177-406E-BFA4-4E0514416E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1200" y="4746625"/>
            <a:ext cx="28575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0500"/>
        </a:solidFill>
        <a:effectLst/>
      </p:bgPr>
    </p:bg>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17EEC900-6E7C-418D-BC75-1D8522634C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 name="Group 3">
            <a:extLst>
              <a:ext uri="{FF2B5EF4-FFF2-40B4-BE49-F238E27FC236}">
                <a16:creationId xmlns:a16="http://schemas.microsoft.com/office/drawing/2014/main" id="{7E1D3097-C127-4F40-A535-7B4C1D784B06}"/>
              </a:ext>
            </a:extLst>
          </p:cNvPr>
          <p:cNvGrpSpPr>
            <a:grpSpLocks/>
          </p:cNvGrpSpPr>
          <p:nvPr/>
        </p:nvGrpSpPr>
        <p:grpSpPr bwMode="auto">
          <a:xfrm>
            <a:off x="14135100" y="-2084388"/>
            <a:ext cx="5657850" cy="5657851"/>
            <a:chOff x="0" y="0"/>
            <a:chExt cx="6350000" cy="6350000"/>
          </a:xfrm>
        </p:grpSpPr>
        <p:sp>
          <p:nvSpPr>
            <p:cNvPr id="9226" name="Freeform 4">
              <a:extLst>
                <a:ext uri="{FF2B5EF4-FFF2-40B4-BE49-F238E27FC236}">
                  <a16:creationId xmlns:a16="http://schemas.microsoft.com/office/drawing/2014/main" id="{D4B14FF0-8F3F-4179-B835-60F9E06FD290}"/>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98C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9220" name="TextBox 5">
            <a:extLst>
              <a:ext uri="{FF2B5EF4-FFF2-40B4-BE49-F238E27FC236}">
                <a16:creationId xmlns:a16="http://schemas.microsoft.com/office/drawing/2014/main" id="{3059096E-69C8-48EF-A783-A4FD6AA59F84}"/>
              </a:ext>
            </a:extLst>
          </p:cNvPr>
          <p:cNvSpPr txBox="1">
            <a:spLocks noChangeArrowheads="1"/>
          </p:cNvSpPr>
          <p:nvPr/>
        </p:nvSpPr>
        <p:spPr bwMode="auto">
          <a:xfrm>
            <a:off x="1993900" y="427038"/>
            <a:ext cx="1325880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ES_tradnl" altLang="es-CO" sz="6000" b="1">
                <a:solidFill>
                  <a:schemeClr val="bg1"/>
                </a:solidFill>
                <a:latin typeface="Aharoni" pitchFamily="2" charset="0"/>
                <a:ea typeface="Verdana" panose="020B0604030504040204" pitchFamily="34" charset="0"/>
                <a:cs typeface="Aharoni" pitchFamily="2" charset="0"/>
              </a:rPr>
              <a:t>COMISION PERMANENTE </a:t>
            </a:r>
            <a:br>
              <a:rPr lang="es-CO" altLang="es-CO" sz="4000">
                <a:solidFill>
                  <a:schemeClr val="bg1"/>
                </a:solidFill>
                <a:latin typeface="Aharoni" pitchFamily="2" charset="0"/>
                <a:ea typeface="Verdana" panose="020B0604030504040204" pitchFamily="34" charset="0"/>
                <a:cs typeface="Aharoni" pitchFamily="2" charset="0"/>
              </a:rPr>
            </a:br>
            <a:r>
              <a:rPr lang="es-ES_tradnl" altLang="es-CO" sz="6000" b="1">
                <a:solidFill>
                  <a:schemeClr val="bg1"/>
                </a:solidFill>
                <a:latin typeface="Aharoni" pitchFamily="2" charset="0"/>
                <a:ea typeface="Verdana" panose="020B0604030504040204" pitchFamily="34" charset="0"/>
                <a:cs typeface="Aharoni" pitchFamily="2" charset="0"/>
              </a:rPr>
              <a:t>SEGUNDA O DE PRESUPUESTO</a:t>
            </a:r>
            <a:endParaRPr lang="en-US" altLang="es-CO" sz="6000">
              <a:solidFill>
                <a:schemeClr val="bg1"/>
              </a:solidFill>
              <a:latin typeface="Poppins Medium"/>
              <a:ea typeface="Verdana" panose="020B0604030504040204" pitchFamily="34" charset="0"/>
              <a:cs typeface="Aharoni" pitchFamily="2" charset="0"/>
            </a:endParaRPr>
          </a:p>
        </p:txBody>
      </p:sp>
      <p:sp>
        <p:nvSpPr>
          <p:cNvPr id="6" name="TextBox 6">
            <a:extLst>
              <a:ext uri="{FF2B5EF4-FFF2-40B4-BE49-F238E27FC236}">
                <a16:creationId xmlns:a16="http://schemas.microsoft.com/office/drawing/2014/main" id="{57EB18BB-313D-4B27-AB28-6A2F19829A47}"/>
              </a:ext>
            </a:extLst>
          </p:cNvPr>
          <p:cNvSpPr txBox="1"/>
          <p:nvPr/>
        </p:nvSpPr>
        <p:spPr>
          <a:xfrm>
            <a:off x="1657350" y="2873375"/>
            <a:ext cx="14668500" cy="6489700"/>
          </a:xfrm>
          <a:prstGeom prst="rect">
            <a:avLst/>
          </a:prstGeom>
        </p:spPr>
        <p:txBody>
          <a:bodyPr lIns="0" tIns="0" rIns="0" bIns="0">
            <a:spAutoFit/>
          </a:bodyPr>
          <a:lstStyle/>
          <a:p>
            <a:pPr algn="ctr" eaLnBrk="1" fontAlgn="auto" hangingPunct="1">
              <a:spcBef>
                <a:spcPts val="0"/>
              </a:spcBef>
              <a:spcAft>
                <a:spcPts val="0"/>
              </a:spcAft>
              <a:buFont typeface="Arial" panose="020B0604020202020204" pitchFamily="34" charset="0"/>
              <a:buNone/>
              <a:defRPr/>
            </a:pPr>
            <a:r>
              <a:rPr lang="es-CO" sz="4000" u="sng" dirty="0">
                <a:solidFill>
                  <a:schemeClr val="bg1"/>
                </a:solidFill>
                <a:latin typeface="Aharoni" panose="02010803020104030203" pitchFamily="2" charset="-79"/>
                <a:cs typeface="Aharoni" panose="02010803020104030203" pitchFamily="2" charset="-79"/>
              </a:rPr>
              <a:t>MESA DIRECTIVA</a:t>
            </a:r>
          </a:p>
          <a:p>
            <a:pPr algn="ctr" eaLnBrk="1" fontAlgn="auto" hangingPunct="1">
              <a:spcBef>
                <a:spcPts val="0"/>
              </a:spcBef>
              <a:spcAft>
                <a:spcPts val="0"/>
              </a:spcAft>
              <a:buFont typeface="Arial" panose="020B0604020202020204" pitchFamily="34" charset="0"/>
              <a:buNone/>
              <a:defRPr/>
            </a:pPr>
            <a:endParaRPr lang="es-CO" sz="4000" dirty="0">
              <a:solidFill>
                <a:schemeClr val="bg1"/>
              </a:solidFill>
              <a:latin typeface="Aharoni" panose="02010803020104030203" pitchFamily="2" charset="-79"/>
              <a:cs typeface="Aharoni" panose="02010803020104030203" pitchFamily="2" charset="-79"/>
            </a:endParaRPr>
          </a:p>
          <a:p>
            <a:pPr algn="ctr" eaLnBrk="1" fontAlgn="auto" hangingPunct="1">
              <a:spcBef>
                <a:spcPts val="0"/>
              </a:spcBef>
              <a:spcAft>
                <a:spcPts val="0"/>
              </a:spcAft>
              <a:tabLst>
                <a:tab pos="2700020" algn="ctr"/>
                <a:tab pos="5400040" algn="r"/>
              </a:tabLst>
              <a:defRPr/>
            </a:pPr>
            <a:r>
              <a:rPr lang="es-ES_tradnl" sz="4000" b="1" dirty="0">
                <a:solidFill>
                  <a:schemeClr val="bg1"/>
                </a:solidFill>
                <a:latin typeface="Aharoni" panose="02010803020104030203" pitchFamily="2" charset="-79"/>
                <a:ea typeface="Times New Roman" panose="02020603050405020304" pitchFamily="18" charset="0"/>
                <a:cs typeface="Aharoni" panose="02010803020104030203" pitchFamily="2" charset="-79"/>
              </a:rPr>
              <a:t>RODRIGO RAUL REYES PEREIRA </a:t>
            </a:r>
            <a:endParaRPr lang="es-CO" sz="4000" dirty="0">
              <a:solidFill>
                <a:schemeClr val="bg1"/>
              </a:solidFill>
              <a:latin typeface="Aharoni" panose="02010803020104030203" pitchFamily="2" charset="-79"/>
              <a:ea typeface="Times New Roman" panose="02020603050405020304" pitchFamily="18" charset="0"/>
              <a:cs typeface="Aharoni" panose="02010803020104030203" pitchFamily="2" charset="-79"/>
            </a:endParaRPr>
          </a:p>
          <a:p>
            <a:pPr algn="ctr" eaLnBrk="1" fontAlgn="auto" hangingPunct="1">
              <a:spcBef>
                <a:spcPts val="0"/>
              </a:spcBef>
              <a:spcAft>
                <a:spcPts val="0"/>
              </a:spcAft>
              <a:tabLst>
                <a:tab pos="2700020" algn="ctr"/>
                <a:tab pos="5400040" algn="r"/>
              </a:tabLst>
              <a:defRPr/>
            </a:pPr>
            <a:r>
              <a:rPr lang="es-CO" sz="4000" b="1" dirty="0">
                <a:solidFill>
                  <a:schemeClr val="bg1"/>
                </a:solidFill>
                <a:latin typeface="Aharoni" panose="02010803020104030203" pitchFamily="2" charset="-79"/>
                <a:ea typeface="Times New Roman" panose="02020603050405020304" pitchFamily="18" charset="0"/>
                <a:cs typeface="Aharoni" panose="02010803020104030203" pitchFamily="2" charset="-79"/>
              </a:rPr>
              <a:t>Presidente</a:t>
            </a:r>
            <a:endParaRPr lang="es-CO" sz="4000" dirty="0">
              <a:solidFill>
                <a:schemeClr val="bg1"/>
              </a:solidFill>
              <a:latin typeface="Aharoni" panose="02010803020104030203" pitchFamily="2" charset="-79"/>
              <a:ea typeface="Times New Roman" panose="02020603050405020304" pitchFamily="18" charset="0"/>
              <a:cs typeface="Aharoni" panose="02010803020104030203" pitchFamily="2" charset="-79"/>
            </a:endParaRPr>
          </a:p>
          <a:p>
            <a:pPr algn="ctr" eaLnBrk="1" fontAlgn="auto" hangingPunct="1">
              <a:spcBef>
                <a:spcPts val="0"/>
              </a:spcBef>
              <a:spcAft>
                <a:spcPts val="0"/>
              </a:spcAft>
              <a:tabLst>
                <a:tab pos="2700020" algn="ctr"/>
                <a:tab pos="5400040" algn="r"/>
              </a:tabLst>
              <a:defRPr/>
            </a:pPr>
            <a:endParaRPr lang="es-CO" sz="4000" dirty="0">
              <a:solidFill>
                <a:schemeClr val="bg1"/>
              </a:solidFill>
              <a:latin typeface="Aharoni" panose="02010803020104030203" pitchFamily="2" charset="-79"/>
              <a:ea typeface="Times New Roman" panose="02020603050405020304" pitchFamily="18" charset="0"/>
              <a:cs typeface="Aharoni" panose="02010803020104030203" pitchFamily="2" charset="-79"/>
            </a:endParaRPr>
          </a:p>
          <a:p>
            <a:pPr algn="ctr" eaLnBrk="1" fontAlgn="auto" hangingPunct="1">
              <a:spcBef>
                <a:spcPts val="0"/>
              </a:spcBef>
              <a:spcAft>
                <a:spcPts val="0"/>
              </a:spcAft>
              <a:tabLst>
                <a:tab pos="2700020" algn="ctr"/>
                <a:tab pos="5400040" algn="r"/>
              </a:tabLst>
              <a:defRPr/>
            </a:pPr>
            <a:r>
              <a:rPr lang="es-CO" sz="4000" b="1" dirty="0">
                <a:solidFill>
                  <a:schemeClr val="bg1"/>
                </a:solidFill>
                <a:latin typeface="Aharoni" panose="02010803020104030203" pitchFamily="2" charset="-79"/>
                <a:ea typeface="Times New Roman" panose="02020603050405020304" pitchFamily="18" charset="0"/>
                <a:cs typeface="Aharoni" panose="02010803020104030203" pitchFamily="2" charset="-79"/>
              </a:rPr>
              <a:t>OSCAR ALFONSO MARIN VILLALBA </a:t>
            </a:r>
            <a:endParaRPr lang="es-CO" sz="4000" dirty="0">
              <a:solidFill>
                <a:schemeClr val="bg1"/>
              </a:solidFill>
              <a:latin typeface="Aharoni" panose="02010803020104030203" pitchFamily="2" charset="-79"/>
              <a:ea typeface="Times New Roman" panose="02020603050405020304" pitchFamily="18" charset="0"/>
              <a:cs typeface="Aharoni" panose="02010803020104030203" pitchFamily="2" charset="-79"/>
            </a:endParaRPr>
          </a:p>
          <a:p>
            <a:pPr algn="ctr" eaLnBrk="1" fontAlgn="auto" hangingPunct="1">
              <a:spcBef>
                <a:spcPts val="0"/>
              </a:spcBef>
              <a:spcAft>
                <a:spcPts val="0"/>
              </a:spcAft>
              <a:tabLst>
                <a:tab pos="2700020" algn="ctr"/>
                <a:tab pos="5400040" algn="r"/>
              </a:tabLst>
              <a:defRPr/>
            </a:pPr>
            <a:r>
              <a:rPr lang="es-ES_tradnl" sz="4000" b="1" dirty="0">
                <a:solidFill>
                  <a:schemeClr val="bg1"/>
                </a:solidFill>
                <a:latin typeface="Aharoni" panose="02010803020104030203" pitchFamily="2" charset="-79"/>
                <a:ea typeface="Times New Roman" panose="02020603050405020304" pitchFamily="18" charset="0"/>
                <a:cs typeface="Aharoni" panose="02010803020104030203" pitchFamily="2" charset="-79"/>
              </a:rPr>
              <a:t>Vicepresidente</a:t>
            </a:r>
            <a:endParaRPr lang="es-CO" sz="4000" dirty="0">
              <a:solidFill>
                <a:schemeClr val="bg1"/>
              </a:solidFill>
              <a:latin typeface="Aharoni" panose="02010803020104030203" pitchFamily="2" charset="-79"/>
              <a:ea typeface="Times New Roman" panose="02020603050405020304" pitchFamily="18" charset="0"/>
              <a:cs typeface="Aharoni" panose="02010803020104030203" pitchFamily="2" charset="-79"/>
            </a:endParaRPr>
          </a:p>
          <a:p>
            <a:pPr algn="ctr" eaLnBrk="1" fontAlgn="auto" hangingPunct="1">
              <a:spcBef>
                <a:spcPts val="0"/>
              </a:spcBef>
              <a:spcAft>
                <a:spcPts val="0"/>
              </a:spcAft>
              <a:buFont typeface="Arial" panose="020B0604020202020204" pitchFamily="34" charset="0"/>
              <a:buNone/>
              <a:tabLst>
                <a:tab pos="2700020" algn="ctr"/>
                <a:tab pos="5400040" algn="r"/>
              </a:tabLst>
              <a:defRPr/>
            </a:pPr>
            <a:endParaRPr lang="es-CO" sz="4000" dirty="0">
              <a:solidFill>
                <a:schemeClr val="bg1"/>
              </a:solidFill>
              <a:latin typeface="Aharoni" panose="02010803020104030203" pitchFamily="2" charset="-79"/>
              <a:ea typeface="Times New Roman" panose="02020603050405020304" pitchFamily="18" charset="0"/>
              <a:cs typeface="Aharoni" panose="02010803020104030203" pitchFamily="2" charset="-79"/>
            </a:endParaRPr>
          </a:p>
          <a:p>
            <a:pPr algn="ctr" eaLnBrk="1" fontAlgn="auto" hangingPunct="1">
              <a:spcBef>
                <a:spcPts val="0"/>
              </a:spcBef>
              <a:spcAft>
                <a:spcPts val="0"/>
              </a:spcAft>
              <a:tabLst>
                <a:tab pos="2700020" algn="ctr"/>
                <a:tab pos="5400040" algn="r"/>
              </a:tabLst>
              <a:defRPr/>
            </a:pPr>
            <a:r>
              <a:rPr lang="es-CO" sz="4000" b="1" dirty="0">
                <a:solidFill>
                  <a:schemeClr val="bg1"/>
                </a:solidFill>
                <a:latin typeface="Aharoni" panose="02010803020104030203" pitchFamily="2" charset="-79"/>
                <a:ea typeface="Times New Roman" panose="02020603050405020304" pitchFamily="18" charset="0"/>
                <a:cs typeface="Aharoni" panose="02010803020104030203" pitchFamily="2" charset="-79"/>
              </a:rPr>
              <a:t>CAROLINA LOZANO BENITOREVOLLO  </a:t>
            </a:r>
            <a:endParaRPr lang="es-CO" sz="4000" dirty="0">
              <a:solidFill>
                <a:schemeClr val="bg1"/>
              </a:solidFill>
              <a:latin typeface="Aharoni" panose="02010803020104030203" pitchFamily="2" charset="-79"/>
              <a:ea typeface="Times New Roman" panose="02020603050405020304" pitchFamily="18" charset="0"/>
              <a:cs typeface="Aharoni" panose="02010803020104030203" pitchFamily="2" charset="-79"/>
            </a:endParaRPr>
          </a:p>
          <a:p>
            <a:pPr algn="ctr" eaLnBrk="1" fontAlgn="auto" hangingPunct="1">
              <a:spcBef>
                <a:spcPts val="0"/>
              </a:spcBef>
              <a:spcAft>
                <a:spcPts val="0"/>
              </a:spcAft>
              <a:tabLst>
                <a:tab pos="2700020" algn="ctr"/>
                <a:tab pos="5400040" algn="r"/>
              </a:tabLst>
              <a:defRPr/>
            </a:pPr>
            <a:r>
              <a:rPr lang="es-ES_tradnl" sz="4000" b="1" dirty="0">
                <a:solidFill>
                  <a:schemeClr val="bg1"/>
                </a:solidFill>
                <a:latin typeface="Aharoni" panose="02010803020104030203" pitchFamily="2" charset="-79"/>
                <a:ea typeface="Times New Roman" panose="02020603050405020304" pitchFamily="18" charset="0"/>
                <a:cs typeface="Aharoni" panose="02010803020104030203" pitchFamily="2" charset="-79"/>
              </a:rPr>
              <a:t>Secretario </a:t>
            </a:r>
            <a:endParaRPr lang="es-CO" sz="4000" dirty="0">
              <a:solidFill>
                <a:schemeClr val="bg1"/>
              </a:solidFill>
              <a:latin typeface="Aharoni" panose="02010803020104030203" pitchFamily="2" charset="-79"/>
              <a:ea typeface="Times New Roman" panose="02020603050405020304" pitchFamily="18" charset="0"/>
              <a:cs typeface="Aharoni" panose="02010803020104030203" pitchFamily="2" charset="-79"/>
            </a:endParaRPr>
          </a:p>
          <a:p>
            <a:pPr eaLnBrk="1" fontAlgn="auto" hangingPunct="1">
              <a:lnSpc>
                <a:spcPts val="2580"/>
              </a:lnSpc>
              <a:spcAft>
                <a:spcPts val="0"/>
              </a:spcAft>
              <a:defRPr/>
            </a:pPr>
            <a:endParaRPr lang="en-US" sz="2150" dirty="0">
              <a:solidFill>
                <a:srgbClr val="FFFFFF"/>
              </a:solidFill>
              <a:latin typeface="Poppins Medium Bold"/>
            </a:endParaRPr>
          </a:p>
        </p:txBody>
      </p:sp>
      <p:grpSp>
        <p:nvGrpSpPr>
          <p:cNvPr id="9222" name="Group 7">
            <a:extLst>
              <a:ext uri="{FF2B5EF4-FFF2-40B4-BE49-F238E27FC236}">
                <a16:creationId xmlns:a16="http://schemas.microsoft.com/office/drawing/2014/main" id="{C88CFBD7-9291-4FA7-A2AE-4F20F4FBDDC7}"/>
              </a:ext>
            </a:extLst>
          </p:cNvPr>
          <p:cNvGrpSpPr>
            <a:grpSpLocks/>
          </p:cNvGrpSpPr>
          <p:nvPr/>
        </p:nvGrpSpPr>
        <p:grpSpPr bwMode="auto">
          <a:xfrm>
            <a:off x="14514513" y="373063"/>
            <a:ext cx="3473450" cy="2100262"/>
            <a:chOff x="0" y="0"/>
            <a:chExt cx="4630157" cy="2799498"/>
          </a:xfrm>
        </p:grpSpPr>
        <p:sp>
          <p:nvSpPr>
            <p:cNvPr id="8" name="TextBox 8">
              <a:extLst>
                <a:ext uri="{FF2B5EF4-FFF2-40B4-BE49-F238E27FC236}">
                  <a16:creationId xmlns:a16="http://schemas.microsoft.com/office/drawing/2014/main" id="{6C3252F2-5FE0-4A5A-AB11-DCCA2E7EF07A}"/>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B481B464-DCF0-4FCB-887F-7254CAE6C4EC}"/>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9223" name="Picture 10">
            <a:extLst>
              <a:ext uri="{FF2B5EF4-FFF2-40B4-BE49-F238E27FC236}">
                <a16:creationId xmlns:a16="http://schemas.microsoft.com/office/drawing/2014/main" id="{48CB373D-1F9C-4B9D-98BA-85857976AC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625659FE-837D-4FDD-BB23-F249E953F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445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3" name="Group 3">
            <a:extLst>
              <a:ext uri="{FF2B5EF4-FFF2-40B4-BE49-F238E27FC236}">
                <a16:creationId xmlns:a16="http://schemas.microsoft.com/office/drawing/2014/main" id="{E4F1C449-DAEC-41E2-8FFB-E0C2D73D9618}"/>
              </a:ext>
            </a:extLst>
          </p:cNvPr>
          <p:cNvGrpSpPr>
            <a:grpSpLocks/>
          </p:cNvGrpSpPr>
          <p:nvPr/>
        </p:nvGrpSpPr>
        <p:grpSpPr bwMode="auto">
          <a:xfrm>
            <a:off x="14135100" y="-2084388"/>
            <a:ext cx="5657850" cy="5657851"/>
            <a:chOff x="0" y="0"/>
            <a:chExt cx="6350000" cy="6350000"/>
          </a:xfrm>
        </p:grpSpPr>
        <p:sp>
          <p:nvSpPr>
            <p:cNvPr id="10250" name="Freeform 4">
              <a:extLst>
                <a:ext uri="{FF2B5EF4-FFF2-40B4-BE49-F238E27FC236}">
                  <a16:creationId xmlns:a16="http://schemas.microsoft.com/office/drawing/2014/main" id="{863AD25F-9B6F-4EFF-8608-EA7940BCFE71}"/>
                </a:ext>
              </a:extLst>
            </p:cNvPr>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Lst>
              <a:ahLst/>
              <a:cxnLst>
                <a:cxn ang="0">
                  <a:pos x="T0" y="T1"/>
                </a:cxn>
                <a:cxn ang="0">
                  <a:pos x="T2" y="T3"/>
                </a:cxn>
                <a:cxn ang="0">
                  <a:pos x="T4" y="T5"/>
                </a:cxn>
                <a:cxn ang="0">
                  <a:pos x="T6" y="T7"/>
                </a:cxn>
                <a:cxn ang="0">
                  <a:pos x="T8" y="T9"/>
                </a:cxn>
                <a:cxn ang="0">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0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10244" name="TextBox 5">
            <a:extLst>
              <a:ext uri="{FF2B5EF4-FFF2-40B4-BE49-F238E27FC236}">
                <a16:creationId xmlns:a16="http://schemas.microsoft.com/office/drawing/2014/main" id="{9730A1EA-AF65-4FA1-BD6F-BC3CDDD8B01E}"/>
              </a:ext>
            </a:extLst>
          </p:cNvPr>
          <p:cNvSpPr txBox="1">
            <a:spLocks noChangeArrowheads="1"/>
          </p:cNvSpPr>
          <p:nvPr/>
        </p:nvSpPr>
        <p:spPr bwMode="auto">
          <a:xfrm>
            <a:off x="2741613" y="995363"/>
            <a:ext cx="1176178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9600"/>
              </a:lnSpc>
            </a:pPr>
            <a:r>
              <a:rPr lang="es-CO" altLang="es-CO" sz="6600" b="1">
                <a:solidFill>
                  <a:srgbClr val="FF0000"/>
                </a:solidFill>
                <a:latin typeface="Aharoni" pitchFamily="2" charset="0"/>
                <a:ea typeface="Verdana" panose="020B0604030504040204" pitchFamily="34" charset="0"/>
                <a:cs typeface="Aharoni" pitchFamily="2" charset="0"/>
              </a:rPr>
              <a:t>PROYECTOS DE ACUERDO ASIGNADOS A LA COMSION</a:t>
            </a:r>
            <a:endParaRPr lang="en-US" altLang="es-CO" sz="8800">
              <a:solidFill>
                <a:srgbClr val="000000"/>
              </a:solidFill>
              <a:latin typeface="Poppins Medium"/>
              <a:ea typeface="Verdana" panose="020B0604030504040204" pitchFamily="34" charset="0"/>
              <a:cs typeface="Aharoni" pitchFamily="2" charset="0"/>
            </a:endParaRPr>
          </a:p>
        </p:txBody>
      </p:sp>
      <p:grpSp>
        <p:nvGrpSpPr>
          <p:cNvPr id="10245" name="Group 7">
            <a:extLst>
              <a:ext uri="{FF2B5EF4-FFF2-40B4-BE49-F238E27FC236}">
                <a16:creationId xmlns:a16="http://schemas.microsoft.com/office/drawing/2014/main" id="{906D630F-DED8-4F4C-957F-2E4F399B9AF6}"/>
              </a:ext>
            </a:extLst>
          </p:cNvPr>
          <p:cNvGrpSpPr>
            <a:grpSpLocks/>
          </p:cNvGrpSpPr>
          <p:nvPr/>
        </p:nvGrpSpPr>
        <p:grpSpPr bwMode="auto">
          <a:xfrm>
            <a:off x="14514513" y="458788"/>
            <a:ext cx="3473450" cy="2100262"/>
            <a:chOff x="0" y="0"/>
            <a:chExt cx="4630157" cy="2799498"/>
          </a:xfrm>
        </p:grpSpPr>
        <p:sp>
          <p:nvSpPr>
            <p:cNvPr id="8" name="TextBox 8">
              <a:extLst>
                <a:ext uri="{FF2B5EF4-FFF2-40B4-BE49-F238E27FC236}">
                  <a16:creationId xmlns:a16="http://schemas.microsoft.com/office/drawing/2014/main" id="{ACE62814-BF18-4D50-8635-2E5AFB4970C8}"/>
                </a:ext>
              </a:extLst>
            </p:cNvPr>
            <p:cNvSpPr txBox="1"/>
            <p:nvPr/>
          </p:nvSpPr>
          <p:spPr>
            <a:xfrm>
              <a:off x="0" y="2298001"/>
              <a:ext cx="4630157" cy="501497"/>
            </a:xfrm>
            <a:prstGeom prst="rect">
              <a:avLst/>
            </a:prstGeom>
          </p:spPr>
          <p:txBody>
            <a:bodyPr lIns="0" tIns="0" rIns="0" bIns="0">
              <a:spAutoFit/>
            </a:bodyPr>
            <a:lstStyle/>
            <a:p>
              <a:pPr algn="r" eaLnBrk="1" fontAlgn="auto" hangingPunct="1">
                <a:lnSpc>
                  <a:spcPts val="3125"/>
                </a:lnSpc>
                <a:spcBef>
                  <a:spcPts val="0"/>
                </a:spcBef>
                <a:spcAft>
                  <a:spcPts val="0"/>
                </a:spcAft>
                <a:defRPr/>
              </a:pPr>
              <a:r>
                <a:rPr lang="en-US" sz="2232" spc="44">
                  <a:solidFill>
                    <a:srgbClr val="FFFFFF"/>
                  </a:solidFill>
                  <a:latin typeface="Adam Script Light"/>
                </a:rPr>
                <a:t>Segundo Semestre 2021</a:t>
              </a:r>
            </a:p>
          </p:txBody>
        </p:sp>
        <p:sp>
          <p:nvSpPr>
            <p:cNvPr id="9" name="TextBox 9">
              <a:extLst>
                <a:ext uri="{FF2B5EF4-FFF2-40B4-BE49-F238E27FC236}">
                  <a16:creationId xmlns:a16="http://schemas.microsoft.com/office/drawing/2014/main" id="{DD587271-8908-449B-93A9-47675F78EDC6}"/>
                </a:ext>
              </a:extLst>
            </p:cNvPr>
            <p:cNvSpPr txBox="1"/>
            <p:nvPr/>
          </p:nvSpPr>
          <p:spPr>
            <a:xfrm>
              <a:off x="0" y="38088"/>
              <a:ext cx="4630157" cy="2058890"/>
            </a:xfrm>
            <a:prstGeom prst="rect">
              <a:avLst/>
            </a:prstGeom>
          </p:spPr>
          <p:txBody>
            <a:bodyPr lIns="0" tIns="0" rIns="0" bIns="0">
              <a:spAutoFit/>
            </a:bodyPr>
            <a:lstStyle/>
            <a:p>
              <a:pPr algn="r" eaLnBrk="1" fontAlgn="auto" hangingPunct="1">
                <a:lnSpc>
                  <a:spcPts val="5921"/>
                </a:lnSpc>
                <a:spcBef>
                  <a:spcPts val="0"/>
                </a:spcBef>
                <a:spcAft>
                  <a:spcPts val="0"/>
                </a:spcAft>
                <a:defRPr/>
              </a:pPr>
              <a:r>
                <a:rPr lang="en-US" sz="5382" spc="80">
                  <a:solidFill>
                    <a:srgbClr val="FFFFFF"/>
                  </a:solidFill>
                  <a:latin typeface="Adam Script Light"/>
                </a:rPr>
                <a:t>Rendición</a:t>
              </a:r>
            </a:p>
            <a:p>
              <a:pPr algn="r" eaLnBrk="1" fontAlgn="auto" hangingPunct="1">
                <a:lnSpc>
                  <a:spcPts val="5921"/>
                </a:lnSpc>
                <a:spcBef>
                  <a:spcPts val="0"/>
                </a:spcBef>
                <a:spcAft>
                  <a:spcPts val="0"/>
                </a:spcAft>
                <a:defRPr/>
              </a:pPr>
              <a:r>
                <a:rPr lang="en-US" sz="5382" spc="80">
                  <a:solidFill>
                    <a:srgbClr val="FFFFFF"/>
                  </a:solidFill>
                  <a:latin typeface="Adam Script Light"/>
                </a:rPr>
                <a:t>de Cuentas</a:t>
              </a:r>
            </a:p>
          </p:txBody>
        </p:sp>
      </p:grpSp>
      <p:pic>
        <p:nvPicPr>
          <p:cNvPr id="10246" name="Picture 10">
            <a:extLst>
              <a:ext uri="{FF2B5EF4-FFF2-40B4-BE49-F238E27FC236}">
                <a16:creationId xmlns:a16="http://schemas.microsoft.com/office/drawing/2014/main" id="{A7478CA3-27C1-4944-BB9B-286946FA0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227" b="14227"/>
          <a:stretch>
            <a:fillRect/>
          </a:stretch>
        </p:blipFill>
        <p:spPr bwMode="auto">
          <a:xfrm>
            <a:off x="0" y="8921750"/>
            <a:ext cx="18288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CuadroTexto 11">
            <a:extLst>
              <a:ext uri="{FF2B5EF4-FFF2-40B4-BE49-F238E27FC236}">
                <a16:creationId xmlns:a16="http://schemas.microsoft.com/office/drawing/2014/main" id="{1865D580-92B7-4D71-9CB0-CFC68681D41F}"/>
              </a:ext>
            </a:extLst>
          </p:cNvPr>
          <p:cNvSpPr txBox="1">
            <a:spLocks noChangeArrowheads="1"/>
          </p:cNvSpPr>
          <p:nvPr/>
        </p:nvSpPr>
        <p:spPr bwMode="auto">
          <a:xfrm>
            <a:off x="2119313" y="3603625"/>
            <a:ext cx="130063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es-ES" altLang="es-CO" sz="6000">
                <a:solidFill>
                  <a:srgbClr val="002060"/>
                </a:solidFill>
                <a:latin typeface="Aharoni" pitchFamily="2" charset="0"/>
                <a:cs typeface="Aharoni" pitchFamily="2" charset="0"/>
              </a:rPr>
              <a:t>Los Proyectos de Acuerdo asignados a esta comisión en el primer y segundo semestre de la presente vigencia fiscal fueron veintidós (22), los cuales se detallan a continuación:</a:t>
            </a:r>
            <a:endParaRPr lang="es-CO" altLang="es-CO" sz="6000">
              <a:solidFill>
                <a:srgbClr val="002060"/>
              </a:solidFill>
              <a:latin typeface="Aharoni" pitchFamily="2" charset="0"/>
              <a:cs typeface="Aharoni" pitchFamily="2"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TotalTime>
  <Words>5590</Words>
  <Application>Microsoft Office PowerPoint</Application>
  <PresentationFormat>Personalizado</PresentationFormat>
  <Paragraphs>697</Paragraphs>
  <Slides>38</Slides>
  <Notes>0</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38</vt:i4>
      </vt:variant>
    </vt:vector>
  </HeadingPairs>
  <TitlesOfParts>
    <vt:vector size="53" baseType="lpstr">
      <vt:lpstr>Arial</vt:lpstr>
      <vt:lpstr>Brush Script MT</vt:lpstr>
      <vt:lpstr>Poppins Medium Bold</vt:lpstr>
      <vt:lpstr>Arial Unicode MS</vt:lpstr>
      <vt:lpstr>Bookman Old Style</vt:lpstr>
      <vt:lpstr>Century Gothic</vt:lpstr>
      <vt:lpstr>Poppins Medium</vt:lpstr>
      <vt:lpstr>Calibri</vt:lpstr>
      <vt:lpstr>Verdana</vt:lpstr>
      <vt:lpstr>Symbol</vt:lpstr>
      <vt:lpstr>Adam Script Light</vt:lpstr>
      <vt:lpstr>Aharoni</vt:lpstr>
      <vt:lpstr>Wingdings</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Rendición de Cuentas - 2do Semestre</dc:title>
  <dc:creator>ADMIN</dc:creator>
  <cp:lastModifiedBy>rosaamelia maciasseguanes</cp:lastModifiedBy>
  <cp:revision>43</cp:revision>
  <dcterms:created xsi:type="dcterms:W3CDTF">2006-08-16T00:00:00Z</dcterms:created>
  <dcterms:modified xsi:type="dcterms:W3CDTF">2022-01-21T21:28:04Z</dcterms:modified>
</cp:coreProperties>
</file>