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3" r:id="rId18"/>
    <p:sldId id="274" r:id="rId19"/>
    <p:sldId id="277" r:id="rId20"/>
    <p:sldId id="275" r:id="rId21"/>
    <p:sldId id="276" r:id="rId22"/>
    <p:sldId id="278" r:id="rId23"/>
    <p:sldId id="279" r:id="rId24"/>
    <p:sldId id="280" r:id="rId25"/>
  </p:sldIdLst>
  <p:sldSz cx="18288000" cy="10287000"/>
  <p:notesSz cx="6858000" cy="9144000"/>
  <p:embeddedFontLst>
    <p:embeddedFont>
      <p:font typeface="Adam Script Light" pitchFamily="2" charset="-78"/>
      <p:regular r:id="rId27"/>
    </p:embeddedFont>
    <p:embeddedFont>
      <p:font typeface="Arial Rounded MT Bold" panose="020F0704030504030204" pitchFamily="3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Poppins Medium Bold" panose="02000000000000000000" pitchFamily="2" charset="0"/>
      <p:regular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notesMaster" Target="notesMasters/notesMaster1.xml" /><Relationship Id="rId39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font" Target="fonts/font8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font" Target="fonts/font7.fntdata" /><Relationship Id="rId38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font" Target="fonts/font3.fntdata" /><Relationship Id="rId4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font" Target="fonts/font6.fntdata" /><Relationship Id="rId37" Type="http://schemas.openxmlformats.org/officeDocument/2006/relationships/font" Target="fonts/font11.fntdata" /><Relationship Id="rId40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font" Target="fonts/font2.fntdata" /><Relationship Id="rId36" Type="http://schemas.openxmlformats.org/officeDocument/2006/relationships/font" Target="fonts/font10.fntdata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font" Target="fonts/font5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font" Target="fonts/font1.fntdata" /><Relationship Id="rId30" Type="http://schemas.openxmlformats.org/officeDocument/2006/relationships/font" Target="fonts/font4.fntdata" /><Relationship Id="rId35" Type="http://schemas.openxmlformats.org/officeDocument/2006/relationships/font" Target="fonts/font9.fnt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354C1-ECE3-4F85-B1D2-3310218EA8E4}" type="datetimeFigureOut">
              <a:rPr lang="es-CO" smtClean="0"/>
              <a:t>15/12/2021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6BE6B-5192-48D0-9668-CDCD56F258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7000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6BE6B-5192-48D0-9668-CDCD56F258B3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635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sv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8.xml" /><Relationship Id="rId4" Type="http://schemas.openxmlformats.org/officeDocument/2006/relationships/image" Target="../media/image3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9.xml" /><Relationship Id="rId4" Type="http://schemas.openxmlformats.org/officeDocument/2006/relationships/image" Target="../media/image3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10.xml" /><Relationship Id="rId4" Type="http://schemas.openxmlformats.org/officeDocument/2006/relationships/image" Target="../media/image3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11.xml" /><Relationship Id="rId4" Type="http://schemas.openxmlformats.org/officeDocument/2006/relationships/image" Target="../media/image3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12.xml" /><Relationship Id="rId4" Type="http://schemas.openxmlformats.org/officeDocument/2006/relationships/image" Target="../media/image3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13.xml" /><Relationship Id="rId4" Type="http://schemas.openxmlformats.org/officeDocument/2006/relationships/image" Target="../media/image3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14.xml" /><Relationship Id="rId4" Type="http://schemas.openxmlformats.org/officeDocument/2006/relationships/image" Target="../media/image3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15.xml" /><Relationship Id="rId4" Type="http://schemas.openxmlformats.org/officeDocument/2006/relationships/image" Target="../media/image3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16.xml" /><Relationship Id="rId4" Type="http://schemas.openxmlformats.org/officeDocument/2006/relationships/image" Target="../media/image3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17.xml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1.xml" /><Relationship Id="rId4" Type="http://schemas.openxmlformats.org/officeDocument/2006/relationships/image" Target="../media/image3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18.xml" /><Relationship Id="rId4" Type="http://schemas.openxmlformats.org/officeDocument/2006/relationships/image" Target="../media/image3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19.xml" /><Relationship Id="rId4" Type="http://schemas.openxmlformats.org/officeDocument/2006/relationships/image" Target="../media/image3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20.xml" /><Relationship Id="rId4" Type="http://schemas.openxmlformats.org/officeDocument/2006/relationships/image" Target="../media/image3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21.xml" /><Relationship Id="rId4" Type="http://schemas.openxmlformats.org/officeDocument/2006/relationships/image" Target="../media/image3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22.xm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 /><Relationship Id="rId3" Type="http://schemas.openxmlformats.org/officeDocument/2006/relationships/image" Target="../media/image3.png" /><Relationship Id="rId7" Type="http://schemas.openxmlformats.org/officeDocument/2006/relationships/image" Target="../media/image9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8.png" /><Relationship Id="rId5" Type="http://schemas.openxmlformats.org/officeDocument/2006/relationships/image" Target="../media/image7.png" /><Relationship Id="rId4" Type="http://schemas.openxmlformats.org/officeDocument/2006/relationships/image" Target="../media/image6.png" /><Relationship Id="rId9" Type="http://schemas.openxmlformats.org/officeDocument/2006/relationships/image" Target="../media/image11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2.xml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3.xml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4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5.xml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6.xml" /><Relationship Id="rId4" Type="http://schemas.openxmlformats.org/officeDocument/2006/relationships/image" Target="../media/image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7.xml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88" r="20388"/>
          <a:stretch>
            <a:fillRect/>
          </a:stretch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3270925">
            <a:off x="-3397679" y="152060"/>
            <a:ext cx="18947486" cy="13960650"/>
          </a:xfrm>
          <a:prstGeom prst="rect">
            <a:avLst/>
          </a:prstGeom>
          <a:solidFill>
            <a:srgbClr val="098C4A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661847"/>
            <a:ext cx="1930153" cy="193015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3044415"/>
            <a:ext cx="9741488" cy="5590325"/>
            <a:chOff x="0" y="0"/>
            <a:chExt cx="12988651" cy="7453767"/>
          </a:xfrm>
        </p:grpSpPr>
        <p:sp>
          <p:nvSpPr>
            <p:cNvPr id="6" name="TextBox 6"/>
            <p:cNvSpPr txBox="1"/>
            <p:nvPr/>
          </p:nvSpPr>
          <p:spPr>
            <a:xfrm>
              <a:off x="0" y="6485055"/>
              <a:ext cx="12988651" cy="968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19"/>
                </a:lnSpc>
              </a:pPr>
              <a:r>
                <a:rPr lang="en-US" sz="4299" spc="85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33350"/>
              <a:ext cx="12988651" cy="5747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609"/>
                </a:lnSpc>
              </a:pPr>
              <a:r>
                <a:rPr lang="en-US" sz="15099" spc="226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>
                <a:lnSpc>
                  <a:spcPts val="16609"/>
                </a:lnSpc>
              </a:pPr>
              <a:r>
                <a:rPr lang="en-US" sz="15099" spc="226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14459">
            <a:off x="979104" y="7555609"/>
            <a:ext cx="11072177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t="10762" b="10762"/>
          <a:stretch>
            <a:fillRect/>
          </a:stretch>
        </p:blipFill>
        <p:spPr>
          <a:xfrm>
            <a:off x="47625" y="8921333"/>
            <a:ext cx="16673088" cy="136566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5238828" y="-2395787"/>
            <a:ext cx="5657850" cy="565785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70458" y="3773085"/>
            <a:ext cx="2180775" cy="31265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0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3DEC1B7D-C008-444F-A616-926B2884B469}"/>
              </a:ext>
            </a:extLst>
          </p:cNvPr>
          <p:cNvSpPr txBox="1">
            <a:spLocks/>
          </p:cNvSpPr>
          <p:nvPr/>
        </p:nvSpPr>
        <p:spPr>
          <a:xfrm>
            <a:off x="3298252" y="629043"/>
            <a:ext cx="10821688" cy="1930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MX" sz="4800" b="1" dirty="0">
                <a:latin typeface="Arial Rounded MT Bold" panose="020F0704030504030204" pitchFamily="34" charset="0"/>
              </a:rPr>
            </a:br>
            <a:r>
              <a:rPr lang="es-MX" sz="4800" b="1" dirty="0">
                <a:latin typeface="Arial Rounded MT Bold" panose="020F0704030504030204" pitchFamily="34" charset="0"/>
              </a:rPr>
              <a:t>PROYECTOS DE ACUERDO ASIGNADOS A LA COMISIÓN</a:t>
            </a:r>
            <a:br>
              <a:rPr lang="es-CO" sz="4800" b="1" dirty="0">
                <a:latin typeface="Arial Rounded MT Bold" panose="020F0704030504030204" pitchFamily="34" charset="0"/>
              </a:rPr>
            </a:br>
            <a:endParaRPr lang="es-CO" sz="4800" dirty="0">
              <a:latin typeface="Arial Rounded MT Bold" panose="020F07040305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E1D9FEC-5A57-4C10-BC4B-3882F3846F41}"/>
              </a:ext>
            </a:extLst>
          </p:cNvPr>
          <p:cNvSpPr txBox="1"/>
          <p:nvPr/>
        </p:nvSpPr>
        <p:spPr>
          <a:xfrm>
            <a:off x="1028700" y="2710514"/>
            <a:ext cx="161544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SzPct val="100000"/>
              <a:buFont typeface="+mj-lt"/>
              <a:buAutoNum type="arabicPeriod" startAt="16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102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"POR MEDIO DEL CUAL SE BUSCA INSTITUCIONALIZAR LAS PRÁCTICAS DE PARTO HUMANIZADO EN EL SISTEMA DE SALUD DEL DISTRITO Y CULTURAL DE CARTAGENA DE INDIAS Y SE DICTAN OTRAS DISPOSICIONES"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Kattya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Mendoza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Saleme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(Coordinadora), Carolina Lozano Benitorevollo, Gloria Estrada Benavides, Liliana Suarez Betancourt.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17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103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"POR MEDIO DEL CUAL SE DEROGAN EL ACUERDO DISTRITAL 024 DE 1994 Y EL ARTÍCULO 11 DEL ACUERDO 009 DE 2011"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Javier Julio Bejarano (Coordinador),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Kattya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Mendoza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Saleme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Carolina Lozano Benitorevollo. 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18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104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“POR MEDIO DEL CUAL SE BUSCA LA ADOPCIÓN DE UN PLAN DE EMPLEO DIGNO Y/O RECONVERSIÓN LABORAL PARA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MOTOTRABAJADORES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Y MOTOTAXISTAS EN EL DISTRITO TURÍSTICO Y CULTURAL DE CARTAGENA DE INDIAS Y SE DICTAN OTRAS DISPOSICIONES”.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César Pión González (Coordinador), Rodrigo Reyes Pereira,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Luder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Ariza Sanmartín.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35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8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3DEC1B7D-C008-444F-A616-926B2884B469}"/>
              </a:ext>
            </a:extLst>
          </p:cNvPr>
          <p:cNvSpPr txBox="1">
            <a:spLocks/>
          </p:cNvSpPr>
          <p:nvPr/>
        </p:nvSpPr>
        <p:spPr>
          <a:xfrm>
            <a:off x="3298252" y="629043"/>
            <a:ext cx="10821688" cy="1930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MX" sz="4800" b="1" dirty="0">
                <a:latin typeface="Arial Rounded MT Bold" panose="020F0704030504030204" pitchFamily="34" charset="0"/>
              </a:rPr>
            </a:br>
            <a:r>
              <a:rPr lang="es-MX" sz="4800" b="1" dirty="0">
                <a:latin typeface="Arial Rounded MT Bold" panose="020F0704030504030204" pitchFamily="34" charset="0"/>
              </a:rPr>
              <a:t>PROYECTOS DE ACUERDO ASIGNADOS A LA COMISIÓN</a:t>
            </a:r>
            <a:br>
              <a:rPr lang="es-CO" sz="4800" b="1" dirty="0">
                <a:latin typeface="Arial Rounded MT Bold" panose="020F0704030504030204" pitchFamily="34" charset="0"/>
              </a:rPr>
            </a:br>
            <a:endParaRPr lang="es-CO" sz="4800" dirty="0">
              <a:latin typeface="Arial Rounded MT Bold" panose="020F07040305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E1D9FEC-5A57-4C10-BC4B-3882F3846F41}"/>
              </a:ext>
            </a:extLst>
          </p:cNvPr>
          <p:cNvSpPr txBox="1"/>
          <p:nvPr/>
        </p:nvSpPr>
        <p:spPr>
          <a:xfrm>
            <a:off x="1028700" y="2710514"/>
            <a:ext cx="161544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19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105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“POR MEDIO DEL CUAL SE CREA LA COMISIÓN DE TRÁNSITO Y PARTICIPACIÓN CIUDADANA EN LA CIUDAD DE CARTAGENA DE INDIAS –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CTPC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Fernando Niño Mendoza (Coordinador), Sergio Mendoza Castro,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Luder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Ariza Sanmartín.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20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106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“MEDIANTE EL CUAL SE MODIFICA EL NOMBRE DEL ESTADIO 8 DE DICIEMBRE DE PASACABALLOS, PARA DENOMINARLO “ESTADIO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RADHAMÉS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RAMOS SANTAMARÍA” COMO FORMA DE EXALTAR DE MANERA PÓSTUMA LA MEMORIA DEL CIUDADANO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RADHAMES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RAMOS SANTAMARÍA”.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Javier Julio Bejarano (Coordinador),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Kattya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Mendoza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Saleme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Rodrigo Reyes Pereira.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21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107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"POR LA CUAL SE ESTABLECE LA CÁTEDRA DE HISTORIA DE CARTAGENA DE INDIAS EN LA INSTITUCIONES EDUCATIVAS DEL DISTRITO DE CARTAGENA Y SE DICTAN OTRAS DISPOSICIONES".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Luder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Ariza Sanmartín (Coordinador), Carlos Barrios Gómez, David Caballero Rodríguez, Laureano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Curi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Zapata, Javier Julio Bejarano,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Kattya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Mendoza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Saleme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87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3DEC1B7D-C008-444F-A616-926B2884B469}"/>
              </a:ext>
            </a:extLst>
          </p:cNvPr>
          <p:cNvSpPr txBox="1">
            <a:spLocks/>
          </p:cNvSpPr>
          <p:nvPr/>
        </p:nvSpPr>
        <p:spPr>
          <a:xfrm>
            <a:off x="3298252" y="629043"/>
            <a:ext cx="10821688" cy="1930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MX" sz="4800" b="1" dirty="0">
                <a:latin typeface="Arial Rounded MT Bold" panose="020F0704030504030204" pitchFamily="34" charset="0"/>
              </a:rPr>
            </a:br>
            <a:r>
              <a:rPr lang="es-MX" sz="4800" b="1" dirty="0">
                <a:latin typeface="Arial Rounded MT Bold" panose="020F0704030504030204" pitchFamily="34" charset="0"/>
              </a:rPr>
              <a:t>PROYECTOS DE ACUERDO ASIGNADOS A LA COMISIÓN</a:t>
            </a:r>
            <a:br>
              <a:rPr lang="es-CO" sz="4800" b="1" dirty="0">
                <a:latin typeface="Arial Rounded MT Bold" panose="020F0704030504030204" pitchFamily="34" charset="0"/>
              </a:rPr>
            </a:br>
            <a:endParaRPr lang="es-CO" sz="4800" dirty="0">
              <a:latin typeface="Arial Rounded MT Bold" panose="020F07040305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E1D9FEC-5A57-4C10-BC4B-3882F3846F41}"/>
              </a:ext>
            </a:extLst>
          </p:cNvPr>
          <p:cNvSpPr txBox="1"/>
          <p:nvPr/>
        </p:nvSpPr>
        <p:spPr>
          <a:xfrm>
            <a:off x="1028700" y="2802674"/>
            <a:ext cx="161544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SzPct val="100000"/>
              <a:buFont typeface="+mj-lt"/>
              <a:buAutoNum type="arabicPeriod" startAt="22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109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"POR EL CUAL SE FOMENTA EL DESARROLLO SOCIOECONÓMICO Y CULTURAL A TRAVÉS DE LA ESTRATEGIA “CARTAGENA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BIOSEGURA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Y PROVECHOSA 24 HORAS”.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Luder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Ariza Sanmartín (Coordinador), Hernando Piña Elles, Wilson Toncel Ochoa, Carolina Lozano Benitorevollo, Javier Julio Bejarano, Laureano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Curi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Zapata.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23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110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"MEDIANTE EL CUAL SE PRIORIZA LA  ORGANIZACIÓN Y PROYECCIÓN DEL MERCADO  PÚBLICO  BAZURTO  COMO REACTIVADOR DE LA ECONOMÍA CARTAGENERA , REFORMULANDO Y CREANDO LA POLÍTICA PÚBLICA “ BAZURTO LA CARTA POST PANDÉMICA  QUE REDUCE LA NECESIDAD SOCIAL” PARA QUE ASÍ, SE INCREMENTE LA PROTECCIÓN Y ESTÍMULO A  LA ECONOMÍA, SALUD Y ORGANIZACIÓN  DE LOS  MINORISTAS  Y VENDEDORES  AMBULANTES  DE ABARROTES, ALIMENTOS  Y OTROS,   GARANTIZANDO TAMBIÉN  EL IMPULSO , ORGANIZACIÓN  Y  DIFUSIÓN DE  LAS ACTIVIDADES CULTURALES  Y GASTRONOMÍA CARIBEÑA  NACIDA  O DIFUNDIDA EN SU INTERIOR".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Laureano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Curi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Zapata (Coordinador), Sergio Mendoza Castro, Javier Julio Bejarano, Hernando Piña Elles.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55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0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3DEC1B7D-C008-444F-A616-926B2884B469}"/>
              </a:ext>
            </a:extLst>
          </p:cNvPr>
          <p:cNvSpPr txBox="1">
            <a:spLocks/>
          </p:cNvSpPr>
          <p:nvPr/>
        </p:nvSpPr>
        <p:spPr>
          <a:xfrm>
            <a:off x="3298252" y="629043"/>
            <a:ext cx="10821688" cy="1930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MX" sz="4800" b="1" dirty="0">
                <a:latin typeface="Arial Rounded MT Bold" panose="020F0704030504030204" pitchFamily="34" charset="0"/>
              </a:rPr>
            </a:br>
            <a:r>
              <a:rPr lang="es-MX" sz="4800" b="1" dirty="0">
                <a:latin typeface="Arial Rounded MT Bold" panose="020F0704030504030204" pitchFamily="34" charset="0"/>
              </a:rPr>
              <a:t>PROYECTOS DE ACUERDO ASIGNADOS A LA COMISIÓN</a:t>
            </a:r>
            <a:br>
              <a:rPr lang="es-CO" sz="4800" b="1" dirty="0">
                <a:latin typeface="Arial Rounded MT Bold" panose="020F0704030504030204" pitchFamily="34" charset="0"/>
              </a:rPr>
            </a:br>
            <a:endParaRPr lang="es-CO" sz="4800" dirty="0">
              <a:latin typeface="Arial Rounded MT Bold" panose="020F07040305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E1D9FEC-5A57-4C10-BC4B-3882F3846F41}"/>
              </a:ext>
            </a:extLst>
          </p:cNvPr>
          <p:cNvSpPr txBox="1"/>
          <p:nvPr/>
        </p:nvSpPr>
        <p:spPr>
          <a:xfrm>
            <a:off x="1524000" y="2710514"/>
            <a:ext cx="156591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24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111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“POR MEDIO DEL CUAL SE PROMUEVE EL USO EFICIENTE DEL PLÁSTICO A TRAVÉS DE LA GESTIÓN INTEGRAL DE LA CADENA PRODUCTIVA, EL FORTALECIMIENTO A LOS RECICLADORES DE LA CIUDAD DE ESTE MATERIAL, SE CREA EL PROGRAMA DE. FORTALECIMIENTO AL RECICLAJE Y EL APROVECHAMIENTO DEL PLÁSTICO”.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Javier Julio Bejarano (Coordinador), Oscar Marín Villalba.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25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113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"POR MEDIO DEL CUAL SE CREA EL CONSEJO DE PAZ, RECONCILIACIÓN, CONVIVENCIA Y DERECHOS HUMANOS DE CARTAGENA D. T Y C., Y SE DICTAN OTRAS DISPOSICIONES".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Luder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Ariza Sanmartín (Coordinador), Lewis Montero Polo, David Caballero Rodríguez,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Kattya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Mendoza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Saleme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228600" algn="just"/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59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F39373C-94EB-430B-B1A0-69F5AC21795D}"/>
              </a:ext>
            </a:extLst>
          </p:cNvPr>
          <p:cNvSpPr txBox="1">
            <a:spLocks/>
          </p:cNvSpPr>
          <p:nvPr/>
        </p:nvSpPr>
        <p:spPr>
          <a:xfrm>
            <a:off x="2958852" y="845355"/>
            <a:ext cx="11188965" cy="1930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5400" b="1" dirty="0">
                <a:solidFill>
                  <a:srgbClr val="002060"/>
                </a:solidFill>
                <a:latin typeface="Arial Rounded MT Bold" panose="020F0704030504030204" pitchFamily="34" charset="0"/>
                <a:cs typeface="Myanmar Text" panose="020B0502040204020203" pitchFamily="34" charset="0"/>
              </a:rPr>
              <a:t>TRÁMITE DE LOS PROYECTOS DE ACUERDOS RADICADOS</a:t>
            </a:r>
          </a:p>
        </p:txBody>
      </p:sp>
      <p:graphicFrame>
        <p:nvGraphicFramePr>
          <p:cNvPr id="14" name="Tabla 4">
            <a:extLst>
              <a:ext uri="{FF2B5EF4-FFF2-40B4-BE49-F238E27FC236}">
                <a16:creationId xmlns:a16="http://schemas.microsoft.com/office/drawing/2014/main" id="{A5A11C20-7673-44A2-9A15-DA4D0840B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068389"/>
              </p:ext>
            </p:extLst>
          </p:nvPr>
        </p:nvGraphicFramePr>
        <p:xfrm>
          <a:off x="3276600" y="3545404"/>
          <a:ext cx="11734800" cy="4644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67948247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7754439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4270236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48541592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03083437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18528674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27920429"/>
                    </a:ext>
                  </a:extLst>
                </a:gridCol>
              </a:tblGrid>
              <a:tr h="697369">
                <a:tc gridSpan="7"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latin typeface="Poppins Medium Bold" panose="020B0604020202020204" charset="0"/>
                          <a:cs typeface="Poppins Medium Bold" panose="020B0604020202020204" charset="0"/>
                        </a:rPr>
                        <a:t>RELACIÓN DE PROYECTOS DE ACUERDO RADICADOS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217800"/>
                  </a:ext>
                </a:extLst>
              </a:tr>
              <a:tr h="3249432">
                <a:tc>
                  <a:txBody>
                    <a:bodyPr/>
                    <a:lstStyle/>
                    <a:p>
                      <a:r>
                        <a:rPr lang="es-CO" sz="2800" dirty="0">
                          <a:latin typeface="Poppins Medium Bold" panose="020B0604020202020204" charset="0"/>
                          <a:cs typeface="Poppins Medium Bold" panose="020B0604020202020204" charset="0"/>
                        </a:rPr>
                        <a:t>TOTAL RADICADOS COMISIÓN 3A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800" kern="1200" dirty="0">
                          <a:solidFill>
                            <a:schemeClr val="dk1"/>
                          </a:solidFill>
                          <a:latin typeface="Poppins Medium Bold" panose="020B0604020202020204" charset="0"/>
                          <a:ea typeface="+mn-ea"/>
                          <a:cs typeface="Poppins Medium Bold" panose="020B0604020202020204" charset="0"/>
                        </a:rPr>
                        <a:t>APROBADOS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800" dirty="0">
                          <a:latin typeface="Poppins Medium Bold" panose="020B0604020202020204" charset="0"/>
                          <a:cs typeface="Poppins Medium Bold" panose="020B0604020202020204" charset="0"/>
                        </a:rPr>
                        <a:t>SANCIONADOS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800" dirty="0">
                          <a:latin typeface="Poppins Medium Bold" panose="020B0604020202020204" charset="0"/>
                          <a:cs typeface="Poppins Medium Bold" panose="020B0604020202020204" charset="0"/>
                        </a:rPr>
                        <a:t>A LA ESPERA DE SANCIÓN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800" dirty="0">
                          <a:latin typeface="Poppins Medium Bold" panose="020B0604020202020204" charset="0"/>
                          <a:cs typeface="Poppins Medium Bold" panose="020B0604020202020204" charset="0"/>
                        </a:rPr>
                        <a:t>ARCHIVADOS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800" dirty="0">
                          <a:latin typeface="Poppins Medium Bold" panose="020B0604020202020204" charset="0"/>
                          <a:cs typeface="Poppins Medium Bold" panose="020B0604020202020204" charset="0"/>
                        </a:rPr>
                        <a:t>RETIRADOS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800" dirty="0">
                          <a:latin typeface="Poppins Medium Bold" panose="020B0604020202020204" charset="0"/>
                          <a:cs typeface="Poppins Medium Bold" panose="020B0604020202020204" charset="0"/>
                        </a:rPr>
                        <a:t>PENDIENTES EN TRÁMITE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969281012"/>
                  </a:ext>
                </a:extLst>
              </a:tr>
              <a:tr h="697369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latin typeface="Poppins Medium Bold" panose="020B0604020202020204" charset="0"/>
                          <a:cs typeface="Poppins Medium Bold" panose="020B060402020202020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solidFill>
                            <a:schemeClr val="tx1"/>
                          </a:solidFill>
                          <a:latin typeface="Poppins Medium Bold" panose="020B0604020202020204" charset="0"/>
                          <a:cs typeface="Poppins Medium Bold" panose="020B060402020202020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latin typeface="Poppins Medium Bold" panose="020B0604020202020204" charset="0"/>
                          <a:cs typeface="Poppins Medium Bold" panose="020B060402020202020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latin typeface="Poppins Medium Bold" panose="020B0604020202020204" charset="0"/>
                          <a:cs typeface="Poppins Medium Bold" panose="020B060402020202020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latin typeface="Poppins Medium Bold" panose="020B0604020202020204" charset="0"/>
                          <a:cs typeface="Poppins Medium Bold" panose="020B060402020202020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latin typeface="Poppins Medium Bold" panose="020B0604020202020204" charset="0"/>
                          <a:cs typeface="Poppins Medium Bold" panose="020B060402020202020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latin typeface="Poppins Medium Bold" panose="020B0604020202020204" charset="0"/>
                          <a:cs typeface="Poppins Medium Bold" panose="020B060402020202020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241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98C4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78D3EA3-E335-4C30-B1D8-4A095B013341}"/>
              </a:ext>
            </a:extLst>
          </p:cNvPr>
          <p:cNvSpPr txBox="1">
            <a:spLocks/>
          </p:cNvSpPr>
          <p:nvPr/>
        </p:nvSpPr>
        <p:spPr>
          <a:xfrm>
            <a:off x="3321563" y="990410"/>
            <a:ext cx="11009894" cy="14489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800" b="1" dirty="0">
                <a:latin typeface="Arial Rounded MT Bold" panose="020F0704030504030204" pitchFamily="34" charset="0"/>
                <a:cs typeface="Myanmar Text" panose="020B0502040204020203" pitchFamily="34" charset="0"/>
              </a:rPr>
              <a:t>PROYECTOS DE ACUERDO CONVERTIDOS EN ACUERDO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866BED-0556-439F-B76E-878D58F6700C}"/>
              </a:ext>
            </a:extLst>
          </p:cNvPr>
          <p:cNvSpPr txBox="1">
            <a:spLocks/>
          </p:cNvSpPr>
          <p:nvPr/>
        </p:nvSpPr>
        <p:spPr>
          <a:xfrm>
            <a:off x="1676400" y="3401513"/>
            <a:ext cx="15468600" cy="28456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O" sz="2400" b="1" dirty="0">
              <a:latin typeface="Poppins Medium Bold" panose="020B0604020202020204" charset="0"/>
              <a:cs typeface="Poppins Medium Bold" panose="020B060402020202020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E94C4B9-8463-43D8-9691-1C7B30DE549F}"/>
              </a:ext>
            </a:extLst>
          </p:cNvPr>
          <p:cNvSpPr txBox="1"/>
          <p:nvPr/>
        </p:nvSpPr>
        <p:spPr>
          <a:xfrm>
            <a:off x="609600" y="2842238"/>
            <a:ext cx="169926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ct val="100000"/>
              <a:buFont typeface="+mj-lt"/>
              <a:buAutoNum type="arabicPeriod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065-070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“POR MEDIO DEL CUAL SE LE DA PRIORIDAD AL USO DE LA BICICLETA Y SE INSTITUCIONALIZA LA SEMANA DE LA BICICLETA “LA NOTA ES EN BICI” EN EL DISTRITO DE CARTAGENA Y SE DICTAN OTRAS DISPOSICIONES”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Convertido en Acuerdo 055 del 14 de mayo de 2021.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4958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2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074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“POR MEDIO DEL CUAL SE PROMUEVE LA CREACIÓN DE BECAS EN LAS INSTITUCIONES DE EDUCACIÓN SUPERIOR DE LA CIUDAD DE CARTAGENA, DIRIGIDAS A DEPORTISTAS SELECCIÓN CARTAGENA QUE HAYAN PARTICIPADO EN COMPETENCIAS NACIONALES”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Convertido en Acuerdo 062 del 01 de julio de 2021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3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075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“POR EL CUAL SE MODIFICA Y ADICIONA EL ACUERDO 014 DE 2018, “POR MEDIO DEL CUAL SE ESTABLECE EL REGLAMENTO INTERNO DEL CONCEJO DE CARTAGENA DE INDIAS, DISTRITO TURÍSTICO Y CULTURAL Y SE DICTAN OTRAS DISPOSICIONES”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Convertido en Acuerdo 053 del 11 de mayo de 2021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4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078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“POR MEDIO DEL CUAL SE HACE UNA EXALTA DE MANERA PÓSTUMA LA MEMORIA DE UN CIUDADANO CARTAGENERO Y POR TANTO SE DESIGNA SU NOMBRE A UN ESTADIO BEISBOL UBICADO EN EL BARRIO LOS CARACOLES CON EL NOMBRE “ESTADIO DE BEISBOL NELSON BLANCO TORRES”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Convertido en Acuerdo 061 del 06 de julio de 2021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47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0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98C4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78D3EA3-E335-4C30-B1D8-4A095B013341}"/>
              </a:ext>
            </a:extLst>
          </p:cNvPr>
          <p:cNvSpPr txBox="1">
            <a:spLocks/>
          </p:cNvSpPr>
          <p:nvPr/>
        </p:nvSpPr>
        <p:spPr>
          <a:xfrm>
            <a:off x="3321563" y="885963"/>
            <a:ext cx="11009894" cy="14489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800" b="1" dirty="0">
                <a:latin typeface="Arial Rounded MT Bold" panose="020F0704030504030204" pitchFamily="34" charset="0"/>
                <a:cs typeface="Myanmar Text" panose="020B0502040204020203" pitchFamily="34" charset="0"/>
              </a:rPr>
              <a:t>PROYECTOS DE ACUERDO CONVERTIDOS EN ACUERDO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866BED-0556-439F-B76E-878D58F6700C}"/>
              </a:ext>
            </a:extLst>
          </p:cNvPr>
          <p:cNvSpPr txBox="1">
            <a:spLocks/>
          </p:cNvSpPr>
          <p:nvPr/>
        </p:nvSpPr>
        <p:spPr>
          <a:xfrm>
            <a:off x="1676400" y="3401513"/>
            <a:ext cx="15468600" cy="28456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O" sz="2400" b="1" dirty="0">
              <a:latin typeface="Poppins Medium Bold" panose="020B0604020202020204" charset="0"/>
              <a:cs typeface="Poppins Medium Bold" panose="020B060402020202020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E94C4B9-8463-43D8-9691-1C7B30DE549F}"/>
              </a:ext>
            </a:extLst>
          </p:cNvPr>
          <p:cNvSpPr txBox="1"/>
          <p:nvPr/>
        </p:nvSpPr>
        <p:spPr>
          <a:xfrm>
            <a:off x="1028700" y="2933700"/>
            <a:ext cx="164211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buSzPct val="100000"/>
              <a:buFont typeface="+mj-lt"/>
              <a:buAutoNum type="arabicPeriod" startAt="5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079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“POR MEDIO DEL CUAL SE DENOMINA LA PLAZA JUDITH PINEDO PORTO DE GONZÁLEZ A LA PLAZA UBICADA EN LA CALLE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BALOCO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AL FRENTE DE LA CASA DE LA CULTURA Y SE DICTAN OTRAS DISPOSICIONES"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Convertido en Acuerdo 057 del 04 de junio de 2021.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6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084 "POR EL CUAL SE CONFORMA UN COMITÉ PARA EL DIÁLOGO SOCI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 E INCLUSIÓN QUE PERMITA LA CONSTRUCCIÓN DE BASES SÓLIDAS PARA LA PAZ URBANA Y RURAL DE CARTAGENA".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Convertido en Acuerdo 067 del 13 de agosto de 2021.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7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089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"POR EL CUAL SE ESTABLECE LA REALIZACIÓN DE 'LA FERIA POPULAR DEL LIBRO' EN LAS TRES LOCALIDADES DE CARTAGENA DE INDIAS"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Convertido en Acuerdo 076 del 30 de noviembre de 2021.</a:t>
            </a:r>
          </a:p>
          <a:p>
            <a:pPr algn="just"/>
            <a:endParaRPr lang="es-ES" sz="24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8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102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"POR MEDIO DEL CUAL SE BUSCA INSTITUCIONALIZAR LAS PRÁCTICAS DE PARTO HUMANIZADO EN EL SISTEMA DE SALUD DEL DISTRITO Y CULTURAL DE CARTAGENA DE INDIAS Y SE DICTAN OTRAS DISPOSICIONES".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Convertido en Acuerdo 081 del 7 de diciembre de 2021.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74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8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98C4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78D3EA3-E335-4C30-B1D8-4A095B013341}"/>
              </a:ext>
            </a:extLst>
          </p:cNvPr>
          <p:cNvSpPr txBox="1">
            <a:spLocks/>
          </p:cNvSpPr>
          <p:nvPr/>
        </p:nvSpPr>
        <p:spPr>
          <a:xfrm>
            <a:off x="3321563" y="973148"/>
            <a:ext cx="11009894" cy="14489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800" b="1" dirty="0">
                <a:latin typeface="Arial Rounded MT Bold" panose="020F0704030504030204" pitchFamily="34" charset="0"/>
                <a:cs typeface="Myanmar Text" panose="020B0502040204020203" pitchFamily="34" charset="0"/>
              </a:rPr>
              <a:t>PROYECTOS DE ACUERDO CONVERTIDOS EN ACUERDO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866BED-0556-439F-B76E-878D58F6700C}"/>
              </a:ext>
            </a:extLst>
          </p:cNvPr>
          <p:cNvSpPr txBox="1">
            <a:spLocks/>
          </p:cNvSpPr>
          <p:nvPr/>
        </p:nvSpPr>
        <p:spPr>
          <a:xfrm>
            <a:off x="1676400" y="3401513"/>
            <a:ext cx="15468600" cy="28456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O" sz="2400" b="1" dirty="0">
              <a:latin typeface="Poppins Medium Bold" panose="020B0604020202020204" charset="0"/>
              <a:cs typeface="Poppins Medium Bold" panose="020B060402020202020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E94C4B9-8463-43D8-9691-1C7B30DE549F}"/>
              </a:ext>
            </a:extLst>
          </p:cNvPr>
          <p:cNvSpPr txBox="1"/>
          <p:nvPr/>
        </p:nvSpPr>
        <p:spPr>
          <a:xfrm>
            <a:off x="723900" y="2575343"/>
            <a:ext cx="1684020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9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103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"POR MEDIO DEL CUAL SE DEROGAN EL ACUERDO DISTRITAL 024 DE 1994 Y EL ARTÍCULO 11 DEL ACUERDO 009 DE 2011".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>
              <a:buSzPts val="1200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Convertido en Acuerdo 079 del 2 de diciembre de 2021.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10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105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“POR MEDIO DEL CUAL SE CREA LA COMISIÓN DE TRÁNSITO Y PARTICIPACIÓN CIUDADANA EN LA CIUDAD DE CARTAGENA DE INDIAS –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CTPC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Convertido en Acuerdo 080 del 2 de diciembre de 2021.</a:t>
            </a:r>
          </a:p>
          <a:p>
            <a:pPr marL="228600"/>
            <a:endParaRPr lang="es-ES" sz="24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11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106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“MEDIANTE EL CUAL SE MODIFICA EL NOMBRE DEL ESTADIO 8 DE DICIEMBRE DE PASACABALLOS, PARA DENOMINARLO “ESTADIO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RADHAMÉS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RAMOS SANTAMARÍA” COMO FORMA DE EXALTAR DE MANERA P LA MEMORIA DEL CIUDADANO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RADHAMÉS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RAMOS SANTAMARÍA”.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Convertido en Acuerdo 078 del 2 de diciembre de 2021.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12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107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"POR LA CUAL SE ESTABLECE LA CÁTEDRA DE HISTORIA DE CARTAGENA DE INDIAS EN LA INSTITUCIONES EDUCATIVAS DEL DISTRITO DE CARTAGENA Y SE DICTAN OTRAS DISPOSICIONES".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Convertido en Acuerdo 082 del 7 de diciembre de 2021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00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F39373C-94EB-430B-B1A0-69F5AC21795D}"/>
              </a:ext>
            </a:extLst>
          </p:cNvPr>
          <p:cNvSpPr txBox="1">
            <a:spLocks/>
          </p:cNvSpPr>
          <p:nvPr/>
        </p:nvSpPr>
        <p:spPr>
          <a:xfrm>
            <a:off x="2958853" y="878168"/>
            <a:ext cx="11887200" cy="1930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800" b="1" dirty="0">
                <a:latin typeface="Arial Rounded MT Bold" panose="020F0704030504030204" pitchFamily="34" charset="0"/>
                <a:cs typeface="Myanmar Text" panose="020B0502040204020203" pitchFamily="34" charset="0"/>
              </a:rPr>
              <a:t>PROYECTOS DE ACUERDO A LA ESPERA DE SANCIÓN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A3B8FBB-E6D2-48DC-880E-60B6F638EEC4}"/>
              </a:ext>
            </a:extLst>
          </p:cNvPr>
          <p:cNvSpPr txBox="1"/>
          <p:nvPr/>
        </p:nvSpPr>
        <p:spPr>
          <a:xfrm>
            <a:off x="747557" y="3147735"/>
            <a:ext cx="161925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buSzPct val="100000"/>
              <a:buFont typeface="+mj-lt"/>
              <a:buAutoNum type="arabicPeriod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099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"POR EL CUAL SE MODIFICA EL ACUERDO 003 DE ABRIL 23 DE 2007 Y SE ADICIONA EL DÍA PRIMERO DE NOVIEMBRE DE CADA AÑO, COMO EL DÍA DE LA ALIMENTACIÓN DE NIÑOS, NIÑAS Y ADOLESCENTES EN EL DISTRITO".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2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109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"POR EL CUAL SE FOMENTA EL DESARROLLO SOCIOECONÓMICO Y CULTURAL A TRAVÉS DE LA ESTRATEGIA “CARTAGENA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BIOSEGURA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Y PROVECHOSA 24 HORAS”.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3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111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“POR MEDIO DEL CUAL SE PROMUEVE EL USO EFICIENTE DEL PLÁSTICO A TRAVÉS DE LA GESTIÓN INTEGRAL DE LA CADENA PRODUCTIVA, EL FORTALECIMIENTO A LOS RECICLADORES DE LA CIUDAD DE ESTE MATERIAL, SE CREA EL PROGRAMA DE. FORTALECIMIENTO AL RECICLAJE Y EL APROVECHAMIENTO DEL PLÁSTICO”.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4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113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"POR MEDIO DEL CUAL SE CREA EL CONSEJO DE PAZ, RECONCILIACIÓN, CONVIVENCIA Y DERECHOS HUMANOS DE CARTAGENA D. T Y C., Y SE DICTAN OTRAS DISPOSICIONES".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76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0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98C4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78D3EA3-E335-4C30-B1D8-4A095B013341}"/>
              </a:ext>
            </a:extLst>
          </p:cNvPr>
          <p:cNvSpPr txBox="1">
            <a:spLocks/>
          </p:cNvSpPr>
          <p:nvPr/>
        </p:nvSpPr>
        <p:spPr>
          <a:xfrm>
            <a:off x="3307545" y="1062258"/>
            <a:ext cx="11009894" cy="14489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800" b="1" dirty="0">
                <a:latin typeface="Arial Rounded MT Bold" panose="020F0704030504030204" pitchFamily="34" charset="0"/>
                <a:cs typeface="Myanmar Text" panose="020B0502040204020203" pitchFamily="34" charset="0"/>
              </a:rPr>
              <a:t>PROYECTOS DE ACUERDO ARCHIVADOS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866BED-0556-439F-B76E-878D58F6700C}"/>
              </a:ext>
            </a:extLst>
          </p:cNvPr>
          <p:cNvSpPr txBox="1">
            <a:spLocks/>
          </p:cNvSpPr>
          <p:nvPr/>
        </p:nvSpPr>
        <p:spPr>
          <a:xfrm>
            <a:off x="895350" y="3134228"/>
            <a:ext cx="16497300" cy="5194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buSzPct val="100000"/>
              <a:buFont typeface="+mj-lt"/>
              <a:buAutoNum type="arabicPeriod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092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¨POR EL CUAL SE MODIFICA LA ESTRUCTURA ADMINISTRATIVA DE LA PERSONERÍA DISTRITAL DE CARTAGENA DE INDIAS Y SE DETERMINAN LAS FUNCIONES DE SUS DEPENDENCIAS"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Proyecto de Acuerdo no fue aprobado en primer debate en la Comisión Tercera.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2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110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"MEDIANTE EL CUAL SE PRIORIZA LA  ORGANIZACIÓN Y PROYECCIÓN DEL MERCADO  PÚBLICO  BAZURTO  COMO REACTIVADOR DE LA ECONOMÍA CARTAGENERA , REFORMULANDO Y CREANDO LA POLÍTICA PÚBLICA “ BAZURTO LA CARTA POST PANDÉMICA  QUE REDUCE LA NECESIDAD SOCIAL” PARA QUE ASÍ, SE INCREMENTE LA PROTECCIÓN Y ESTÍMULO A  LA ECONOMÍA, SALUD Y ORGANIZACIÓN  DE LOS  MINORISTAS  Y VENDEDORES  AMBULANTES  DE ABARROTES, ALIMENTOS  Y OTROS,   GARANTIZANDO TAMBIÉN  EL IMPULSO , ORGANIZACIÓN  Y  DIFUSIÓN DE  LAS ACTIVIDADES CULTURALES  Y GASTRONOMÍA CARIBEÑA  NACIDA  O DIFUNDIDA EN SU INTERIOR."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algn="just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impacto fiscal del proyecto de Acuerdo indica que no tiene viabilidad financiera.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 algn="just">
              <a:buSzPts val="1200"/>
              <a:buFont typeface="+mj-lt"/>
              <a:buAutoNum type="arabicPeriod" startAt="2"/>
            </a:pP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15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F39373C-94EB-430B-B1A0-69F5AC21795D}"/>
              </a:ext>
            </a:extLst>
          </p:cNvPr>
          <p:cNvSpPr txBox="1">
            <a:spLocks/>
          </p:cNvSpPr>
          <p:nvPr/>
        </p:nvSpPr>
        <p:spPr>
          <a:xfrm>
            <a:off x="1993776" y="3897835"/>
            <a:ext cx="14935200" cy="28162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6000" b="1" dirty="0">
                <a:solidFill>
                  <a:srgbClr val="002060"/>
                </a:solidFill>
                <a:latin typeface="Arial Rounded MT Bold" panose="020F0704030504030204" pitchFamily="34" charset="0"/>
                <a:cs typeface="Myanmar Text" panose="020B0502040204020203" pitchFamily="34" charset="0"/>
              </a:rPr>
              <a:t>COMISIÓN TERCERA O ADMINISTRATIVA Y DE ASUNTOS GENERALES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8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98C4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78D3EA3-E335-4C30-B1D8-4A095B013341}"/>
              </a:ext>
            </a:extLst>
          </p:cNvPr>
          <p:cNvSpPr txBox="1">
            <a:spLocks/>
          </p:cNvSpPr>
          <p:nvPr/>
        </p:nvSpPr>
        <p:spPr>
          <a:xfrm>
            <a:off x="3307545" y="1062258"/>
            <a:ext cx="11009894" cy="14489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800" b="1" dirty="0">
                <a:latin typeface="Arial Rounded MT Bold" panose="020F0704030504030204" pitchFamily="34" charset="0"/>
                <a:cs typeface="Myanmar Text" panose="020B0502040204020203" pitchFamily="34" charset="0"/>
              </a:rPr>
              <a:t>PROYECTOS DE ACUERDO RETIRADOS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866BED-0556-439F-B76E-878D58F6700C}"/>
              </a:ext>
            </a:extLst>
          </p:cNvPr>
          <p:cNvSpPr txBox="1">
            <a:spLocks/>
          </p:cNvSpPr>
          <p:nvPr/>
        </p:nvSpPr>
        <p:spPr>
          <a:xfrm>
            <a:off x="1036721" y="3063571"/>
            <a:ext cx="16497300" cy="69194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buSzPct val="100000"/>
              <a:buFont typeface="+mj-lt"/>
              <a:buAutoNum type="arabicPeriod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067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“POR MEDIO DEL CUAL SE CREAN LAS CASAS DE LA JUVENTUD EN EL DISTRITO DE CARTAGENA DE INDIAS’’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Proyecto de Acuerdo retirado por el autor antes del estudio de la ponencia de segundo debate.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2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073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“POR MEDIO DEL CUAL SE MODIFICA ACUERDO 028 DE 2004, POR EL CUAL SE REGLAMENTA EL SISTEMA DE PASANTÍAS EN LA ADMINISTRACIÓN DISTRITAL DE CARTAGENA DE INDIAS."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Autor del Proyecto de Acuerdo solicita retiro a la plenaria antes del estudio de la ponencia de segundo  debate.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3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077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“POR EL CUAL SE CREA EL PROGRAMA DE PROMOCIÓN Y DEBATE DE POLÍTICAS PÚBLICAS EN EL CONCEJO DISTRITAL DE CARTAGENA DE INDIAS, DENOMINADO “CONCEJO DE CARTAGENA EN AULA ABIERTA PARA LA FORMACIÓN CIUDADANA”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retirado por el autor antes de la realización del estudio en Comisión Tercera.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4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081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"POR MEDIO DEL CUAL LA CALLE REAL DE MANGA CAMBIA DE NOMBRE A TERESITA ROMÁN DE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ZUREK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retirado por el autor antes de la realización de la Audiencia Pública.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SzPts val="1200"/>
              <a:buFont typeface="Wingdings" panose="05000000000000000000" pitchFamily="2" charset="2"/>
              <a:buChar char=""/>
            </a:pP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51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98C4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78D3EA3-E335-4C30-B1D8-4A095B013341}"/>
              </a:ext>
            </a:extLst>
          </p:cNvPr>
          <p:cNvSpPr txBox="1">
            <a:spLocks/>
          </p:cNvSpPr>
          <p:nvPr/>
        </p:nvSpPr>
        <p:spPr>
          <a:xfrm>
            <a:off x="3307545" y="1062258"/>
            <a:ext cx="11009894" cy="14489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800" b="1" dirty="0">
                <a:latin typeface="Arial Rounded MT Bold" panose="020F0704030504030204" pitchFamily="34" charset="0"/>
                <a:cs typeface="Myanmar Text" panose="020B0502040204020203" pitchFamily="34" charset="0"/>
              </a:rPr>
              <a:t>PROYECTOS DE ACUERDO RETIRADOS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866BED-0556-439F-B76E-878D58F6700C}"/>
              </a:ext>
            </a:extLst>
          </p:cNvPr>
          <p:cNvSpPr txBox="1">
            <a:spLocks/>
          </p:cNvSpPr>
          <p:nvPr/>
        </p:nvSpPr>
        <p:spPr>
          <a:xfrm>
            <a:off x="1028700" y="3086100"/>
            <a:ext cx="16230600" cy="43012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5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096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“POR MEDIO DEL CUAL SE BUSCA MEJORAR LA PRESTACIÓN DEL SERVICIO DE TAXIS A TRAVÉS DE CAPACITACIONES CERTIFICADAS Y LA IMPLEMENTACIÓN DE TECNOLOGÍAS PARA TARIFAS JUSTAS A LOS USUARIOS EN EL DISTRITO TURÍSTICO Y CULTURAL DE CARTAGENA DE INDIAS Y SE DICTAN OTRAS DISPOSICIONES”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retirado por el autor antes del estudio de la ponencia de segundo debate.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6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104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“POR MEDIO DEL CUAL SE BUSCA LA ADOPCIÓN DE UN PLAN DE EMPLEO DIGNO Y/O RECONVERSIÓN LABORAL PARA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MOTOTRABAJADORES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Y MOTOTAXISTAS EN EL DISTRITO TURÍSTICO Y CULTURAL DE CARTAGENA DE INDIAS Y SE DICTAN OTRAS DISPOSICIONES”.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retirado por el autor antes del estudio en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Comisión Tercera.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62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98C4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F7F25A66-A1C3-4AEB-A876-32D910A4AA30}"/>
              </a:ext>
            </a:extLst>
          </p:cNvPr>
          <p:cNvSpPr txBox="1">
            <a:spLocks/>
          </p:cNvSpPr>
          <p:nvPr/>
        </p:nvSpPr>
        <p:spPr>
          <a:xfrm>
            <a:off x="2732858" y="3453552"/>
            <a:ext cx="12822283" cy="26067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6000" b="1" dirty="0">
                <a:solidFill>
                  <a:srgbClr val="002060"/>
                </a:solidFill>
                <a:latin typeface="Arial Rounded MT Bold" panose="020F0704030504030204" pitchFamily="34" charset="0"/>
                <a:cs typeface="Myanmar Text" panose="020B0502040204020203" pitchFamily="34" charset="0"/>
              </a:rPr>
              <a:t>SESIONES DE COMISIÓN</a:t>
            </a:r>
            <a:br>
              <a:rPr lang="es-CO" sz="6000" b="1" dirty="0">
                <a:solidFill>
                  <a:srgbClr val="002060"/>
                </a:solidFill>
                <a:latin typeface="Arial Rounded MT Bold" panose="020F0704030504030204" pitchFamily="34" charset="0"/>
                <a:cs typeface="Myanmar Text" panose="020B0502040204020203" pitchFamily="34" charset="0"/>
              </a:rPr>
            </a:br>
            <a:r>
              <a:rPr lang="es-CO" sz="6000" b="1" dirty="0">
                <a:solidFill>
                  <a:srgbClr val="002060"/>
                </a:solidFill>
                <a:latin typeface="Arial Rounded MT Bold" panose="020F0704030504030204" pitchFamily="34" charset="0"/>
                <a:cs typeface="Myanmar Text" panose="020B0502040204020203" pitchFamily="34" charset="0"/>
              </a:rPr>
              <a:t>VIGENCIA 2021</a:t>
            </a:r>
          </a:p>
        </p:txBody>
      </p:sp>
    </p:spTree>
    <p:extLst>
      <p:ext uri="{BB962C8B-B14F-4D97-AF65-F5344CB8AC3E}">
        <p14:creationId xmlns:p14="http://schemas.microsoft.com/office/powerpoint/2010/main" val="2801884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0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98C4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B9866BED-0556-439F-B76E-878D58F6700C}"/>
              </a:ext>
            </a:extLst>
          </p:cNvPr>
          <p:cNvSpPr txBox="1">
            <a:spLocks/>
          </p:cNvSpPr>
          <p:nvPr/>
        </p:nvSpPr>
        <p:spPr>
          <a:xfrm>
            <a:off x="895350" y="2684756"/>
            <a:ext cx="16497300" cy="5265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O" sz="2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AUDIENCIAS PÚBLICAS PROYECTOS DE ACUERDO ASIGNADOS A LA COMISIÓN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O" sz="2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ESTUDIO DE PONENCIA DE PRIMER DEBATE A LOS PROYECTOS DE ACUERDO 065-070, 067,  073, 074, 075, 078, 079, 084</a:t>
            </a:r>
            <a:r>
              <a:rPr lang="es-CO" sz="24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089, 092, 099 102, 103, 105, 106, 107, 109, 110, 111 y 113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O" sz="2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VIGILANCIA INSTITUCIONES EDUCATIVAS OFICIALES DEL DISTRITO</a:t>
            </a:r>
          </a:p>
          <a:p>
            <a:pPr marL="0" indent="0" algn="just">
              <a:buNone/>
            </a:pPr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Sesión de Comisión y Mesa de Trabajo para hacer seguimiento al servicio de vigilancia y a la situación laboral de los vigilantes </a:t>
            </a:r>
          </a:p>
          <a:p>
            <a:pPr marL="0" indent="0" algn="just">
              <a:buNone/>
            </a:pPr>
            <a:endParaRPr lang="es-CO" sz="2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s-CO" sz="2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PLAN DE ALIMENTACIÓN ESCOLAR – </a:t>
            </a:r>
            <a:r>
              <a:rPr lang="es-CO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P.A.E</a:t>
            </a:r>
            <a:r>
              <a:rPr lang="es-CO" sz="2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Sesión de Comisión para el seguimiento a la ejecución del contrato del </a:t>
            </a:r>
            <a:r>
              <a:rPr lang="es-CO" sz="24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P.A.E</a:t>
            </a:r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., solicitud referente a documentación de Contratistas y al cronograma de entregas del </a:t>
            </a:r>
            <a:r>
              <a:rPr lang="es-CO" sz="24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P.A.E</a:t>
            </a:r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Solicitud de Actuación especial a la Contraloría Distrital </a:t>
            </a:r>
          </a:p>
          <a:p>
            <a:pPr marL="457200" lvl="0" indent="-457200" algn="just">
              <a:buSzPts val="1200"/>
              <a:buFont typeface="+mj-lt"/>
              <a:buAutoNum type="arabicPeriod" startAt="2"/>
            </a:pP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914CA6A-DD8C-493C-9E1D-37770F9043C1}"/>
              </a:ext>
            </a:extLst>
          </p:cNvPr>
          <p:cNvSpPr txBox="1">
            <a:spLocks/>
          </p:cNvSpPr>
          <p:nvPr/>
        </p:nvSpPr>
        <p:spPr>
          <a:xfrm>
            <a:off x="3962400" y="1174265"/>
            <a:ext cx="8759986" cy="12096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b="1" dirty="0">
                <a:latin typeface="Arial Rounded MT Bold" panose="020F0704030504030204" pitchFamily="34" charset="0"/>
              </a:rPr>
              <a:t>SESIONES DE COMISIÓN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218169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8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98C4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B9866BED-0556-439F-B76E-878D58F6700C}"/>
              </a:ext>
            </a:extLst>
          </p:cNvPr>
          <p:cNvSpPr txBox="1">
            <a:spLocks/>
          </p:cNvSpPr>
          <p:nvPr/>
        </p:nvSpPr>
        <p:spPr>
          <a:xfrm>
            <a:off x="1028700" y="2825490"/>
            <a:ext cx="16497300" cy="28610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just">
              <a:buNone/>
            </a:pPr>
            <a:endParaRPr lang="es-CO" sz="2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s-CO" sz="2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SEGUIMIENTO AL PLAN DE INTERVENTORÍA </a:t>
            </a:r>
            <a:r>
              <a:rPr lang="es-CO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E.S.E</a:t>
            </a:r>
            <a:r>
              <a:rPr lang="es-CO" sz="2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HOSPITAL LOCAL CARTAGENA DE INDIAS</a:t>
            </a:r>
          </a:p>
          <a:p>
            <a:pPr marL="0" indent="0" algn="just">
              <a:buNone/>
            </a:pP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s-CO" sz="2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SEGUIMIENTO A OCUPACIÓN DE CAMAS UCI EN EL DISTRITO DE CARTAGENA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s-CO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PROPOSICIÓN No 001DEBATE DE CONTROL POLÍTICO AL NOMBRAMIENTO DE LA GERENTE DE TRANSCARIBE.</a:t>
            </a:r>
            <a:endParaRPr lang="es-CO" sz="24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ts val="1200"/>
              <a:buFont typeface="+mj-lt"/>
              <a:buAutoNum type="arabicPeriod" startAt="2"/>
            </a:pP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914CA6A-DD8C-493C-9E1D-37770F9043C1}"/>
              </a:ext>
            </a:extLst>
          </p:cNvPr>
          <p:cNvSpPr txBox="1">
            <a:spLocks/>
          </p:cNvSpPr>
          <p:nvPr/>
        </p:nvSpPr>
        <p:spPr>
          <a:xfrm>
            <a:off x="3945673" y="966105"/>
            <a:ext cx="8759986" cy="12096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b="1" dirty="0">
                <a:latin typeface="Arial Rounded MT Bold" panose="020F0704030504030204" pitchFamily="34" charset="0"/>
              </a:rPr>
              <a:t>SESIONES DE COMISIÓN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3572844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74CD335-232D-450D-AED2-903ABFC55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1161" y="2427121"/>
            <a:ext cx="2111161" cy="2359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F69A4E3-2251-4CF4-A66E-09CB0C10E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237" y="2389342"/>
            <a:ext cx="2111161" cy="2359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0DACE8-A6D1-468C-9F3D-7F9F0BA15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62500" y="6388567"/>
            <a:ext cx="2111161" cy="2359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99351CC-AE83-4FC9-B80F-481EE33D4795}"/>
              </a:ext>
            </a:extLst>
          </p:cNvPr>
          <p:cNvSpPr txBox="1"/>
          <p:nvPr/>
        </p:nvSpPr>
        <p:spPr>
          <a:xfrm>
            <a:off x="914400" y="8913409"/>
            <a:ext cx="6270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CARLOS ALBERTO</a:t>
            </a:r>
          </a:p>
          <a:p>
            <a:pPr algn="ctr"/>
            <a:r>
              <a:rPr lang="en-US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BARRIOS GÓMEZ</a:t>
            </a:r>
            <a:endParaRPr lang="es-CO" sz="28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8684CB9-45B7-4C2D-9BA1-B9146CB164BF}"/>
              </a:ext>
            </a:extLst>
          </p:cNvPr>
          <p:cNvSpPr txBox="1"/>
          <p:nvPr/>
        </p:nvSpPr>
        <p:spPr>
          <a:xfrm>
            <a:off x="5407204" y="8893460"/>
            <a:ext cx="7473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buNone/>
            </a:pPr>
            <a:r>
              <a:rPr lang="en-US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DAVID BERNARDO</a:t>
            </a:r>
          </a:p>
          <a:p>
            <a:pPr marL="0" lvl="1" algn="ctr">
              <a:buNone/>
            </a:pPr>
            <a:r>
              <a:rPr lang="en-US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CABALLERO RODRÍGUEZ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40AAC2C-A8CA-4584-8212-46FCBD0E0412}"/>
              </a:ext>
            </a:extLst>
          </p:cNvPr>
          <p:cNvSpPr txBox="1"/>
          <p:nvPr/>
        </p:nvSpPr>
        <p:spPr>
          <a:xfrm>
            <a:off x="10657862" y="8801100"/>
            <a:ext cx="627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1" algn="ctr"/>
            <a:r>
              <a:rPr lang="en-US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LAUREANO MIGUEL </a:t>
            </a:r>
          </a:p>
          <a:p>
            <a:pPr marL="177800" lvl="1" algn="ctr"/>
            <a:r>
              <a:rPr lang="en-US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CURI ZAPATA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B930C45-A24D-47A9-9133-9174FCDDED1D}"/>
              </a:ext>
            </a:extLst>
          </p:cNvPr>
          <p:cNvSpPr txBox="1"/>
          <p:nvPr/>
        </p:nvSpPr>
        <p:spPr>
          <a:xfrm>
            <a:off x="1748755" y="4847507"/>
            <a:ext cx="39638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LUDER</a:t>
            </a:r>
            <a:r>
              <a:rPr lang="en-US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 MIGUEL ARIZA </a:t>
            </a:r>
            <a:r>
              <a:rPr lang="en-US" sz="28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SANMARTÍN</a:t>
            </a:r>
            <a:r>
              <a:rPr lang="en-US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 (</a:t>
            </a:r>
            <a:r>
              <a:rPr lang="es-CO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PRESIDENTE</a:t>
            </a:r>
            <a:r>
              <a:rPr lang="en-US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)</a:t>
            </a:r>
            <a:endParaRPr lang="es-CO" sz="28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F047371-F243-45A9-8FCD-600677892803}"/>
              </a:ext>
            </a:extLst>
          </p:cNvPr>
          <p:cNvSpPr txBox="1"/>
          <p:nvPr/>
        </p:nvSpPr>
        <p:spPr>
          <a:xfrm>
            <a:off x="7086600" y="4872103"/>
            <a:ext cx="39638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KATTYA</a:t>
            </a:r>
            <a:r>
              <a:rPr lang="en-US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 MARÍA MENDOZA </a:t>
            </a:r>
            <a:r>
              <a:rPr lang="en-US" sz="28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SALEME</a:t>
            </a:r>
            <a:endParaRPr lang="es-CO" sz="2800" dirty="0"/>
          </a:p>
          <a:p>
            <a:pPr algn="ctr"/>
            <a:r>
              <a:rPr lang="es-CO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(VICEPRESIDENTE)</a:t>
            </a:r>
            <a:endParaRPr lang="es-CO" sz="28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F2A3264-401F-43B9-B3DD-EE94039D21C1}"/>
              </a:ext>
            </a:extLst>
          </p:cNvPr>
          <p:cNvSpPr txBox="1"/>
          <p:nvPr/>
        </p:nvSpPr>
        <p:spPr>
          <a:xfrm>
            <a:off x="10282607" y="4807192"/>
            <a:ext cx="6270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JAVIER </a:t>
            </a:r>
          </a:p>
          <a:p>
            <a:pPr algn="ctr"/>
            <a:r>
              <a:rPr lang="en-US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JULIO BEJARANO</a:t>
            </a:r>
          </a:p>
          <a:p>
            <a:pPr algn="ctr"/>
            <a:r>
              <a:rPr lang="en-US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(</a:t>
            </a:r>
            <a:r>
              <a:rPr lang="es-CO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SECRETARIO</a:t>
            </a:r>
            <a:r>
              <a:rPr lang="en-US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)</a:t>
            </a:r>
            <a:endParaRPr lang="es-CO" sz="280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A4819AB-D273-4395-93EC-33CE145FF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754" y="2339580"/>
            <a:ext cx="2111161" cy="2482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6E0D9741-4AA9-4BE5-963F-3A466E996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37" y="6298172"/>
            <a:ext cx="2111163" cy="2482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8B3C1B2D-55B5-49AF-9F9A-C26BCB9F7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54" y="6318379"/>
            <a:ext cx="2163838" cy="2482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ítulo 1">
            <a:extLst>
              <a:ext uri="{FF2B5EF4-FFF2-40B4-BE49-F238E27FC236}">
                <a16:creationId xmlns:a16="http://schemas.microsoft.com/office/drawing/2014/main" id="{5A777E4E-1D81-4FE8-9C3F-7A5519AD7073}"/>
              </a:ext>
            </a:extLst>
          </p:cNvPr>
          <p:cNvSpPr txBox="1">
            <a:spLocks/>
          </p:cNvSpPr>
          <p:nvPr/>
        </p:nvSpPr>
        <p:spPr>
          <a:xfrm>
            <a:off x="3875618" y="744019"/>
            <a:ext cx="9363871" cy="1325563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8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INTEGRANTES  DE LA COMISIÓN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98C4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78D3EA3-E335-4C30-B1D8-4A095B013341}"/>
              </a:ext>
            </a:extLst>
          </p:cNvPr>
          <p:cNvSpPr txBox="1">
            <a:spLocks/>
          </p:cNvSpPr>
          <p:nvPr/>
        </p:nvSpPr>
        <p:spPr>
          <a:xfrm>
            <a:off x="3505201" y="2174933"/>
            <a:ext cx="11009894" cy="19301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6000" b="1" dirty="0">
                <a:solidFill>
                  <a:srgbClr val="002060"/>
                </a:solidFill>
                <a:latin typeface="Arial Rounded MT Bold" panose="020F0704030504030204" pitchFamily="34" charset="0"/>
                <a:cs typeface="Myanmar Text" panose="020B0502040204020203" pitchFamily="34" charset="0"/>
              </a:rPr>
              <a:t>PROYECTOS DE ACUERDO ASIGNADOS A LA COMISIÓN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9866BED-0556-439F-B76E-878D58F6700C}"/>
              </a:ext>
            </a:extLst>
          </p:cNvPr>
          <p:cNvSpPr txBox="1">
            <a:spLocks/>
          </p:cNvSpPr>
          <p:nvPr/>
        </p:nvSpPr>
        <p:spPr>
          <a:xfrm>
            <a:off x="1600200" y="4976235"/>
            <a:ext cx="15849600" cy="28456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proyectos de acuerdo asignados a la Comisión Tercera durante la vigencia 2021 fueron veinticinco (25), de los cuales, veintidós (22) fueron presentados por los concejales, dos (2) por la Alcaldía Distrital y uno (1) por la Personería Distrital, se detallan a continuación: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8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3DEC1B7D-C008-444F-A616-926B2884B469}"/>
              </a:ext>
            </a:extLst>
          </p:cNvPr>
          <p:cNvSpPr txBox="1">
            <a:spLocks/>
          </p:cNvSpPr>
          <p:nvPr/>
        </p:nvSpPr>
        <p:spPr>
          <a:xfrm>
            <a:off x="3298252" y="629043"/>
            <a:ext cx="10821688" cy="1930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MX" sz="4800" b="1" dirty="0">
                <a:latin typeface="Arial Rounded MT Bold" panose="020F0704030504030204" pitchFamily="34" charset="0"/>
              </a:rPr>
            </a:br>
            <a:r>
              <a:rPr lang="es-MX" sz="4800" b="1" dirty="0">
                <a:latin typeface="Arial Rounded MT Bold" panose="020F0704030504030204" pitchFamily="34" charset="0"/>
              </a:rPr>
              <a:t>PROYECTOS DE ACUERDO ASIGNADOS A LA COMISIÓN</a:t>
            </a:r>
            <a:br>
              <a:rPr lang="es-CO" sz="4800" b="1" dirty="0">
                <a:latin typeface="Arial Rounded MT Bold" panose="020F0704030504030204" pitchFamily="34" charset="0"/>
              </a:rPr>
            </a:br>
            <a:endParaRPr lang="es-CO" sz="4800" dirty="0">
              <a:latin typeface="Arial Rounded MT Bold" panose="020F07040305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E1D9FEC-5A57-4C10-BC4B-3882F3846F41}"/>
              </a:ext>
            </a:extLst>
          </p:cNvPr>
          <p:cNvSpPr txBox="1"/>
          <p:nvPr/>
        </p:nvSpPr>
        <p:spPr>
          <a:xfrm>
            <a:off x="1028700" y="2872964"/>
            <a:ext cx="166497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SzPct val="100000"/>
              <a:buFont typeface="+mj-lt"/>
              <a:buAutoNum type="arabicPeriod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065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“POR MEDIO DEL CUAL SE LE DA PRIORIDAD AL USO DE LA BICICLETA Y SE INSTITUCIONALIZA LA SEMANA DE LA BICICLETA “LA NOTA ES EN BICI” EN EL DISTRITO DE CARTAGENA Y SE DICTAN OTRAS DISPOSICIONES”.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Wilson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Toncel Ochoa (Coordinador), Carolina Lozano Benitorevollo,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Luder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Ariza Sanmartín.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4958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ES" sz="24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 startAt="2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067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“POR MEDIO DEL CUAL SE CREAN LAS CASAS DE LA JUVENTUD EN EL DISTRITO DE CARTAGENA DE INDIAS’’.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4958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Carolina Lozano Benitorevollo (Coordinador), Oscar Marín Villalba, Rodrigo Reyes Pereira.</a:t>
            </a:r>
          </a:p>
          <a:p>
            <a:pPr marL="228600" algn="just"/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3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070 “POR MEDIO DIO EL CUAL SE ESTABLECE LA OBLIGATORIEDAD DE LA ADECUACIÓN DE BICI-PARQUEADEROS ABIERTOS AL PÚBLICO DE LA CIUDAD DE CARTAGENA”.</a:t>
            </a:r>
            <a:endParaRPr lang="es-CO" sz="2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algn="just"/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Wilson Toncel Ochoa (Coordinador), Carolina Lozano Benitorevollo,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Luder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Ariza Sanmartín.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3DEC1B7D-C008-444F-A616-926B2884B469}"/>
              </a:ext>
            </a:extLst>
          </p:cNvPr>
          <p:cNvSpPr txBox="1">
            <a:spLocks/>
          </p:cNvSpPr>
          <p:nvPr/>
        </p:nvSpPr>
        <p:spPr>
          <a:xfrm>
            <a:off x="3298252" y="629043"/>
            <a:ext cx="10821688" cy="1930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MX" sz="4800" b="1" dirty="0">
                <a:latin typeface="Arial Rounded MT Bold" panose="020F0704030504030204" pitchFamily="34" charset="0"/>
              </a:rPr>
            </a:br>
            <a:r>
              <a:rPr lang="es-MX" sz="4800" b="1" dirty="0">
                <a:latin typeface="Arial Rounded MT Bold" panose="020F0704030504030204" pitchFamily="34" charset="0"/>
              </a:rPr>
              <a:t>PROYECTOS DE ACUERDO ASIGNADOS A LA COMISIÓN</a:t>
            </a:r>
            <a:br>
              <a:rPr lang="es-CO" sz="4800" b="1" dirty="0">
                <a:latin typeface="Arial Rounded MT Bold" panose="020F0704030504030204" pitchFamily="34" charset="0"/>
              </a:rPr>
            </a:br>
            <a:endParaRPr lang="es-CO" sz="4800" dirty="0">
              <a:latin typeface="Arial Rounded MT Bold" panose="020F07040305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E1D9FEC-5A57-4C10-BC4B-3882F3846F41}"/>
              </a:ext>
            </a:extLst>
          </p:cNvPr>
          <p:cNvSpPr txBox="1"/>
          <p:nvPr/>
        </p:nvSpPr>
        <p:spPr>
          <a:xfrm>
            <a:off x="1028700" y="2710514"/>
            <a:ext cx="161544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 algn="just">
              <a:buFont typeface="+mj-lt"/>
              <a:buAutoNum type="arabicPeriod" startAt="4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073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“POR MEDIO DEL CUAL SE MODIFICA ACUERDO 028 DE 2004, POR EL CUAL SE REGLAMENTA EL SISTEMA DE PASANTÍAS EN LA ADMINISTRACIÓN DISTRITAL DE CARTAGENA DE INDIAS".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Kattya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Mendoza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Saleme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(Coordinador), Carolina Lozano Benitorevollo, Sergio Mendoza Castro.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5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074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“POR MEDIO DEL CUAL SE PROMUEVE LA CREACIÓN DE BECAS EN LAS INSTITUCIONES DE EDUCACIÓN SUPERIOR DE LA CIUDAD DE CARTAGENA, DIRIGIDAS A DEPORTISTAS SELECCIÓN CARTAGENA QUE HAYAN PARTICIPADO EN COMPETENCIAS NACIONALES”.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Carlos Barrios Gómez (Coordinador), Gloria Estrada Benavides.</a:t>
            </a:r>
            <a:endParaRPr lang="es-CO" sz="2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 startAt="6"/>
            </a:pPr>
            <a:r>
              <a:rPr lang="es-CO" sz="2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</a:t>
            </a:r>
            <a:r>
              <a:rPr lang="es-ES" sz="24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ROYECTO</a:t>
            </a: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ACUERDO No. 075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“POR EL CUAL SE MODIFICA Y ADICIONA EL ACUERDO 014 DE 2018, “POR MEDIO DEL CUAL SE ESTABLECE EL REGLAMENTO INTERNO DEL CONCEJO DE CARTAGENA DE INDIAS, DISTRITO TURÍSTICO Y CULTURAL Y SE DICTAN OTRAS DISPOSICIONES”.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Claudia Arboleda Torres (Coordinador), César Pión González, David Caballero Rodríguez, Lewis Montero Polo.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724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0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3DEC1B7D-C008-444F-A616-926B2884B469}"/>
              </a:ext>
            </a:extLst>
          </p:cNvPr>
          <p:cNvSpPr txBox="1">
            <a:spLocks/>
          </p:cNvSpPr>
          <p:nvPr/>
        </p:nvSpPr>
        <p:spPr>
          <a:xfrm>
            <a:off x="3298252" y="629043"/>
            <a:ext cx="10821688" cy="1930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MX" sz="4800" b="1" dirty="0">
                <a:latin typeface="Arial Rounded MT Bold" panose="020F0704030504030204" pitchFamily="34" charset="0"/>
              </a:rPr>
            </a:br>
            <a:r>
              <a:rPr lang="es-MX" sz="4800" b="1" dirty="0">
                <a:latin typeface="Arial Rounded MT Bold" panose="020F0704030504030204" pitchFamily="34" charset="0"/>
              </a:rPr>
              <a:t>PROYECTOS DE ACUERDO ASIGNADOS A LA COMISIÓN</a:t>
            </a:r>
            <a:br>
              <a:rPr lang="es-CO" sz="4800" b="1" dirty="0">
                <a:latin typeface="Arial Rounded MT Bold" panose="020F0704030504030204" pitchFamily="34" charset="0"/>
              </a:rPr>
            </a:br>
            <a:endParaRPr lang="es-CO" sz="4800" dirty="0">
              <a:latin typeface="Arial Rounded MT Bold" panose="020F07040305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E1D9FEC-5A57-4C10-BC4B-3882F3846F41}"/>
              </a:ext>
            </a:extLst>
          </p:cNvPr>
          <p:cNvSpPr txBox="1"/>
          <p:nvPr/>
        </p:nvSpPr>
        <p:spPr>
          <a:xfrm>
            <a:off x="1028700" y="2825442"/>
            <a:ext cx="164211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SzPct val="100000"/>
              <a:buFont typeface="+mj-lt"/>
              <a:buAutoNum type="arabicPeriod" startAt="7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077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“POR EL CUAL SE CREA EL PROGRAMA DE PROMOCIÓN Y DEBATE DE POLÍTICAS PÚBLICAS EN EL CONCEJO DISTRITAL DE CARTAGENA DE INDIAS, DENOMINADO “CONCEJO DE CARTAGENA EN AULA ABIERTA PARA LA FORMACIÓN CIUDADANA”.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Carolina Lozano Benitorevollo (Coordinador), Oscar Marín Villalba, Rodrigo Reyes Pereira.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8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078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“POR MEDIO DEL CUAL SE HACE UNA EXALTA DE MANERA PÓSTUMA LA MEMORIA DE UN CIUDADANO CARTAGENERO Y POR TANTO SE DESIGNA SU NOMBRE A UN ESTADIO BEISBOL UBICADO EN EL BARRIO LOS CARACOLES CON EL NOMBRE “ESTADIO DE BEISBOL NELSON BLANCO TORRES”.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Oscar Marín Villalba (Coordinador), David Caballero Rodríguez, Laureano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Curi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Zapata.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9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079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“POR MEDIO DEL CUAL SE DENOMINA LA PLAZA JUDITH PINEDO PORTO DE GONZÁLEZ A LA PLAZA UBICADA EN LA CALLE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BALOCO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AL FRENTE DE LA CASA DE LA CULTURA Y SE DICTAN OTRAS DISPOSICIONES".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0215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Hernando Piña Elles (Coordinador), Cesar Pión González, Lewis Montero Polo.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35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8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3DEC1B7D-C008-444F-A616-926B2884B469}"/>
              </a:ext>
            </a:extLst>
          </p:cNvPr>
          <p:cNvSpPr txBox="1">
            <a:spLocks/>
          </p:cNvSpPr>
          <p:nvPr/>
        </p:nvSpPr>
        <p:spPr>
          <a:xfrm>
            <a:off x="3298252" y="629043"/>
            <a:ext cx="10821688" cy="1930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MX" sz="4800" b="1" dirty="0">
                <a:latin typeface="Arial Rounded MT Bold" panose="020F0704030504030204" pitchFamily="34" charset="0"/>
              </a:rPr>
            </a:br>
            <a:r>
              <a:rPr lang="es-MX" sz="4800" b="1" dirty="0">
                <a:latin typeface="Arial Rounded MT Bold" panose="020F0704030504030204" pitchFamily="34" charset="0"/>
              </a:rPr>
              <a:t>PROYECTOS DE ACUERDO ASIGNADOS A LA COMISIÓN</a:t>
            </a:r>
            <a:br>
              <a:rPr lang="es-CO" sz="4800" b="1" dirty="0">
                <a:latin typeface="Arial Rounded MT Bold" panose="020F0704030504030204" pitchFamily="34" charset="0"/>
              </a:rPr>
            </a:br>
            <a:endParaRPr lang="es-CO" sz="4800" dirty="0">
              <a:latin typeface="Arial Rounded MT Bold" panose="020F07040305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E1D9FEC-5A57-4C10-BC4B-3882F3846F41}"/>
              </a:ext>
            </a:extLst>
          </p:cNvPr>
          <p:cNvSpPr txBox="1"/>
          <p:nvPr/>
        </p:nvSpPr>
        <p:spPr>
          <a:xfrm>
            <a:off x="838200" y="2710514"/>
            <a:ext cx="163449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SzPct val="100000"/>
              <a:buFont typeface="+mj-lt"/>
              <a:buAutoNum type="arabicPeriod" startAt="10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081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"POR MEDIO DEL CUAL LA CALLE REAL DE MANGA CAMBIA DE NOMBRE A TERESITA ROMÁN DE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ZUREK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0215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Luis Javier Cassiani Valiente (Coordinador), Laureano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Curi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Zapata, Liliana Suárez Betancourt.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4958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 startAt="11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084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" POR EL CUAL SE CONFORMA EL COMITÉ PARA EL DIÁLOGO SOCIAL E INCLUSIÓN QUE PERMITA LA CONSTRUCCIÓN DE BASES SÓLIDAS PARA LA PAZ URBANA Y RURAL DE CARTAGENA".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Fernando Niño Mendoza (Coordinador), Luis Javier Cassiani Valiente, Hernando Piña Elles.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4958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12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089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"POR EL CUAL SE ESTABLECE LA REALIZACIÓN DE 'LA FERIA POPULAR DEL LIBRO' EN LAS TRES LOCALIDADES DE CARTAGENA DE INDIAS".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Laureano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Curi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Zapata (Coordinador), Fernando Niño Mendoza, Lewis Montero Polo.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43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3DEC1B7D-C008-444F-A616-926B2884B469}"/>
              </a:ext>
            </a:extLst>
          </p:cNvPr>
          <p:cNvSpPr txBox="1">
            <a:spLocks/>
          </p:cNvSpPr>
          <p:nvPr/>
        </p:nvSpPr>
        <p:spPr>
          <a:xfrm>
            <a:off x="3298252" y="629043"/>
            <a:ext cx="10821688" cy="1930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MX" sz="4800" b="1" dirty="0">
                <a:latin typeface="Arial Rounded MT Bold" panose="020F0704030504030204" pitchFamily="34" charset="0"/>
              </a:rPr>
            </a:br>
            <a:r>
              <a:rPr lang="es-MX" sz="4800" b="1" dirty="0">
                <a:latin typeface="Arial Rounded MT Bold" panose="020F0704030504030204" pitchFamily="34" charset="0"/>
              </a:rPr>
              <a:t>PROYECTOS DE ACUERDO ASIGNADOS A LA COMISIÓN</a:t>
            </a:r>
            <a:br>
              <a:rPr lang="es-CO" sz="4800" b="1" dirty="0">
                <a:latin typeface="Arial Rounded MT Bold" panose="020F0704030504030204" pitchFamily="34" charset="0"/>
              </a:rPr>
            </a:br>
            <a:endParaRPr lang="es-CO" sz="4800" dirty="0">
              <a:latin typeface="Arial Rounded MT Bold" panose="020F07040305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E1D9FEC-5A57-4C10-BC4B-3882F3846F41}"/>
              </a:ext>
            </a:extLst>
          </p:cNvPr>
          <p:cNvSpPr txBox="1"/>
          <p:nvPr/>
        </p:nvSpPr>
        <p:spPr>
          <a:xfrm>
            <a:off x="762000" y="2710514"/>
            <a:ext cx="164211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SzPct val="100000"/>
              <a:buFont typeface="+mj-lt"/>
              <a:buAutoNum type="arabicPeriod" startAt="13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092 </a:t>
            </a:r>
            <a:r>
              <a:rPr lang="es-ES" sz="24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 EL CUAL SE MODIFICA LA ESTRUCTURA ADMINISTRATIVA DE LA PERSONERÍA DISTRITAL DE CARTAGENA DE INDIAS Y SE DETERMINAN LAS FUNCIONES DE SUS DEPENDENCIAS".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Cesar Pión González (Coordinador), David Caballero Rodríguez, Rodrigo Reyes Pereira, Javier Julio Bejarano.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14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096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“POR MEDIO DEL CUAL SE BUSCA MEJORAR LA PRESTACIÓN DEL SERVICIO DE TAXIS A TRAVÉS DE CAPACITACIONES CERTIFICADAS Y LA IMPLEMENTACIÓN DE TECNOLOGÍAS PARA TARIFAS JUSTAS A LOS USUARIOS EN EL DISTRITO TURÍSTICO Y CULTURAL DE CARTAGENA DE INDIAS Y SE DICTAN OTRAS DISPOSICIONES”.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Rodrigo Reyes Pereira (Coordinador), Sergio Mendoza Castro,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Luder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Ariza San Martín.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15"/>
            </a:pPr>
            <a:r>
              <a:rPr lang="es-ES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PROYECTO DE ACUERDO No. 099 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"POR EL CUAL SE MODIFICA EL ACUERDO 003 DE ABRIL 23 DE 2007 Y SE ADICIONA EL DÍA PRIMERO DE NOVIEMBRE DE CADA AÑO, COMO EL DÍA DE LA ALIMENTACIÓN DE NIÑOS, NIÑAS Y ADOLESCENTES EN EL DISTRITO".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Ponentes: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Kattya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Mendoza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Saleme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(Coordinadora), Carolina Lozano Benitorevollo, Laureano </a:t>
            </a:r>
            <a:r>
              <a:rPr lang="es-E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Curi</a:t>
            </a:r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Zapata.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s-E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es-CO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858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3411</Words>
  <Application>Microsoft Office PowerPoint</Application>
  <PresentationFormat>Personalizado</PresentationFormat>
  <Paragraphs>303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de Cuentas - 2do Semestre</dc:title>
  <cp:lastModifiedBy>Usuario desconocido</cp:lastModifiedBy>
  <cp:revision>8</cp:revision>
  <dcterms:created xsi:type="dcterms:W3CDTF">2006-08-16T00:00:00Z</dcterms:created>
  <dcterms:modified xsi:type="dcterms:W3CDTF">2021-12-15T16:20:03Z</dcterms:modified>
  <dc:identifier>DAExuGyQC2Y</dc:identifier>
</cp:coreProperties>
</file>