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6" r:id="rId6"/>
    <p:sldId id="259" r:id="rId7"/>
    <p:sldId id="260" r:id="rId8"/>
    <p:sldId id="262" r:id="rId9"/>
    <p:sldId id="268" r:id="rId10"/>
    <p:sldId id="267" r:id="rId11"/>
  </p:sldIdLst>
  <p:sldSz cx="18288000" cy="10287000"/>
  <p:notesSz cx="6858000" cy="9144000"/>
  <p:embeddedFontLst>
    <p:embeddedFont>
      <p:font typeface="Aharoni" panose="020B0604020202020204" charset="-79"/>
      <p:bold r:id="rId12"/>
    </p:embeddedFont>
    <p:embeddedFont>
      <p:font typeface="Arial Nova Cond" panose="020B060402020202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Adam Script Light" panose="020B0604020202020204" charset="-78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180B"/>
    <a:srgbClr val="098C4A"/>
    <a:srgbClr val="F5BF0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74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388" r="20388"/>
          <a:stretch>
            <a:fillRect/>
          </a:stretch>
        </p:blipFill>
        <p:spPr>
          <a:xfrm>
            <a:off x="9144000" y="0"/>
            <a:ext cx="9144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3270925">
            <a:off x="-3397679" y="152060"/>
            <a:ext cx="18947486" cy="13960650"/>
          </a:xfrm>
          <a:prstGeom prst="rect">
            <a:avLst/>
          </a:prstGeom>
          <a:solidFill>
            <a:srgbClr val="098C4A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661847"/>
            <a:ext cx="1930153" cy="193015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3044415"/>
            <a:ext cx="9741488" cy="5590325"/>
            <a:chOff x="0" y="0"/>
            <a:chExt cx="12988651" cy="7453767"/>
          </a:xfrm>
        </p:grpSpPr>
        <p:sp>
          <p:nvSpPr>
            <p:cNvPr id="6" name="TextBox 6"/>
            <p:cNvSpPr txBox="1"/>
            <p:nvPr/>
          </p:nvSpPr>
          <p:spPr>
            <a:xfrm>
              <a:off x="0" y="6485055"/>
              <a:ext cx="12988651" cy="968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19"/>
                </a:lnSpc>
              </a:pPr>
              <a:r>
                <a:rPr lang="en-US" sz="4299" spc="85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33350"/>
              <a:ext cx="12988651" cy="57473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609"/>
                </a:lnSpc>
              </a:pPr>
              <a:r>
                <a:rPr lang="en-US" sz="15099" spc="226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>
                <a:lnSpc>
                  <a:spcPts val="16609"/>
                </a:lnSpc>
              </a:pPr>
              <a:r>
                <a:rPr lang="en-US" sz="15099" spc="226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sp>
        <p:nvSpPr>
          <p:cNvPr id="8" name="AutoShape 8"/>
          <p:cNvSpPr/>
          <p:nvPr/>
        </p:nvSpPr>
        <p:spPr>
          <a:xfrm rot="14459">
            <a:off x="979104" y="7555609"/>
            <a:ext cx="11072177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t="10762" b="10762"/>
          <a:stretch>
            <a:fillRect/>
          </a:stretch>
        </p:blipFill>
        <p:spPr>
          <a:xfrm>
            <a:off x="47625" y="8921333"/>
            <a:ext cx="16673088" cy="1365667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5238828" y="-2395787"/>
            <a:ext cx="5657850" cy="565785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180B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70458" y="3773085"/>
            <a:ext cx="2180775" cy="31265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180B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838200" y="4492298"/>
            <a:ext cx="16916400" cy="14542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¡</a:t>
            </a:r>
            <a:r>
              <a:rPr lang="en-US" sz="1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Muchas</a:t>
            </a:r>
            <a:r>
              <a:rPr 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gracias!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4515095" y="373848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8C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180B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505200" y="1346616"/>
            <a:ext cx="9601200" cy="2431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COMISIÓN DE LA MUJER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4515095" y="373848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708D350-D1F4-407B-90CC-DA369C19CA23}"/>
              </a:ext>
            </a:extLst>
          </p:cNvPr>
          <p:cNvSpPr txBox="1"/>
          <p:nvPr/>
        </p:nvSpPr>
        <p:spPr>
          <a:xfrm>
            <a:off x="1524000" y="4052243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>
                <a:solidFill>
                  <a:schemeClr val="bg1">
                    <a:lumMod val="95000"/>
                  </a:schemeClr>
                </a:solidFill>
                <a:latin typeface="Arial Nova Cond" panose="020B0506020202020204" pitchFamily="34" charset="0"/>
              </a:rPr>
              <a:t>INTEGRANTES: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A56DE8B-DCCA-4783-97AE-E85AB47CF42D}"/>
              </a:ext>
            </a:extLst>
          </p:cNvPr>
          <p:cNvSpPr txBox="1"/>
          <p:nvPr/>
        </p:nvSpPr>
        <p:spPr>
          <a:xfrm>
            <a:off x="1524000" y="5449035"/>
            <a:ext cx="126591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</a:rPr>
              <a:t>H. C. CLAUDIA ARBOLEDA TORRES  (PRESIDENTA)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</a:rPr>
              <a:t>H.C. KATIA MENDOZA SALEME (VICEPRESIDENTA)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</a:rPr>
              <a:t>H. C. CAROLINA LOZANO BENITOREBOLLO (SECRETARIA)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</a:rPr>
              <a:t>H.C. GLORIA ESTRADA BENAVIDES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</a:rPr>
              <a:t>H.C.  LILIANA SUAREZ BETANCUORT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5DD095E-0CB7-4D57-A98C-D9C7F88943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86" b="14670"/>
          <a:stretch/>
        </p:blipFill>
        <p:spPr>
          <a:xfrm>
            <a:off x="10554555" y="3778051"/>
            <a:ext cx="2055626" cy="2063607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7F0AC14-6E40-4C3D-B64E-294E355551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7385"/>
          <a:stretch/>
        </p:blipFill>
        <p:spPr>
          <a:xfrm>
            <a:off x="12831204" y="3866125"/>
            <a:ext cx="1994094" cy="1997936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073D8F2-2371-4C39-9E5E-CC1D071DD5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6775"/>
          <a:stretch/>
        </p:blipFill>
        <p:spPr>
          <a:xfrm>
            <a:off x="11789053" y="5960498"/>
            <a:ext cx="1994094" cy="2031447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040AC9E-7533-491E-9CFF-2B919E37805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7303"/>
          <a:stretch/>
        </p:blipFill>
        <p:spPr>
          <a:xfrm>
            <a:off x="14201354" y="5987850"/>
            <a:ext cx="2055626" cy="2031447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759DCEE4-ED4F-4F32-99FA-8CA50A8ED6C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1459"/>
          <a:stretch/>
        </p:blipFill>
        <p:spPr>
          <a:xfrm>
            <a:off x="15068623" y="3873541"/>
            <a:ext cx="1994094" cy="2033989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F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180B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505200" y="1090038"/>
            <a:ext cx="10439400" cy="2345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6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  <a:cs typeface="Aharoni" panose="02010803020104030203" pitchFamily="2" charset="-79"/>
              </a:rPr>
              <a:t>ACUERDO 053 DE 11 MAYO DE 2021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4515095" y="373848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3932D75-F459-4288-8520-02A11F76B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9302" y="3590600"/>
            <a:ext cx="5980981" cy="5038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79233D62-8D04-45F2-871F-21D5ABFBEA8E}"/>
              </a:ext>
            </a:extLst>
          </p:cNvPr>
          <p:cNvSpPr/>
          <p:nvPr/>
        </p:nvSpPr>
        <p:spPr>
          <a:xfrm>
            <a:off x="9937143" y="5670919"/>
            <a:ext cx="7026977" cy="250947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Arial Nova Cond" panose="020B0506020202020204" pitchFamily="34" charset="0"/>
              </a:rPr>
              <a:t>Dentro del  acuerdo 053/2021 el cual modificó el reglamento interno, se incluyó lo concerniente a la reglamentación de la Comisión de la Mujer.  </a:t>
            </a:r>
            <a:endParaRPr lang="es-CO" sz="2800" dirty="0">
              <a:solidFill>
                <a:schemeClr val="tx1"/>
              </a:solidFill>
              <a:latin typeface="Arial Nova Cond" panose="020B0506020202020204" pitchFamily="34" charset="0"/>
            </a:endParaRPr>
          </a:p>
        </p:txBody>
      </p:sp>
      <p:pic>
        <p:nvPicPr>
          <p:cNvPr id="13" name="Gráfico 12" descr="Flecha: giro a la derecha con relleno sólido">
            <a:extLst>
              <a:ext uri="{FF2B5EF4-FFF2-40B4-BE49-F238E27FC236}">
                <a16:creationId xmlns:a16="http://schemas.microsoft.com/office/drawing/2014/main" id="{9A373CB7-AC2A-47DC-ABE8-88F142F090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60729" y="4359301"/>
            <a:ext cx="1422946" cy="14229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18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  <a:solidFill>
            <a:srgbClr val="098C4A"/>
          </a:solidFill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5" name="TextBox 5"/>
          <p:cNvSpPr txBox="1"/>
          <p:nvPr/>
        </p:nvSpPr>
        <p:spPr>
          <a:xfrm>
            <a:off x="3387753" y="695458"/>
            <a:ext cx="109728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7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Elección</a:t>
            </a:r>
            <a:r>
              <a:rPr lang="en-US" sz="7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de la mesa </a:t>
            </a:r>
            <a:r>
              <a:rPr lang="en-US" sz="7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directiva</a:t>
            </a:r>
            <a:endParaRPr lang="en-US" sz="7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4515095" y="373848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7BB35BE-C054-4206-967C-1ECE0BEDC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7753" y="3329863"/>
            <a:ext cx="5977853" cy="5216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5BBB931F-0CD2-49FB-8D26-A491ED319EF7}"/>
              </a:ext>
            </a:extLst>
          </p:cNvPr>
          <p:cNvSpPr/>
          <p:nvPr/>
        </p:nvSpPr>
        <p:spPr>
          <a:xfrm>
            <a:off x="9937143" y="5179336"/>
            <a:ext cx="7893657" cy="3541296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i="1" dirty="0">
                <a:solidFill>
                  <a:schemeClr val="bg1"/>
                </a:solidFill>
                <a:latin typeface="Arial Nova Cond" panose="020B0506020202020204" pitchFamily="34" charset="0"/>
              </a:rPr>
              <a:t>Se realizó la elección de la mesa directiva de la Comisión de la Mujer:</a:t>
            </a:r>
          </a:p>
          <a:p>
            <a:pPr algn="ctr"/>
            <a:endParaRPr lang="es-ES" sz="2800" i="1" dirty="0">
              <a:solidFill>
                <a:schemeClr val="bg1"/>
              </a:solidFill>
              <a:latin typeface="Arial Nova Cond" panose="020B0506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</a:rPr>
              <a:t>H. C. CLAUDIA ARBOLEDA TORRES  (PRESIDENTA)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</a:rPr>
              <a:t>H.C. KATIA MENDOZA SALEME (VICEPRESIDENTA)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</a:rPr>
              <a:t>H. C. CAROLINA LOZANO BENITOREBOLLO (SECRETARIA)</a:t>
            </a:r>
          </a:p>
          <a:p>
            <a:pPr algn="ctr"/>
            <a:endParaRPr lang="es-CO" sz="2800" i="1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pic>
        <p:nvPicPr>
          <p:cNvPr id="13" name="Gráfico 12" descr="Flecha: giro a la derecha con relleno sólido">
            <a:extLst>
              <a:ext uri="{FF2B5EF4-FFF2-40B4-BE49-F238E27FC236}">
                <a16:creationId xmlns:a16="http://schemas.microsoft.com/office/drawing/2014/main" id="{EDA846D0-9FF3-4EF8-9D19-884ECC49EA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9116" y="3771630"/>
            <a:ext cx="1422946" cy="142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950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180B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175018" y="504570"/>
            <a:ext cx="109728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Mesa de 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trabajo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 de la mesa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4515095" y="373848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FB8BA9D-471E-472F-A200-93C42C924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758" y="4052274"/>
            <a:ext cx="3559320" cy="3490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ED66487-3CFD-44EA-B80E-C2B5D0D424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841" y="4052273"/>
            <a:ext cx="5547036" cy="3490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2D63832-A784-4106-9913-C0ECF2F8603C}"/>
              </a:ext>
            </a:extLst>
          </p:cNvPr>
          <p:cNvSpPr txBox="1"/>
          <p:nvPr/>
        </p:nvSpPr>
        <p:spPr>
          <a:xfrm>
            <a:off x="11125200" y="4065950"/>
            <a:ext cx="6400800" cy="3970318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O" sz="2800" dirty="0">
                <a:latin typeface="Arial Nova Cond" panose="020B0506020202020204" pitchFamily="34" charset="0"/>
              </a:rPr>
              <a:t>El 27 de agosto de 2021, en el Concejo Distrital se realizó  mesa de trabajo entre la Comisión de la Mujer, Secretarios de la Administración, ediles y líderes sociales, con el objetivo en avanzar en la formulación de proyectos de emprendimiento femenino con recursos de regalías, para así beneficiar a muchas cartageneras.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98AFF8B8-9912-48A9-B3F6-8258F51BC395}"/>
              </a:ext>
            </a:extLst>
          </p:cNvPr>
          <p:cNvCxnSpPr>
            <a:stCxn id="14" idx="3"/>
          </p:cNvCxnSpPr>
          <p:nvPr/>
        </p:nvCxnSpPr>
        <p:spPr>
          <a:xfrm flipV="1">
            <a:off x="17526000" y="5835665"/>
            <a:ext cx="762000" cy="215444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724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8C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  <a:solidFill>
            <a:srgbClr val="C9180B"/>
          </a:solidFill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5" name="TextBox 5"/>
          <p:cNvSpPr txBox="1"/>
          <p:nvPr/>
        </p:nvSpPr>
        <p:spPr>
          <a:xfrm>
            <a:off x="6156643" y="698495"/>
            <a:ext cx="621891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Proposición</a:t>
            </a:r>
            <a:r>
              <a:rPr lang="en-US" sz="8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4515095" y="373848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68FE2FC-4A08-4221-AE43-C565C46FA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8766" y="3007660"/>
            <a:ext cx="5791200" cy="5580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9464FE7-A75B-464E-9540-0DCD0B6FCE1D}"/>
              </a:ext>
            </a:extLst>
          </p:cNvPr>
          <p:cNvSpPr/>
          <p:nvPr/>
        </p:nvSpPr>
        <p:spPr>
          <a:xfrm>
            <a:off x="9266098" y="4371656"/>
            <a:ext cx="7497902" cy="3450203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i="1" dirty="0">
                <a:latin typeface="Arial Nova Cond" panose="020B0506020202020204" pitchFamily="34" charset="0"/>
              </a:rPr>
              <a:t>Se presentó proposición para realizar sesión  especial para hacer un reconocimientos a sobrevinientes del cáncer de mama y  a las entidades prestadoras de servicios de salud que atienden a las personas que padecen esta patología. </a:t>
            </a:r>
            <a:endParaRPr lang="es-CO" sz="2800" i="1" dirty="0">
              <a:latin typeface="Arial Nova Cond" panose="020B0506020202020204" pitchFamily="34" charset="0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081BFF1-13E6-4EAB-A13C-2EBECC75B58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16764000" y="6096758"/>
            <a:ext cx="1524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0500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008896" y="2031833"/>
            <a:ext cx="11506199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Evento: </a:t>
            </a:r>
            <a:r>
              <a:rPr lang="es-MX" sz="4800" b="1" i="0" u="none" strike="noStrike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Día de la sensibilización, concientización y prevención del cáncer</a:t>
            </a:r>
            <a:endParaRPr lang="es-MX" sz="4800" b="0" dirty="0"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MX" sz="4800" b="1" i="0" u="none" strike="noStrike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 29/10/2021</a:t>
            </a:r>
            <a:br>
              <a:rPr lang="es-MX" sz="48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8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4515095" y="459573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B5F66DF-0009-4A98-90A3-7493C6297CDA}"/>
              </a:ext>
            </a:extLst>
          </p:cNvPr>
          <p:cNvSpPr txBox="1"/>
          <p:nvPr/>
        </p:nvSpPr>
        <p:spPr>
          <a:xfrm>
            <a:off x="582889" y="4839302"/>
            <a:ext cx="9296400" cy="353943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O" sz="2800" dirty="0">
                <a:latin typeface="Arial Nova Cond" panose="020B0506020202020204" pitchFamily="34" charset="0"/>
              </a:rPr>
              <a:t>El 29 de octubre de 2021, en plenaria realizamos el evento “</a:t>
            </a:r>
            <a:r>
              <a:rPr lang="es-CO" sz="2800" i="1" dirty="0">
                <a:latin typeface="Arial Nova Cond" panose="020B0506020202020204" pitchFamily="34" charset="0"/>
              </a:rPr>
              <a:t>Día de sensibilización, concientización y prevención del cáncer de mama”, </a:t>
            </a:r>
            <a:r>
              <a:rPr lang="es-CO" sz="2800" dirty="0">
                <a:latin typeface="Arial Nova Cond" panose="020B0506020202020204" pitchFamily="34" charset="0"/>
              </a:rPr>
              <a:t>donde buscamos generar conciencia y adoptar medidas de prevención de esta patología. El evento tuvo como finalidad el reconocimiento especial para aquellas mujeres sobrevivientes del cáncer y todas las entidades prestadoras de servicios de salud que contribuyen al mejoramiento de la calidad de vida de las personas con esta enfermedad.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5DEEEFC-9E9F-4A63-918A-2A3AD8EAC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4669" y="4547520"/>
            <a:ext cx="3090469" cy="2833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7B5F2BD-2339-4ABE-8030-FCF7604068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861"/>
          <a:stretch/>
        </p:blipFill>
        <p:spPr>
          <a:xfrm>
            <a:off x="14336279" y="6451974"/>
            <a:ext cx="3345972" cy="2469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65138685-31DD-4AE6-AE88-1559C15A4016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0" y="6609017"/>
            <a:ext cx="582889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8C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73200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180B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4114800" y="776557"/>
            <a:ext cx="9655968" cy="2362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5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Intervenciones</a:t>
            </a:r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dentro del </a:t>
            </a:r>
            <a:r>
              <a:rPr lang="en-US" sz="5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evento</a:t>
            </a:r>
            <a:endParaRPr lang="en-US" sz="5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4515095" y="373848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 dirty="0">
                  <a:solidFill>
                    <a:srgbClr val="FFFFFF"/>
                  </a:solidFill>
                  <a:latin typeface="Adam Script Light"/>
                </a:rPr>
                <a:t>Segundo </a:t>
              </a:r>
              <a:r>
                <a:rPr lang="en-US" sz="2232" spc="44" dirty="0" err="1">
                  <a:solidFill>
                    <a:srgbClr val="FFFFFF"/>
                  </a:solidFill>
                  <a:latin typeface="Adam Script Light"/>
                </a:rPr>
                <a:t>Semestre</a:t>
              </a:r>
              <a:r>
                <a:rPr lang="en-US" sz="2232" spc="44" dirty="0">
                  <a:solidFill>
                    <a:srgbClr val="FFFFFF"/>
                  </a:solidFill>
                  <a:latin typeface="Adam Script Light"/>
                </a:rPr>
                <a:t>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 dirty="0" err="1">
                  <a:solidFill>
                    <a:srgbClr val="FFFFFF"/>
                  </a:solidFill>
                  <a:latin typeface="Adam Script Light"/>
                </a:rPr>
                <a:t>Rendición</a:t>
              </a:r>
              <a:endParaRPr lang="en-US" sz="5382" spc="80" dirty="0">
                <a:solidFill>
                  <a:srgbClr val="FFFFFF"/>
                </a:solidFill>
                <a:latin typeface="Adam Script Light"/>
              </a:endParaRPr>
            </a:p>
            <a:p>
              <a:pPr algn="r">
                <a:lnSpc>
                  <a:spcPts val="5921"/>
                </a:lnSpc>
              </a:pPr>
              <a:r>
                <a:rPr lang="en-US" sz="5382" spc="80" dirty="0">
                  <a:solidFill>
                    <a:srgbClr val="FFFFFF"/>
                  </a:solidFill>
                  <a:latin typeface="Adam Script Light"/>
                </a:rPr>
                <a:t>de </a:t>
              </a:r>
              <a:r>
                <a:rPr lang="en-US" sz="5382" spc="80" dirty="0" err="1">
                  <a:solidFill>
                    <a:srgbClr val="FFFFFF"/>
                  </a:solidFill>
                  <a:latin typeface="Adam Script Light"/>
                </a:rPr>
                <a:t>Cuentas</a:t>
              </a:r>
              <a:endParaRPr lang="en-US" sz="5382" spc="80" dirty="0">
                <a:solidFill>
                  <a:srgbClr val="FFFFFF"/>
                </a:solidFill>
                <a:latin typeface="Adam Script Light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9CE426A-1AC4-412C-821F-8A62F9AA4C50}"/>
              </a:ext>
            </a:extLst>
          </p:cNvPr>
          <p:cNvSpPr txBox="1"/>
          <p:nvPr/>
        </p:nvSpPr>
        <p:spPr>
          <a:xfrm>
            <a:off x="533400" y="3724262"/>
            <a:ext cx="8305799" cy="483209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</a:rPr>
              <a:t>DADIS</a:t>
            </a:r>
            <a:r>
              <a:rPr lang="es-C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</a:rPr>
              <a:t>: Habló de la necesidad de fortalecer y coordinar a las entidades prestadoras de salud del régimen contributivo y subsidiado, públicas y privadas con presencia en el Distrito de Cartagena, para mitigar los índices de morbilidad y mortalidad del cáncer de cérvix, mama y próstata. (DADIS)</a:t>
            </a:r>
          </a:p>
          <a:p>
            <a:pPr algn="just"/>
            <a:endParaRPr lang="es-C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 Cond" panose="020B0506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</a:rPr>
              <a:t>Dr. Jorge Castilla </a:t>
            </a:r>
            <a:r>
              <a:rPr lang="es-C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</a:rPr>
              <a:t>- Médico cirujano y Mastólogo: explicó la importancia del autoexamen y alerta a las señales que el cuerpo nos envía.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 Cond" panose="020B0506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C7A3827-9649-466A-BF28-BD5DD777BC66}"/>
              </a:ext>
            </a:extLst>
          </p:cNvPr>
          <p:cNvSpPr txBox="1"/>
          <p:nvPr/>
        </p:nvSpPr>
        <p:spPr>
          <a:xfrm>
            <a:off x="9144000" y="3724262"/>
            <a:ext cx="8610600" cy="483209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sz="28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Propuestas desde la Comisión: </a:t>
            </a:r>
          </a:p>
          <a:p>
            <a:pPr algn="just"/>
            <a:r>
              <a:rPr lang="es-CO" sz="2800" dirty="0">
                <a:solidFill>
                  <a:schemeClr val="bg1"/>
                </a:solidFill>
                <a:latin typeface="Arial Nova Cond" panose="020B0506020202020204" pitchFamily="34" charset="0"/>
              </a:rPr>
              <a:t>Fortalecer el uso de los medios de comunicación y las redes sociales para la difusión de las campañas. </a:t>
            </a:r>
          </a:p>
          <a:p>
            <a:pPr algn="just"/>
            <a:r>
              <a:rPr lang="es-CO" sz="2800" dirty="0">
                <a:solidFill>
                  <a:schemeClr val="bg1"/>
                </a:solidFill>
                <a:latin typeface="Arial Nova Cond" panose="020B0506020202020204" pitchFamily="34" charset="0"/>
              </a:rPr>
              <a:t>Articular esfuerzos con el IDER, para que en el contexto de las jornadas deportivas o recreativas que realiza durante todo el año, por ejemplo las que se enmarcan bajo el programa </a:t>
            </a:r>
            <a:r>
              <a:rPr lang="es-CO" sz="2800" i="1" dirty="0">
                <a:solidFill>
                  <a:schemeClr val="bg1"/>
                </a:solidFill>
                <a:latin typeface="Arial Nova Cond" panose="020B0506020202020204" pitchFamily="34" charset="0"/>
              </a:rPr>
              <a:t>“Hábitos  y Estilos de vida saludables</a:t>
            </a:r>
            <a:r>
              <a:rPr lang="es-CO" sz="2800" dirty="0">
                <a:solidFill>
                  <a:schemeClr val="bg1"/>
                </a:solidFill>
                <a:latin typeface="Arial Nova Cond" panose="020B0506020202020204" pitchFamily="34" charset="0"/>
              </a:rPr>
              <a:t>”, como </a:t>
            </a:r>
            <a:r>
              <a:rPr lang="es-CO" sz="2800" i="1" dirty="0" err="1">
                <a:solidFill>
                  <a:schemeClr val="bg1"/>
                </a:solidFill>
                <a:latin typeface="Arial Nova Cond" panose="020B0506020202020204" pitchFamily="34" charset="0"/>
              </a:rPr>
              <a:t>Madrugale</a:t>
            </a:r>
            <a:r>
              <a:rPr lang="es-CO" sz="2800" i="1" dirty="0">
                <a:solidFill>
                  <a:schemeClr val="bg1"/>
                </a:solidFill>
                <a:latin typeface="Arial Nova Cond" panose="020B0506020202020204" pitchFamily="34" charset="0"/>
              </a:rPr>
              <a:t> a tu salud o noches saludables</a:t>
            </a:r>
            <a:r>
              <a:rPr lang="es-CO" sz="2800" dirty="0">
                <a:solidFill>
                  <a:schemeClr val="bg1"/>
                </a:solidFill>
                <a:latin typeface="Arial Nova Cond" panose="020B0506020202020204" pitchFamily="34" charset="0"/>
              </a:rPr>
              <a:t>, se puedan realizar campañas de prevención, teniendo en cuenta además, que en estas actividades  gran parte de los asistentes, son mujeres de edad adulta.</a:t>
            </a:r>
          </a:p>
        </p:txBody>
      </p:sp>
    </p:spTree>
    <p:extLst>
      <p:ext uri="{BB962C8B-B14F-4D97-AF65-F5344CB8AC3E}">
        <p14:creationId xmlns:p14="http://schemas.microsoft.com/office/powerpoint/2010/main" val="3523883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F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180B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373848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D050E1F-CA94-4543-AE33-80C659E6435A}"/>
              </a:ext>
            </a:extLst>
          </p:cNvPr>
          <p:cNvSpPr txBox="1"/>
          <p:nvPr/>
        </p:nvSpPr>
        <p:spPr>
          <a:xfrm>
            <a:off x="1371600" y="3859670"/>
            <a:ext cx="9677400" cy="440120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s-CO" sz="2800" b="1" dirty="0">
                <a:latin typeface="Arial Nova Cond" panose="020B0506020202020204" pitchFamily="34" charset="0"/>
              </a:rPr>
              <a:t>Entrega de reconocimientos: </a:t>
            </a:r>
            <a:r>
              <a:rPr lang="es-CO" sz="2800" dirty="0">
                <a:latin typeface="Arial Nova Cond" panose="020B0506020202020204" pitchFamily="34" charset="0"/>
              </a:rPr>
              <a:t>16 resoluciones de reconocimientos a personas destacadas entre quienes estaban: </a:t>
            </a:r>
          </a:p>
          <a:p>
            <a:pPr marL="1371600" lvl="2" indent="-457200" algn="just">
              <a:buFontTx/>
              <a:buChar char="-"/>
            </a:pPr>
            <a:r>
              <a:rPr lang="es-CO" sz="2800" dirty="0">
                <a:latin typeface="Arial Nova Cond" panose="020B0506020202020204" pitchFamily="34" charset="0"/>
              </a:rPr>
              <a:t>Médicos cirujanos y mastólogos, </a:t>
            </a:r>
          </a:p>
          <a:p>
            <a:pPr marL="1371600" lvl="2" indent="-457200" algn="just">
              <a:buFontTx/>
              <a:buChar char="-"/>
            </a:pPr>
            <a:r>
              <a:rPr lang="es-CO" sz="2800" dirty="0">
                <a:latin typeface="Arial Nova Cond" panose="020B0506020202020204" pitchFamily="34" charset="0"/>
              </a:rPr>
              <a:t>La sociedad de cancerología de la Costa, </a:t>
            </a:r>
          </a:p>
          <a:p>
            <a:pPr marL="1371600" lvl="2" indent="-457200" algn="just">
              <a:buFontTx/>
              <a:buChar char="-"/>
            </a:pPr>
            <a:r>
              <a:rPr lang="es-CO" sz="2800" dirty="0">
                <a:latin typeface="Arial Nova Cond" panose="020B0506020202020204" pitchFamily="34" charset="0"/>
              </a:rPr>
              <a:t>Centro radio oncológico del caribe, </a:t>
            </a:r>
          </a:p>
          <a:p>
            <a:pPr marL="1371600" lvl="2" indent="-457200" algn="just">
              <a:buFontTx/>
              <a:buChar char="-"/>
            </a:pPr>
            <a:r>
              <a:rPr lang="es-CO" sz="2800" dirty="0">
                <a:latin typeface="Arial Nova Cond" panose="020B0506020202020204" pitchFamily="34" charset="0"/>
              </a:rPr>
              <a:t>Fundación mujeres por tus senos, </a:t>
            </a:r>
          </a:p>
          <a:p>
            <a:pPr marL="1371600" lvl="2" indent="-457200" algn="just">
              <a:buFontTx/>
              <a:buChar char="-"/>
            </a:pPr>
            <a:r>
              <a:rPr lang="es-CO" sz="2800" dirty="0">
                <a:latin typeface="Arial Nova Cond" panose="020B0506020202020204" pitchFamily="34" charset="0"/>
              </a:rPr>
              <a:t>Liga contra el cáncer. entre otros</a:t>
            </a:r>
          </a:p>
          <a:p>
            <a:pPr lvl="2" algn="just"/>
            <a:r>
              <a:rPr lang="es-CO" sz="2800" dirty="0">
                <a:latin typeface="Arial Nova Cond" panose="020B0506020202020204" pitchFamily="34" charset="0"/>
              </a:rPr>
              <a:t>Reconocimiento a sobrevivientes: </a:t>
            </a:r>
          </a:p>
          <a:p>
            <a:pPr lvl="2" algn="just"/>
            <a:r>
              <a:rPr lang="es-CO" sz="2800" dirty="0">
                <a:latin typeface="Arial Nova Cond" panose="020B0506020202020204" pitchFamily="34" charset="0"/>
              </a:rPr>
              <a:t>-Viviana Londoño, Tatiana González, Angelica Berrio y Stefany Alcalá.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172F675-E57D-4FE6-BE51-F98969568E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64"/>
          <a:stretch/>
        </p:blipFill>
        <p:spPr>
          <a:xfrm>
            <a:off x="11382903" y="3925173"/>
            <a:ext cx="6264383" cy="3745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6344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635</Words>
  <Application>Microsoft Office PowerPoint</Application>
  <PresentationFormat>Personalizado</PresentationFormat>
  <Paragraphs>68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Aharoni</vt:lpstr>
      <vt:lpstr>Arial Nova Cond</vt:lpstr>
      <vt:lpstr>Arial</vt:lpstr>
      <vt:lpstr>Calibri</vt:lpstr>
      <vt:lpstr>Adam Script Light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Rendición de Cuentas - 2do Semestre</dc:title>
  <dc:creator>ATENCIO ORTIZ</dc:creator>
  <cp:lastModifiedBy>rosaamelia maciasseguanes</cp:lastModifiedBy>
  <cp:revision>7</cp:revision>
  <dcterms:created xsi:type="dcterms:W3CDTF">2006-08-16T00:00:00Z</dcterms:created>
  <dcterms:modified xsi:type="dcterms:W3CDTF">2022-01-21T21:25:17Z</dcterms:modified>
  <dc:identifier>DAExuGyQC2Y</dc:identifier>
</cp:coreProperties>
</file>