
<file path=[Content_Types].xml><?xml version="1.0" encoding="utf-8"?>
<Types xmlns="http://schemas.openxmlformats.org/package/2006/content-types">
  <Default ContentType="image/svg+xml" Extension="svg"/>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2.xml"/>
  <Override ContentType="application/vnd.openxmlformats-officedocument.theme+xml" PartName="/ppt/theme/theme1.xml"/>
  <Override ContentType="application/vnd.openxmlformats-officedocument.presentationml.viewProps+xml" PartName="/ppt/viewProps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10287000" cx="18288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2.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2.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viewProps" Target="viewProps2.xml"/><Relationship Id="rId3" Type="http://schemas.openxmlformats.org/officeDocument/2006/relationships/presProps" Target="presProps2.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5.xml"/><Relationship Id="rId8"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20388" r="20388"/>
          <a:stretch>
            <a:fillRect/>
          </a:stretch>
        </p:blipFill>
        <p:spPr>
          <a:xfrm>
            <a:off x="9144000" y="0"/>
            <a:ext cx="9144000" cy="10287000"/>
          </a:xfrm>
          <a:prstGeom prst="rect">
            <a:avLst/>
          </a:prstGeom>
        </p:spPr>
      </p:pic>
      <p:sp>
        <p:nvSpPr>
          <p:cNvPr id="3" name="AutoShape 3"/>
          <p:cNvSpPr/>
          <p:nvPr/>
        </p:nvSpPr>
        <p:spPr>
          <a:xfrm rot="3270925">
            <a:off x="-3397679" y="152060"/>
            <a:ext cx="18947486" cy="13960650"/>
          </a:xfrm>
          <a:prstGeom prst="rect">
            <a:avLst/>
          </a:prstGeom>
          <a:solidFill>
            <a:srgbClr val="098C4A"/>
          </a:solidFill>
        </p:spPr>
      </p:sp>
      <p:pic>
        <p:nvPicPr>
          <p:cNvPr id="4" name="Picture 4"/>
          <p:cNvPicPr>
            <a:picLocks noChangeAspect="1"/>
          </p:cNvPicPr>
          <p:nvPr/>
        </p:nvPicPr>
        <p:blipFill>
          <a:blip r:embed="rId3"/>
          <a:srcRect/>
          <a:stretch>
            <a:fillRect/>
          </a:stretch>
        </p:blipFill>
        <p:spPr>
          <a:xfrm>
            <a:off x="1028700" y="661847"/>
            <a:ext cx="1930153" cy="1930153"/>
          </a:xfrm>
          <a:prstGeom prst="rect">
            <a:avLst/>
          </a:prstGeom>
        </p:spPr>
      </p:pic>
      <p:grpSp>
        <p:nvGrpSpPr>
          <p:cNvPr id="5" name="Group 5"/>
          <p:cNvGrpSpPr/>
          <p:nvPr/>
        </p:nvGrpSpPr>
        <p:grpSpPr>
          <a:xfrm>
            <a:off x="1028700" y="3144427"/>
            <a:ext cx="9741488" cy="5503468"/>
            <a:chOff x="0" y="133350"/>
            <a:chExt cx="12988651" cy="7337958"/>
          </a:xfrm>
        </p:grpSpPr>
        <p:sp>
          <p:nvSpPr>
            <p:cNvPr id="6" name="TextBox 6"/>
            <p:cNvSpPr txBox="1"/>
            <p:nvPr/>
          </p:nvSpPr>
          <p:spPr>
            <a:xfrm>
              <a:off x="0" y="6485055"/>
              <a:ext cx="12988651" cy="986253"/>
            </a:xfrm>
            <a:prstGeom prst="rect">
              <a:avLst/>
            </a:prstGeom>
          </p:spPr>
          <p:txBody>
            <a:bodyPr lIns="0" tIns="0" rIns="0" bIns="0" rtlCol="0" anchor="t">
              <a:spAutoFit/>
            </a:bodyPr>
            <a:lstStyle/>
            <a:p>
              <a:pPr>
                <a:lnSpc>
                  <a:spcPts val="6019"/>
                </a:lnSpc>
              </a:pPr>
              <a:r>
                <a:rPr lang="en-US" sz="4299" spc="85" dirty="0">
                  <a:solidFill>
                    <a:srgbClr val="FFFFFF"/>
                  </a:solidFill>
                  <a:latin typeface="Adam Script Light"/>
                </a:rPr>
                <a:t>Segundo </a:t>
              </a:r>
              <a:r>
                <a:rPr lang="en-US" sz="4299" spc="85" dirty="0" err="1">
                  <a:solidFill>
                    <a:srgbClr val="FFFFFF"/>
                  </a:solidFill>
                  <a:latin typeface="Adam Script Light"/>
                </a:rPr>
                <a:t>Semestre</a:t>
              </a:r>
              <a:r>
                <a:rPr lang="en-US" sz="4299" spc="85" dirty="0">
                  <a:solidFill>
                    <a:srgbClr val="FFFFFF"/>
                  </a:solidFill>
                  <a:latin typeface="Adam Script Light"/>
                </a:rPr>
                <a:t> 2021</a:t>
              </a:r>
            </a:p>
          </p:txBody>
        </p:sp>
        <p:sp>
          <p:nvSpPr>
            <p:cNvPr id="7" name="TextBox 7"/>
            <p:cNvSpPr txBox="1"/>
            <p:nvPr/>
          </p:nvSpPr>
          <p:spPr>
            <a:xfrm>
              <a:off x="0" y="133350"/>
              <a:ext cx="12988651" cy="5747384"/>
            </a:xfrm>
            <a:prstGeom prst="rect">
              <a:avLst/>
            </a:prstGeom>
          </p:spPr>
          <p:txBody>
            <a:bodyPr lIns="0" tIns="0" rIns="0" bIns="0" rtlCol="0" anchor="t">
              <a:spAutoFit/>
            </a:bodyPr>
            <a:lstStyle/>
            <a:p>
              <a:pPr>
                <a:lnSpc>
                  <a:spcPts val="16609"/>
                </a:lnSpc>
              </a:pPr>
              <a:r>
                <a:rPr lang="en-US" sz="15099" spc="226">
                  <a:solidFill>
                    <a:srgbClr val="FFFFFF"/>
                  </a:solidFill>
                  <a:latin typeface="Adam Script Light"/>
                </a:rPr>
                <a:t>Rendición</a:t>
              </a:r>
            </a:p>
            <a:p>
              <a:pPr>
                <a:lnSpc>
                  <a:spcPts val="16609"/>
                </a:lnSpc>
              </a:pPr>
              <a:r>
                <a:rPr lang="en-US" sz="15099" spc="226">
                  <a:solidFill>
                    <a:srgbClr val="FFFFFF"/>
                  </a:solidFill>
                  <a:latin typeface="Adam Script Light"/>
                </a:rPr>
                <a:t>de Cuentas</a:t>
              </a:r>
            </a:p>
          </p:txBody>
        </p:sp>
      </p:grpSp>
      <p:sp>
        <p:nvSpPr>
          <p:cNvPr id="8" name="AutoShape 8"/>
          <p:cNvSpPr/>
          <p:nvPr/>
        </p:nvSpPr>
        <p:spPr>
          <a:xfrm rot="14459">
            <a:off x="979104" y="7555609"/>
            <a:ext cx="11072177" cy="0"/>
          </a:xfrm>
          <a:prstGeom prst="line">
            <a:avLst/>
          </a:prstGeom>
          <a:ln w="47625" cap="rnd">
            <a:solidFill>
              <a:srgbClr val="FFFFFF"/>
            </a:solidFill>
            <a:prstDash val="solid"/>
            <a:headEnd type="none" w="sm" len="sm"/>
            <a:tailEnd type="none" w="sm" len="sm"/>
          </a:ln>
        </p:spPr>
      </p:sp>
      <p:pic>
        <p:nvPicPr>
          <p:cNvPr id="9" name="Picture 9"/>
          <p:cNvPicPr>
            <a:picLocks noChangeAspect="1"/>
          </p:cNvPicPr>
          <p:nvPr/>
        </p:nvPicPr>
        <p:blipFill>
          <a:blip r:embed="rId4"/>
          <a:srcRect t="10762" b="10762"/>
          <a:stretch>
            <a:fillRect/>
          </a:stretch>
        </p:blipFill>
        <p:spPr>
          <a:xfrm>
            <a:off x="47625" y="8921333"/>
            <a:ext cx="16673088" cy="1365667"/>
          </a:xfrm>
          <a:prstGeom prst="rect">
            <a:avLst/>
          </a:prstGeom>
        </p:spPr>
      </p:pic>
      <p:grpSp>
        <p:nvGrpSpPr>
          <p:cNvPr id="10" name="Group 10"/>
          <p:cNvGrpSpPr/>
          <p:nvPr/>
        </p:nvGrpSpPr>
        <p:grpSpPr>
          <a:xfrm>
            <a:off x="15238828" y="-2395787"/>
            <a:ext cx="5657850" cy="5657850"/>
            <a:chOff x="0" y="0"/>
            <a:chExt cx="6350000" cy="6350000"/>
          </a:xfrm>
        </p:grpSpPr>
        <p:sp>
          <p:nvSpPr>
            <p:cNvPr id="11" name="Freeform 11"/>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9180B"/>
            </a:solidFill>
          </p:spPr>
        </p:sp>
      </p:grpSp>
      <p:pic>
        <p:nvPicPr>
          <p:cNvPr id="12" name="Picture 12"/>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p:blipFill>
        <p:spPr>
          <a:xfrm>
            <a:off x="9870458" y="3773085"/>
            <a:ext cx="2180775" cy="312655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9180B"/>
            </a:solidFill>
          </p:spPr>
        </p:sp>
      </p:grpSp>
      <p:sp>
        <p:nvSpPr>
          <p:cNvPr id="5" name="TextBox 5"/>
          <p:cNvSpPr txBox="1"/>
          <p:nvPr/>
        </p:nvSpPr>
        <p:spPr>
          <a:xfrm>
            <a:off x="3425717" y="678317"/>
            <a:ext cx="10305567" cy="1477328"/>
          </a:xfrm>
          <a:prstGeom prst="rect">
            <a:avLst/>
          </a:prstGeom>
        </p:spPr>
        <p:txBody>
          <a:bodyPr wrap="square" lIns="0" tIns="0" rIns="0" bIns="0" rtlCol="0" anchor="t">
            <a:spAutoFit/>
          </a:bodyPr>
          <a:lstStyle/>
          <a:p>
            <a:pPr marL="0" lvl="0" indent="0" algn="ctr">
              <a:spcBef>
                <a:spcPct val="0"/>
              </a:spcBef>
            </a:pPr>
            <a:r>
              <a:rPr lang="es-419" sz="4800" dirty="0">
                <a:latin typeface="Poppins Medium" panose="00000600000000000000" pitchFamily="2" charset="0"/>
                <a:cs typeface="Poppins Medium" panose="00000600000000000000" pitchFamily="2" charset="0"/>
              </a:rPr>
              <a:t>GESTIÓN COMO CONCEJALES AÑO 2021 BANCADA ALIANZA VERDE</a:t>
            </a:r>
            <a:endParaRPr lang="en-US" sz="4800" dirty="0">
              <a:solidFill>
                <a:srgbClr val="FFFFFF"/>
              </a:solidFill>
              <a:latin typeface="Poppins Medium" panose="00000600000000000000" pitchFamily="2" charset="0"/>
              <a:cs typeface="Poppins Medium" panose="00000600000000000000" pitchFamily="2" charset="0"/>
            </a:endParaRPr>
          </a:p>
        </p:txBody>
      </p:sp>
      <p:sp>
        <p:nvSpPr>
          <p:cNvPr id="6" name="TextBox 6"/>
          <p:cNvSpPr txBox="1"/>
          <p:nvPr/>
        </p:nvSpPr>
        <p:spPr>
          <a:xfrm>
            <a:off x="1744319" y="3828573"/>
            <a:ext cx="14799361" cy="4670766"/>
          </a:xfrm>
          <a:prstGeom prst="rect">
            <a:avLst/>
          </a:prstGeom>
        </p:spPr>
        <p:txBody>
          <a:bodyPr wrap="square" lIns="0" tIns="0" rIns="0" bIns="0" rtlCol="0" anchor="t">
            <a:spAutoFit/>
          </a:bodyPr>
          <a:lstStyle/>
          <a:p>
            <a:pPr algn="ctr">
              <a:lnSpc>
                <a:spcPts val="2580"/>
              </a:lnSpc>
            </a:pPr>
            <a:r>
              <a:rPr lang="es-419" sz="3200" b="1" dirty="0">
                <a:latin typeface="Poppins Medium" panose="00000600000000000000" pitchFamily="2" charset="0"/>
                <a:cs typeface="Poppins Medium" panose="00000600000000000000" pitchFamily="2" charset="0"/>
              </a:rPr>
              <a:t>2. COMO BANCADA EN NUESTRA CONDICIÓN DE PROPONENTES CITAMOS A DEBATE DE CONTROL POLÍTICO A:</a:t>
            </a:r>
          </a:p>
          <a:p>
            <a:pPr algn="just">
              <a:lnSpc>
                <a:spcPts val="2580"/>
              </a:lnSpc>
            </a:pPr>
            <a:endParaRPr lang="es-419" sz="24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Secretaria de Interior y Convivencia ciudadana, Distriseguridad y alcaldes de locales sobre la inseguridad en el Distrito. </a:t>
            </a:r>
          </a:p>
          <a:p>
            <a:pPr marL="342900" indent="-342900" algn="just">
              <a:lnSpc>
                <a:spcPts val="2580"/>
              </a:lnSpc>
              <a:buFont typeface="Arial" panose="020B0604020202020204" pitchFamily="34" charset="0"/>
              <a:buChar char="•"/>
            </a:pPr>
            <a:endParaRPr lang="es-419" sz="24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Secretaria de Infraestructura sobre Cuerpos de agua del Distrito, fuentes hídricas y canales pluviales. </a:t>
            </a:r>
          </a:p>
          <a:p>
            <a:pPr marL="342900" indent="-342900" algn="just">
              <a:lnSpc>
                <a:spcPts val="2580"/>
              </a:lnSpc>
              <a:buFont typeface="Arial" panose="020B0604020202020204" pitchFamily="34" charset="0"/>
              <a:buChar char="•"/>
            </a:pPr>
            <a:endParaRPr lang="es-419" sz="24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Director de la Oficina Asesora de Gestión de Riesgo y Desastres sobre la preparación para la atención de la ola invernal en el Distrito. </a:t>
            </a:r>
          </a:p>
          <a:p>
            <a:pPr marL="342900" indent="-342900" algn="just">
              <a:lnSpc>
                <a:spcPts val="2580"/>
              </a:lnSpc>
              <a:buFont typeface="Arial" panose="020B0604020202020204" pitchFamily="34" charset="0"/>
              <a:buChar char="•"/>
            </a:pPr>
            <a:endParaRPr lang="es-419" sz="24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A la Directora del DADIS en cuanto al seguimiento al estado del funcionamiento de los diferentes programas de salud Distrital.</a:t>
            </a:r>
            <a:endParaRPr lang="en-US" sz="2150" dirty="0">
              <a:solidFill>
                <a:srgbClr val="FFFFFF"/>
              </a:solidFill>
              <a:latin typeface="Poppins Medium" panose="00000600000000000000" pitchFamily="2" charset="0"/>
              <a:cs typeface="Poppins Medium" panose="00000600000000000000" pitchFamily="2" charset="0"/>
            </a:endParaRP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3FF872C9-D750-4E58-96E8-E5FA324F95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7160" y="1878518"/>
            <a:ext cx="3692351" cy="1567985"/>
          </a:xfrm>
          <a:prstGeom prst="rect">
            <a:avLst/>
          </a:prstGeom>
        </p:spPr>
      </p:pic>
    </p:spTree>
    <p:extLst>
      <p:ext uri="{BB962C8B-B14F-4D97-AF65-F5344CB8AC3E}">
        <p14:creationId xmlns:p14="http://schemas.microsoft.com/office/powerpoint/2010/main" val="3984262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CBB0C"/>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9180B"/>
            </a:solidFill>
          </p:spPr>
        </p:sp>
      </p:grpSp>
      <p:sp>
        <p:nvSpPr>
          <p:cNvPr id="5" name="TextBox 5"/>
          <p:cNvSpPr txBox="1"/>
          <p:nvPr/>
        </p:nvSpPr>
        <p:spPr>
          <a:xfrm>
            <a:off x="2856240" y="495727"/>
            <a:ext cx="11658855" cy="1477328"/>
          </a:xfrm>
          <a:prstGeom prst="rect">
            <a:avLst/>
          </a:prstGeom>
        </p:spPr>
        <p:txBody>
          <a:bodyPr wrap="square" lIns="0" tIns="0" rIns="0" bIns="0" rtlCol="0" anchor="t">
            <a:spAutoFit/>
          </a:bodyPr>
          <a:lstStyle/>
          <a:p>
            <a:pPr algn="ctr">
              <a:spcBef>
                <a:spcPct val="0"/>
              </a:spcBef>
            </a:pPr>
            <a:r>
              <a:rPr lang="es-419" sz="4800" dirty="0">
                <a:solidFill>
                  <a:schemeClr val="bg1"/>
                </a:solidFill>
                <a:latin typeface="Poppins Medium" panose="00000600000000000000" pitchFamily="2" charset="0"/>
                <a:cs typeface="Poppins Medium" panose="00000600000000000000" pitchFamily="2" charset="0"/>
              </a:rPr>
              <a:t>GESTIÓN COMO CONCEJALES AÑO 2021 BANCADA ALIANZA VERDE</a:t>
            </a:r>
            <a:endParaRPr lang="en-US" sz="4800" dirty="0">
              <a:solidFill>
                <a:schemeClr val="bg1"/>
              </a:solidFill>
              <a:latin typeface="Poppins Medium"/>
            </a:endParaRPr>
          </a:p>
        </p:txBody>
      </p:sp>
      <p:sp>
        <p:nvSpPr>
          <p:cNvPr id="6" name="TextBox 6"/>
          <p:cNvSpPr txBox="1"/>
          <p:nvPr/>
        </p:nvSpPr>
        <p:spPr>
          <a:xfrm>
            <a:off x="1028700" y="3572944"/>
            <a:ext cx="15811500" cy="5001369"/>
          </a:xfrm>
          <a:prstGeom prst="rect">
            <a:avLst/>
          </a:prstGeom>
        </p:spPr>
        <p:txBody>
          <a:bodyPr wrap="square" lIns="0" tIns="0" rIns="0" bIns="0" rtlCol="0" anchor="t">
            <a:spAutoFit/>
          </a:bodyPr>
          <a:lstStyle/>
          <a:p>
            <a:pPr algn="ctr">
              <a:lnSpc>
                <a:spcPts val="2580"/>
              </a:lnSpc>
            </a:pPr>
            <a:r>
              <a:rPr lang="es-419" sz="4400" b="1" dirty="0">
                <a:solidFill>
                  <a:schemeClr val="bg1"/>
                </a:solidFill>
                <a:latin typeface="Poppins Medium" panose="00000600000000000000" pitchFamily="2" charset="0"/>
                <a:cs typeface="Poppins Medium" panose="00000600000000000000" pitchFamily="2" charset="0"/>
              </a:rPr>
              <a:t>3. PROPOSICIONES PRESENTADAS: </a:t>
            </a:r>
          </a:p>
          <a:p>
            <a:pPr marL="342900" indent="-342900">
              <a:lnSpc>
                <a:spcPts val="2580"/>
              </a:lnSpc>
              <a:buFont typeface="Arial" panose="020B0604020202020204" pitchFamily="34" charset="0"/>
              <a:buChar char="•"/>
            </a:pPr>
            <a:endParaRPr lang="es-419" sz="2300" dirty="0">
              <a:solidFill>
                <a:schemeClr val="bg1"/>
              </a:solidFill>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300" dirty="0">
                <a:solidFill>
                  <a:schemeClr val="bg1"/>
                </a:solidFill>
                <a:latin typeface="Poppins Medium" panose="00000600000000000000" pitchFamily="2" charset="0"/>
                <a:cs typeface="Poppins Medium" panose="00000600000000000000" pitchFamily="2" charset="0"/>
              </a:rPr>
              <a:t>069 DE 2021: por medio de la cual se propone solicitar a la secretaria del interior, DISTRISEGURIDAD, alcaldes locales enviar la información actualizada a corte de 30 de junio de 2021 con base en el contenido de la proposición 027 de 2021. </a:t>
            </a:r>
          </a:p>
          <a:p>
            <a:pPr marL="342900" indent="-342900" algn="just">
              <a:lnSpc>
                <a:spcPts val="2580"/>
              </a:lnSpc>
              <a:buFont typeface="Arial" panose="020B0604020202020204" pitchFamily="34" charset="0"/>
              <a:buChar char="•"/>
            </a:pPr>
            <a:endParaRPr lang="es-419" sz="2300" dirty="0">
              <a:solidFill>
                <a:schemeClr val="bg1"/>
              </a:solidFill>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300" dirty="0">
                <a:solidFill>
                  <a:schemeClr val="bg1"/>
                </a:solidFill>
                <a:latin typeface="Poppins Medium" panose="00000600000000000000" pitchFamily="2" charset="0"/>
                <a:cs typeface="Poppins Medium" panose="00000600000000000000" pitchFamily="2" charset="0"/>
              </a:rPr>
              <a:t>087 DE 2021: Por medio del cual se le solicita a la secretaría de hacienda distrital enviar por escrito certificado los totales a corte de 31 de diciembre de cada año según el cuestionario del oficio. </a:t>
            </a:r>
          </a:p>
          <a:p>
            <a:pPr marL="342900" indent="-342900" algn="just">
              <a:lnSpc>
                <a:spcPts val="2580"/>
              </a:lnSpc>
              <a:buFont typeface="Arial" panose="020B0604020202020204" pitchFamily="34" charset="0"/>
              <a:buChar char="•"/>
            </a:pPr>
            <a:endParaRPr lang="es-419" sz="2300" dirty="0">
              <a:solidFill>
                <a:schemeClr val="bg1"/>
              </a:solidFill>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300" dirty="0">
                <a:solidFill>
                  <a:schemeClr val="bg1"/>
                </a:solidFill>
                <a:latin typeface="Poppins Medium" panose="00000600000000000000" pitchFamily="2" charset="0"/>
                <a:cs typeface="Poppins Medium" panose="00000600000000000000" pitchFamily="2" charset="0"/>
              </a:rPr>
              <a:t>097 DE 2021: Por medio del cual se propone realizar debate de control político a el departamento administrativo de salud DADIS por el estado de habilitación de la red de prestadores de servicios en Cartagena según la normatividad vigente.</a:t>
            </a:r>
          </a:p>
          <a:p>
            <a:pPr marL="342900" indent="-342900" algn="just">
              <a:lnSpc>
                <a:spcPts val="2580"/>
              </a:lnSpc>
              <a:buFont typeface="Arial" panose="020B0604020202020204" pitchFamily="34" charset="0"/>
              <a:buChar char="•"/>
            </a:pPr>
            <a:endParaRPr lang="es-419" sz="2300" dirty="0">
              <a:solidFill>
                <a:schemeClr val="bg1"/>
              </a:solidFill>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300" dirty="0">
                <a:solidFill>
                  <a:schemeClr val="bg1"/>
                </a:solidFill>
                <a:latin typeface="Poppins Medium" panose="00000600000000000000" pitchFamily="2" charset="0"/>
                <a:cs typeface="Poppins Medium" panose="00000600000000000000" pitchFamily="2" charset="0"/>
              </a:rPr>
              <a:t>101 DE 2021 por medio del cual se realiza citación A la Comisión de Plan, y en el marco del cumplimiento del Plan de desarrollo aprobado mediante el Acuerdo 027 de junio 12 de 2021 (concejal, Sergio Mendoza). </a:t>
            </a:r>
            <a:endParaRPr lang="en-US" sz="2300" dirty="0">
              <a:solidFill>
                <a:schemeClr val="bg1"/>
              </a:solidFill>
              <a:latin typeface="Poppins Medium" panose="00000600000000000000" pitchFamily="2" charset="0"/>
              <a:cs typeface="Poppins Medium" panose="00000600000000000000" pitchFamily="2" charset="0"/>
            </a:endParaRP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71F11673-CAEF-4320-B263-EBB40AE239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95017" y="1842108"/>
            <a:ext cx="2781300" cy="1181100"/>
          </a:xfrm>
          <a:prstGeom prst="rect">
            <a:avLst/>
          </a:prstGeom>
        </p:spPr>
      </p:pic>
    </p:spTree>
    <p:extLst>
      <p:ext uri="{BB962C8B-B14F-4D97-AF65-F5344CB8AC3E}">
        <p14:creationId xmlns:p14="http://schemas.microsoft.com/office/powerpoint/2010/main" val="415144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90201"/>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098C4A"/>
            </a:solidFill>
          </p:spPr>
        </p:sp>
      </p:grpSp>
      <p:sp>
        <p:nvSpPr>
          <p:cNvPr id="5" name="TextBox 5"/>
          <p:cNvSpPr txBox="1"/>
          <p:nvPr/>
        </p:nvSpPr>
        <p:spPr>
          <a:xfrm>
            <a:off x="2301927" y="325837"/>
            <a:ext cx="12433546" cy="1354217"/>
          </a:xfrm>
          <a:prstGeom prst="rect">
            <a:avLst/>
          </a:prstGeom>
        </p:spPr>
        <p:txBody>
          <a:bodyPr wrap="square" lIns="0" tIns="0" rIns="0" bIns="0" rtlCol="0" anchor="t">
            <a:spAutoFit/>
          </a:bodyPr>
          <a:lstStyle/>
          <a:p>
            <a:pPr algn="ctr">
              <a:spcBef>
                <a:spcPct val="0"/>
              </a:spcBef>
            </a:pPr>
            <a:r>
              <a:rPr lang="es-419" sz="4400" dirty="0">
                <a:latin typeface="Poppins Medium" panose="00000600000000000000" pitchFamily="2" charset="0"/>
                <a:cs typeface="Poppins Medium" panose="00000600000000000000" pitchFamily="2" charset="0"/>
              </a:rPr>
              <a:t>GESTIÓN COMO CONCEJALES AÑO 2021 BANCADA ALIANZA VERDE</a:t>
            </a:r>
            <a:endParaRPr lang="en-US" sz="4400" dirty="0">
              <a:latin typeface="Poppins Medium"/>
            </a:endParaRPr>
          </a:p>
        </p:txBody>
      </p:sp>
      <p:sp>
        <p:nvSpPr>
          <p:cNvPr id="6" name="TextBox 6"/>
          <p:cNvSpPr txBox="1"/>
          <p:nvPr/>
        </p:nvSpPr>
        <p:spPr>
          <a:xfrm>
            <a:off x="838200" y="3724262"/>
            <a:ext cx="16611599" cy="5337615"/>
          </a:xfrm>
          <a:prstGeom prst="rect">
            <a:avLst/>
          </a:prstGeom>
        </p:spPr>
        <p:txBody>
          <a:bodyPr wrap="square" lIns="0" tIns="0" rIns="0" bIns="0" rtlCol="0" anchor="t">
            <a:spAutoFit/>
          </a:bodyPr>
          <a:lstStyle/>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102 DE 2021: mediante la cual se propone elegir mesa directiva para el periodo comprendido del 1 de enero de 2021 al 31 de diciembre de 2022.</a:t>
            </a:r>
          </a:p>
          <a:p>
            <a:pPr marL="342900" indent="-342900" algn="just">
              <a:lnSpc>
                <a:spcPts val="2580"/>
              </a:lnSpc>
              <a:buFont typeface="Arial" panose="020B0604020202020204" pitchFamily="34" charset="0"/>
              <a:buChar char="•"/>
            </a:pPr>
            <a:endParaRPr lang="es-419" sz="24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106 DE 2021: Por medio del cual se propone citar a la hora y fecha que determine la mesa directiva a los funcionarios para que entreguen a la plenaria copia física y magnética sobre el presupuesto asignado, modificaciones efectuadas en cumplimiento del plan de desarrollo y ejecución presupuestal a corte del 2021, con fines de estudio para el proyecto de acuerdo.</a:t>
            </a:r>
          </a:p>
          <a:p>
            <a:pPr marL="342900" indent="-342900" algn="just">
              <a:lnSpc>
                <a:spcPts val="2580"/>
              </a:lnSpc>
              <a:buFont typeface="Arial" panose="020B0604020202020204" pitchFamily="34" charset="0"/>
              <a:buChar char="•"/>
            </a:pPr>
            <a:endParaRPr lang="es-419" sz="24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108 DE 2021 por medio del cual se propone la recomposición de las Comisiones Permanentes en virtud del Parágrafo 2 del Artículo 91 del Acuerdo 014 de 2018, el cual establece “PARAGRAFO 2: previa Proposición, aprobada por la mayoría de los integrantes de la Corporación, se podrán recomponer las Comisiones Permanentes del Concejo Distrital de Cartagena.</a:t>
            </a:r>
          </a:p>
          <a:p>
            <a:pPr marL="342900" indent="-342900" algn="just">
              <a:lnSpc>
                <a:spcPts val="2580"/>
              </a:lnSpc>
              <a:buFont typeface="Arial" panose="020B0604020202020204" pitchFamily="34" charset="0"/>
              <a:buChar char="•"/>
            </a:pPr>
            <a:endParaRPr lang="es-419" sz="24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113 DE 2021 por medio del cual se propone Citar a los funcionarios indicados a debate de control político para dar CUMPLIMIENTOS METAS E INDICADORES DE GESTION- COMITÉ LOCAL PLAYAS- REGISTRO NACIONAL DE TURISMO. (Concejal, Sergio Mendoza).</a:t>
            </a:r>
            <a:endParaRPr lang="en-US" sz="2300" b="1" dirty="0">
              <a:solidFill>
                <a:schemeClr val="bg1"/>
              </a:solidFill>
              <a:latin typeface="Poppins Medium" panose="00000600000000000000" pitchFamily="2" charset="0"/>
              <a:cs typeface="Poppins Medium" panose="00000600000000000000" pitchFamily="2" charset="0"/>
            </a:endParaRP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D96F23B2-6A35-45DE-8C5D-D514504A5B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5571" y="1480280"/>
            <a:ext cx="4677607" cy="1986381"/>
          </a:xfrm>
          <a:prstGeom prst="rect">
            <a:avLst/>
          </a:prstGeom>
        </p:spPr>
      </p:pic>
    </p:spTree>
    <p:extLst>
      <p:ext uri="{BB962C8B-B14F-4D97-AF65-F5344CB8AC3E}">
        <p14:creationId xmlns:p14="http://schemas.microsoft.com/office/powerpoint/2010/main" val="2558304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73200" y="-2417701"/>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DD0500"/>
            </a:solidFill>
          </p:spPr>
        </p:sp>
      </p:grpSp>
      <p:sp>
        <p:nvSpPr>
          <p:cNvPr id="5" name="TextBox 5"/>
          <p:cNvSpPr txBox="1"/>
          <p:nvPr/>
        </p:nvSpPr>
        <p:spPr>
          <a:xfrm>
            <a:off x="2951926" y="411224"/>
            <a:ext cx="11456669" cy="1477328"/>
          </a:xfrm>
          <a:prstGeom prst="rect">
            <a:avLst/>
          </a:prstGeom>
        </p:spPr>
        <p:txBody>
          <a:bodyPr wrap="square" lIns="0" tIns="0" rIns="0" bIns="0" rtlCol="0" anchor="t">
            <a:spAutoFit/>
          </a:bodyPr>
          <a:lstStyle/>
          <a:p>
            <a:pPr algn="ctr">
              <a:spcBef>
                <a:spcPct val="0"/>
              </a:spcBef>
            </a:pPr>
            <a:r>
              <a:rPr lang="es-419" sz="4800" dirty="0">
                <a:latin typeface="Poppins Medium" panose="00000600000000000000" pitchFamily="2" charset="0"/>
                <a:cs typeface="Poppins Medium" panose="00000600000000000000" pitchFamily="2" charset="0"/>
              </a:rPr>
              <a:t>GESTIÓN COMO CONCEJALES AÑO 2021 BANCADA ALIANZA VERDE</a:t>
            </a:r>
            <a:endParaRPr lang="en-US" sz="4800" dirty="0">
              <a:latin typeface="Poppins Medium"/>
            </a:endParaRPr>
          </a:p>
        </p:txBody>
      </p:sp>
      <p:sp>
        <p:nvSpPr>
          <p:cNvPr id="6" name="TextBox 6"/>
          <p:cNvSpPr txBox="1"/>
          <p:nvPr/>
        </p:nvSpPr>
        <p:spPr>
          <a:xfrm>
            <a:off x="531144" y="3316958"/>
            <a:ext cx="17225712" cy="5668218"/>
          </a:xfrm>
          <a:prstGeom prst="rect">
            <a:avLst/>
          </a:prstGeom>
        </p:spPr>
        <p:txBody>
          <a:bodyPr wrap="square" lIns="0" tIns="0" rIns="0" bIns="0" rtlCol="0" anchor="t">
            <a:spAutoFit/>
          </a:bodyPr>
          <a:lstStyle/>
          <a:p>
            <a:pPr marL="342900" indent="-342900" algn="just">
              <a:lnSpc>
                <a:spcPts val="2580"/>
              </a:lnSpc>
              <a:buFont typeface="Arial" panose="020B0604020202020204" pitchFamily="34" charset="0"/>
              <a:buChar char="•"/>
            </a:pPr>
            <a:r>
              <a:rPr lang="es-419" sz="2300" dirty="0">
                <a:latin typeface="Poppins Medium" panose="00000600000000000000" pitchFamily="2" charset="0"/>
                <a:cs typeface="Poppins Medium" panose="00000600000000000000" pitchFamily="2" charset="0"/>
              </a:rPr>
              <a:t>116 DE 2021 por medio del cual se propone citar en hora y fecha que defina la Mesa Directiva a la directora del DADIS, Al Director de Salud Pública y a la Directora Administrativa Talento Humano, para que respondan el siguiente cuestionario relacionado con El CENTRO DE OPERACIONES DE EMERGENCIAS COE.</a:t>
            </a:r>
          </a:p>
          <a:p>
            <a:pPr marL="342900" indent="-342900" algn="just">
              <a:lnSpc>
                <a:spcPts val="2580"/>
              </a:lnSpc>
              <a:buFont typeface="Arial" panose="020B0604020202020204" pitchFamily="34" charset="0"/>
              <a:buChar char="•"/>
            </a:pPr>
            <a:endParaRPr lang="es-419" sz="23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300" dirty="0">
                <a:latin typeface="Poppins Medium" panose="00000600000000000000" pitchFamily="2" charset="0"/>
                <a:cs typeface="Poppins Medium" panose="00000600000000000000" pitchFamily="2" charset="0"/>
              </a:rPr>
              <a:t>118 DE 2021 por medio del cual se propone citar en hora y fecha que determine la Mesa Directiva al Secretario de Planeación, al Director del SISBEN, al Secretario de Participación Ciudadana y Desarrollo Social, a la Directora del DADIS, e Invitar a los Entes de Control de la ciudad. </a:t>
            </a:r>
          </a:p>
          <a:p>
            <a:pPr marL="342900" indent="-342900" algn="just">
              <a:lnSpc>
                <a:spcPts val="2580"/>
              </a:lnSpc>
              <a:buFont typeface="Arial" panose="020B0604020202020204" pitchFamily="34" charset="0"/>
              <a:buChar char="•"/>
            </a:pPr>
            <a:endParaRPr lang="es-419" sz="23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300" dirty="0">
                <a:latin typeface="Poppins Medium" panose="00000600000000000000" pitchFamily="2" charset="0"/>
                <a:cs typeface="Poppins Medium" panose="00000600000000000000" pitchFamily="2" charset="0"/>
              </a:rPr>
              <a:t>126 DE 2021 Como adición a la proposición No. 116 de la cual propone en el sentido de solicitar citar que en fecha y hora que determine la Mesa Directiva, a la directora del DADIS, a la Oficina de Talento Humano y a Salud Pública.</a:t>
            </a:r>
          </a:p>
          <a:p>
            <a:pPr marL="342900" indent="-342900" algn="just">
              <a:lnSpc>
                <a:spcPts val="2580"/>
              </a:lnSpc>
              <a:buFont typeface="Arial" panose="020B0604020202020204" pitchFamily="34" charset="0"/>
              <a:buChar char="•"/>
            </a:pPr>
            <a:endParaRPr lang="es-419" sz="23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300" dirty="0">
                <a:latin typeface="Poppins Medium" panose="00000600000000000000" pitchFamily="2" charset="0"/>
                <a:cs typeface="Poppins Medium" panose="00000600000000000000" pitchFamily="2" charset="0"/>
              </a:rPr>
              <a:t>127 DE 2021 por medio de la cual propone citar en hora y fecha que determine la Mesa Directiva a LA OFICINA DE SERVICIOS PÚBLICOS DISTRITAL DE CARTAGENA Y LOS REPRESENTANTES DE LAS EMPRESAS DE SERVICIO PÚBLICO DE ASEO (VEOLIA S.A. E.S.P, PACARIBE S.A. E.S.P), LA SUPERINTENDENCIA DE SERVICIOS PÚBLICOS, LA PROCURADURÍA DELEGADA PARA ASUNTOS AMBIENTALES, PRESIDENTES DE ASOJAC, PERSONERÍA DISTRITAL, DEFENSORÍA DEL PUEBLO, CIUDADANÍA EN GENERAL, para que de conformidad con lo manifestado en sesión ordinaria del día 04/11/2021, con relación a el servicio público de aseo, sea de su conocimiento. </a:t>
            </a:r>
            <a:endParaRPr lang="en-US" sz="2300" dirty="0">
              <a:latin typeface="Poppins Medium" panose="00000600000000000000" pitchFamily="2" charset="0"/>
              <a:cs typeface="Poppins Medium" panose="00000600000000000000" pitchFamily="2" charset="0"/>
            </a:endParaRPr>
          </a:p>
        </p:txBody>
      </p:sp>
      <p:grpSp>
        <p:nvGrpSpPr>
          <p:cNvPr id="7" name="Group 7"/>
          <p:cNvGrpSpPr/>
          <p:nvPr/>
        </p:nvGrpSpPr>
        <p:grpSpPr>
          <a:xfrm>
            <a:off x="14515095" y="459573"/>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55C98E0F-9AF7-462F-B047-0DC5DBA5CE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8400" y="1515876"/>
            <a:ext cx="4150820" cy="1762677"/>
          </a:xfrm>
          <a:prstGeom prst="rect">
            <a:avLst/>
          </a:prstGeom>
        </p:spPr>
      </p:pic>
    </p:spTree>
    <p:extLst>
      <p:ext uri="{BB962C8B-B14F-4D97-AF65-F5344CB8AC3E}">
        <p14:creationId xmlns:p14="http://schemas.microsoft.com/office/powerpoint/2010/main" val="1737457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18F4C"/>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9180B"/>
            </a:solidFill>
          </p:spPr>
        </p:sp>
      </p:grpSp>
      <p:sp>
        <p:nvSpPr>
          <p:cNvPr id="5" name="TextBox 5"/>
          <p:cNvSpPr txBox="1"/>
          <p:nvPr/>
        </p:nvSpPr>
        <p:spPr>
          <a:xfrm>
            <a:off x="3746175" y="703719"/>
            <a:ext cx="9683592" cy="2215991"/>
          </a:xfrm>
          <a:prstGeom prst="rect">
            <a:avLst/>
          </a:prstGeom>
        </p:spPr>
        <p:txBody>
          <a:bodyPr wrap="square" lIns="0" tIns="0" rIns="0" bIns="0" rtlCol="0" anchor="t">
            <a:spAutoFit/>
          </a:bodyPr>
          <a:lstStyle/>
          <a:p>
            <a:pPr marL="0" lvl="0" indent="0" algn="ctr">
              <a:spcBef>
                <a:spcPct val="0"/>
              </a:spcBef>
            </a:pPr>
            <a:r>
              <a:rPr lang="es-419" sz="4800" dirty="0">
                <a:latin typeface="Poppins Medium" panose="00000600000000000000" pitchFamily="2" charset="0"/>
                <a:cs typeface="Poppins Medium" panose="00000600000000000000" pitchFamily="2" charset="0"/>
              </a:rPr>
              <a:t>GESTIÓN COMO CONCEJALES AÑO 2021 BANCADA ALIANZA VERDE</a:t>
            </a:r>
            <a:endParaRPr lang="en-US" sz="4800" dirty="0">
              <a:solidFill>
                <a:srgbClr val="FFFFFF"/>
              </a:solidFill>
              <a:latin typeface="Poppins Medium" panose="00000600000000000000" pitchFamily="2" charset="0"/>
              <a:cs typeface="Poppins Medium" panose="00000600000000000000" pitchFamily="2" charset="0"/>
            </a:endParaRPr>
          </a:p>
        </p:txBody>
      </p:sp>
      <p:sp>
        <p:nvSpPr>
          <p:cNvPr id="6" name="TextBox 6"/>
          <p:cNvSpPr txBox="1"/>
          <p:nvPr/>
        </p:nvSpPr>
        <p:spPr>
          <a:xfrm>
            <a:off x="1188290" y="4691583"/>
            <a:ext cx="14799361" cy="2333972"/>
          </a:xfrm>
          <a:prstGeom prst="rect">
            <a:avLst/>
          </a:prstGeom>
        </p:spPr>
        <p:txBody>
          <a:bodyPr wrap="square" lIns="0" tIns="0" rIns="0" bIns="0" rtlCol="0" anchor="t">
            <a:spAutoFit/>
          </a:bodyPr>
          <a:lstStyle/>
          <a:p>
            <a:pPr marL="342900" indent="-342900" algn="just">
              <a:lnSpc>
                <a:spcPts val="2580"/>
              </a:lnSpc>
              <a:buFont typeface="Arial" panose="020B0604020202020204" pitchFamily="34" charset="0"/>
              <a:buChar char="•"/>
            </a:pPr>
            <a:r>
              <a:rPr lang="es-419" sz="2300" dirty="0">
                <a:latin typeface="Poppins Medium" panose="00000600000000000000" pitchFamily="2" charset="0"/>
                <a:cs typeface="Poppins Medium" panose="00000600000000000000" pitchFamily="2" charset="0"/>
              </a:rPr>
              <a:t>130 DE 2021 por medio del cual se solicita realizar control político del departamento de salud DADIS para el día 24 de noviembre de la presente anualidad. De igual manera, pedimos que, por conducto de la Secretaría General de la Corporación, se solicite acompañamiento de la Procuraduría y Contraloría Distrital para conocimiento del Centro de Operaciones de Emergencia. </a:t>
            </a:r>
          </a:p>
          <a:p>
            <a:pPr marL="342900" indent="-342900" algn="just">
              <a:lnSpc>
                <a:spcPts val="2580"/>
              </a:lnSpc>
              <a:buFont typeface="Arial" panose="020B0604020202020204" pitchFamily="34" charset="0"/>
              <a:buChar char="•"/>
            </a:pPr>
            <a:endParaRPr lang="es-419" sz="23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300" dirty="0">
                <a:latin typeface="Poppins Medium" panose="00000600000000000000" pitchFamily="2" charset="0"/>
                <a:cs typeface="Poppins Medium" panose="00000600000000000000" pitchFamily="2" charset="0"/>
              </a:rPr>
              <a:t>133 DE 2021 por medio de la cual se solicita información general a la sec. General del concejo de Cartagena.</a:t>
            </a: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7AAF2070-B7BA-45FD-85E5-F5E3973FF2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4200" y="2712272"/>
            <a:ext cx="3848100" cy="1634125"/>
          </a:xfrm>
          <a:prstGeom prst="rect">
            <a:avLst/>
          </a:prstGeom>
        </p:spPr>
      </p:pic>
    </p:spTree>
    <p:extLst>
      <p:ext uri="{BB962C8B-B14F-4D97-AF65-F5344CB8AC3E}">
        <p14:creationId xmlns:p14="http://schemas.microsoft.com/office/powerpoint/2010/main" val="3176662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CBB0C"/>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9180B"/>
            </a:solidFill>
          </p:spPr>
        </p:sp>
      </p:grpSp>
      <p:sp>
        <p:nvSpPr>
          <p:cNvPr id="5" name="TextBox 5"/>
          <p:cNvSpPr txBox="1"/>
          <p:nvPr/>
        </p:nvSpPr>
        <p:spPr>
          <a:xfrm>
            <a:off x="2856240" y="495727"/>
            <a:ext cx="11658855" cy="1477328"/>
          </a:xfrm>
          <a:prstGeom prst="rect">
            <a:avLst/>
          </a:prstGeom>
        </p:spPr>
        <p:txBody>
          <a:bodyPr wrap="square" lIns="0" tIns="0" rIns="0" bIns="0" rtlCol="0" anchor="t">
            <a:spAutoFit/>
          </a:bodyPr>
          <a:lstStyle/>
          <a:p>
            <a:pPr algn="ctr">
              <a:spcBef>
                <a:spcPct val="0"/>
              </a:spcBef>
            </a:pPr>
            <a:r>
              <a:rPr lang="es-419" sz="4800" dirty="0">
                <a:solidFill>
                  <a:schemeClr val="bg1"/>
                </a:solidFill>
                <a:latin typeface="Poppins Medium" panose="00000600000000000000" pitchFamily="2" charset="0"/>
                <a:cs typeface="Poppins Medium" panose="00000600000000000000" pitchFamily="2" charset="0"/>
              </a:rPr>
              <a:t>GESTIÓN COMO CONCEJALES AÑO 2021 BANCADA ALIANZA VERDE</a:t>
            </a:r>
            <a:endParaRPr lang="en-US" sz="4800" dirty="0">
              <a:solidFill>
                <a:schemeClr val="bg1"/>
              </a:solidFill>
              <a:latin typeface="Poppins Medium"/>
            </a:endParaRPr>
          </a:p>
        </p:txBody>
      </p:sp>
      <p:sp>
        <p:nvSpPr>
          <p:cNvPr id="6" name="TextBox 6"/>
          <p:cNvSpPr txBox="1"/>
          <p:nvPr/>
        </p:nvSpPr>
        <p:spPr>
          <a:xfrm>
            <a:off x="1238250" y="3697315"/>
            <a:ext cx="15811500" cy="4038798"/>
          </a:xfrm>
          <a:prstGeom prst="rect">
            <a:avLst/>
          </a:prstGeom>
        </p:spPr>
        <p:txBody>
          <a:bodyPr wrap="square" lIns="0" tIns="0" rIns="0" bIns="0" rtlCol="0" anchor="t">
            <a:spAutoFit/>
          </a:bodyPr>
          <a:lstStyle/>
          <a:p>
            <a:pPr algn="ctr"/>
            <a:r>
              <a:rPr lang="es-419" sz="4400" b="1" dirty="0">
                <a:solidFill>
                  <a:schemeClr val="bg1"/>
                </a:solidFill>
                <a:latin typeface="Poppins Medium" panose="00000600000000000000" pitchFamily="2" charset="0"/>
                <a:cs typeface="Poppins Medium" panose="00000600000000000000" pitchFamily="2" charset="0"/>
              </a:rPr>
              <a:t>4. PETICIONES Y COMUNICACIONES A DIFERENTES ENTIDADES TERRITORIALES Y NACIONALES. </a:t>
            </a:r>
          </a:p>
          <a:p>
            <a:pPr marL="342900" indent="-342900" algn="just">
              <a:lnSpc>
                <a:spcPts val="2580"/>
              </a:lnSpc>
              <a:buFont typeface="Arial" panose="020B0604020202020204" pitchFamily="34" charset="0"/>
              <a:buChar char="•"/>
            </a:pPr>
            <a:endParaRPr lang="es-419" sz="2800" b="1" dirty="0">
              <a:solidFill>
                <a:schemeClr val="bg1"/>
              </a:solidFill>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800" dirty="0">
                <a:solidFill>
                  <a:schemeClr val="bg1"/>
                </a:solidFill>
                <a:latin typeface="Poppins Medium" panose="00000600000000000000" pitchFamily="2" charset="0"/>
                <a:cs typeface="Poppins Medium" panose="00000600000000000000" pitchFamily="2" charset="0"/>
              </a:rPr>
              <a:t>Solicitud para posterior control político DADIS</a:t>
            </a:r>
          </a:p>
          <a:p>
            <a:pPr algn="just">
              <a:lnSpc>
                <a:spcPts val="2580"/>
              </a:lnSpc>
            </a:pPr>
            <a:endParaRPr lang="es-419" sz="2800" dirty="0">
              <a:solidFill>
                <a:schemeClr val="bg1"/>
              </a:solidFill>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800" dirty="0">
                <a:solidFill>
                  <a:schemeClr val="bg1"/>
                </a:solidFill>
                <a:latin typeface="Poppins Medium" panose="00000600000000000000" pitchFamily="2" charset="0"/>
                <a:cs typeface="Poppins Medium" panose="00000600000000000000" pitchFamily="2" charset="0"/>
              </a:rPr>
              <a:t>Solicitud para posterior control político SEC. PARTICIPACIÓN Y DESARROLLO SOCIAL.</a:t>
            </a:r>
          </a:p>
          <a:p>
            <a:pPr algn="just">
              <a:lnSpc>
                <a:spcPts val="2580"/>
              </a:lnSpc>
            </a:pPr>
            <a:endParaRPr lang="es-419" sz="2800" dirty="0">
              <a:solidFill>
                <a:schemeClr val="bg1"/>
              </a:solidFill>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800" dirty="0">
                <a:solidFill>
                  <a:schemeClr val="bg1"/>
                </a:solidFill>
                <a:latin typeface="Poppins Medium" panose="00000600000000000000" pitchFamily="2" charset="0"/>
                <a:cs typeface="Poppins Medium" panose="00000600000000000000" pitchFamily="2" charset="0"/>
              </a:rPr>
              <a:t>Solicitud para posterior control político SISBEN</a:t>
            </a:r>
          </a:p>
          <a:p>
            <a:pPr marL="342900" indent="-342900" algn="just">
              <a:lnSpc>
                <a:spcPts val="2580"/>
              </a:lnSpc>
              <a:buFont typeface="Arial" panose="020B0604020202020204" pitchFamily="34" charset="0"/>
              <a:buChar char="•"/>
            </a:pPr>
            <a:endParaRPr lang="es-419" sz="2800" dirty="0">
              <a:solidFill>
                <a:schemeClr val="bg1"/>
              </a:solidFill>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800" dirty="0">
                <a:solidFill>
                  <a:schemeClr val="bg1"/>
                </a:solidFill>
                <a:latin typeface="Poppins Medium" panose="00000600000000000000" pitchFamily="2" charset="0"/>
                <a:cs typeface="Poppins Medium" panose="00000600000000000000" pitchFamily="2" charset="0"/>
              </a:rPr>
              <a:t>Solicitud para posterior control político PLANEACIÓN.</a:t>
            </a:r>
            <a:endParaRPr lang="en-US" sz="2800" dirty="0">
              <a:solidFill>
                <a:schemeClr val="bg1"/>
              </a:solidFill>
              <a:latin typeface="Poppins Medium" panose="00000600000000000000" pitchFamily="2" charset="0"/>
              <a:cs typeface="Poppins Medium" panose="00000600000000000000" pitchFamily="2" charset="0"/>
            </a:endParaRP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4" name="Imagen 13">
            <a:extLst>
              <a:ext uri="{FF2B5EF4-FFF2-40B4-BE49-F238E27FC236}">
                <a16:creationId xmlns:a16="http://schemas.microsoft.com/office/drawing/2014/main" id="{89662343-CBDA-4D29-A759-59FF395E48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81799" y="1977174"/>
            <a:ext cx="3478867" cy="1477327"/>
          </a:xfrm>
          <a:prstGeom prst="rect">
            <a:avLst/>
          </a:prstGeom>
        </p:spPr>
      </p:pic>
    </p:spTree>
    <p:extLst>
      <p:ext uri="{BB962C8B-B14F-4D97-AF65-F5344CB8AC3E}">
        <p14:creationId xmlns:p14="http://schemas.microsoft.com/office/powerpoint/2010/main" val="1779791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CBB0C"/>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9180B"/>
            </a:solidFill>
          </p:spPr>
        </p:sp>
      </p:grpSp>
      <p:sp>
        <p:nvSpPr>
          <p:cNvPr id="5" name="TextBox 5"/>
          <p:cNvSpPr txBox="1"/>
          <p:nvPr/>
        </p:nvSpPr>
        <p:spPr>
          <a:xfrm>
            <a:off x="2856240" y="495727"/>
            <a:ext cx="11658855" cy="1477328"/>
          </a:xfrm>
          <a:prstGeom prst="rect">
            <a:avLst/>
          </a:prstGeom>
        </p:spPr>
        <p:txBody>
          <a:bodyPr wrap="square" lIns="0" tIns="0" rIns="0" bIns="0" rtlCol="0" anchor="t">
            <a:spAutoFit/>
          </a:bodyPr>
          <a:lstStyle/>
          <a:p>
            <a:pPr algn="ctr">
              <a:spcBef>
                <a:spcPct val="0"/>
              </a:spcBef>
            </a:pPr>
            <a:r>
              <a:rPr lang="es-419" sz="4800" dirty="0">
                <a:solidFill>
                  <a:schemeClr val="bg1"/>
                </a:solidFill>
                <a:latin typeface="Poppins Medium" panose="00000600000000000000" pitchFamily="2" charset="0"/>
                <a:cs typeface="Poppins Medium" panose="00000600000000000000" pitchFamily="2" charset="0"/>
              </a:rPr>
              <a:t>GESTIÓN COMO CONCEJALES AÑO 2021 BANCADA ALIANZA VERDE</a:t>
            </a:r>
            <a:endParaRPr lang="en-US" sz="4800" dirty="0">
              <a:solidFill>
                <a:schemeClr val="bg1"/>
              </a:solidFill>
              <a:latin typeface="Poppins Medium"/>
            </a:endParaRPr>
          </a:p>
        </p:txBody>
      </p:sp>
      <p:sp>
        <p:nvSpPr>
          <p:cNvPr id="6" name="TextBox 6"/>
          <p:cNvSpPr txBox="1"/>
          <p:nvPr/>
        </p:nvSpPr>
        <p:spPr>
          <a:xfrm>
            <a:off x="1238250" y="3967465"/>
            <a:ext cx="15811500" cy="4372223"/>
          </a:xfrm>
          <a:prstGeom prst="rect">
            <a:avLst/>
          </a:prstGeom>
        </p:spPr>
        <p:txBody>
          <a:bodyPr wrap="square" lIns="0" tIns="0" rIns="0" bIns="0" rtlCol="0" anchor="t">
            <a:spAutoFit/>
          </a:bodyPr>
          <a:lstStyle/>
          <a:p>
            <a:pPr algn="ctr"/>
            <a:r>
              <a:rPr lang="es-419" sz="4400" b="1" dirty="0">
                <a:solidFill>
                  <a:schemeClr val="bg1"/>
                </a:solidFill>
                <a:latin typeface="Poppins Medium" panose="00000600000000000000" pitchFamily="2" charset="0"/>
                <a:cs typeface="Poppins Medium" panose="00000600000000000000" pitchFamily="2" charset="0"/>
              </a:rPr>
              <a:t>4. PETICIONES Y COMUNICACIONES A DIFERENTES ENTIDADES TERRITORIALES Y NACIONALES. </a:t>
            </a:r>
          </a:p>
          <a:p>
            <a:pPr algn="just">
              <a:lnSpc>
                <a:spcPts val="2580"/>
              </a:lnSpc>
            </a:pPr>
            <a:endParaRPr lang="es-419" sz="2800" dirty="0">
              <a:solidFill>
                <a:schemeClr val="bg1"/>
              </a:solidFill>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800" dirty="0">
                <a:solidFill>
                  <a:schemeClr val="bg1"/>
                </a:solidFill>
                <a:latin typeface="Poppins Medium" panose="00000600000000000000" pitchFamily="2" charset="0"/>
                <a:cs typeface="Poppins Medium" panose="00000600000000000000" pitchFamily="2" charset="0"/>
              </a:rPr>
              <a:t>Solicitud de información DADIS programa COE</a:t>
            </a:r>
          </a:p>
          <a:p>
            <a:pPr marL="342900" indent="-342900" algn="just">
              <a:lnSpc>
                <a:spcPts val="2580"/>
              </a:lnSpc>
              <a:buFont typeface="Arial" panose="020B0604020202020204" pitchFamily="34" charset="0"/>
              <a:buChar char="•"/>
            </a:pPr>
            <a:endParaRPr lang="es-419" sz="2800" dirty="0">
              <a:solidFill>
                <a:schemeClr val="bg1"/>
              </a:solidFill>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800" dirty="0">
                <a:solidFill>
                  <a:schemeClr val="bg1"/>
                </a:solidFill>
                <a:latin typeface="Poppins Medium" panose="00000600000000000000" pitchFamily="2" charset="0"/>
                <a:cs typeface="Poppins Medium" panose="00000600000000000000" pitchFamily="2" charset="0"/>
              </a:rPr>
              <a:t>Solicitud para posterior control político Secretaría general, empresas de servicios públicos de aseo, con relación a la prestación del servicio en la ciudad.</a:t>
            </a:r>
          </a:p>
          <a:p>
            <a:pPr marL="342900" indent="-342900" algn="just">
              <a:lnSpc>
                <a:spcPts val="2580"/>
              </a:lnSpc>
              <a:buFont typeface="Arial" panose="020B0604020202020204" pitchFamily="34" charset="0"/>
              <a:buChar char="•"/>
            </a:pPr>
            <a:endParaRPr lang="es-419" sz="2800" dirty="0">
              <a:solidFill>
                <a:schemeClr val="bg1"/>
              </a:solidFill>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800" dirty="0">
                <a:solidFill>
                  <a:schemeClr val="bg1"/>
                </a:solidFill>
                <a:latin typeface="Poppins Medium" panose="00000600000000000000" pitchFamily="2" charset="0"/>
                <a:cs typeface="Poppins Medium" panose="00000600000000000000" pitchFamily="2" charset="0"/>
              </a:rPr>
              <a:t>Solicitud para posterior control político SECRETARIA DE PARTICIPACION Y DESARROLLO SOCIAL Con relación a las cifras de personas sujetas a estabilidad laboral reforzada dentro de esta dependencia. </a:t>
            </a:r>
            <a:endParaRPr lang="en-US" sz="2800" dirty="0">
              <a:solidFill>
                <a:schemeClr val="bg1"/>
              </a:solidFill>
              <a:latin typeface="Poppins Medium" panose="00000600000000000000" pitchFamily="2" charset="0"/>
              <a:cs typeface="Poppins Medium" panose="00000600000000000000" pitchFamily="2" charset="0"/>
            </a:endParaRP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573776D5-9EDE-41E9-86E4-CDFB89D7D8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9400" y="1946108"/>
            <a:ext cx="3581400" cy="1520868"/>
          </a:xfrm>
          <a:prstGeom prst="rect">
            <a:avLst/>
          </a:prstGeom>
        </p:spPr>
      </p:pic>
    </p:spTree>
    <p:extLst>
      <p:ext uri="{BB962C8B-B14F-4D97-AF65-F5344CB8AC3E}">
        <p14:creationId xmlns:p14="http://schemas.microsoft.com/office/powerpoint/2010/main" val="2538006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90201"/>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098C4A"/>
            </a:solidFill>
          </p:spPr>
        </p:sp>
      </p:grpSp>
      <p:sp>
        <p:nvSpPr>
          <p:cNvPr id="5" name="TextBox 5"/>
          <p:cNvSpPr txBox="1"/>
          <p:nvPr/>
        </p:nvSpPr>
        <p:spPr>
          <a:xfrm>
            <a:off x="2301927" y="325837"/>
            <a:ext cx="12433546" cy="2348335"/>
          </a:xfrm>
          <a:prstGeom prst="rect">
            <a:avLst/>
          </a:prstGeom>
        </p:spPr>
        <p:txBody>
          <a:bodyPr wrap="square" lIns="0" tIns="0" rIns="0" bIns="0" rtlCol="0" anchor="t">
            <a:spAutoFit/>
          </a:bodyPr>
          <a:lstStyle/>
          <a:p>
            <a:pPr algn="ctr">
              <a:lnSpc>
                <a:spcPts val="9600"/>
              </a:lnSpc>
              <a:spcBef>
                <a:spcPct val="0"/>
              </a:spcBef>
            </a:pPr>
            <a:r>
              <a:rPr lang="es-419" sz="4400" dirty="0">
                <a:latin typeface="Poppins Medium" panose="00000600000000000000" pitchFamily="2" charset="0"/>
                <a:cs typeface="Poppins Medium" panose="00000600000000000000" pitchFamily="2" charset="0"/>
              </a:rPr>
              <a:t>GESTIÓN COMO CONCEJALES AÑO 2021 BANCADA ALIANZA VERDE</a:t>
            </a:r>
            <a:endParaRPr lang="en-US" sz="4400" dirty="0">
              <a:latin typeface="Poppins Medium"/>
            </a:endParaRPr>
          </a:p>
        </p:txBody>
      </p:sp>
      <p:sp>
        <p:nvSpPr>
          <p:cNvPr id="6" name="TextBox 6"/>
          <p:cNvSpPr txBox="1"/>
          <p:nvPr/>
        </p:nvSpPr>
        <p:spPr>
          <a:xfrm>
            <a:off x="5249318" y="5143500"/>
            <a:ext cx="6538763" cy="566052"/>
          </a:xfrm>
          <a:prstGeom prst="rect">
            <a:avLst/>
          </a:prstGeom>
        </p:spPr>
        <p:txBody>
          <a:bodyPr wrap="square" lIns="0" tIns="0" rIns="0" bIns="0" rtlCol="0" anchor="t">
            <a:spAutoFit/>
          </a:bodyPr>
          <a:lstStyle/>
          <a:p>
            <a:pPr algn="ctr">
              <a:lnSpc>
                <a:spcPts val="2580"/>
              </a:lnSpc>
            </a:pPr>
            <a:r>
              <a:rPr lang="en-US" sz="8800" b="1" dirty="0">
                <a:latin typeface="Poppins Medium" panose="00000600000000000000" pitchFamily="2" charset="0"/>
                <a:cs typeface="Poppins Medium" panose="00000600000000000000" pitchFamily="2" charset="0"/>
              </a:rPr>
              <a:t>GRACIAS</a:t>
            </a:r>
            <a:endParaRPr lang="en-US" sz="6000" b="1" dirty="0">
              <a:latin typeface="Poppins Medium" panose="00000600000000000000" pitchFamily="2" charset="0"/>
              <a:cs typeface="Poppins Medium" panose="00000600000000000000" pitchFamily="2" charset="0"/>
            </a:endParaRP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sp>
        <p:nvSpPr>
          <p:cNvPr id="14" name="CuadroTexto 13">
            <a:extLst>
              <a:ext uri="{FF2B5EF4-FFF2-40B4-BE49-F238E27FC236}">
                <a16:creationId xmlns:a16="http://schemas.microsoft.com/office/drawing/2014/main" id="{CA69EE57-9804-4787-9184-F68262C9C5DB}"/>
              </a:ext>
            </a:extLst>
          </p:cNvPr>
          <p:cNvSpPr txBox="1"/>
          <p:nvPr/>
        </p:nvSpPr>
        <p:spPr>
          <a:xfrm>
            <a:off x="3267828" y="7296267"/>
            <a:ext cx="15020172" cy="1508105"/>
          </a:xfrm>
          <a:prstGeom prst="rect">
            <a:avLst/>
          </a:prstGeom>
          <a:noFill/>
        </p:spPr>
        <p:txBody>
          <a:bodyPr wrap="square">
            <a:spAutoFit/>
          </a:bodyPr>
          <a:lstStyle/>
          <a:p>
            <a:r>
              <a:rPr lang="es-419" sz="2300" dirty="0">
                <a:latin typeface="Poppins Medium" panose="00000600000000000000" pitchFamily="2" charset="0"/>
                <a:cs typeface="Poppins Medium" panose="00000600000000000000" pitchFamily="2" charset="0"/>
              </a:rPr>
              <a:t>ATTE:</a:t>
            </a:r>
          </a:p>
          <a:p>
            <a:endParaRPr lang="es-419" sz="2300" dirty="0">
              <a:latin typeface="Poppins Medium" panose="00000600000000000000" pitchFamily="2" charset="0"/>
              <a:cs typeface="Poppins Medium" panose="00000600000000000000" pitchFamily="2" charset="0"/>
            </a:endParaRPr>
          </a:p>
          <a:p>
            <a:r>
              <a:rPr lang="es-419" sz="2300" dirty="0">
                <a:latin typeface="Poppins Medium" panose="00000600000000000000" pitchFamily="2" charset="0"/>
                <a:cs typeface="Poppins Medium" panose="00000600000000000000" pitchFamily="2" charset="0"/>
              </a:rPr>
              <a:t>LUDER MIGUEL ARIZA SANMARTIN                   SERGIO ANDRES MENDOZA CASTRO </a:t>
            </a:r>
          </a:p>
          <a:p>
            <a:r>
              <a:rPr lang="es-419" sz="2300" dirty="0">
                <a:latin typeface="Poppins Medium" panose="00000600000000000000" pitchFamily="2" charset="0"/>
                <a:cs typeface="Poppins Medium" panose="00000600000000000000" pitchFamily="2" charset="0"/>
              </a:rPr>
              <a:t>PARTIDO VERDE CONCEJAL                                  PARTIDO VERDE CONCEJAL</a:t>
            </a:r>
          </a:p>
        </p:txBody>
      </p:sp>
      <p:pic>
        <p:nvPicPr>
          <p:cNvPr id="13" name="Imagen 12">
            <a:extLst>
              <a:ext uri="{FF2B5EF4-FFF2-40B4-BE49-F238E27FC236}">
                <a16:creationId xmlns:a16="http://schemas.microsoft.com/office/drawing/2014/main" id="{8834A747-84F2-4295-A2F5-E903A8E3BE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8763" y="5148494"/>
            <a:ext cx="5882391" cy="2498002"/>
          </a:xfrm>
          <a:prstGeom prst="rect">
            <a:avLst/>
          </a:prstGeom>
        </p:spPr>
      </p:pic>
    </p:spTree>
    <p:extLst>
      <p:ext uri="{BB962C8B-B14F-4D97-AF65-F5344CB8AC3E}">
        <p14:creationId xmlns:p14="http://schemas.microsoft.com/office/powerpoint/2010/main" val="182137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98C4A"/>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9180B"/>
            </a:solidFill>
          </p:spPr>
        </p:sp>
      </p:grpSp>
      <p:sp>
        <p:nvSpPr>
          <p:cNvPr id="5" name="TextBox 5"/>
          <p:cNvSpPr txBox="1"/>
          <p:nvPr/>
        </p:nvSpPr>
        <p:spPr>
          <a:xfrm>
            <a:off x="3746175" y="703719"/>
            <a:ext cx="9683592" cy="2215991"/>
          </a:xfrm>
          <a:prstGeom prst="rect">
            <a:avLst/>
          </a:prstGeom>
        </p:spPr>
        <p:txBody>
          <a:bodyPr wrap="square" lIns="0" tIns="0" rIns="0" bIns="0" rtlCol="0" anchor="t">
            <a:spAutoFit/>
          </a:bodyPr>
          <a:lstStyle/>
          <a:p>
            <a:pPr marL="0" lvl="0" indent="0" algn="ctr">
              <a:spcBef>
                <a:spcPct val="0"/>
              </a:spcBef>
            </a:pPr>
            <a:r>
              <a:rPr lang="es-419" sz="4800" dirty="0">
                <a:latin typeface="Poppins Medium" panose="00000600000000000000" pitchFamily="2" charset="0"/>
                <a:cs typeface="Poppins Medium" panose="00000600000000000000" pitchFamily="2" charset="0"/>
              </a:rPr>
              <a:t>GESTIÓN COMO CONCEJALES AÑO 2021 BANCADA ALIANZA VERDE</a:t>
            </a:r>
            <a:endParaRPr lang="en-US" sz="4800" dirty="0">
              <a:solidFill>
                <a:srgbClr val="FFFFFF"/>
              </a:solidFill>
              <a:latin typeface="Poppins Medium" panose="00000600000000000000" pitchFamily="2" charset="0"/>
              <a:cs typeface="Poppins Medium" panose="00000600000000000000" pitchFamily="2" charset="0"/>
            </a:endParaRPr>
          </a:p>
        </p:txBody>
      </p:sp>
      <p:sp>
        <p:nvSpPr>
          <p:cNvPr id="6" name="TextBox 6"/>
          <p:cNvSpPr txBox="1"/>
          <p:nvPr/>
        </p:nvSpPr>
        <p:spPr>
          <a:xfrm>
            <a:off x="1744319" y="5076422"/>
            <a:ext cx="14799361" cy="2994666"/>
          </a:xfrm>
          <a:prstGeom prst="rect">
            <a:avLst/>
          </a:prstGeom>
        </p:spPr>
        <p:txBody>
          <a:bodyPr wrap="square" lIns="0" tIns="0" rIns="0" bIns="0" rtlCol="0" anchor="t">
            <a:spAutoFit/>
          </a:bodyPr>
          <a:lstStyle/>
          <a:p>
            <a:pPr marL="457200" indent="-457200" algn="ctr">
              <a:lnSpc>
                <a:spcPts val="2580"/>
              </a:lnSpc>
              <a:buAutoNum type="arabicPeriod"/>
            </a:pPr>
            <a:r>
              <a:rPr lang="es-419" sz="3600" b="1" dirty="0">
                <a:latin typeface="Poppins Medium" panose="00000600000000000000" pitchFamily="2" charset="0"/>
                <a:cs typeface="Poppins Medium" panose="00000600000000000000" pitchFamily="2" charset="0"/>
              </a:rPr>
              <a:t>PROYECTOS DE ACUERDO CON PONENCIA DE LA BANCADA:</a:t>
            </a:r>
          </a:p>
          <a:p>
            <a:pPr algn="just">
              <a:lnSpc>
                <a:spcPts val="2580"/>
              </a:lnSpc>
            </a:pPr>
            <a:endParaRPr lang="es-419" sz="2400" dirty="0">
              <a:solidFill>
                <a:srgbClr val="FFFFFF"/>
              </a:solidFill>
              <a:latin typeface="Poppins Medium" panose="00000600000000000000" pitchFamily="2" charset="0"/>
              <a:cs typeface="Poppins Medium" panose="00000600000000000000" pitchFamily="2" charset="0"/>
            </a:endParaRPr>
          </a:p>
          <a:p>
            <a:pPr algn="just">
              <a:lnSpc>
                <a:spcPts val="2580"/>
              </a:lnSpc>
            </a:pPr>
            <a:endParaRPr lang="es-419" sz="2400" dirty="0"/>
          </a:p>
          <a:p>
            <a:pPr algn="just">
              <a:lnSpc>
                <a:spcPts val="2580"/>
              </a:lnSpc>
            </a:pPr>
            <a:endParaRPr lang="es-419" sz="2400" dirty="0"/>
          </a:p>
          <a:p>
            <a:pPr marL="342900" indent="-342900" algn="just">
              <a:lnSpc>
                <a:spcPts val="2580"/>
              </a:lnSpc>
              <a:buFont typeface="Arial" panose="020B0604020202020204" pitchFamily="34" charset="0"/>
              <a:buChar char="•"/>
            </a:pPr>
            <a:r>
              <a:rPr lang="es-419" sz="2400" dirty="0"/>
              <a:t>Proyecto de acuerdo N°096 de 2021 “mediante el cual se busca mejorar la prestación del servicio de taxis a través de la capacitaciones certificadas y la implementación de tecnologías para tarifas justas a los usuarios en el distrito turístico y cultural de Cartagena de indias y se dictan otras disposiciones</a:t>
            </a:r>
            <a:endParaRPr lang="es-419" sz="2400" dirty="0">
              <a:solidFill>
                <a:srgbClr val="FFFFFF"/>
              </a:solidFill>
              <a:latin typeface="Poppins Medium" panose="00000600000000000000" pitchFamily="2" charset="0"/>
              <a:cs typeface="Poppins Medium" panose="00000600000000000000" pitchFamily="2" charset="0"/>
            </a:endParaRPr>
          </a:p>
          <a:p>
            <a:pPr algn="just">
              <a:lnSpc>
                <a:spcPts val="2580"/>
              </a:lnSpc>
            </a:pPr>
            <a:endParaRPr lang="es-419" sz="2400" dirty="0">
              <a:solidFill>
                <a:srgbClr val="FFFFFF"/>
              </a:solidFill>
              <a:latin typeface="Poppins Medium" panose="00000600000000000000" pitchFamily="2" charset="0"/>
              <a:cs typeface="Poppins Medium" panose="00000600000000000000" pitchFamily="2" charset="0"/>
            </a:endParaRPr>
          </a:p>
          <a:p>
            <a:pPr>
              <a:lnSpc>
                <a:spcPts val="2580"/>
              </a:lnSpc>
            </a:pPr>
            <a:endParaRPr lang="en-US" sz="2150" dirty="0">
              <a:solidFill>
                <a:srgbClr val="FFFFFF"/>
              </a:solidFill>
              <a:latin typeface="Poppins Medium" panose="00000600000000000000" pitchFamily="2" charset="0"/>
              <a:cs typeface="Poppins Medium" panose="00000600000000000000" pitchFamily="2" charset="0"/>
            </a:endParaRP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5" name="Imagen 14">
            <a:extLst>
              <a:ext uri="{FF2B5EF4-FFF2-40B4-BE49-F238E27FC236}">
                <a16:creationId xmlns:a16="http://schemas.microsoft.com/office/drawing/2014/main" id="{9E3931AD-B6C7-4574-90B7-649D135235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4600" y="2549629"/>
            <a:ext cx="5099204" cy="216541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9180B"/>
            </a:solidFill>
          </p:spPr>
        </p:sp>
      </p:grpSp>
      <p:sp>
        <p:nvSpPr>
          <p:cNvPr id="5" name="TextBox 5"/>
          <p:cNvSpPr txBox="1"/>
          <p:nvPr/>
        </p:nvSpPr>
        <p:spPr>
          <a:xfrm>
            <a:off x="3746175" y="703719"/>
            <a:ext cx="9683592" cy="2215991"/>
          </a:xfrm>
          <a:prstGeom prst="rect">
            <a:avLst/>
          </a:prstGeom>
        </p:spPr>
        <p:txBody>
          <a:bodyPr wrap="square" lIns="0" tIns="0" rIns="0" bIns="0" rtlCol="0" anchor="t">
            <a:spAutoFit/>
          </a:bodyPr>
          <a:lstStyle/>
          <a:p>
            <a:pPr marL="0" lvl="0" indent="0" algn="ctr">
              <a:spcBef>
                <a:spcPct val="0"/>
              </a:spcBef>
            </a:pPr>
            <a:r>
              <a:rPr lang="es-419" sz="4800" dirty="0">
                <a:latin typeface="Poppins Medium" panose="00000600000000000000" pitchFamily="2" charset="0"/>
                <a:cs typeface="Poppins Medium" panose="00000600000000000000" pitchFamily="2" charset="0"/>
              </a:rPr>
              <a:t>GESTIÓN COMO CONCEJALES AÑO 2021 BANCADA ALIANZA VERDE</a:t>
            </a:r>
            <a:endParaRPr lang="en-US" sz="4800" dirty="0">
              <a:solidFill>
                <a:srgbClr val="FFFFFF"/>
              </a:solidFill>
              <a:latin typeface="Poppins Medium" panose="00000600000000000000" pitchFamily="2" charset="0"/>
              <a:cs typeface="Poppins Medium" panose="00000600000000000000" pitchFamily="2" charset="0"/>
            </a:endParaRPr>
          </a:p>
        </p:txBody>
      </p:sp>
      <p:sp>
        <p:nvSpPr>
          <p:cNvPr id="6" name="TextBox 6"/>
          <p:cNvSpPr txBox="1"/>
          <p:nvPr/>
        </p:nvSpPr>
        <p:spPr>
          <a:xfrm>
            <a:off x="1744319" y="5074727"/>
            <a:ext cx="14799361" cy="2661241"/>
          </a:xfrm>
          <a:prstGeom prst="rect">
            <a:avLst/>
          </a:prstGeom>
        </p:spPr>
        <p:txBody>
          <a:bodyPr wrap="square" lIns="0" tIns="0" rIns="0" bIns="0" rtlCol="0" anchor="t">
            <a:spAutoFit/>
          </a:bodyPr>
          <a:lstStyle/>
          <a:p>
            <a:pPr algn="ctr">
              <a:lnSpc>
                <a:spcPts val="2580"/>
              </a:lnSpc>
            </a:pPr>
            <a:r>
              <a:rPr lang="es-419" sz="3600" b="1" dirty="0">
                <a:latin typeface="Poppins Medium" panose="00000600000000000000" pitchFamily="2" charset="0"/>
                <a:cs typeface="Poppins Medium" panose="00000600000000000000" pitchFamily="2" charset="0"/>
              </a:rPr>
              <a:t>1.2 PONENCIA DEL CONCEJAL SERGIO MENDOZA:</a:t>
            </a:r>
          </a:p>
          <a:p>
            <a:pPr algn="just">
              <a:lnSpc>
                <a:spcPts val="2580"/>
              </a:lnSpc>
            </a:pPr>
            <a:endParaRPr lang="es-419" sz="2400" b="1" dirty="0">
              <a:latin typeface="Poppins Medium" panose="00000600000000000000" pitchFamily="2" charset="0"/>
              <a:cs typeface="Poppins Medium" panose="00000600000000000000" pitchFamily="2" charset="0"/>
            </a:endParaRPr>
          </a:p>
          <a:p>
            <a:pPr algn="just">
              <a:lnSpc>
                <a:spcPts val="2580"/>
              </a:lnSpc>
            </a:pPr>
            <a:endParaRPr lang="es-419" sz="2400" dirty="0"/>
          </a:p>
          <a:p>
            <a:pPr algn="just">
              <a:lnSpc>
                <a:spcPts val="2580"/>
              </a:lnSpc>
            </a:pPr>
            <a:r>
              <a:rPr lang="es-419" sz="2400" dirty="0"/>
              <a:t>Proyecto de acuerdo N°093 de 2021 “mediante el cual se realiza una incorporación y un traslado en el presupuesto de rentas, recursos de capital y recursos de fondos especiales; Las apropiaciones de funcionamiento y servicio de la deuda, así como el plan de inversión con enfoque de género para la vigencia fiscal del 1 de enero al 31 de diciembre de 2021 en el distrito turístico y cultural de Cartagena de indias y se dictan otras disposiciones”</a:t>
            </a:r>
            <a:endParaRPr lang="es-419" sz="2400" b="1" dirty="0">
              <a:solidFill>
                <a:srgbClr val="FFFFFF"/>
              </a:solidFill>
              <a:latin typeface="Poppins Medium" panose="00000600000000000000" pitchFamily="2" charset="0"/>
              <a:cs typeface="Poppins Medium" panose="00000600000000000000" pitchFamily="2" charset="0"/>
            </a:endParaRPr>
          </a:p>
          <a:p>
            <a:pPr>
              <a:lnSpc>
                <a:spcPts val="2580"/>
              </a:lnSpc>
            </a:pPr>
            <a:endParaRPr lang="en-US" sz="2150" dirty="0">
              <a:solidFill>
                <a:srgbClr val="FFFFFF"/>
              </a:solidFill>
              <a:latin typeface="Poppins Medium" panose="00000600000000000000" pitchFamily="2" charset="0"/>
              <a:cs typeface="Poppins Medium" panose="00000600000000000000" pitchFamily="2" charset="0"/>
            </a:endParaRP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EC91B79E-FB3F-46A0-8D0E-BC4F8F39F5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7611" y="2551032"/>
            <a:ext cx="5000720" cy="2123593"/>
          </a:xfrm>
          <a:prstGeom prst="rect">
            <a:avLst/>
          </a:prstGeom>
        </p:spPr>
      </p:pic>
    </p:spTree>
    <p:extLst>
      <p:ext uri="{BB962C8B-B14F-4D97-AF65-F5344CB8AC3E}">
        <p14:creationId xmlns:p14="http://schemas.microsoft.com/office/powerpoint/2010/main" val="919483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5BF0C"/>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9180B"/>
            </a:solidFill>
          </p:spPr>
        </p:sp>
      </p:grpSp>
      <p:sp>
        <p:nvSpPr>
          <p:cNvPr id="5" name="TextBox 5"/>
          <p:cNvSpPr txBox="1"/>
          <p:nvPr/>
        </p:nvSpPr>
        <p:spPr>
          <a:xfrm>
            <a:off x="2856240" y="495727"/>
            <a:ext cx="11658855" cy="1477328"/>
          </a:xfrm>
          <a:prstGeom prst="rect">
            <a:avLst/>
          </a:prstGeom>
        </p:spPr>
        <p:txBody>
          <a:bodyPr wrap="square" lIns="0" tIns="0" rIns="0" bIns="0" rtlCol="0" anchor="t">
            <a:spAutoFit/>
          </a:bodyPr>
          <a:lstStyle/>
          <a:p>
            <a:pPr algn="ctr">
              <a:spcBef>
                <a:spcPct val="0"/>
              </a:spcBef>
            </a:pPr>
            <a:r>
              <a:rPr lang="es-419" sz="4800" dirty="0">
                <a:solidFill>
                  <a:schemeClr val="bg1"/>
                </a:solidFill>
                <a:latin typeface="Poppins Medium" panose="00000600000000000000" pitchFamily="2" charset="0"/>
                <a:cs typeface="Poppins Medium" panose="00000600000000000000" pitchFamily="2" charset="0"/>
              </a:rPr>
              <a:t>GESTIÓN COMO CONCEJALES AÑO 2021 BANCADA ALIANZA VERDE</a:t>
            </a:r>
            <a:endParaRPr lang="en-US" sz="4800" dirty="0">
              <a:solidFill>
                <a:schemeClr val="bg1"/>
              </a:solidFill>
              <a:latin typeface="Poppins Medium"/>
            </a:endParaRPr>
          </a:p>
        </p:txBody>
      </p:sp>
      <p:sp>
        <p:nvSpPr>
          <p:cNvPr id="6" name="TextBox 6"/>
          <p:cNvSpPr txBox="1"/>
          <p:nvPr/>
        </p:nvSpPr>
        <p:spPr>
          <a:xfrm>
            <a:off x="1028700" y="3572944"/>
            <a:ext cx="15811500" cy="5374548"/>
          </a:xfrm>
          <a:prstGeom prst="rect">
            <a:avLst/>
          </a:prstGeom>
        </p:spPr>
        <p:txBody>
          <a:bodyPr wrap="square" lIns="0" tIns="0" rIns="0" bIns="0" rtlCol="0" anchor="t">
            <a:spAutoFit/>
          </a:bodyPr>
          <a:lstStyle/>
          <a:p>
            <a:pPr marL="342900" indent="-342900" algn="just">
              <a:lnSpc>
                <a:spcPts val="2580"/>
              </a:lnSpc>
              <a:buFont typeface="Arial" panose="020B0604020202020204" pitchFamily="34" charset="0"/>
              <a:buChar char="•"/>
            </a:pPr>
            <a:r>
              <a:rPr lang="es-419" sz="3200" dirty="0">
                <a:solidFill>
                  <a:schemeClr val="bg1"/>
                </a:solidFill>
              </a:rPr>
              <a:t>Proyecto de acuerdo </a:t>
            </a:r>
            <a:r>
              <a:rPr lang="es-419" sz="3200" dirty="0" err="1">
                <a:solidFill>
                  <a:schemeClr val="bg1"/>
                </a:solidFill>
              </a:rPr>
              <a:t>N°</a:t>
            </a:r>
            <a:r>
              <a:rPr lang="es-419" sz="3200" dirty="0">
                <a:solidFill>
                  <a:schemeClr val="bg1"/>
                </a:solidFill>
              </a:rPr>
              <a:t> 097 de 2021 “mediante el cual se realiza una incorporación y un traslado en el presupuesto de rentas, recursos de capital y recursos de fondos especiales; Las apropiaciones de funcionamiento y servicio de la deuda, así como el plan de inversión con enfoque de género para la vigencia fiscal del 1 de enero al 31 de diciembre de 2021 en el distrito turístico y cultural de </a:t>
            </a:r>
            <a:r>
              <a:rPr lang="es-419" sz="3200" dirty="0" err="1">
                <a:solidFill>
                  <a:schemeClr val="bg1"/>
                </a:solidFill>
              </a:rPr>
              <a:t>cartagena</a:t>
            </a:r>
            <a:r>
              <a:rPr lang="es-419" sz="3200" dirty="0">
                <a:solidFill>
                  <a:schemeClr val="bg1"/>
                </a:solidFill>
              </a:rPr>
              <a:t> de indias y se dictan otras disposiciones” (APROBADO) </a:t>
            </a:r>
          </a:p>
          <a:p>
            <a:pPr marL="342900" indent="-342900" algn="just">
              <a:lnSpc>
                <a:spcPts val="2580"/>
              </a:lnSpc>
              <a:buFont typeface="Arial" panose="020B0604020202020204" pitchFamily="34" charset="0"/>
              <a:buChar char="•"/>
            </a:pPr>
            <a:endParaRPr lang="es-419" sz="3200" dirty="0">
              <a:solidFill>
                <a:schemeClr val="bg1"/>
              </a:solidFill>
            </a:endParaRPr>
          </a:p>
          <a:p>
            <a:pPr marL="342900" indent="-342900" algn="just">
              <a:lnSpc>
                <a:spcPts val="2580"/>
              </a:lnSpc>
              <a:buFont typeface="Arial" panose="020B0604020202020204" pitchFamily="34" charset="0"/>
              <a:buChar char="•"/>
            </a:pPr>
            <a:r>
              <a:rPr lang="es-419" sz="3200" dirty="0">
                <a:solidFill>
                  <a:schemeClr val="bg1"/>
                </a:solidFill>
              </a:rPr>
              <a:t>Proyecto de acuerdo N°100 de 2021 “mediante el cual se realiza una incorporación y un traslado en el presupuesto de rentas, recursos de capital y recursos de fondos especiales; Las apropiaciones de funcionamiento y servicio de la deuda, así como el plan de inversión con enfoque de género para la vigencia fiscal del 1 de enero al 31 de diciembre de 2021 en el distrito turístico y cultural de </a:t>
            </a:r>
            <a:r>
              <a:rPr lang="es-419" sz="3200" dirty="0" err="1">
                <a:solidFill>
                  <a:schemeClr val="bg1"/>
                </a:solidFill>
              </a:rPr>
              <a:t>cartagena</a:t>
            </a:r>
            <a:r>
              <a:rPr lang="es-419" sz="3200" dirty="0">
                <a:solidFill>
                  <a:schemeClr val="bg1"/>
                </a:solidFill>
              </a:rPr>
              <a:t> de indias y se dictan otras disposiciones” (APROBADO) </a:t>
            </a:r>
          </a:p>
          <a:p>
            <a:pPr marL="342900" indent="-342900" algn="just">
              <a:lnSpc>
                <a:spcPts val="2580"/>
              </a:lnSpc>
              <a:buFont typeface="Arial" panose="020B0604020202020204" pitchFamily="34" charset="0"/>
              <a:buChar char="•"/>
            </a:pPr>
            <a:endParaRPr lang="es-419" sz="3200" dirty="0">
              <a:solidFill>
                <a:schemeClr val="bg1"/>
              </a:solidFill>
            </a:endParaRPr>
          </a:p>
          <a:p>
            <a:pPr marL="342900" indent="-342900" algn="just">
              <a:lnSpc>
                <a:spcPts val="2580"/>
              </a:lnSpc>
              <a:buFont typeface="Arial" panose="020B0604020202020204" pitchFamily="34" charset="0"/>
              <a:buChar char="•"/>
            </a:pPr>
            <a:r>
              <a:rPr lang="es-419" sz="3200" dirty="0">
                <a:solidFill>
                  <a:schemeClr val="bg1"/>
                </a:solidFill>
              </a:rPr>
              <a:t>Proyecto de acuerdo N°105 de 2021 “mediante el cual se crea la comisión de tránsito y participación ciudadana</a:t>
            </a:r>
            <a:endParaRPr lang="en-US" sz="2800" dirty="0">
              <a:solidFill>
                <a:schemeClr val="bg1"/>
              </a:solidFill>
              <a:latin typeface="Poppins Medium Bold"/>
            </a:endParaRP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D15022EB-C43E-450F-8F97-A5795F163F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7220" y="1595273"/>
            <a:ext cx="4933559" cy="209507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D0500"/>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098C4A"/>
            </a:solidFill>
          </p:spPr>
        </p:sp>
      </p:grpSp>
      <p:sp>
        <p:nvSpPr>
          <p:cNvPr id="5" name="TextBox 5"/>
          <p:cNvSpPr txBox="1"/>
          <p:nvPr/>
        </p:nvSpPr>
        <p:spPr>
          <a:xfrm>
            <a:off x="2301927" y="325837"/>
            <a:ext cx="12433546" cy="1354217"/>
          </a:xfrm>
          <a:prstGeom prst="rect">
            <a:avLst/>
          </a:prstGeom>
        </p:spPr>
        <p:txBody>
          <a:bodyPr wrap="square" lIns="0" tIns="0" rIns="0" bIns="0" rtlCol="0" anchor="t">
            <a:spAutoFit/>
          </a:bodyPr>
          <a:lstStyle/>
          <a:p>
            <a:pPr algn="ctr">
              <a:spcBef>
                <a:spcPct val="0"/>
              </a:spcBef>
            </a:pPr>
            <a:r>
              <a:rPr lang="es-419" sz="4400" dirty="0">
                <a:solidFill>
                  <a:schemeClr val="bg1"/>
                </a:solidFill>
                <a:latin typeface="Poppins Medium" panose="00000600000000000000" pitchFamily="2" charset="0"/>
                <a:cs typeface="Poppins Medium" panose="00000600000000000000" pitchFamily="2" charset="0"/>
              </a:rPr>
              <a:t>GESTIÓN COMO CONCEJALES AÑO 2021 BANCADA ALIANZA VERDE</a:t>
            </a:r>
            <a:endParaRPr lang="en-US" sz="4400" dirty="0">
              <a:solidFill>
                <a:schemeClr val="bg1"/>
              </a:solidFill>
              <a:latin typeface="Poppins Medium"/>
            </a:endParaRPr>
          </a:p>
        </p:txBody>
      </p:sp>
      <p:sp>
        <p:nvSpPr>
          <p:cNvPr id="6" name="TextBox 6"/>
          <p:cNvSpPr txBox="1"/>
          <p:nvPr/>
        </p:nvSpPr>
        <p:spPr>
          <a:xfrm>
            <a:off x="838200" y="5056378"/>
            <a:ext cx="16611599" cy="1365246"/>
          </a:xfrm>
          <a:prstGeom prst="rect">
            <a:avLst/>
          </a:prstGeom>
        </p:spPr>
        <p:txBody>
          <a:bodyPr wrap="square" lIns="0" tIns="0" rIns="0" bIns="0" rtlCol="0" anchor="t">
            <a:spAutoFit/>
          </a:bodyPr>
          <a:lstStyle/>
          <a:p>
            <a:pPr marL="457200" indent="-457200" algn="just">
              <a:lnSpc>
                <a:spcPts val="2580"/>
              </a:lnSpc>
              <a:buFont typeface="Arial" panose="020B0604020202020204" pitchFamily="34" charset="0"/>
              <a:buChar char="•"/>
            </a:pPr>
            <a:r>
              <a:rPr lang="es-419" sz="3200" dirty="0">
                <a:solidFill>
                  <a:schemeClr val="bg1"/>
                </a:solidFill>
                <a:latin typeface="Poppins Medium" panose="00000600000000000000" pitchFamily="2" charset="0"/>
                <a:cs typeface="Poppins Medium" panose="00000600000000000000" pitchFamily="2" charset="0"/>
              </a:rPr>
              <a:t>Proyecto de acuerdo N°106 de 2021 “mediante el cual se modifica el nombre del estadio 8 de diciembre de pasacaballos por el nombre de </a:t>
            </a:r>
            <a:r>
              <a:rPr lang="es-419" sz="3200" dirty="0" err="1">
                <a:solidFill>
                  <a:schemeClr val="bg1"/>
                </a:solidFill>
                <a:latin typeface="Poppins Medium" panose="00000600000000000000" pitchFamily="2" charset="0"/>
                <a:cs typeface="Poppins Medium" panose="00000600000000000000" pitchFamily="2" charset="0"/>
              </a:rPr>
              <a:t>Radhames</a:t>
            </a:r>
            <a:r>
              <a:rPr lang="es-419" sz="3200" dirty="0">
                <a:solidFill>
                  <a:schemeClr val="bg1"/>
                </a:solidFill>
                <a:latin typeface="Poppins Medium" panose="00000600000000000000" pitchFamily="2" charset="0"/>
                <a:cs typeface="Poppins Medium" panose="00000600000000000000" pitchFamily="2" charset="0"/>
              </a:rPr>
              <a:t> Ramos Santamaria” como forma de exaltar de manera póstuma la memoria del ciudadano y futbolista profesional </a:t>
            </a:r>
            <a:r>
              <a:rPr lang="es-419" sz="3200" dirty="0" err="1">
                <a:solidFill>
                  <a:schemeClr val="bg1"/>
                </a:solidFill>
                <a:latin typeface="Poppins Medium" panose="00000600000000000000" pitchFamily="2" charset="0"/>
                <a:cs typeface="Poppins Medium" panose="00000600000000000000" pitchFamily="2" charset="0"/>
              </a:rPr>
              <a:t>Radhames</a:t>
            </a:r>
            <a:r>
              <a:rPr lang="es-419" sz="3200" dirty="0">
                <a:solidFill>
                  <a:schemeClr val="bg1"/>
                </a:solidFill>
                <a:latin typeface="Poppins Medium" panose="00000600000000000000" pitchFamily="2" charset="0"/>
                <a:cs typeface="Poppins Medium" panose="00000600000000000000" pitchFamily="2" charset="0"/>
              </a:rPr>
              <a:t> Ramos Santamaria.</a:t>
            </a: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CBDB9E2D-B3FA-43F0-B77B-5C29984618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0523" y="1858608"/>
            <a:ext cx="3841043" cy="1631128"/>
          </a:xfrm>
          <a:prstGeom prst="rect">
            <a:avLst/>
          </a:prstGeom>
        </p:spPr>
      </p:pic>
      <p:sp>
        <p:nvSpPr>
          <p:cNvPr id="13" name="Rectángulo 12">
            <a:extLst>
              <a:ext uri="{FF2B5EF4-FFF2-40B4-BE49-F238E27FC236}">
                <a16:creationId xmlns:a16="http://schemas.microsoft.com/office/drawing/2014/main" id="{4E92B956-6B4F-4E94-8444-D3AA7BDAE344}"/>
              </a:ext>
            </a:extLst>
          </p:cNvPr>
          <p:cNvSpPr/>
          <p:nvPr/>
        </p:nvSpPr>
        <p:spPr>
          <a:xfrm>
            <a:off x="6400800" y="7320396"/>
            <a:ext cx="9714495" cy="1107996"/>
          </a:xfrm>
          <a:prstGeom prst="rect">
            <a:avLst/>
          </a:prstGeom>
          <a:noFill/>
        </p:spPr>
        <p:txBody>
          <a:bodyPr wrap="square" lIns="91440" tIns="45720" rIns="91440" bIns="45720">
            <a:spAutoFit/>
          </a:bodyPr>
          <a:lstStyle/>
          <a:p>
            <a:pPr algn="ctr"/>
            <a:r>
              <a:rPr lang="es-ES" sz="6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50800" dist="38100" dir="2700000" algn="tl" rotWithShape="0">
                    <a:prstClr val="black">
                      <a:alpha val="40000"/>
                    </a:prstClr>
                  </a:outerShdw>
                </a:effectLst>
              </a:rPr>
              <a:t>PRESENTADO Y APROBADO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CBB0C"/>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098C4A"/>
            </a:solidFill>
          </p:spPr>
        </p:sp>
      </p:grpSp>
      <p:sp>
        <p:nvSpPr>
          <p:cNvPr id="5" name="TextBox 5"/>
          <p:cNvSpPr txBox="1"/>
          <p:nvPr/>
        </p:nvSpPr>
        <p:spPr>
          <a:xfrm>
            <a:off x="2301927" y="325837"/>
            <a:ext cx="12433546" cy="1354217"/>
          </a:xfrm>
          <a:prstGeom prst="rect">
            <a:avLst/>
          </a:prstGeom>
        </p:spPr>
        <p:txBody>
          <a:bodyPr wrap="square" lIns="0" tIns="0" rIns="0" bIns="0" rtlCol="0" anchor="t">
            <a:spAutoFit/>
          </a:bodyPr>
          <a:lstStyle/>
          <a:p>
            <a:pPr algn="ctr">
              <a:spcBef>
                <a:spcPct val="0"/>
              </a:spcBef>
            </a:pPr>
            <a:r>
              <a:rPr lang="es-419" sz="4400" dirty="0">
                <a:solidFill>
                  <a:schemeClr val="bg1"/>
                </a:solidFill>
                <a:latin typeface="Poppins Medium" panose="00000600000000000000" pitchFamily="2" charset="0"/>
                <a:cs typeface="Poppins Medium" panose="00000600000000000000" pitchFamily="2" charset="0"/>
              </a:rPr>
              <a:t>GESTIÓN COMO CONCEJALES AÑO 2021 BANCADA ALIANZA VERDE</a:t>
            </a:r>
            <a:endParaRPr lang="en-US" sz="4400" dirty="0">
              <a:solidFill>
                <a:schemeClr val="bg1"/>
              </a:solidFill>
              <a:latin typeface="Poppins Medium"/>
            </a:endParaRPr>
          </a:p>
        </p:txBody>
      </p:sp>
      <p:sp>
        <p:nvSpPr>
          <p:cNvPr id="6" name="TextBox 6"/>
          <p:cNvSpPr txBox="1"/>
          <p:nvPr/>
        </p:nvSpPr>
        <p:spPr>
          <a:xfrm>
            <a:off x="838200" y="5202439"/>
            <a:ext cx="16611599" cy="1003095"/>
          </a:xfrm>
          <a:prstGeom prst="rect">
            <a:avLst/>
          </a:prstGeom>
        </p:spPr>
        <p:txBody>
          <a:bodyPr wrap="square" lIns="0" tIns="0" rIns="0" bIns="0" rtlCol="0" anchor="t">
            <a:spAutoFit/>
          </a:bodyPr>
          <a:lstStyle/>
          <a:p>
            <a:pPr marL="457200" indent="-457200" algn="just">
              <a:lnSpc>
                <a:spcPts val="2580"/>
              </a:lnSpc>
              <a:buFont typeface="Arial" panose="020B0604020202020204" pitchFamily="34" charset="0"/>
              <a:buChar char="•"/>
            </a:pPr>
            <a:r>
              <a:rPr lang="es-419" sz="2400" dirty="0">
                <a:solidFill>
                  <a:schemeClr val="bg1"/>
                </a:solidFill>
                <a:latin typeface="Poppins Medium" panose="00000600000000000000" pitchFamily="2" charset="0"/>
                <a:cs typeface="Poppins Medium" panose="00000600000000000000" pitchFamily="2" charset="0"/>
              </a:rPr>
              <a:t>Proyecto de acuerdo N°110 de 2021 “Mediante el cual se prioriza la organización y proyección del mercado publico </a:t>
            </a:r>
            <a:r>
              <a:rPr lang="es-419" sz="2400" dirty="0" err="1">
                <a:solidFill>
                  <a:schemeClr val="bg1"/>
                </a:solidFill>
                <a:latin typeface="Poppins Medium" panose="00000600000000000000" pitchFamily="2" charset="0"/>
                <a:cs typeface="Poppins Medium" panose="00000600000000000000" pitchFamily="2" charset="0"/>
              </a:rPr>
              <a:t>bazurto</a:t>
            </a:r>
            <a:r>
              <a:rPr lang="es-419" sz="2400" dirty="0">
                <a:solidFill>
                  <a:schemeClr val="bg1"/>
                </a:solidFill>
                <a:latin typeface="Poppins Medium" panose="00000600000000000000" pitchFamily="2" charset="0"/>
                <a:cs typeface="Poppins Medium" panose="00000600000000000000" pitchFamily="2" charset="0"/>
              </a:rPr>
              <a:t> como reactivador de la economía cartagenera reformulando y creando la política pública” </a:t>
            </a: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CBDB9E2D-B3FA-43F0-B77B-5C29984618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0523" y="1858608"/>
            <a:ext cx="3841043" cy="1631128"/>
          </a:xfrm>
          <a:prstGeom prst="rect">
            <a:avLst/>
          </a:prstGeom>
        </p:spPr>
      </p:pic>
    </p:spTree>
    <p:extLst>
      <p:ext uri="{BB962C8B-B14F-4D97-AF65-F5344CB8AC3E}">
        <p14:creationId xmlns:p14="http://schemas.microsoft.com/office/powerpoint/2010/main" val="3145297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0201"/>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098C4A"/>
            </a:solidFill>
          </p:spPr>
        </p:sp>
      </p:grpSp>
      <p:sp>
        <p:nvSpPr>
          <p:cNvPr id="5" name="TextBox 5"/>
          <p:cNvSpPr txBox="1"/>
          <p:nvPr/>
        </p:nvSpPr>
        <p:spPr>
          <a:xfrm>
            <a:off x="2301927" y="325837"/>
            <a:ext cx="12433546" cy="1354217"/>
          </a:xfrm>
          <a:prstGeom prst="rect">
            <a:avLst/>
          </a:prstGeom>
        </p:spPr>
        <p:txBody>
          <a:bodyPr wrap="square" lIns="0" tIns="0" rIns="0" bIns="0" rtlCol="0" anchor="t">
            <a:spAutoFit/>
          </a:bodyPr>
          <a:lstStyle/>
          <a:p>
            <a:pPr algn="ctr">
              <a:spcBef>
                <a:spcPct val="0"/>
              </a:spcBef>
            </a:pPr>
            <a:r>
              <a:rPr lang="es-419" sz="4400" dirty="0">
                <a:solidFill>
                  <a:schemeClr val="bg1"/>
                </a:solidFill>
                <a:latin typeface="Poppins Medium" panose="00000600000000000000" pitchFamily="2" charset="0"/>
                <a:cs typeface="Poppins Medium" panose="00000600000000000000" pitchFamily="2" charset="0"/>
              </a:rPr>
              <a:t>GESTIÓN COMO CONCEJALES AÑO 2021 BANCADA ALIANZA VERDE</a:t>
            </a:r>
            <a:endParaRPr lang="en-US" sz="4400" dirty="0">
              <a:solidFill>
                <a:schemeClr val="bg1"/>
              </a:solidFill>
              <a:latin typeface="Poppins Medium"/>
            </a:endParaRPr>
          </a:p>
        </p:txBody>
      </p:sp>
      <p:sp>
        <p:nvSpPr>
          <p:cNvPr id="6" name="TextBox 6"/>
          <p:cNvSpPr txBox="1"/>
          <p:nvPr/>
        </p:nvSpPr>
        <p:spPr>
          <a:xfrm>
            <a:off x="838200" y="4688315"/>
            <a:ext cx="16611599" cy="3334246"/>
          </a:xfrm>
          <a:prstGeom prst="rect">
            <a:avLst/>
          </a:prstGeom>
        </p:spPr>
        <p:txBody>
          <a:bodyPr wrap="square" lIns="0" tIns="0" rIns="0" bIns="0" rtlCol="0" anchor="t">
            <a:spAutoFit/>
          </a:bodyPr>
          <a:lstStyle/>
          <a:p>
            <a:pPr algn="ctr">
              <a:lnSpc>
                <a:spcPts val="2580"/>
              </a:lnSpc>
            </a:pPr>
            <a:r>
              <a:rPr lang="es-419" sz="3600" b="1" dirty="0">
                <a:solidFill>
                  <a:schemeClr val="bg1"/>
                </a:solidFill>
                <a:latin typeface="Poppins Medium" panose="00000600000000000000" pitchFamily="2" charset="0"/>
                <a:cs typeface="Poppins Medium" panose="00000600000000000000" pitchFamily="2" charset="0"/>
              </a:rPr>
              <a:t>1.3 PONENCIA DEL CONCEJAL LUDER ARIZA: </a:t>
            </a:r>
          </a:p>
          <a:p>
            <a:pPr algn="just">
              <a:lnSpc>
                <a:spcPts val="2580"/>
              </a:lnSpc>
            </a:pPr>
            <a:endParaRPr lang="es-419" sz="2300" dirty="0">
              <a:solidFill>
                <a:schemeClr val="bg1"/>
              </a:solidFill>
              <a:latin typeface="Poppins Medium" panose="00000600000000000000" pitchFamily="2" charset="0"/>
              <a:cs typeface="Poppins Medium" panose="00000600000000000000" pitchFamily="2" charset="0"/>
            </a:endParaRPr>
          </a:p>
          <a:p>
            <a:pPr marL="457200" indent="-457200" algn="just">
              <a:lnSpc>
                <a:spcPts val="2580"/>
              </a:lnSpc>
              <a:buFont typeface="Arial" panose="020B0604020202020204" pitchFamily="34" charset="0"/>
              <a:buChar char="•"/>
            </a:pPr>
            <a:r>
              <a:rPr lang="es-419" sz="2300" dirty="0">
                <a:solidFill>
                  <a:schemeClr val="bg1"/>
                </a:solidFill>
                <a:latin typeface="Poppins Medium" panose="00000600000000000000" pitchFamily="2" charset="0"/>
                <a:cs typeface="Poppins Medium" panose="00000600000000000000" pitchFamily="2" charset="0"/>
              </a:rPr>
              <a:t>Proyecto de acuerdo N°090 de 2021 “mediante el cual se modifican los artículos 161, 162 y 164 del acuerdo 041 de 2006. estatuto tributario distrital en relación a la sobretasa a la gasolina motor y se dictan otras disposiciones”.  </a:t>
            </a:r>
            <a:r>
              <a:rPr lang="es-419" sz="2300" b="1" dirty="0">
                <a:solidFill>
                  <a:schemeClr val="bg1"/>
                </a:solidFill>
                <a:latin typeface="Poppins Medium" panose="00000600000000000000" pitchFamily="2" charset="0"/>
                <a:cs typeface="Poppins Medium" panose="00000600000000000000" pitchFamily="2" charset="0"/>
              </a:rPr>
              <a:t>(APROBADO) </a:t>
            </a:r>
          </a:p>
          <a:p>
            <a:pPr marL="457200" indent="-457200" algn="just">
              <a:lnSpc>
                <a:spcPts val="2580"/>
              </a:lnSpc>
              <a:buFont typeface="Arial" panose="020B0604020202020204" pitchFamily="34" charset="0"/>
              <a:buChar char="•"/>
            </a:pPr>
            <a:endParaRPr lang="es-419" sz="2300" dirty="0">
              <a:solidFill>
                <a:schemeClr val="bg1"/>
              </a:solidFill>
              <a:latin typeface="Poppins Medium" panose="00000600000000000000" pitchFamily="2" charset="0"/>
              <a:cs typeface="Poppins Medium" panose="00000600000000000000" pitchFamily="2" charset="0"/>
            </a:endParaRPr>
          </a:p>
          <a:p>
            <a:pPr marL="457200" indent="-457200" algn="just">
              <a:lnSpc>
                <a:spcPts val="2580"/>
              </a:lnSpc>
              <a:buFont typeface="Arial" panose="020B0604020202020204" pitchFamily="34" charset="0"/>
              <a:buChar char="•"/>
            </a:pPr>
            <a:r>
              <a:rPr lang="es-419" sz="2300" dirty="0">
                <a:solidFill>
                  <a:schemeClr val="bg1"/>
                </a:solidFill>
                <a:latin typeface="Poppins Medium" panose="00000600000000000000" pitchFamily="2" charset="0"/>
                <a:cs typeface="Poppins Medium" panose="00000600000000000000" pitchFamily="2" charset="0"/>
              </a:rPr>
              <a:t>Proyecto de acuerdo N°101 de 2021 “mediante el cual se autoriza al alcalde mayor de </a:t>
            </a:r>
            <a:r>
              <a:rPr lang="es-419" sz="2300" dirty="0" err="1">
                <a:solidFill>
                  <a:schemeClr val="bg1"/>
                </a:solidFill>
                <a:latin typeface="Poppins Medium" panose="00000600000000000000" pitchFamily="2" charset="0"/>
                <a:cs typeface="Poppins Medium" panose="00000600000000000000" pitchFamily="2" charset="0"/>
              </a:rPr>
              <a:t>cartagena</a:t>
            </a:r>
            <a:r>
              <a:rPr lang="es-419" sz="2300" dirty="0">
                <a:solidFill>
                  <a:schemeClr val="bg1"/>
                </a:solidFill>
                <a:latin typeface="Poppins Medium" panose="00000600000000000000" pitchFamily="2" charset="0"/>
                <a:cs typeface="Poppins Medium" panose="00000600000000000000" pitchFamily="2" charset="0"/>
              </a:rPr>
              <a:t> de indias, para ceder a título gratuito bienes inmuebles fiscales ocupados ilegalmente en aplicación del artículo 227 de la ley 1955 de 2029 y el decreto reglamentario 149 de febrero de 2020 y se dictan otras disposiciones. </a:t>
            </a:r>
            <a:r>
              <a:rPr lang="es-419" sz="2300" b="1" dirty="0">
                <a:solidFill>
                  <a:schemeClr val="bg1"/>
                </a:solidFill>
                <a:latin typeface="Poppins Medium" panose="00000600000000000000" pitchFamily="2" charset="0"/>
                <a:cs typeface="Poppins Medium" panose="00000600000000000000" pitchFamily="2" charset="0"/>
              </a:rPr>
              <a:t>(APROBADO EN COMISIÓN) </a:t>
            </a:r>
            <a:endParaRPr lang="en-US" sz="2300" b="1" dirty="0">
              <a:solidFill>
                <a:schemeClr val="bg1"/>
              </a:solidFill>
              <a:latin typeface="Poppins Medium" panose="00000600000000000000" pitchFamily="2" charset="0"/>
              <a:cs typeface="Poppins Medium" panose="00000600000000000000" pitchFamily="2" charset="0"/>
            </a:endParaRP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49368A02-731B-4DFF-9ACF-ACF8772B8F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7897" y="1838644"/>
            <a:ext cx="3661605" cy="1554928"/>
          </a:xfrm>
          <a:prstGeom prst="rect">
            <a:avLst/>
          </a:prstGeom>
        </p:spPr>
      </p:pic>
    </p:spTree>
    <p:extLst>
      <p:ext uri="{BB962C8B-B14F-4D97-AF65-F5344CB8AC3E}">
        <p14:creationId xmlns:p14="http://schemas.microsoft.com/office/powerpoint/2010/main" val="2157116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DD0500"/>
            </a:solidFill>
          </p:spPr>
        </p:sp>
      </p:grpSp>
      <p:sp>
        <p:nvSpPr>
          <p:cNvPr id="5" name="TextBox 5"/>
          <p:cNvSpPr txBox="1"/>
          <p:nvPr/>
        </p:nvSpPr>
        <p:spPr>
          <a:xfrm>
            <a:off x="2951926" y="411224"/>
            <a:ext cx="11456669" cy="1477328"/>
          </a:xfrm>
          <a:prstGeom prst="rect">
            <a:avLst/>
          </a:prstGeom>
        </p:spPr>
        <p:txBody>
          <a:bodyPr wrap="square" lIns="0" tIns="0" rIns="0" bIns="0" rtlCol="0" anchor="t">
            <a:spAutoFit/>
          </a:bodyPr>
          <a:lstStyle/>
          <a:p>
            <a:pPr algn="ctr">
              <a:spcBef>
                <a:spcPct val="0"/>
              </a:spcBef>
            </a:pPr>
            <a:r>
              <a:rPr lang="es-419" sz="4800" dirty="0">
                <a:latin typeface="Poppins Medium" panose="00000600000000000000" pitchFamily="2" charset="0"/>
                <a:cs typeface="Poppins Medium" panose="00000600000000000000" pitchFamily="2" charset="0"/>
              </a:rPr>
              <a:t>GESTIÓN COMO CONCEJALES AÑO 2021 BANCADA ALIANZA VERDE</a:t>
            </a:r>
            <a:endParaRPr lang="en-US" sz="4800" dirty="0">
              <a:latin typeface="Poppins Medium"/>
            </a:endParaRPr>
          </a:p>
        </p:txBody>
      </p:sp>
      <p:sp>
        <p:nvSpPr>
          <p:cNvPr id="6" name="TextBox 6"/>
          <p:cNvSpPr txBox="1"/>
          <p:nvPr/>
        </p:nvSpPr>
        <p:spPr>
          <a:xfrm>
            <a:off x="1172819" y="4604887"/>
            <a:ext cx="15942361" cy="2670218"/>
          </a:xfrm>
          <a:prstGeom prst="rect">
            <a:avLst/>
          </a:prstGeom>
        </p:spPr>
        <p:txBody>
          <a:bodyPr wrap="square" lIns="0" tIns="0" rIns="0" bIns="0" rtlCol="0" anchor="t">
            <a:spAutoFit/>
          </a:bodyPr>
          <a:lstStyle/>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Proyecto de acuerdo N°104 de 2021 “mediante el cual se busca la adopción de un plan de empleo digno y o reconversión laboral para </a:t>
            </a:r>
            <a:r>
              <a:rPr lang="es-419" sz="2400" dirty="0" err="1">
                <a:latin typeface="Poppins Medium" panose="00000600000000000000" pitchFamily="2" charset="0"/>
                <a:cs typeface="Poppins Medium" panose="00000600000000000000" pitchFamily="2" charset="0"/>
              </a:rPr>
              <a:t>mototrabajadores</a:t>
            </a:r>
            <a:r>
              <a:rPr lang="es-419" sz="2400" dirty="0">
                <a:latin typeface="Poppins Medium" panose="00000600000000000000" pitchFamily="2" charset="0"/>
                <a:cs typeface="Poppins Medium" panose="00000600000000000000" pitchFamily="2" charset="0"/>
              </a:rPr>
              <a:t> y mototaxistas en el distrito turístico y cultural de </a:t>
            </a:r>
            <a:r>
              <a:rPr lang="es-419" sz="2400" dirty="0" err="1">
                <a:latin typeface="Poppins Medium" panose="00000600000000000000" pitchFamily="2" charset="0"/>
                <a:cs typeface="Poppins Medium" panose="00000600000000000000" pitchFamily="2" charset="0"/>
              </a:rPr>
              <a:t>cartagena</a:t>
            </a:r>
            <a:r>
              <a:rPr lang="es-419" sz="2400" dirty="0">
                <a:latin typeface="Poppins Medium" panose="00000600000000000000" pitchFamily="2" charset="0"/>
                <a:cs typeface="Poppins Medium" panose="00000600000000000000" pitchFamily="2" charset="0"/>
              </a:rPr>
              <a:t> y se dictan otras disposiciones” </a:t>
            </a:r>
          </a:p>
          <a:p>
            <a:pPr marL="342900" indent="-342900" algn="just">
              <a:lnSpc>
                <a:spcPts val="2580"/>
              </a:lnSpc>
              <a:buFont typeface="Arial" panose="020B0604020202020204" pitchFamily="34" charset="0"/>
              <a:buChar char="•"/>
            </a:pPr>
            <a:endParaRPr lang="es-419" sz="24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Proyecto de acuerdo N°107 de 2021 “mediante el cual se establece la cátedra de historia de </a:t>
            </a:r>
            <a:r>
              <a:rPr lang="es-419" sz="2400" dirty="0" err="1">
                <a:latin typeface="Poppins Medium" panose="00000600000000000000" pitchFamily="2" charset="0"/>
                <a:cs typeface="Poppins Medium" panose="00000600000000000000" pitchFamily="2" charset="0"/>
              </a:rPr>
              <a:t>cartagena</a:t>
            </a:r>
            <a:r>
              <a:rPr lang="es-419" sz="2400" dirty="0">
                <a:latin typeface="Poppins Medium" panose="00000600000000000000" pitchFamily="2" charset="0"/>
                <a:cs typeface="Poppins Medium" panose="00000600000000000000" pitchFamily="2" charset="0"/>
              </a:rPr>
              <a:t> de indias en las instituciones educativas del distrito de Cartagena y se dictan otras disposiciones”. </a:t>
            </a:r>
          </a:p>
          <a:p>
            <a:pPr algn="just">
              <a:lnSpc>
                <a:spcPts val="2580"/>
              </a:lnSpc>
            </a:pPr>
            <a:endParaRPr lang="es-419" sz="2400" dirty="0">
              <a:latin typeface="Poppins Medium" panose="00000600000000000000" pitchFamily="2" charset="0"/>
              <a:cs typeface="Poppins Medium" panose="00000600000000000000" pitchFamily="2" charset="0"/>
            </a:endParaRPr>
          </a:p>
        </p:txBody>
      </p:sp>
      <p:grpSp>
        <p:nvGrpSpPr>
          <p:cNvPr id="7" name="Group 7"/>
          <p:cNvGrpSpPr/>
          <p:nvPr/>
        </p:nvGrpSpPr>
        <p:grpSpPr>
          <a:xfrm>
            <a:off x="14515095" y="459573"/>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C1299F0A-0666-48E9-BBC2-49F228C7F5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62520" y="2378844"/>
            <a:ext cx="4026941" cy="171007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18F4C"/>
        </a:solidFill>
        <a:effectLst/>
      </p:bgPr>
    </p:bg>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028700" y="744019"/>
            <a:ext cx="1930153" cy="1930153"/>
          </a:xfrm>
          <a:prstGeom prst="rect">
            <a:avLst/>
          </a:prstGeom>
        </p:spPr>
      </p:pic>
      <p:grpSp>
        <p:nvGrpSpPr>
          <p:cNvPr id="3" name="Group 3"/>
          <p:cNvGrpSpPr/>
          <p:nvPr/>
        </p:nvGrpSpPr>
        <p:grpSpPr>
          <a:xfrm>
            <a:off x="14135195" y="-2084906"/>
            <a:ext cx="5657850" cy="5657850"/>
            <a:chOff x="0" y="0"/>
            <a:chExt cx="6350000" cy="6350000"/>
          </a:xfrm>
        </p:grpSpPr>
        <p:sp>
          <p:nvSpPr>
            <p:cNvPr id="4" name="Freeform 4"/>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9180B"/>
            </a:solidFill>
          </p:spPr>
        </p:sp>
      </p:grpSp>
      <p:sp>
        <p:nvSpPr>
          <p:cNvPr id="5" name="TextBox 5"/>
          <p:cNvSpPr txBox="1"/>
          <p:nvPr/>
        </p:nvSpPr>
        <p:spPr>
          <a:xfrm>
            <a:off x="3746174" y="703719"/>
            <a:ext cx="10401643" cy="1477328"/>
          </a:xfrm>
          <a:prstGeom prst="rect">
            <a:avLst/>
          </a:prstGeom>
        </p:spPr>
        <p:txBody>
          <a:bodyPr wrap="square" lIns="0" tIns="0" rIns="0" bIns="0" rtlCol="0" anchor="t">
            <a:spAutoFit/>
          </a:bodyPr>
          <a:lstStyle/>
          <a:p>
            <a:pPr marL="0" lvl="0" indent="0" algn="ctr">
              <a:spcBef>
                <a:spcPct val="0"/>
              </a:spcBef>
            </a:pPr>
            <a:r>
              <a:rPr lang="es-419" sz="4800" dirty="0">
                <a:latin typeface="Poppins Medium" panose="00000600000000000000" pitchFamily="2" charset="0"/>
                <a:cs typeface="Poppins Medium" panose="00000600000000000000" pitchFamily="2" charset="0"/>
              </a:rPr>
              <a:t>GESTIÓN COMO CONCEJALES AÑO 2021 BANCADA ALIANZA VERDE</a:t>
            </a:r>
            <a:endParaRPr lang="en-US" sz="4800" dirty="0">
              <a:solidFill>
                <a:srgbClr val="FFFFFF"/>
              </a:solidFill>
              <a:latin typeface="Poppins Medium" panose="00000600000000000000" pitchFamily="2" charset="0"/>
              <a:cs typeface="Poppins Medium" panose="00000600000000000000" pitchFamily="2" charset="0"/>
            </a:endParaRPr>
          </a:p>
        </p:txBody>
      </p:sp>
      <p:sp>
        <p:nvSpPr>
          <p:cNvPr id="6" name="TextBox 6"/>
          <p:cNvSpPr txBox="1"/>
          <p:nvPr/>
        </p:nvSpPr>
        <p:spPr>
          <a:xfrm>
            <a:off x="1744319" y="4151368"/>
            <a:ext cx="14799361" cy="3670492"/>
          </a:xfrm>
          <a:prstGeom prst="rect">
            <a:avLst/>
          </a:prstGeom>
        </p:spPr>
        <p:txBody>
          <a:bodyPr wrap="square" lIns="0" tIns="0" rIns="0" bIns="0" rtlCol="0" anchor="t">
            <a:spAutoFit/>
          </a:bodyPr>
          <a:lstStyle/>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Proyecto de acuerdo N°109 de 2021 “mediante el cual se fomenta el desarrollo socioeconómico y cultural a través de la estrategia “Cartagena </a:t>
            </a:r>
            <a:r>
              <a:rPr lang="es-419" sz="2400" dirty="0" err="1">
                <a:latin typeface="Poppins Medium" panose="00000600000000000000" pitchFamily="2" charset="0"/>
                <a:cs typeface="Poppins Medium" panose="00000600000000000000" pitchFamily="2" charset="0"/>
              </a:rPr>
              <a:t>biosegura</a:t>
            </a:r>
            <a:r>
              <a:rPr lang="es-419" sz="2400" dirty="0">
                <a:latin typeface="Poppins Medium" panose="00000600000000000000" pitchFamily="2" charset="0"/>
                <a:cs typeface="Poppins Medium" panose="00000600000000000000" pitchFamily="2" charset="0"/>
              </a:rPr>
              <a:t> y provechosa 24 horas” </a:t>
            </a:r>
          </a:p>
          <a:p>
            <a:pPr marL="342900" indent="-342900" algn="just">
              <a:lnSpc>
                <a:spcPts val="2580"/>
              </a:lnSpc>
              <a:buFont typeface="Arial" panose="020B0604020202020204" pitchFamily="34" charset="0"/>
              <a:buChar char="•"/>
            </a:pPr>
            <a:endParaRPr lang="es-419" sz="24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Proyecto de acuerdo N°112 de 2021 “mediante el cual se autoriza al alcalde mayor de </a:t>
            </a:r>
            <a:r>
              <a:rPr lang="es-419" sz="2400" dirty="0" err="1">
                <a:latin typeface="Poppins Medium" panose="00000600000000000000" pitchFamily="2" charset="0"/>
                <a:cs typeface="Poppins Medium" panose="00000600000000000000" pitchFamily="2" charset="0"/>
              </a:rPr>
              <a:t>cartagena</a:t>
            </a:r>
            <a:r>
              <a:rPr lang="es-419" sz="2400" dirty="0">
                <a:latin typeface="Poppins Medium" panose="00000600000000000000" pitchFamily="2" charset="0"/>
                <a:cs typeface="Poppins Medium" panose="00000600000000000000" pitchFamily="2" charset="0"/>
              </a:rPr>
              <a:t> de indias, para realizar una operación de crédito público como fuente de financiación al programa de inversiones del plan de desarrollo 2020-2023 salvemos juntos a Cartagena, por una Cartagena libre y resiliente” </a:t>
            </a:r>
            <a:endParaRPr lang="en-US" sz="2150" dirty="0">
              <a:solidFill>
                <a:srgbClr val="000000"/>
              </a:solidFill>
              <a:latin typeface="Poppins Medium" panose="00000600000000000000" pitchFamily="2" charset="0"/>
              <a:cs typeface="Poppins Medium" panose="00000600000000000000" pitchFamily="2" charset="0"/>
            </a:endParaRPr>
          </a:p>
          <a:p>
            <a:pPr algn="just">
              <a:lnSpc>
                <a:spcPts val="2580"/>
              </a:lnSpc>
            </a:pPr>
            <a:endParaRPr lang="es-419" sz="2400" dirty="0">
              <a:latin typeface="Poppins Medium" panose="00000600000000000000" pitchFamily="2" charset="0"/>
              <a:cs typeface="Poppins Medium" panose="00000600000000000000" pitchFamily="2" charset="0"/>
            </a:endParaRPr>
          </a:p>
          <a:p>
            <a:pPr marL="342900" indent="-342900" algn="just">
              <a:lnSpc>
                <a:spcPts val="2580"/>
              </a:lnSpc>
              <a:buFont typeface="Arial" panose="020B0604020202020204" pitchFamily="34" charset="0"/>
              <a:buChar char="•"/>
            </a:pPr>
            <a:r>
              <a:rPr lang="es-419" sz="2400" dirty="0">
                <a:latin typeface="Poppins Medium" panose="00000600000000000000" pitchFamily="2" charset="0"/>
                <a:cs typeface="Poppins Medium" panose="00000600000000000000" pitchFamily="2" charset="0"/>
              </a:rPr>
              <a:t>Proyecto de acuerdo N°113 de 2021 “mediante el cual se crea el consejo de paz reconciliación convivencia y derechos humanos de Cartagena D.T y C; y se dictan otras disposiciones”. </a:t>
            </a:r>
          </a:p>
        </p:txBody>
      </p:sp>
      <p:grpSp>
        <p:nvGrpSpPr>
          <p:cNvPr id="7" name="Group 7"/>
          <p:cNvGrpSpPr/>
          <p:nvPr/>
        </p:nvGrpSpPr>
        <p:grpSpPr>
          <a:xfrm>
            <a:off x="14515095" y="373848"/>
            <a:ext cx="3472618" cy="2099623"/>
            <a:chOff x="0" y="0"/>
            <a:chExt cx="4630157" cy="2799498"/>
          </a:xfrm>
        </p:grpSpPr>
        <p:sp>
          <p:nvSpPr>
            <p:cNvPr id="8" name="TextBox 8"/>
            <p:cNvSpPr txBox="1"/>
            <p:nvPr/>
          </p:nvSpPr>
          <p:spPr>
            <a:xfrm>
              <a:off x="0" y="2298104"/>
              <a:ext cx="4630157" cy="501394"/>
            </a:xfrm>
            <a:prstGeom prst="rect">
              <a:avLst/>
            </a:prstGeom>
          </p:spPr>
          <p:txBody>
            <a:bodyPr lIns="0" tIns="0" rIns="0" bIns="0" rtlCol="0" anchor="t">
              <a:spAutoFit/>
            </a:bodyPr>
            <a:lstStyle/>
            <a:p>
              <a:pPr algn="r">
                <a:lnSpc>
                  <a:spcPts val="3125"/>
                </a:lnSpc>
              </a:pPr>
              <a:r>
                <a:rPr lang="en-US" sz="2232" spc="44">
                  <a:solidFill>
                    <a:srgbClr val="FFFFFF"/>
                  </a:solidFill>
                  <a:latin typeface="Adam Script Light"/>
                </a:rPr>
                <a:t>Segundo Semestre 2021</a:t>
              </a:r>
            </a:p>
          </p:txBody>
        </p:sp>
        <p:sp>
          <p:nvSpPr>
            <p:cNvPr id="9" name="TextBox 9"/>
            <p:cNvSpPr txBox="1"/>
            <p:nvPr/>
          </p:nvSpPr>
          <p:spPr>
            <a:xfrm>
              <a:off x="0" y="38100"/>
              <a:ext cx="4630157" cy="2058247"/>
            </a:xfrm>
            <a:prstGeom prst="rect">
              <a:avLst/>
            </a:prstGeom>
          </p:spPr>
          <p:txBody>
            <a:bodyPr lIns="0" tIns="0" rIns="0" bIns="0" rtlCol="0" anchor="t">
              <a:spAutoFit/>
            </a:bodyPr>
            <a:lstStyle/>
            <a:p>
              <a:pPr algn="r">
                <a:lnSpc>
                  <a:spcPts val="5921"/>
                </a:lnSpc>
              </a:pPr>
              <a:r>
                <a:rPr lang="en-US" sz="5382" spc="80">
                  <a:solidFill>
                    <a:srgbClr val="FFFFFF"/>
                  </a:solidFill>
                  <a:latin typeface="Adam Script Light"/>
                </a:rPr>
                <a:t>Rendición</a:t>
              </a:r>
            </a:p>
            <a:p>
              <a:pPr algn="r">
                <a:lnSpc>
                  <a:spcPts val="5921"/>
                </a:lnSpc>
              </a:pPr>
              <a:r>
                <a:rPr lang="en-US" sz="5382" spc="80">
                  <a:solidFill>
                    <a:srgbClr val="FFFFFF"/>
                  </a:solidFill>
                  <a:latin typeface="Adam Script Light"/>
                </a:rPr>
                <a:t>de Cuentas</a:t>
              </a:r>
            </a:p>
          </p:txBody>
        </p:sp>
      </p:grpSp>
      <p:pic>
        <p:nvPicPr>
          <p:cNvPr id="10" name="Picture 10"/>
          <p:cNvPicPr>
            <a:picLocks noChangeAspect="1"/>
          </p:cNvPicPr>
          <p:nvPr/>
        </p:nvPicPr>
        <p:blipFill>
          <a:blip r:embed="rId3"/>
          <a:srcRect t="14227" b="14227"/>
          <a:stretch>
            <a:fillRect/>
          </a:stretch>
        </p:blipFill>
        <p:spPr>
          <a:xfrm>
            <a:off x="0" y="8921333"/>
            <a:ext cx="18288000" cy="1365667"/>
          </a:xfrm>
          <a:prstGeom prst="rect">
            <a:avLst/>
          </a:prstGeom>
        </p:spPr>
      </p:pic>
      <p:pic>
        <p:nvPicPr>
          <p:cNvPr id="12" name="Imagen 11">
            <a:extLst>
              <a:ext uri="{FF2B5EF4-FFF2-40B4-BE49-F238E27FC236}">
                <a16:creationId xmlns:a16="http://schemas.microsoft.com/office/drawing/2014/main" id="{B3C03124-79C1-4CC7-8616-2A5633A7E0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0400" y="2124304"/>
            <a:ext cx="3478869" cy="1477328"/>
          </a:xfrm>
          <a:prstGeom prst="rect">
            <a:avLst/>
          </a:prstGeom>
        </p:spPr>
      </p:pic>
    </p:spTree>
    <p:extLst>
      <p:ext uri="{BB962C8B-B14F-4D97-AF65-F5344CB8AC3E}">
        <p14:creationId xmlns:p14="http://schemas.microsoft.com/office/powerpoint/2010/main" val="4085189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