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92" r:id="rId4"/>
    <p:sldId id="260"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59" r:id="rId24"/>
    <p:sldId id="258" r:id="rId25"/>
    <p:sldId id="310" r:id="rId26"/>
    <p:sldId id="311" r:id="rId27"/>
    <p:sldId id="293" r:id="rId28"/>
    <p:sldId id="312" r:id="rId29"/>
    <p:sldId id="294" r:id="rId30"/>
    <p:sldId id="313" r:id="rId31"/>
    <p:sldId id="31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8" r:id="rId45"/>
    <p:sldId id="307" r:id="rId46"/>
  </p:sldIdLst>
  <p:sldSz cx="18288000" cy="10287000"/>
  <p:notesSz cx="6858000" cy="9144000"/>
  <p:embeddedFontLst>
    <p:embeddedFont>
      <p:font typeface="Adam Script Light" panose="020B0604020202020204" charset="-78"/>
      <p:regular r:id="rId47"/>
    </p:embeddedFont>
    <p:embeddedFont>
      <p:font typeface="Century Gothic" panose="020B0502020202020204" pitchFamily="34" charset="0"/>
      <p:regular r:id="rId48"/>
      <p:bold r:id="rId49"/>
      <p:italic r:id="rId50"/>
      <p:boldItalic r:id="rId51"/>
    </p:embeddedFont>
    <p:embeddedFont>
      <p:font typeface="Helvetica" panose="020B0604020202020204" pitchFamily="34" charset="0"/>
      <p:regular r:id="rId52"/>
      <p:bold r:id="rId53"/>
      <p:italic r:id="rId54"/>
      <p:boldItalic r:id="rId55"/>
    </p:embeddedFont>
    <p:embeddedFont>
      <p:font typeface="Arial Rounded MT Bold" panose="020F0704030504030204" pitchFamily="34" charset="0"/>
      <p:regular r:id="rId56"/>
    </p:embeddedFont>
    <p:embeddedFont>
      <p:font typeface="Calibri" panose="020F0502020204030204" pitchFamily="34" charset="0"/>
      <p:regular r:id="rId57"/>
      <p:bold r:id="rId58"/>
      <p:italic r:id="rId59"/>
      <p:boldItalic r:id="rId60"/>
    </p:embeddedFont>
    <p:embeddedFont>
      <p:font typeface="Poppins Medium" panose="020B0604020202020204" charset="0"/>
      <p:regular r:id="rId61"/>
      <p:italic r:id="rId62"/>
    </p:embeddedFont>
    <p:embeddedFont>
      <p:font typeface="Bookman Old Style" panose="02050604050505020204" pitchFamily="18" charset="0"/>
      <p:regular r:id="rId63"/>
      <p:bold r:id="rId64"/>
      <p:italic r:id="rId65"/>
      <p:boldItalic r:id="rId66"/>
    </p:embeddedFont>
    <p:embeddedFont>
      <p:font typeface="Poppins Medium Bold" panose="020B0604020202020204" charset="0"/>
      <p:regular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22" autoAdjust="0"/>
  </p:normalViewPr>
  <p:slideViewPr>
    <p:cSldViewPr>
      <p:cViewPr varScale="1">
        <p:scale>
          <a:sx n="59" d="100"/>
          <a:sy n="59" d="100"/>
        </p:scale>
        <p:origin x="6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font" Target="fonts/font17.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88" r="20388"/>
          <a:stretch>
            <a:fillRect/>
          </a:stretch>
        </p:blipFill>
        <p:spPr>
          <a:xfrm>
            <a:off x="9144000" y="0"/>
            <a:ext cx="9144000" cy="10287000"/>
          </a:xfrm>
          <a:prstGeom prst="rect">
            <a:avLst/>
          </a:prstGeom>
        </p:spPr>
      </p:pic>
      <p:sp>
        <p:nvSpPr>
          <p:cNvPr id="3" name="AutoShape 3"/>
          <p:cNvSpPr/>
          <p:nvPr/>
        </p:nvSpPr>
        <p:spPr>
          <a:xfrm rot="3270925">
            <a:off x="-3397679" y="152060"/>
            <a:ext cx="18947486" cy="13960650"/>
          </a:xfrm>
          <a:prstGeom prst="rect">
            <a:avLst/>
          </a:prstGeom>
          <a:solidFill>
            <a:srgbClr val="098C4A"/>
          </a:solidFill>
        </p:spPr>
      </p:sp>
      <p:pic>
        <p:nvPicPr>
          <p:cNvPr id="4" name="Picture 4"/>
          <p:cNvPicPr>
            <a:picLocks noChangeAspect="1"/>
          </p:cNvPicPr>
          <p:nvPr/>
        </p:nvPicPr>
        <p:blipFill>
          <a:blip r:embed="rId3"/>
          <a:srcRect/>
          <a:stretch>
            <a:fillRect/>
          </a:stretch>
        </p:blipFill>
        <p:spPr>
          <a:xfrm>
            <a:off x="1028700" y="661847"/>
            <a:ext cx="1930153" cy="1930153"/>
          </a:xfrm>
          <a:prstGeom prst="rect">
            <a:avLst/>
          </a:prstGeom>
        </p:spPr>
      </p:pic>
      <p:grpSp>
        <p:nvGrpSpPr>
          <p:cNvPr id="5" name="Group 5"/>
          <p:cNvGrpSpPr/>
          <p:nvPr/>
        </p:nvGrpSpPr>
        <p:grpSpPr>
          <a:xfrm>
            <a:off x="1028700" y="3044415"/>
            <a:ext cx="9741488" cy="5590325"/>
            <a:chOff x="0" y="0"/>
            <a:chExt cx="12988651" cy="7453767"/>
          </a:xfrm>
        </p:grpSpPr>
        <p:sp>
          <p:nvSpPr>
            <p:cNvPr id="6" name="TextBox 6"/>
            <p:cNvSpPr txBox="1"/>
            <p:nvPr/>
          </p:nvSpPr>
          <p:spPr>
            <a:xfrm>
              <a:off x="0" y="6485055"/>
              <a:ext cx="12988651" cy="968712"/>
            </a:xfrm>
            <a:prstGeom prst="rect">
              <a:avLst/>
            </a:prstGeom>
          </p:spPr>
          <p:txBody>
            <a:bodyPr lIns="0" tIns="0" rIns="0" bIns="0" rtlCol="0" anchor="t">
              <a:spAutoFit/>
            </a:bodyPr>
            <a:lstStyle/>
            <a:p>
              <a:pPr>
                <a:lnSpc>
                  <a:spcPts val="6019"/>
                </a:lnSpc>
              </a:pPr>
              <a:r>
                <a:rPr lang="en-US" sz="4299" spc="85">
                  <a:solidFill>
                    <a:srgbClr val="FFFFFF"/>
                  </a:solidFill>
                  <a:latin typeface="Adam Script Light"/>
                </a:rPr>
                <a:t>Segundo Semestre 2021</a:t>
              </a:r>
            </a:p>
          </p:txBody>
        </p:sp>
        <p:sp>
          <p:nvSpPr>
            <p:cNvPr id="7" name="TextBox 7"/>
            <p:cNvSpPr txBox="1"/>
            <p:nvPr/>
          </p:nvSpPr>
          <p:spPr>
            <a:xfrm>
              <a:off x="0" y="133350"/>
              <a:ext cx="12988651" cy="5747384"/>
            </a:xfrm>
            <a:prstGeom prst="rect">
              <a:avLst/>
            </a:prstGeom>
          </p:spPr>
          <p:txBody>
            <a:bodyPr lIns="0" tIns="0" rIns="0" bIns="0" rtlCol="0" anchor="t">
              <a:spAutoFit/>
            </a:bodyPr>
            <a:lstStyle/>
            <a:p>
              <a:pPr>
                <a:lnSpc>
                  <a:spcPts val="16609"/>
                </a:lnSpc>
              </a:pPr>
              <a:r>
                <a:rPr lang="en-US" sz="15099" spc="226">
                  <a:solidFill>
                    <a:srgbClr val="FFFFFF"/>
                  </a:solidFill>
                  <a:latin typeface="Adam Script Light"/>
                </a:rPr>
                <a:t>Rendición</a:t>
              </a:r>
            </a:p>
            <a:p>
              <a:pPr>
                <a:lnSpc>
                  <a:spcPts val="16609"/>
                </a:lnSpc>
              </a:pPr>
              <a:r>
                <a:rPr lang="en-US" sz="15099" spc="226">
                  <a:solidFill>
                    <a:srgbClr val="FFFFFF"/>
                  </a:solidFill>
                  <a:latin typeface="Adam Script Light"/>
                </a:rPr>
                <a:t>de Cuentas</a:t>
              </a:r>
            </a:p>
          </p:txBody>
        </p:sp>
      </p:grpSp>
      <p:sp>
        <p:nvSpPr>
          <p:cNvPr id="8" name="AutoShape 8"/>
          <p:cNvSpPr/>
          <p:nvPr/>
        </p:nvSpPr>
        <p:spPr>
          <a:xfrm rot="14459">
            <a:off x="979104" y="7555609"/>
            <a:ext cx="11072177" cy="0"/>
          </a:xfrm>
          <a:prstGeom prst="line">
            <a:avLst/>
          </a:prstGeom>
          <a:ln w="47625" cap="rnd">
            <a:solidFill>
              <a:srgbClr val="FFFFFF"/>
            </a:solidFill>
            <a:prstDash val="solid"/>
            <a:headEnd type="none" w="sm" len="sm"/>
            <a:tailEnd type="none" w="sm" len="sm"/>
          </a:ln>
        </p:spPr>
      </p:sp>
      <p:pic>
        <p:nvPicPr>
          <p:cNvPr id="9" name="Picture 9"/>
          <p:cNvPicPr>
            <a:picLocks noChangeAspect="1"/>
          </p:cNvPicPr>
          <p:nvPr/>
        </p:nvPicPr>
        <p:blipFill>
          <a:blip r:embed="rId4"/>
          <a:srcRect t="10762" b="10762"/>
          <a:stretch>
            <a:fillRect/>
          </a:stretch>
        </p:blipFill>
        <p:spPr>
          <a:xfrm>
            <a:off x="47625" y="8921333"/>
            <a:ext cx="16673088" cy="1365667"/>
          </a:xfrm>
          <a:prstGeom prst="rect">
            <a:avLst/>
          </a:prstGeom>
        </p:spPr>
      </p:pic>
      <p:grpSp>
        <p:nvGrpSpPr>
          <p:cNvPr id="10" name="Group 10"/>
          <p:cNvGrpSpPr/>
          <p:nvPr/>
        </p:nvGrpSpPr>
        <p:grpSpPr>
          <a:xfrm>
            <a:off x="15238828" y="-2395787"/>
            <a:ext cx="5657850" cy="565785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70458" y="3773085"/>
            <a:ext cx="2180775" cy="31265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361079"/>
            <a:ext cx="2010094" cy="2010094"/>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4831503" y="1261529"/>
            <a:ext cx="6218910" cy="626390"/>
          </a:xfrm>
          <a:prstGeom prst="rect">
            <a:avLst/>
          </a:prstGeom>
        </p:spPr>
        <p:txBody>
          <a:bodyPr lIns="0" tIns="0" rIns="0" bIns="0" rtlCol="0" anchor="t">
            <a:spAutoFit/>
          </a:bodyPr>
          <a:lstStyle/>
          <a:p>
            <a:pPr algn="ctr">
              <a:lnSpc>
                <a:spcPct val="107000"/>
              </a:lnSpc>
              <a:spcAft>
                <a:spcPts val="800"/>
              </a:spcAft>
            </a:pPr>
            <a:r>
              <a:rPr lang="es-CO" sz="4000" b="1" dirty="0">
                <a:effectLst/>
                <a:latin typeface="Bookman Old Style" panose="02050604050505020204" pitchFamily="18" charset="0"/>
                <a:ea typeface="Calibri" panose="020F0502020204030204" pitchFamily="34" charset="0"/>
                <a:cs typeface="Times New Roman" panose="02020603050405020304" pitchFamily="18" charset="0"/>
              </a:rPr>
              <a:t>PROPOSICIÓN No. 103</a:t>
            </a:r>
            <a:endParaRPr lang="es-CO"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6"/>
          <p:cNvSpPr txBox="1"/>
          <p:nvPr/>
        </p:nvSpPr>
        <p:spPr>
          <a:xfrm>
            <a:off x="1839455" y="2628900"/>
            <a:ext cx="12486145" cy="5571846"/>
          </a:xfrm>
          <a:prstGeom prst="rect">
            <a:avLst/>
          </a:prstGeom>
        </p:spPr>
        <p:txBody>
          <a:bodyPr wrap="square" lIns="0" tIns="0" rIns="0" bIns="0" rtlCol="0" anchor="t">
            <a:spAutoFit/>
          </a:bodyPr>
          <a:lstStyle/>
          <a:p>
            <a:pPr algn="just">
              <a:lnSpc>
                <a:spcPct val="107000"/>
              </a:lnSpc>
              <a:spcAft>
                <a:spcPts val="800"/>
              </a:spcAft>
            </a:pPr>
            <a:r>
              <a:rPr lang="es-CO" sz="3400" dirty="0">
                <a:effectLst/>
                <a:latin typeface="Bookman Old Style" panose="02050604050505020204" pitchFamily="18" charset="0"/>
                <a:ea typeface="Calibri" panose="020F0502020204030204" pitchFamily="34" charset="0"/>
                <a:cs typeface="Arial" panose="020B0604020202020204" pitchFamily="34" charset="0"/>
              </a:rPr>
              <a:t>El </a:t>
            </a:r>
            <a:r>
              <a:rPr lang="es-CO" sz="3400" dirty="0">
                <a:latin typeface="Bookman Old Style" panose="02050604050505020204" pitchFamily="18" charset="0"/>
                <a:ea typeface="Calibri" panose="020F0502020204030204" pitchFamily="34" charset="0"/>
                <a:cs typeface="Arial" panose="020B0604020202020204" pitchFamily="34" charset="0"/>
              </a:rPr>
              <a:t>Concejo Distrital de Cartagena </a:t>
            </a:r>
            <a:r>
              <a:rPr lang="es-CO" sz="3400" dirty="0">
                <a:effectLst/>
                <a:latin typeface="Bookman Old Style" panose="02050604050505020204" pitchFamily="18" charset="0"/>
                <a:ea typeface="Calibri" panose="020F0502020204030204" pitchFamily="34" charset="0"/>
                <a:cs typeface="Arial" panose="020B0604020202020204" pitchFamily="34" charset="0"/>
              </a:rPr>
              <a:t>propuso se convocara la integración de la Mesa Directiva de la Comisión Legal para la Equidad de la Mujer, en virtud del parágrafo del Artículo 10 del Acuerdo 053 de 2021 que adiciona el Acuerdo 014 de 2018, que dice: “</a:t>
            </a:r>
            <a:r>
              <a:rPr lang="es-CO" sz="3400" b="1" dirty="0">
                <a:effectLst/>
                <a:latin typeface="Bookman Old Style" panose="02050604050505020204" pitchFamily="18" charset="0"/>
                <a:ea typeface="Calibri" panose="020F0502020204030204" pitchFamily="34" charset="0"/>
                <a:cs typeface="Arial" panose="020B0604020202020204" pitchFamily="34" charset="0"/>
              </a:rPr>
              <a:t>PARAGRAFO.</a:t>
            </a:r>
            <a:r>
              <a:rPr lang="es-CO" sz="3400" dirty="0">
                <a:effectLst/>
                <a:latin typeface="Bookman Old Style" panose="02050604050505020204" pitchFamily="18" charset="0"/>
                <a:ea typeface="Calibri" panose="020F0502020204030204" pitchFamily="34" charset="0"/>
                <a:cs typeface="Arial" panose="020B0604020202020204" pitchFamily="34" charset="0"/>
              </a:rPr>
              <a:t>  La Comisión Legal para la Equidad de la Mujer deberá contar con una Mesa Directiva. Esta se conformará por un Presidente, Vicepresidente y Secretario elegidos por un (1) año, el cual coincidirá con el periodo de la Mesa Directiva del Concejo Distrital.</a:t>
            </a:r>
            <a:endParaRPr lang="es-CO" sz="3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a:extLst>
              <a:ext uri="{FF2B5EF4-FFF2-40B4-BE49-F238E27FC236}">
                <a16:creationId xmlns:a16="http://schemas.microsoft.com/office/drawing/2014/main" id="{17E1B369-5919-4619-9D34-84D8B2677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70336" y="8244372"/>
            <a:ext cx="2590800" cy="1554480"/>
          </a:xfrm>
          <a:prstGeom prst="rect">
            <a:avLst/>
          </a:prstGeom>
        </p:spPr>
      </p:pic>
      <p:sp>
        <p:nvSpPr>
          <p:cNvPr id="11" name="Rectángulo 10">
            <a:extLst>
              <a:ext uri="{FF2B5EF4-FFF2-40B4-BE49-F238E27FC236}">
                <a16:creationId xmlns:a16="http://schemas.microsoft.com/office/drawing/2014/main" id="{1F39C7C3-8DAB-B84B-B0ED-63928C6AD863}"/>
              </a:ext>
            </a:extLst>
          </p:cNvPr>
          <p:cNvSpPr/>
          <p:nvPr/>
        </p:nvSpPr>
        <p:spPr>
          <a:xfrm>
            <a:off x="5707939" y="8194739"/>
            <a:ext cx="9144000" cy="375552"/>
          </a:xfrm>
          <a:prstGeom prst="rect">
            <a:avLst/>
          </a:prstGeom>
        </p:spPr>
        <p:txBody>
          <a:bodyPr>
            <a:spAutoFit/>
          </a:bodyPr>
          <a:lstStyle/>
          <a:p>
            <a:pPr algn="just">
              <a:lnSpc>
                <a:spcPct val="107000"/>
              </a:lnSpc>
              <a:spcAft>
                <a:spcPts val="800"/>
              </a:spcAft>
            </a:pPr>
            <a:r>
              <a:rPr lang="es-CO" dirty="0"/>
              <a:t>Firmada por: Carolina Lozano Benitorevollo (entre otros concejales).</a:t>
            </a:r>
          </a:p>
        </p:txBody>
      </p:sp>
    </p:spTree>
    <p:extLst>
      <p:ext uri="{BB962C8B-B14F-4D97-AF65-F5344CB8AC3E}">
        <p14:creationId xmlns:p14="http://schemas.microsoft.com/office/powerpoint/2010/main" val="3148890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361079"/>
            <a:ext cx="2010094" cy="2010094"/>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4831503" y="1261529"/>
            <a:ext cx="6218910" cy="626390"/>
          </a:xfrm>
          <a:prstGeom prst="rect">
            <a:avLst/>
          </a:prstGeom>
        </p:spPr>
        <p:txBody>
          <a:bodyPr lIns="0" tIns="0" rIns="0" bIns="0" rtlCol="0" anchor="t">
            <a:spAutoFit/>
          </a:bodyPr>
          <a:lstStyle/>
          <a:p>
            <a:pPr algn="ctr">
              <a:lnSpc>
                <a:spcPct val="107000"/>
              </a:lnSpc>
              <a:spcAft>
                <a:spcPts val="800"/>
              </a:spcAft>
            </a:pPr>
            <a:r>
              <a:rPr lang="es-CO" sz="4000" b="1" dirty="0">
                <a:effectLst/>
                <a:latin typeface="Bookman Old Style" panose="02050604050505020204" pitchFamily="18" charset="0"/>
                <a:ea typeface="Calibri" panose="020F0502020204030204" pitchFamily="34" charset="0"/>
                <a:cs typeface="Times New Roman" panose="02020603050405020304" pitchFamily="18" charset="0"/>
              </a:rPr>
              <a:t>PROPOSICIÓN No. 104</a:t>
            </a:r>
            <a:endParaRPr lang="es-CO"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6"/>
          <p:cNvSpPr txBox="1"/>
          <p:nvPr/>
        </p:nvSpPr>
        <p:spPr>
          <a:xfrm>
            <a:off x="1839455" y="2628900"/>
            <a:ext cx="12486145" cy="6298327"/>
          </a:xfrm>
          <a:prstGeom prst="rect">
            <a:avLst/>
          </a:prstGeom>
        </p:spPr>
        <p:txBody>
          <a:bodyPr wrap="square" lIns="0" tIns="0" rIns="0" bIns="0" rtlCol="0" anchor="t">
            <a:spAutoFit/>
          </a:bodyPr>
          <a:lstStyle/>
          <a:p>
            <a:pPr algn="just">
              <a:lnSpc>
                <a:spcPct val="107000"/>
              </a:lnSpc>
              <a:spcAft>
                <a:spcPts val="800"/>
              </a:spcAft>
            </a:pPr>
            <a:r>
              <a:rPr lang="es-CO" sz="3200" dirty="0">
                <a:effectLst/>
                <a:latin typeface="Bookman Old Style" panose="02050604050505020204" pitchFamily="18" charset="0"/>
                <a:ea typeface="Calibri" panose="020F0502020204030204" pitchFamily="34" charset="0"/>
                <a:cs typeface="Arial" panose="020B0604020202020204" pitchFamily="34" charset="0"/>
              </a:rPr>
              <a:t>El Concejo Distrital de Cartagena propuso empezar a generar acciones afirmativas para la promoción, garantía y defensa y representación de las niñas en cada una de nuestras curules, para que ellas tomen la vocería por todas las niñas del Distrito de Cartagena, presentando sus propuestas y desde este escenario pueda existir un compromiso para iniciar un proceso de revisión intersectorial de la situación de las niñas en la ciudad, definir estrategias de prevención del delito sexual, la participación de las niñas en espacios de incidencia social, en la ciencia, en los espacios comunitarios en la proporción de sus derechos, y por supuesto en la definición de recursos que apunten a disminuir las brechas que las afectan.</a:t>
            </a:r>
            <a:endParaRPr lang="es-CO" sz="4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a:extLst>
              <a:ext uri="{FF2B5EF4-FFF2-40B4-BE49-F238E27FC236}">
                <a16:creationId xmlns:a16="http://schemas.microsoft.com/office/drawing/2014/main" id="{17E1B369-5919-4619-9D34-84D8B2677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50207" y="8194584"/>
            <a:ext cx="2590800" cy="1554480"/>
          </a:xfrm>
          <a:prstGeom prst="rect">
            <a:avLst/>
          </a:prstGeom>
        </p:spPr>
      </p:pic>
      <p:sp>
        <p:nvSpPr>
          <p:cNvPr id="11" name="Rectángulo 10">
            <a:extLst>
              <a:ext uri="{FF2B5EF4-FFF2-40B4-BE49-F238E27FC236}">
                <a16:creationId xmlns:a16="http://schemas.microsoft.com/office/drawing/2014/main" id="{B3CDBB21-E8E5-C642-A2C0-C0AF08B3C59B}"/>
              </a:ext>
            </a:extLst>
          </p:cNvPr>
          <p:cNvSpPr/>
          <p:nvPr/>
        </p:nvSpPr>
        <p:spPr>
          <a:xfrm>
            <a:off x="10627955" y="8921333"/>
            <a:ext cx="9144000" cy="375552"/>
          </a:xfrm>
          <a:prstGeom prst="rect">
            <a:avLst/>
          </a:prstGeom>
        </p:spPr>
        <p:txBody>
          <a:bodyPr>
            <a:spAutoFit/>
          </a:bodyPr>
          <a:lstStyle/>
          <a:p>
            <a:pPr algn="just">
              <a:lnSpc>
                <a:spcPct val="107000"/>
              </a:lnSpc>
              <a:spcAft>
                <a:spcPts val="800"/>
              </a:spcAft>
            </a:pPr>
            <a:r>
              <a:rPr lang="es-CO" dirty="0"/>
              <a:t>Firmada por: Liliana Suarez Betancourt.</a:t>
            </a:r>
          </a:p>
        </p:txBody>
      </p:sp>
    </p:spTree>
    <p:extLst>
      <p:ext uri="{BB962C8B-B14F-4D97-AF65-F5344CB8AC3E}">
        <p14:creationId xmlns:p14="http://schemas.microsoft.com/office/powerpoint/2010/main" val="98599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361079"/>
            <a:ext cx="2010094" cy="2010094"/>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4831503" y="1261529"/>
            <a:ext cx="6218910" cy="626390"/>
          </a:xfrm>
          <a:prstGeom prst="rect">
            <a:avLst/>
          </a:prstGeom>
        </p:spPr>
        <p:txBody>
          <a:bodyPr lIns="0" tIns="0" rIns="0" bIns="0" rtlCol="0" anchor="t">
            <a:spAutoFit/>
          </a:bodyPr>
          <a:lstStyle/>
          <a:p>
            <a:pPr algn="ctr">
              <a:lnSpc>
                <a:spcPct val="107000"/>
              </a:lnSpc>
              <a:spcAft>
                <a:spcPts val="800"/>
              </a:spcAft>
            </a:pPr>
            <a:r>
              <a:rPr lang="es-CO" sz="4000" b="1" dirty="0">
                <a:effectLst/>
                <a:latin typeface="Bookman Old Style" panose="02050604050505020204" pitchFamily="18" charset="0"/>
                <a:ea typeface="Calibri" panose="020F0502020204030204" pitchFamily="34" charset="0"/>
                <a:cs typeface="Times New Roman" panose="02020603050405020304" pitchFamily="18" charset="0"/>
              </a:rPr>
              <a:t>PROPOSICIÓN No. 106</a:t>
            </a:r>
            <a:endParaRPr lang="es-CO"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6"/>
          <p:cNvSpPr txBox="1"/>
          <p:nvPr/>
        </p:nvSpPr>
        <p:spPr>
          <a:xfrm>
            <a:off x="2590800" y="2702341"/>
            <a:ext cx="12486145" cy="7414787"/>
          </a:xfrm>
          <a:prstGeom prst="rect">
            <a:avLst/>
          </a:prstGeom>
        </p:spPr>
        <p:txBody>
          <a:bodyPr wrap="square" lIns="0" tIns="0" rIns="0" bIns="0" rtlCol="0" anchor="t">
            <a:spAutoFit/>
          </a:bodyPr>
          <a:lstStyle/>
          <a:p>
            <a:pPr algn="just">
              <a:lnSpc>
                <a:spcPct val="107000"/>
              </a:lnSpc>
              <a:spcAft>
                <a:spcPts val="800"/>
              </a:spcAft>
            </a:pPr>
            <a:r>
              <a:rPr lang="es-CO" sz="2800" dirty="0">
                <a:effectLst/>
                <a:latin typeface="Bookman Old Style" panose="02050604050505020204" pitchFamily="18" charset="0"/>
                <a:ea typeface="Calibri" panose="020F0502020204030204" pitchFamily="34" charset="0"/>
                <a:cs typeface="Arial" panose="020B0604020202020204" pitchFamily="34" charset="0"/>
              </a:rPr>
              <a:t>El Concejo Distrital de Cartagena citó a funcionarios de la administración distrital para que entreguen a la plenaria copias físicas y magnéticas debidamente certificadas sobre el PRESUPUESTO ASIGNADO 2021, MODIFICACIONES EFECTUADAS  CUMPLIMIEMTO  DEL PLAN DE DESARROLLO Y EJECUCIÓN PRESUPUESTAL A SEPTIEMBRE DEL AÑO 2021. Estas presentaciones se </a:t>
            </a:r>
            <a:r>
              <a:rPr lang="es-CO" sz="2800" dirty="0">
                <a:latin typeface="Bookman Old Style" panose="02050604050505020204" pitchFamily="18" charset="0"/>
                <a:ea typeface="Calibri" panose="020F0502020204030204" pitchFamily="34" charset="0"/>
                <a:cs typeface="Arial" panose="020B0604020202020204" pitchFamily="34" charset="0"/>
              </a:rPr>
              <a:t>solicitaron </a:t>
            </a:r>
            <a:r>
              <a:rPr lang="es-CO" sz="2800" dirty="0">
                <a:effectLst/>
                <a:latin typeface="Bookman Old Style" panose="02050604050505020204" pitchFamily="18" charset="0"/>
                <a:ea typeface="Calibri" panose="020F0502020204030204" pitchFamily="34" charset="0"/>
                <a:cs typeface="Arial" panose="020B0604020202020204" pitchFamily="34" charset="0"/>
              </a:rPr>
              <a:t>en valores de recursos y en porcentajes; como de igual forma, que se sustentara el incremento presupuestal 2021, si lo hubiese. Así mismo, se solicitó informaran sobre los gastos de funcionamiento, con relación al personal indirecto, cuánto se gastaron, cumplimiento de las metas del Plan de Desarrollo y cuánto necesitaban para el año que viene. Explicar por qué y/o para qué estaban pidiendo el incremento en el Presupuesto de 2022.</a:t>
            </a:r>
          </a:p>
          <a:p>
            <a:pPr algn="just">
              <a:lnSpc>
                <a:spcPct val="107000"/>
              </a:lnSpc>
              <a:spcAft>
                <a:spcPts val="800"/>
              </a:spcAft>
            </a:pPr>
            <a:endParaRPr lang="es-CO"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4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a:extLst>
              <a:ext uri="{FF2B5EF4-FFF2-40B4-BE49-F238E27FC236}">
                <a16:creationId xmlns:a16="http://schemas.microsoft.com/office/drawing/2014/main" id="{17E1B369-5919-4619-9D34-84D8B2677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70336" y="8244372"/>
            <a:ext cx="2590800" cy="1554480"/>
          </a:xfrm>
          <a:prstGeom prst="rect">
            <a:avLst/>
          </a:prstGeom>
        </p:spPr>
      </p:pic>
      <p:sp>
        <p:nvSpPr>
          <p:cNvPr id="11" name="Rectángulo 10">
            <a:extLst>
              <a:ext uri="{FF2B5EF4-FFF2-40B4-BE49-F238E27FC236}">
                <a16:creationId xmlns:a16="http://schemas.microsoft.com/office/drawing/2014/main" id="{4FAEDB00-6B6B-FF47-AC20-BBB02BB9B87C}"/>
              </a:ext>
            </a:extLst>
          </p:cNvPr>
          <p:cNvSpPr/>
          <p:nvPr/>
        </p:nvSpPr>
        <p:spPr>
          <a:xfrm>
            <a:off x="6705600" y="8634358"/>
            <a:ext cx="9144000" cy="375552"/>
          </a:xfrm>
          <a:prstGeom prst="rect">
            <a:avLst/>
          </a:prstGeom>
        </p:spPr>
        <p:txBody>
          <a:bodyPr>
            <a:spAutoFit/>
          </a:bodyPr>
          <a:lstStyle/>
          <a:p>
            <a:pPr algn="just">
              <a:lnSpc>
                <a:spcPct val="107000"/>
              </a:lnSpc>
              <a:spcAft>
                <a:spcPts val="800"/>
              </a:spcAft>
            </a:pPr>
            <a:r>
              <a:rPr lang="es-CO" dirty="0"/>
              <a:t>Firmada por: Laureano Curi Zapata y Carolina Lozano Benitorevollo (entre otros concejales).</a:t>
            </a:r>
          </a:p>
        </p:txBody>
      </p:sp>
    </p:spTree>
    <p:extLst>
      <p:ext uri="{BB962C8B-B14F-4D97-AF65-F5344CB8AC3E}">
        <p14:creationId xmlns:p14="http://schemas.microsoft.com/office/powerpoint/2010/main" val="11572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361079"/>
            <a:ext cx="2010094" cy="2010094"/>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4831503" y="1261529"/>
            <a:ext cx="6218910" cy="626390"/>
          </a:xfrm>
          <a:prstGeom prst="rect">
            <a:avLst/>
          </a:prstGeom>
        </p:spPr>
        <p:txBody>
          <a:bodyPr lIns="0" tIns="0" rIns="0" bIns="0" rtlCol="0" anchor="t">
            <a:spAutoFit/>
          </a:bodyPr>
          <a:lstStyle/>
          <a:p>
            <a:pPr algn="ctr">
              <a:lnSpc>
                <a:spcPct val="107000"/>
              </a:lnSpc>
              <a:spcAft>
                <a:spcPts val="800"/>
              </a:spcAft>
            </a:pPr>
            <a:r>
              <a:rPr lang="es-CO" sz="4000" b="1" dirty="0">
                <a:effectLst/>
                <a:latin typeface="Bookman Old Style" panose="02050604050505020204" pitchFamily="18" charset="0"/>
                <a:ea typeface="Calibri" panose="020F0502020204030204" pitchFamily="34" charset="0"/>
                <a:cs typeface="Times New Roman" panose="02020603050405020304" pitchFamily="18" charset="0"/>
              </a:rPr>
              <a:t>PROPOSICIÓN No. 108</a:t>
            </a:r>
            <a:endParaRPr lang="es-CO"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6"/>
          <p:cNvSpPr txBox="1"/>
          <p:nvPr/>
        </p:nvSpPr>
        <p:spPr>
          <a:xfrm>
            <a:off x="1839455" y="2628900"/>
            <a:ext cx="12486145" cy="6486135"/>
          </a:xfrm>
          <a:prstGeom prst="rect">
            <a:avLst/>
          </a:prstGeom>
        </p:spPr>
        <p:txBody>
          <a:bodyPr wrap="square" lIns="0" tIns="0" rIns="0" bIns="0" rtlCol="0" anchor="t">
            <a:spAutoFit/>
          </a:bodyPr>
          <a:lstStyle/>
          <a:p>
            <a:pPr algn="just">
              <a:lnSpc>
                <a:spcPct val="107000"/>
              </a:lnSpc>
              <a:spcAft>
                <a:spcPts val="800"/>
              </a:spcAft>
            </a:pPr>
            <a:r>
              <a:rPr lang="es-CO" sz="4400" dirty="0">
                <a:effectLst/>
                <a:latin typeface="Bookman Old Style" panose="02050604050505020204" pitchFamily="18" charset="0"/>
                <a:ea typeface="Calibri" panose="020F0502020204030204" pitchFamily="34" charset="0"/>
                <a:cs typeface="Arial" panose="020B0604020202020204" pitchFamily="34" charset="0"/>
              </a:rPr>
              <a:t>Se propuso la recomposición de las Comisiones Permanentes en virtud del Parágrafo 2 del Artículo 91 del Acuerdo 014 de 2018, el cual establece “PARAGRAFO 2: previa Proposición, aprobada por la mayoría de los integrantes de la Corporación, se podrán recomponer las Comisiones Permanentes del Concejo Distrital de Cartagena.</a:t>
            </a:r>
            <a:endParaRPr lang="es-CO" sz="4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a:extLst>
              <a:ext uri="{FF2B5EF4-FFF2-40B4-BE49-F238E27FC236}">
                <a16:creationId xmlns:a16="http://schemas.microsoft.com/office/drawing/2014/main" id="{17E1B369-5919-4619-9D34-84D8B2677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70336" y="8244372"/>
            <a:ext cx="2590800" cy="1554480"/>
          </a:xfrm>
          <a:prstGeom prst="rect">
            <a:avLst/>
          </a:prstGeom>
        </p:spPr>
      </p:pic>
      <p:sp>
        <p:nvSpPr>
          <p:cNvPr id="11" name="Rectángulo 10">
            <a:extLst>
              <a:ext uri="{FF2B5EF4-FFF2-40B4-BE49-F238E27FC236}">
                <a16:creationId xmlns:a16="http://schemas.microsoft.com/office/drawing/2014/main" id="{0FDEAF5B-BC44-824D-AFF5-E5BB66FD3ADA}"/>
              </a:ext>
            </a:extLst>
          </p:cNvPr>
          <p:cNvSpPr/>
          <p:nvPr/>
        </p:nvSpPr>
        <p:spPr>
          <a:xfrm>
            <a:off x="5653968" y="8722102"/>
            <a:ext cx="9144000" cy="375552"/>
          </a:xfrm>
          <a:prstGeom prst="rect">
            <a:avLst/>
          </a:prstGeom>
        </p:spPr>
        <p:txBody>
          <a:bodyPr>
            <a:spAutoFit/>
          </a:bodyPr>
          <a:lstStyle/>
          <a:p>
            <a:pPr algn="just">
              <a:lnSpc>
                <a:spcPct val="107000"/>
              </a:lnSpc>
              <a:spcAft>
                <a:spcPts val="800"/>
              </a:spcAft>
            </a:pPr>
            <a:r>
              <a:rPr lang="es-CO" dirty="0"/>
              <a:t>Firmada por: Laureano Curi Zapata y Carolina Lozano Benitorevollo (entre otros concejales).</a:t>
            </a:r>
          </a:p>
        </p:txBody>
      </p:sp>
    </p:spTree>
    <p:extLst>
      <p:ext uri="{BB962C8B-B14F-4D97-AF65-F5344CB8AC3E}">
        <p14:creationId xmlns:p14="http://schemas.microsoft.com/office/powerpoint/2010/main" val="504306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361079"/>
            <a:ext cx="2010094" cy="2010094"/>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4831503" y="1261529"/>
            <a:ext cx="6218910" cy="626390"/>
          </a:xfrm>
          <a:prstGeom prst="rect">
            <a:avLst/>
          </a:prstGeom>
        </p:spPr>
        <p:txBody>
          <a:bodyPr lIns="0" tIns="0" rIns="0" bIns="0" rtlCol="0" anchor="t">
            <a:spAutoFit/>
          </a:bodyPr>
          <a:lstStyle/>
          <a:p>
            <a:pPr algn="ctr">
              <a:lnSpc>
                <a:spcPct val="107000"/>
              </a:lnSpc>
              <a:spcAft>
                <a:spcPts val="800"/>
              </a:spcAft>
            </a:pPr>
            <a:r>
              <a:rPr lang="es-CO" sz="4000" b="1" dirty="0">
                <a:effectLst/>
                <a:latin typeface="Bookman Old Style" panose="02050604050505020204" pitchFamily="18" charset="0"/>
                <a:ea typeface="Calibri" panose="020F0502020204030204" pitchFamily="34" charset="0"/>
                <a:cs typeface="Times New Roman" panose="02020603050405020304" pitchFamily="18" charset="0"/>
              </a:rPr>
              <a:t>PROPOSICIÓN No. 109</a:t>
            </a:r>
            <a:endParaRPr lang="es-CO"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6"/>
          <p:cNvSpPr txBox="1"/>
          <p:nvPr/>
        </p:nvSpPr>
        <p:spPr>
          <a:xfrm>
            <a:off x="1839455" y="3465140"/>
            <a:ext cx="12486145" cy="4706994"/>
          </a:xfrm>
          <a:prstGeom prst="rect">
            <a:avLst/>
          </a:prstGeom>
        </p:spPr>
        <p:txBody>
          <a:bodyPr wrap="square" lIns="0" tIns="0" rIns="0" bIns="0" rtlCol="0" anchor="t">
            <a:spAutoFit/>
          </a:bodyPr>
          <a:lstStyle/>
          <a:p>
            <a:pPr algn="just">
              <a:lnSpc>
                <a:spcPct val="107000"/>
              </a:lnSpc>
              <a:spcAft>
                <a:spcPts val="800"/>
              </a:spcAft>
            </a:pPr>
            <a:r>
              <a:rPr lang="es-CO" sz="4800" dirty="0"/>
              <a:t>El Concejo Distrital de Cartagena invitó a funcionarios con competencias afines al manejo de la prestación del servicio de salud en el Distrito de Cartagena y el departamento de Bolívar, de la red hospitalaria y sus necesidades en la oferta del servicio en el Hospital de Pasacaballos.</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a:extLst>
              <a:ext uri="{FF2B5EF4-FFF2-40B4-BE49-F238E27FC236}">
                <a16:creationId xmlns:a16="http://schemas.microsoft.com/office/drawing/2014/main" id="{17E1B369-5919-4619-9D34-84D8B2677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70336" y="8244372"/>
            <a:ext cx="2590800" cy="1554480"/>
          </a:xfrm>
          <a:prstGeom prst="rect">
            <a:avLst/>
          </a:prstGeom>
        </p:spPr>
      </p:pic>
      <p:sp>
        <p:nvSpPr>
          <p:cNvPr id="11" name="Rectángulo 10">
            <a:extLst>
              <a:ext uri="{FF2B5EF4-FFF2-40B4-BE49-F238E27FC236}">
                <a16:creationId xmlns:a16="http://schemas.microsoft.com/office/drawing/2014/main" id="{46D14E79-2C57-6841-9ACD-61A457D930B0}"/>
              </a:ext>
            </a:extLst>
          </p:cNvPr>
          <p:cNvSpPr/>
          <p:nvPr/>
        </p:nvSpPr>
        <p:spPr>
          <a:xfrm>
            <a:off x="10363200" y="8358957"/>
            <a:ext cx="9144000" cy="375552"/>
          </a:xfrm>
          <a:prstGeom prst="rect">
            <a:avLst/>
          </a:prstGeom>
        </p:spPr>
        <p:txBody>
          <a:bodyPr>
            <a:spAutoFit/>
          </a:bodyPr>
          <a:lstStyle/>
          <a:p>
            <a:pPr algn="just">
              <a:lnSpc>
                <a:spcPct val="107000"/>
              </a:lnSpc>
              <a:spcAft>
                <a:spcPts val="800"/>
              </a:spcAft>
            </a:pPr>
            <a:r>
              <a:rPr lang="es-CO" dirty="0"/>
              <a:t>Firmada por: Carolina Lozano Benitorevollo.</a:t>
            </a:r>
          </a:p>
        </p:txBody>
      </p:sp>
    </p:spTree>
    <p:extLst>
      <p:ext uri="{BB962C8B-B14F-4D97-AF65-F5344CB8AC3E}">
        <p14:creationId xmlns:p14="http://schemas.microsoft.com/office/powerpoint/2010/main" val="1955340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361079"/>
            <a:ext cx="2010094" cy="2010094"/>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4831503" y="1261529"/>
            <a:ext cx="6218910" cy="626390"/>
          </a:xfrm>
          <a:prstGeom prst="rect">
            <a:avLst/>
          </a:prstGeom>
        </p:spPr>
        <p:txBody>
          <a:bodyPr lIns="0" tIns="0" rIns="0" bIns="0" rtlCol="0" anchor="t">
            <a:spAutoFit/>
          </a:bodyPr>
          <a:lstStyle/>
          <a:p>
            <a:pPr algn="ctr">
              <a:lnSpc>
                <a:spcPct val="107000"/>
              </a:lnSpc>
              <a:spcAft>
                <a:spcPts val="800"/>
              </a:spcAft>
            </a:pPr>
            <a:r>
              <a:rPr lang="es-CO" sz="4000" b="1" dirty="0">
                <a:effectLst/>
                <a:latin typeface="Bookman Old Style" panose="02050604050505020204" pitchFamily="18" charset="0"/>
                <a:ea typeface="Calibri" panose="020F0502020204030204" pitchFamily="34" charset="0"/>
                <a:cs typeface="Times New Roman" panose="02020603050405020304" pitchFamily="18" charset="0"/>
              </a:rPr>
              <a:t>PROPOSICIÓN No. 110</a:t>
            </a:r>
            <a:endParaRPr lang="es-CO"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6"/>
          <p:cNvSpPr txBox="1"/>
          <p:nvPr/>
        </p:nvSpPr>
        <p:spPr>
          <a:xfrm>
            <a:off x="1839455" y="2552700"/>
            <a:ext cx="12486145" cy="6400919"/>
          </a:xfrm>
          <a:prstGeom prst="rect">
            <a:avLst/>
          </a:prstGeom>
        </p:spPr>
        <p:txBody>
          <a:bodyPr wrap="square" lIns="0" tIns="0" rIns="0" bIns="0" rtlCol="0" anchor="t">
            <a:spAutoFit/>
          </a:bodyPr>
          <a:lstStyle/>
          <a:p>
            <a:pPr algn="just">
              <a:lnSpc>
                <a:spcPct val="107000"/>
              </a:lnSpc>
              <a:spcAft>
                <a:spcPts val="800"/>
              </a:spcAft>
            </a:pPr>
            <a:r>
              <a:rPr lang="es-CO" sz="3200" dirty="0">
                <a:effectLst/>
                <a:latin typeface="Bookman Old Style" panose="02050604050505020204" pitchFamily="18" charset="0"/>
                <a:ea typeface="Calibri" panose="020F0502020204030204" pitchFamily="34" charset="0"/>
                <a:cs typeface="Arial" panose="020B0604020202020204" pitchFamily="34" charset="0"/>
              </a:rPr>
              <a:t>Se propuso hacer un Reconocimiento Especial el viernes 29 de octubre de 2021 a las personas, entidades sociales y prestadoras de salud, en Nota de Estilo, por su atención oportuna a las mujeres en Cáncer de Mama, y a todas las mujeres que vienen dando una lucha social en la prevención de cáncer de mama.</a:t>
            </a: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3200" dirty="0">
                <a:effectLst/>
                <a:latin typeface="Bookman Old Style" panose="02050604050505020204" pitchFamily="18" charset="0"/>
                <a:ea typeface="Calibri" panose="020F0502020204030204" pitchFamily="34" charset="0"/>
                <a:cs typeface="Arial" panose="020B0604020202020204" pitchFamily="34" charset="0"/>
              </a:rPr>
              <a:t>De igual manera, se solicitó a la Mesa Directiva Citar para ese día al DADIS y a la ESE Cartagena de Indias, con el fin de que se informara si en el Distrito se le estaba dando cumplimiento al Acuerdo 021 de 2014 “Mediante el cual se crea e institucionaliza en el Distrito de Cartagena de Indias el mes de la prevención de cáncer de cérvix, mama y próstata.</a:t>
            </a: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a:extLst>
              <a:ext uri="{FF2B5EF4-FFF2-40B4-BE49-F238E27FC236}">
                <a16:creationId xmlns:a16="http://schemas.microsoft.com/office/drawing/2014/main" id="{17E1B369-5919-4619-9D34-84D8B2677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70336" y="8244372"/>
            <a:ext cx="2590800" cy="1554480"/>
          </a:xfrm>
          <a:prstGeom prst="rect">
            <a:avLst/>
          </a:prstGeom>
        </p:spPr>
      </p:pic>
      <p:sp>
        <p:nvSpPr>
          <p:cNvPr id="11" name="Rectángulo 10">
            <a:extLst>
              <a:ext uri="{FF2B5EF4-FFF2-40B4-BE49-F238E27FC236}">
                <a16:creationId xmlns:a16="http://schemas.microsoft.com/office/drawing/2014/main" id="{F7776D78-7DBB-8C45-9F55-E650637E55BF}"/>
              </a:ext>
            </a:extLst>
          </p:cNvPr>
          <p:cNvSpPr/>
          <p:nvPr/>
        </p:nvSpPr>
        <p:spPr>
          <a:xfrm>
            <a:off x="10439400" y="8923715"/>
            <a:ext cx="9144000" cy="774507"/>
          </a:xfrm>
          <a:prstGeom prst="rect">
            <a:avLst/>
          </a:prstGeom>
        </p:spPr>
        <p:txBody>
          <a:bodyPr>
            <a:spAutoFit/>
          </a:bodyPr>
          <a:lstStyle/>
          <a:p>
            <a:pPr algn="just">
              <a:lnSpc>
                <a:spcPct val="107000"/>
              </a:lnSpc>
              <a:spcAft>
                <a:spcPts val="800"/>
              </a:spcAft>
            </a:pPr>
            <a:r>
              <a:rPr lang="es-CO" dirty="0"/>
              <a:t>Iniciativa de la comision de la mujer</a:t>
            </a:r>
          </a:p>
          <a:p>
            <a:pPr algn="just">
              <a:lnSpc>
                <a:spcPct val="107000"/>
              </a:lnSpc>
              <a:spcAft>
                <a:spcPts val="800"/>
              </a:spcAft>
            </a:pPr>
            <a:r>
              <a:rPr lang="es-CO" dirty="0"/>
              <a:t>Adicionada por Carolina Lozano Benitorevollo</a:t>
            </a:r>
          </a:p>
        </p:txBody>
      </p:sp>
    </p:spTree>
    <p:extLst>
      <p:ext uri="{BB962C8B-B14F-4D97-AF65-F5344CB8AC3E}">
        <p14:creationId xmlns:p14="http://schemas.microsoft.com/office/powerpoint/2010/main" val="3072020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361079"/>
            <a:ext cx="2010094" cy="2010094"/>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4831503" y="1261529"/>
            <a:ext cx="6218910" cy="626390"/>
          </a:xfrm>
          <a:prstGeom prst="rect">
            <a:avLst/>
          </a:prstGeom>
        </p:spPr>
        <p:txBody>
          <a:bodyPr lIns="0" tIns="0" rIns="0" bIns="0" rtlCol="0" anchor="t">
            <a:spAutoFit/>
          </a:bodyPr>
          <a:lstStyle/>
          <a:p>
            <a:pPr algn="ctr">
              <a:lnSpc>
                <a:spcPct val="107000"/>
              </a:lnSpc>
              <a:spcAft>
                <a:spcPts val="800"/>
              </a:spcAft>
            </a:pPr>
            <a:r>
              <a:rPr lang="es-CO" sz="4000" b="1" dirty="0">
                <a:effectLst/>
                <a:latin typeface="Bookman Old Style" panose="02050604050505020204" pitchFamily="18" charset="0"/>
                <a:ea typeface="Calibri" panose="020F0502020204030204" pitchFamily="34" charset="0"/>
                <a:cs typeface="Times New Roman" panose="02020603050405020304" pitchFamily="18" charset="0"/>
              </a:rPr>
              <a:t>PROPOSICIÓN No. 125</a:t>
            </a:r>
            <a:endParaRPr lang="es-CO"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6"/>
          <p:cNvSpPr txBox="1"/>
          <p:nvPr/>
        </p:nvSpPr>
        <p:spPr>
          <a:xfrm>
            <a:off x="1839455" y="2552700"/>
            <a:ext cx="12486145" cy="7719293"/>
          </a:xfrm>
          <a:prstGeom prst="rect">
            <a:avLst/>
          </a:prstGeom>
        </p:spPr>
        <p:txBody>
          <a:bodyPr wrap="square" lIns="0" tIns="0" rIns="0" bIns="0" rtlCol="0" anchor="t">
            <a:spAutoFit/>
          </a:bodyPr>
          <a:lstStyle/>
          <a:p>
            <a:pPr algn="just">
              <a:lnSpc>
                <a:spcPct val="107000"/>
              </a:lnSpc>
              <a:spcAft>
                <a:spcPts val="800"/>
              </a:spcAft>
            </a:pPr>
            <a:r>
              <a:rPr lang="es-CO" sz="4800" dirty="0">
                <a:effectLst/>
                <a:latin typeface="Bookman Old Style" panose="02050604050505020204" pitchFamily="18" charset="0"/>
                <a:ea typeface="Calibri" panose="020F0502020204030204" pitchFamily="34" charset="0"/>
                <a:cs typeface="Times New Roman" panose="02020603050405020304" pitchFamily="18" charset="0"/>
              </a:rPr>
              <a:t>Se propuso realizar una Sesión Secreta para tratar el tema de la seguridad en la ciudad de Cartagena. Así mismo, conocer cuáles son las estrategias, el enfoque que trae el nuevo Comandante de la Policía Metropolitana de la ciudad de Cartagena. Igualmente, citar al Director de </a:t>
            </a:r>
            <a:r>
              <a:rPr lang="es-CO" sz="4800" dirty="0" err="1">
                <a:effectLst/>
                <a:latin typeface="Bookman Old Style" panose="02050604050505020204" pitchFamily="18" charset="0"/>
                <a:ea typeface="Calibri" panose="020F0502020204030204" pitchFamily="34" charset="0"/>
                <a:cs typeface="Times New Roman" panose="02020603050405020304" pitchFamily="18" charset="0"/>
              </a:rPr>
              <a:t>Distriseguridad</a:t>
            </a:r>
            <a:r>
              <a:rPr lang="es-CO" sz="4800" dirty="0">
                <a:effectLst/>
                <a:latin typeface="Bookman Old Style" panose="02050604050505020204" pitchFamily="18" charset="0"/>
                <a:ea typeface="Calibri" panose="020F0502020204030204" pitchFamily="34" charset="0"/>
                <a:cs typeface="Times New Roman" panose="02020603050405020304" pitchFamily="18" charset="0"/>
              </a:rPr>
              <a:t> y al Secretario del Interior.</a:t>
            </a:r>
            <a:endParaRPr lang="es-CO" sz="4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a:extLst>
              <a:ext uri="{FF2B5EF4-FFF2-40B4-BE49-F238E27FC236}">
                <a16:creationId xmlns:a16="http://schemas.microsoft.com/office/drawing/2014/main" id="{17E1B369-5919-4619-9D34-84D8B2677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70336" y="8244372"/>
            <a:ext cx="2590800" cy="1554480"/>
          </a:xfrm>
          <a:prstGeom prst="rect">
            <a:avLst/>
          </a:prstGeom>
        </p:spPr>
      </p:pic>
      <p:sp>
        <p:nvSpPr>
          <p:cNvPr id="11" name="Rectángulo 10">
            <a:extLst>
              <a:ext uri="{FF2B5EF4-FFF2-40B4-BE49-F238E27FC236}">
                <a16:creationId xmlns:a16="http://schemas.microsoft.com/office/drawing/2014/main" id="{0AAE9BF7-124A-4542-B239-02F39A822821}"/>
              </a:ext>
            </a:extLst>
          </p:cNvPr>
          <p:cNvSpPr/>
          <p:nvPr/>
        </p:nvSpPr>
        <p:spPr>
          <a:xfrm>
            <a:off x="5181600" y="8921333"/>
            <a:ext cx="9144000" cy="774507"/>
          </a:xfrm>
          <a:prstGeom prst="rect">
            <a:avLst/>
          </a:prstGeom>
        </p:spPr>
        <p:txBody>
          <a:bodyPr>
            <a:spAutoFit/>
          </a:bodyPr>
          <a:lstStyle/>
          <a:p>
            <a:pPr algn="just">
              <a:lnSpc>
                <a:spcPct val="107000"/>
              </a:lnSpc>
              <a:spcAft>
                <a:spcPts val="800"/>
              </a:spcAft>
            </a:pPr>
            <a:r>
              <a:rPr lang="es-CO" dirty="0"/>
              <a:t>Iniciativa del concejal Javier Julio Bejarano</a:t>
            </a:r>
          </a:p>
          <a:p>
            <a:pPr algn="just">
              <a:lnSpc>
                <a:spcPct val="107000"/>
              </a:lnSpc>
              <a:spcAft>
                <a:spcPts val="800"/>
              </a:spcAft>
            </a:pPr>
            <a:r>
              <a:rPr lang="es-CO" dirty="0"/>
              <a:t>Firmada por: Carolina Lozano Benitorevollo (entre otros concejales).</a:t>
            </a:r>
          </a:p>
        </p:txBody>
      </p:sp>
    </p:spTree>
    <p:extLst>
      <p:ext uri="{BB962C8B-B14F-4D97-AF65-F5344CB8AC3E}">
        <p14:creationId xmlns:p14="http://schemas.microsoft.com/office/powerpoint/2010/main" val="4043467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361079"/>
            <a:ext cx="2010094" cy="2010094"/>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4831503" y="1261529"/>
            <a:ext cx="6218910" cy="626390"/>
          </a:xfrm>
          <a:prstGeom prst="rect">
            <a:avLst/>
          </a:prstGeom>
        </p:spPr>
        <p:txBody>
          <a:bodyPr lIns="0" tIns="0" rIns="0" bIns="0" rtlCol="0" anchor="t">
            <a:spAutoFit/>
          </a:bodyPr>
          <a:lstStyle/>
          <a:p>
            <a:pPr algn="ctr">
              <a:lnSpc>
                <a:spcPct val="107000"/>
              </a:lnSpc>
              <a:spcAft>
                <a:spcPts val="800"/>
              </a:spcAft>
            </a:pPr>
            <a:r>
              <a:rPr lang="es-CO" sz="4000" b="1" dirty="0">
                <a:effectLst/>
                <a:latin typeface="Bookman Old Style" panose="02050604050505020204" pitchFamily="18" charset="0"/>
                <a:ea typeface="Calibri" panose="020F0502020204030204" pitchFamily="34" charset="0"/>
                <a:cs typeface="Times New Roman" panose="02020603050405020304" pitchFamily="18" charset="0"/>
              </a:rPr>
              <a:t>PROPOSICIÓN No. 129</a:t>
            </a:r>
            <a:endParaRPr lang="es-CO"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6"/>
          <p:cNvSpPr txBox="1"/>
          <p:nvPr/>
        </p:nvSpPr>
        <p:spPr>
          <a:xfrm>
            <a:off x="1839455" y="2552700"/>
            <a:ext cx="12486145" cy="6938181"/>
          </a:xfrm>
          <a:prstGeom prst="rect">
            <a:avLst/>
          </a:prstGeom>
        </p:spPr>
        <p:txBody>
          <a:bodyPr wrap="square" lIns="0" tIns="0" rIns="0" bIns="0" rtlCol="0" anchor="t">
            <a:spAutoFit/>
          </a:bodyPr>
          <a:lstStyle/>
          <a:p>
            <a:pPr algn="just">
              <a:lnSpc>
                <a:spcPct val="115000"/>
              </a:lnSpc>
              <a:spcAft>
                <a:spcPts val="800"/>
              </a:spcAft>
            </a:pPr>
            <a:r>
              <a:rPr lang="es-CO" sz="4400" dirty="0">
                <a:effectLst/>
                <a:latin typeface="Calibri" panose="020F0502020204030204" pitchFamily="34" charset="0"/>
                <a:ea typeface="Calibri" panose="020F0502020204030204" pitchFamily="34" charset="0"/>
                <a:cs typeface="Times New Roman" panose="02020603050405020304" pitchFamily="18" charset="0"/>
              </a:rPr>
              <a:t>Se propuso </a:t>
            </a:r>
            <a:r>
              <a:rPr lang="es-CO" sz="4400" dirty="0">
                <a:latin typeface="Calibri" panose="020F0502020204030204" pitchFamily="34" charset="0"/>
                <a:ea typeface="Calibri" panose="020F0502020204030204" pitchFamily="34" charset="0"/>
                <a:cs typeface="Times New Roman" panose="02020603050405020304" pitchFamily="18" charset="0"/>
              </a:rPr>
              <a:t>ci</a:t>
            </a:r>
            <a:r>
              <a:rPr lang="es-CO" sz="4400" dirty="0">
                <a:effectLst/>
                <a:latin typeface="Calibri" panose="020F0502020204030204" pitchFamily="34" charset="0"/>
                <a:ea typeface="Calibri" panose="020F0502020204030204" pitchFamily="34" charset="0"/>
                <a:cs typeface="Times New Roman" panose="02020603050405020304" pitchFamily="18" charset="0"/>
              </a:rPr>
              <a:t>tar el día MIÉRCOLES 17 DE NOVIEMBRE DE 2021, a la Directora del DADIS, a la Oficina de Talento Humano, Salud Pública y al doctor Álvaro Cruz Quintero, Director del CRUE, para hacer el Debate de Control de la Proposición 116 de 2021.</a:t>
            </a:r>
          </a:p>
          <a:p>
            <a:pPr algn="just">
              <a:lnSpc>
                <a:spcPct val="115000"/>
              </a:lnSpc>
              <a:spcAft>
                <a:spcPts val="800"/>
              </a:spcAft>
            </a:pPr>
            <a:r>
              <a:rPr lang="es-CO" sz="4400" dirty="0">
                <a:effectLst/>
                <a:latin typeface="Calibri" panose="020F0502020204030204" pitchFamily="34" charset="0"/>
                <a:ea typeface="Calibri" panose="020F0502020204030204" pitchFamily="34" charset="0"/>
                <a:cs typeface="Times New Roman" panose="02020603050405020304" pitchFamily="18" charset="0"/>
              </a:rPr>
              <a:t>Así mismo, se citó e invitó a los entes de Control como la Personería y Contraloría Distrital, y Procuraduría Provincial.</a:t>
            </a:r>
          </a:p>
          <a:p>
            <a:pPr algn="just">
              <a:lnSpc>
                <a:spcPct val="107000"/>
              </a:lnSpc>
              <a:spcAft>
                <a:spcPts val="800"/>
              </a:spcAft>
            </a:pP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a:extLst>
              <a:ext uri="{FF2B5EF4-FFF2-40B4-BE49-F238E27FC236}">
                <a16:creationId xmlns:a16="http://schemas.microsoft.com/office/drawing/2014/main" id="{17E1B369-5919-4619-9D34-84D8B2677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70336" y="8244372"/>
            <a:ext cx="2590800" cy="1554480"/>
          </a:xfrm>
          <a:prstGeom prst="rect">
            <a:avLst/>
          </a:prstGeom>
        </p:spPr>
      </p:pic>
      <p:sp>
        <p:nvSpPr>
          <p:cNvPr id="13" name="Rectángulo 12">
            <a:extLst>
              <a:ext uri="{FF2B5EF4-FFF2-40B4-BE49-F238E27FC236}">
                <a16:creationId xmlns:a16="http://schemas.microsoft.com/office/drawing/2014/main" id="{0306B9ED-4D00-6A4F-867F-186F333EC66A}"/>
              </a:ext>
            </a:extLst>
          </p:cNvPr>
          <p:cNvSpPr/>
          <p:nvPr/>
        </p:nvSpPr>
        <p:spPr>
          <a:xfrm>
            <a:off x="10363200" y="8358957"/>
            <a:ext cx="9144000" cy="375552"/>
          </a:xfrm>
          <a:prstGeom prst="rect">
            <a:avLst/>
          </a:prstGeom>
        </p:spPr>
        <p:txBody>
          <a:bodyPr>
            <a:spAutoFit/>
          </a:bodyPr>
          <a:lstStyle/>
          <a:p>
            <a:pPr algn="just">
              <a:lnSpc>
                <a:spcPct val="107000"/>
              </a:lnSpc>
              <a:spcAft>
                <a:spcPts val="800"/>
              </a:spcAft>
            </a:pPr>
            <a:r>
              <a:rPr lang="es-CO" dirty="0"/>
              <a:t>Firmada por: Carolina Lozano Benitorevollo.</a:t>
            </a:r>
          </a:p>
        </p:txBody>
      </p:sp>
    </p:spTree>
    <p:extLst>
      <p:ext uri="{BB962C8B-B14F-4D97-AF65-F5344CB8AC3E}">
        <p14:creationId xmlns:p14="http://schemas.microsoft.com/office/powerpoint/2010/main" val="4006598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361079"/>
            <a:ext cx="2010094" cy="2010094"/>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4831503" y="1261529"/>
            <a:ext cx="6218910" cy="626390"/>
          </a:xfrm>
          <a:prstGeom prst="rect">
            <a:avLst/>
          </a:prstGeom>
        </p:spPr>
        <p:txBody>
          <a:bodyPr lIns="0" tIns="0" rIns="0" bIns="0" rtlCol="0" anchor="t">
            <a:spAutoFit/>
          </a:bodyPr>
          <a:lstStyle/>
          <a:p>
            <a:pPr algn="ctr">
              <a:lnSpc>
                <a:spcPct val="107000"/>
              </a:lnSpc>
              <a:spcAft>
                <a:spcPts val="800"/>
              </a:spcAft>
            </a:pPr>
            <a:r>
              <a:rPr lang="es-CO" sz="4000" b="1" dirty="0">
                <a:effectLst/>
                <a:latin typeface="Bookman Old Style" panose="02050604050505020204" pitchFamily="18" charset="0"/>
                <a:ea typeface="Calibri" panose="020F0502020204030204" pitchFamily="34" charset="0"/>
                <a:cs typeface="Times New Roman" panose="02020603050405020304" pitchFamily="18" charset="0"/>
              </a:rPr>
              <a:t>PROPOSICIÓN No. 130</a:t>
            </a:r>
            <a:endParaRPr lang="es-CO"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6"/>
          <p:cNvSpPr txBox="1"/>
          <p:nvPr/>
        </p:nvSpPr>
        <p:spPr>
          <a:xfrm>
            <a:off x="1839455" y="2552700"/>
            <a:ext cx="12486145" cy="6835589"/>
          </a:xfrm>
          <a:prstGeom prst="rect">
            <a:avLst/>
          </a:prstGeom>
        </p:spPr>
        <p:txBody>
          <a:bodyPr wrap="square" lIns="0" tIns="0" rIns="0" bIns="0" rtlCol="0" anchor="t">
            <a:spAutoFit/>
          </a:bodyPr>
          <a:lstStyle/>
          <a:p>
            <a:pPr algn="just">
              <a:lnSpc>
                <a:spcPct val="115000"/>
              </a:lnSpc>
              <a:spcAft>
                <a:spcPts val="800"/>
              </a:spcAft>
            </a:pPr>
            <a:r>
              <a:rPr lang="es-CO" sz="3200" dirty="0">
                <a:effectLst/>
                <a:latin typeface="Bookman Old Style" panose="02050604050505020204" pitchFamily="18" charset="0"/>
                <a:ea typeface="Calibri" panose="020F0502020204030204" pitchFamily="34" charset="0"/>
                <a:cs typeface="Times New Roman" panose="02020603050405020304" pitchFamily="18" charset="0"/>
              </a:rPr>
              <a:t>Se propuso la reprogramación de éste debate para el día 24 de noviembre de la presente anualidad, después de ser leída la excusa presentada por la Directora del Departamento Administrativo de Salud del Distrito de Cartagena, Administrativo de Salud del Distrito de Cartagena, doctora Johana Bueno Álvarez, por no asistir al debate de Control Político programada el día miércoles 17 de noviembre del año en curso. De igual manera, por conducto de la Secretaría General de la Corporación, se solicitó acompañamiento de la Procuraduría y Contraloría Distrital para conocimiento del Centro de Operaciones de Emergencia.</a:t>
            </a: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a:extLst>
              <a:ext uri="{FF2B5EF4-FFF2-40B4-BE49-F238E27FC236}">
                <a16:creationId xmlns:a16="http://schemas.microsoft.com/office/drawing/2014/main" id="{17E1B369-5919-4619-9D34-84D8B2677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70336" y="8244372"/>
            <a:ext cx="2590800" cy="1554480"/>
          </a:xfrm>
          <a:prstGeom prst="rect">
            <a:avLst/>
          </a:prstGeom>
        </p:spPr>
      </p:pic>
      <p:sp>
        <p:nvSpPr>
          <p:cNvPr id="13" name="Rectángulo 12">
            <a:extLst>
              <a:ext uri="{FF2B5EF4-FFF2-40B4-BE49-F238E27FC236}">
                <a16:creationId xmlns:a16="http://schemas.microsoft.com/office/drawing/2014/main" id="{D8C01084-319E-1449-9D35-393FEBD48723}"/>
              </a:ext>
            </a:extLst>
          </p:cNvPr>
          <p:cNvSpPr/>
          <p:nvPr/>
        </p:nvSpPr>
        <p:spPr>
          <a:xfrm>
            <a:off x="5653968" y="8722102"/>
            <a:ext cx="9144000" cy="375552"/>
          </a:xfrm>
          <a:prstGeom prst="rect">
            <a:avLst/>
          </a:prstGeom>
        </p:spPr>
        <p:txBody>
          <a:bodyPr>
            <a:spAutoFit/>
          </a:bodyPr>
          <a:lstStyle/>
          <a:p>
            <a:pPr algn="just">
              <a:lnSpc>
                <a:spcPct val="107000"/>
              </a:lnSpc>
              <a:spcAft>
                <a:spcPts val="800"/>
              </a:spcAft>
            </a:pPr>
            <a:r>
              <a:rPr lang="es-CO" dirty="0"/>
              <a:t>Firmada por: Laureano Curi Zapata y Carolina Lozano Benitorevollo (entre otros concejales).</a:t>
            </a:r>
          </a:p>
        </p:txBody>
      </p:sp>
    </p:spTree>
    <p:extLst>
      <p:ext uri="{BB962C8B-B14F-4D97-AF65-F5344CB8AC3E}">
        <p14:creationId xmlns:p14="http://schemas.microsoft.com/office/powerpoint/2010/main" val="823386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361079"/>
            <a:ext cx="2010094" cy="2010094"/>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4831503" y="1261529"/>
            <a:ext cx="6218910" cy="626390"/>
          </a:xfrm>
          <a:prstGeom prst="rect">
            <a:avLst/>
          </a:prstGeom>
        </p:spPr>
        <p:txBody>
          <a:bodyPr lIns="0" tIns="0" rIns="0" bIns="0" rtlCol="0" anchor="t">
            <a:spAutoFit/>
          </a:bodyPr>
          <a:lstStyle/>
          <a:p>
            <a:pPr algn="ctr">
              <a:lnSpc>
                <a:spcPct val="107000"/>
              </a:lnSpc>
              <a:spcAft>
                <a:spcPts val="800"/>
              </a:spcAft>
            </a:pPr>
            <a:r>
              <a:rPr lang="es-CO" sz="4000" b="1" dirty="0">
                <a:effectLst/>
                <a:latin typeface="Bookman Old Style" panose="02050604050505020204" pitchFamily="18" charset="0"/>
                <a:ea typeface="Calibri" panose="020F0502020204030204" pitchFamily="34" charset="0"/>
                <a:cs typeface="Times New Roman" panose="02020603050405020304" pitchFamily="18" charset="0"/>
              </a:rPr>
              <a:t>PROPOSICIÓN No. 133</a:t>
            </a:r>
            <a:endParaRPr lang="es-CO"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6"/>
          <p:cNvSpPr txBox="1"/>
          <p:nvPr/>
        </p:nvSpPr>
        <p:spPr>
          <a:xfrm>
            <a:off x="1839455" y="2705100"/>
            <a:ext cx="12486145" cy="4985980"/>
          </a:xfrm>
          <a:prstGeom prst="rect">
            <a:avLst/>
          </a:prstGeom>
        </p:spPr>
        <p:txBody>
          <a:bodyPr wrap="square" lIns="0" tIns="0" rIns="0" bIns="0" rtlCol="0" anchor="t">
            <a:spAutoFit/>
          </a:bodyPr>
          <a:lstStyle/>
          <a:p>
            <a:pPr algn="just"/>
            <a:r>
              <a:rPr lang="es-MX" sz="3600" dirty="0">
                <a:effectLst/>
                <a:latin typeface="Arial" panose="020B0604020202020204" pitchFamily="34" charset="0"/>
                <a:ea typeface="Calibri" panose="020F0502020204030204" pitchFamily="34" charset="0"/>
                <a:cs typeface="Times New Roman" panose="02020603050405020304" pitchFamily="18" charset="0"/>
              </a:rPr>
              <a:t>Se solicitó al Secretario General de la Corporación, manifestarse a la plenaria después de leer este documento cuantos días del mes de octubre y noviembre hemos sesionado y cuántas y cuáles actas y de qué día han sido aprobadas en plenaria en los meses mencionados.</a:t>
            </a:r>
            <a:endParaRPr lang="es-CO"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MX" sz="3600" dirty="0">
                <a:effectLst/>
                <a:latin typeface="Arial" panose="020B0604020202020204" pitchFamily="34" charset="0"/>
                <a:ea typeface="Calibri" panose="020F0502020204030204" pitchFamily="34" charset="0"/>
                <a:cs typeface="Times New Roman" panose="02020603050405020304" pitchFamily="18" charset="0"/>
              </a:rPr>
              <a:t>Además,  se certificó en físico si algún ciudadano, concejal o autoridad judicial, administrativa, disciplinaria solicitó copia de acta de sesión o sesiones en los periodos comprendidos en los meses de octubre y noviembre.</a:t>
            </a: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a:extLst>
              <a:ext uri="{FF2B5EF4-FFF2-40B4-BE49-F238E27FC236}">
                <a16:creationId xmlns:a16="http://schemas.microsoft.com/office/drawing/2014/main" id="{17E1B369-5919-4619-9D34-84D8B2677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70336" y="8244372"/>
            <a:ext cx="2590800" cy="1554480"/>
          </a:xfrm>
          <a:prstGeom prst="rect">
            <a:avLst/>
          </a:prstGeom>
        </p:spPr>
      </p:pic>
      <p:sp>
        <p:nvSpPr>
          <p:cNvPr id="13" name="Rectángulo 12">
            <a:extLst>
              <a:ext uri="{FF2B5EF4-FFF2-40B4-BE49-F238E27FC236}">
                <a16:creationId xmlns:a16="http://schemas.microsoft.com/office/drawing/2014/main" id="{24A7ABC6-BC16-D44B-BAF2-E4F953492501}"/>
              </a:ext>
            </a:extLst>
          </p:cNvPr>
          <p:cNvSpPr/>
          <p:nvPr/>
        </p:nvSpPr>
        <p:spPr>
          <a:xfrm>
            <a:off x="5699472" y="8025007"/>
            <a:ext cx="9144000" cy="375552"/>
          </a:xfrm>
          <a:prstGeom prst="rect">
            <a:avLst/>
          </a:prstGeom>
        </p:spPr>
        <p:txBody>
          <a:bodyPr>
            <a:spAutoFit/>
          </a:bodyPr>
          <a:lstStyle/>
          <a:p>
            <a:pPr algn="just">
              <a:lnSpc>
                <a:spcPct val="107000"/>
              </a:lnSpc>
              <a:spcAft>
                <a:spcPts val="800"/>
              </a:spcAft>
            </a:pPr>
            <a:r>
              <a:rPr lang="es-CO" dirty="0"/>
              <a:t>Firmada por: Laureano Curi Zapata y Carolina Lozano Benitorevollo (entre otros concejales).</a:t>
            </a:r>
          </a:p>
        </p:txBody>
      </p:sp>
    </p:spTree>
    <p:extLst>
      <p:ext uri="{BB962C8B-B14F-4D97-AF65-F5344CB8AC3E}">
        <p14:creationId xmlns:p14="http://schemas.microsoft.com/office/powerpoint/2010/main" val="1591409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98C4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a:extLst>
              <a:ext uri="{FF2B5EF4-FFF2-40B4-BE49-F238E27FC236}">
                <a16:creationId xmlns:a16="http://schemas.microsoft.com/office/drawing/2014/main" id="{DBDFD12C-A35A-4CFA-AEE9-ED26EA57C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1028700"/>
            <a:ext cx="9525000" cy="6070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4" name="Imagen 13">
            <a:extLst>
              <a:ext uri="{FF2B5EF4-FFF2-40B4-BE49-F238E27FC236}">
                <a16:creationId xmlns:a16="http://schemas.microsoft.com/office/drawing/2014/main" id="{505D517E-B0C9-48F0-A38D-CC651DE3F8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7654322"/>
            <a:ext cx="3886200" cy="23317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361079"/>
            <a:ext cx="2010094" cy="2010094"/>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4831503" y="1261529"/>
            <a:ext cx="6218910" cy="626390"/>
          </a:xfrm>
          <a:prstGeom prst="rect">
            <a:avLst/>
          </a:prstGeom>
        </p:spPr>
        <p:txBody>
          <a:bodyPr lIns="0" tIns="0" rIns="0" bIns="0" rtlCol="0" anchor="t">
            <a:spAutoFit/>
          </a:bodyPr>
          <a:lstStyle/>
          <a:p>
            <a:pPr algn="ctr">
              <a:lnSpc>
                <a:spcPct val="107000"/>
              </a:lnSpc>
              <a:spcAft>
                <a:spcPts val="800"/>
              </a:spcAft>
            </a:pPr>
            <a:r>
              <a:rPr lang="es-CO" sz="4000" b="1" dirty="0">
                <a:effectLst/>
                <a:latin typeface="Bookman Old Style" panose="02050604050505020204" pitchFamily="18" charset="0"/>
                <a:ea typeface="Calibri" panose="020F0502020204030204" pitchFamily="34" charset="0"/>
                <a:cs typeface="Times New Roman" panose="02020603050405020304" pitchFamily="18" charset="0"/>
              </a:rPr>
              <a:t>PROPOSICIÓN No. 134</a:t>
            </a:r>
            <a:endParaRPr lang="es-CO"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6"/>
          <p:cNvSpPr txBox="1"/>
          <p:nvPr/>
        </p:nvSpPr>
        <p:spPr>
          <a:xfrm>
            <a:off x="1839455" y="2705100"/>
            <a:ext cx="12486145" cy="5908349"/>
          </a:xfrm>
          <a:prstGeom prst="rect">
            <a:avLst/>
          </a:prstGeom>
        </p:spPr>
        <p:txBody>
          <a:bodyPr wrap="square" lIns="0" tIns="0" rIns="0" bIns="0" rtlCol="0" anchor="t">
            <a:spAutoFit/>
          </a:bodyPr>
          <a:lstStyle/>
          <a:p>
            <a:pPr algn="just">
              <a:lnSpc>
                <a:spcPct val="107000"/>
              </a:lnSpc>
              <a:spcAft>
                <a:spcPts val="800"/>
              </a:spcAft>
            </a:pPr>
            <a:r>
              <a:rPr lang="es-CO" sz="4600" dirty="0">
                <a:solidFill>
                  <a:srgbClr val="222222"/>
                </a:solidFill>
                <a:effectLst/>
                <a:latin typeface="Bookman Old Style" panose="02050604050505020204" pitchFamily="18" charset="0"/>
                <a:ea typeface="Times New Roman" panose="02020603050405020304" pitchFamily="18" charset="0"/>
                <a:cs typeface="Calibri" panose="020F0502020204030204" pitchFamily="34" charset="0"/>
              </a:rPr>
              <a:t>Se convocó para el día 30 de noviembre de la presente anualidad, para la escogencia del Secretario General de esta Corporación, de conformidad por lo prescrito en el Reglamento Interno, el Acto Legislativo 02 de 2015, la Resolución 128 de septiembre 16 de 2020.</a:t>
            </a:r>
            <a:endParaRPr lang="es-CO" sz="4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a:extLst>
              <a:ext uri="{FF2B5EF4-FFF2-40B4-BE49-F238E27FC236}">
                <a16:creationId xmlns:a16="http://schemas.microsoft.com/office/drawing/2014/main" id="{17E1B369-5919-4619-9D34-84D8B2677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70336" y="8244372"/>
            <a:ext cx="2590800" cy="1554480"/>
          </a:xfrm>
          <a:prstGeom prst="rect">
            <a:avLst/>
          </a:prstGeom>
        </p:spPr>
      </p:pic>
      <p:sp>
        <p:nvSpPr>
          <p:cNvPr id="13" name="Rectángulo 12">
            <a:extLst>
              <a:ext uri="{FF2B5EF4-FFF2-40B4-BE49-F238E27FC236}">
                <a16:creationId xmlns:a16="http://schemas.microsoft.com/office/drawing/2014/main" id="{8F0B3D5C-2855-DD42-A11A-C3DD988E3084}"/>
              </a:ext>
            </a:extLst>
          </p:cNvPr>
          <p:cNvSpPr/>
          <p:nvPr/>
        </p:nvSpPr>
        <p:spPr>
          <a:xfrm>
            <a:off x="10698336" y="8613449"/>
            <a:ext cx="9144000" cy="375552"/>
          </a:xfrm>
          <a:prstGeom prst="rect">
            <a:avLst/>
          </a:prstGeom>
        </p:spPr>
        <p:txBody>
          <a:bodyPr>
            <a:spAutoFit/>
          </a:bodyPr>
          <a:lstStyle/>
          <a:p>
            <a:pPr algn="just">
              <a:lnSpc>
                <a:spcPct val="107000"/>
              </a:lnSpc>
              <a:spcAft>
                <a:spcPts val="800"/>
              </a:spcAft>
            </a:pPr>
            <a:r>
              <a:rPr lang="es-CO" dirty="0"/>
              <a:t>Firmada por: Mesa Directiva.</a:t>
            </a:r>
          </a:p>
        </p:txBody>
      </p:sp>
    </p:spTree>
    <p:extLst>
      <p:ext uri="{BB962C8B-B14F-4D97-AF65-F5344CB8AC3E}">
        <p14:creationId xmlns:p14="http://schemas.microsoft.com/office/powerpoint/2010/main" val="3465526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361079"/>
            <a:ext cx="2010094" cy="2010094"/>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4831503" y="1261529"/>
            <a:ext cx="6218910" cy="626390"/>
          </a:xfrm>
          <a:prstGeom prst="rect">
            <a:avLst/>
          </a:prstGeom>
        </p:spPr>
        <p:txBody>
          <a:bodyPr lIns="0" tIns="0" rIns="0" bIns="0" rtlCol="0" anchor="t">
            <a:spAutoFit/>
          </a:bodyPr>
          <a:lstStyle/>
          <a:p>
            <a:pPr algn="ctr">
              <a:lnSpc>
                <a:spcPct val="107000"/>
              </a:lnSpc>
              <a:spcAft>
                <a:spcPts val="800"/>
              </a:spcAft>
            </a:pPr>
            <a:r>
              <a:rPr lang="es-CO" sz="4000" b="1" dirty="0">
                <a:effectLst/>
                <a:latin typeface="Bookman Old Style" panose="02050604050505020204" pitchFamily="18" charset="0"/>
                <a:ea typeface="Calibri" panose="020F0502020204030204" pitchFamily="34" charset="0"/>
                <a:cs typeface="Times New Roman" panose="02020603050405020304" pitchFamily="18" charset="0"/>
              </a:rPr>
              <a:t>PROPOSICIÓN No. 137</a:t>
            </a:r>
            <a:endParaRPr lang="es-CO"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6"/>
          <p:cNvSpPr txBox="1"/>
          <p:nvPr/>
        </p:nvSpPr>
        <p:spPr>
          <a:xfrm>
            <a:off x="1839455" y="2552700"/>
            <a:ext cx="12486145" cy="6931000"/>
          </a:xfrm>
          <a:prstGeom prst="rect">
            <a:avLst/>
          </a:prstGeom>
        </p:spPr>
        <p:txBody>
          <a:bodyPr wrap="square" lIns="0" tIns="0" rIns="0" bIns="0" rtlCol="0" anchor="t">
            <a:spAutoFit/>
          </a:bodyPr>
          <a:lstStyle/>
          <a:p>
            <a:pPr algn="just">
              <a:lnSpc>
                <a:spcPct val="115000"/>
              </a:lnSpc>
              <a:spcAft>
                <a:spcPts val="800"/>
              </a:spcAft>
            </a:pPr>
            <a:r>
              <a:rPr lang="es-CO" sz="2000" dirty="0">
                <a:effectLst/>
                <a:latin typeface="Bookman Old Style" panose="02050604050505020204" pitchFamily="18" charset="0"/>
                <a:ea typeface="Calibri" panose="020F0502020204030204" pitchFamily="34" charset="0"/>
                <a:cs typeface="Times New Roman" panose="02020603050405020304" pitchFamily="18" charset="0"/>
              </a:rPr>
              <a:t>Se propuso invitar a los Alcaldes Locales 1, 2 y 3, Secretario del Interior, Escuela de Gobierno y al Secretario de Participación Ciudadana, para lo siguiente:</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CO" sz="2000" dirty="0">
                <a:effectLst/>
                <a:latin typeface="Bookman Old Style" panose="02050604050505020204" pitchFamily="18" charset="0"/>
                <a:ea typeface="Calibri" panose="020F0502020204030204" pitchFamily="34" charset="0"/>
                <a:cs typeface="Times New Roman" panose="02020603050405020304" pitchFamily="18" charset="0"/>
              </a:rPr>
              <a:t> Los coloquios participativos de mujeres buscan generar incidencia en los territorios para: </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CO" sz="2000" dirty="0">
                <a:effectLst/>
                <a:latin typeface="Bookman Old Style" panose="02050604050505020204" pitchFamily="18" charset="0"/>
                <a:ea typeface="Calibri" panose="020F0502020204030204" pitchFamily="34" charset="0"/>
                <a:cs typeface="Times New Roman" panose="02020603050405020304" pitchFamily="18" charset="0"/>
              </a:rPr>
              <a:t> Llevar la oferta institucional, y establecer un enlace para dar respuesta oportuna a las necesidades de las mujeres.</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s-CO" sz="2000" dirty="0">
                <a:effectLst/>
                <a:latin typeface="Bookman Old Style" panose="02050604050505020204" pitchFamily="18" charset="0"/>
                <a:ea typeface="Calibri" panose="020F0502020204030204" pitchFamily="34" charset="0"/>
                <a:cs typeface="Times New Roman" panose="02020603050405020304" pitchFamily="18" charset="0"/>
              </a:rPr>
              <a:t>Levantar cartografía social con relación a las alertas tempranas y situaciones de riesgo en el territorio que afectan la integridad y vida de las mujeres y niñas.</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s-CO" sz="2000" dirty="0">
                <a:effectLst/>
                <a:latin typeface="Bookman Old Style" panose="02050604050505020204" pitchFamily="18" charset="0"/>
                <a:ea typeface="Calibri" panose="020F0502020204030204" pitchFamily="34" charset="0"/>
                <a:cs typeface="Times New Roman" panose="02020603050405020304" pitchFamily="18" charset="0"/>
              </a:rPr>
              <a:t>Fortalecer el trabajo de las organizaciones de mujeres al interior de las comunidades.</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s-CO" sz="2000" dirty="0">
                <a:effectLst/>
                <a:latin typeface="Bookman Old Style" panose="02050604050505020204" pitchFamily="18" charset="0"/>
                <a:ea typeface="Calibri" panose="020F0502020204030204" pitchFamily="34" charset="0"/>
                <a:cs typeface="Times New Roman" panose="02020603050405020304" pitchFamily="18" charset="0"/>
              </a:rPr>
              <a:t>Realizar Consejos de Seguridad para las mujeres sectorizados, atendiendo las demandas particulares de las mujeres y los riesgos asociados.</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s-CO" sz="2000" dirty="0">
                <a:effectLst/>
                <a:latin typeface="Bookman Old Style" panose="02050604050505020204" pitchFamily="18" charset="0"/>
                <a:ea typeface="Calibri" panose="020F0502020204030204" pitchFamily="34" charset="0"/>
                <a:cs typeface="Times New Roman" panose="02020603050405020304" pitchFamily="18" charset="0"/>
              </a:rPr>
              <a:t>Se realizarán dos COLOQUIOS PARTICIPATIVOS DE MUJERES por localidad, estableciendo agendas de trabajo con compromisos para los entes comprometidos.</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pPr>
            <a:r>
              <a:rPr lang="es-CO" sz="2000" dirty="0">
                <a:effectLst/>
                <a:latin typeface="Bookman Old Style" panose="02050604050505020204" pitchFamily="18" charset="0"/>
                <a:ea typeface="Calibri" panose="020F0502020204030204" pitchFamily="34" charset="0"/>
                <a:cs typeface="Times New Roman" panose="02020603050405020304" pitchFamily="18" charset="0"/>
              </a:rPr>
              <a:t>Promover un PLAN INTEGRAL DE PREVENCIÓN DE VIOLENCIAS CONTRA LAS MUJERES EN CADA LOCALIDAD, esto incluye acciones de prevención, identificación de casos y articulación de las instituciones para atender de manera efectiva cada uno de ellos con el seguimiento que se requiere. Estos planes integrales se articulan a la oferta social de las Alcaldías Locales y compromete a los equipos psicosociales de estas dependencias.</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a:extLst>
              <a:ext uri="{FF2B5EF4-FFF2-40B4-BE49-F238E27FC236}">
                <a16:creationId xmlns:a16="http://schemas.microsoft.com/office/drawing/2014/main" id="{17E1B369-5919-4619-9D34-84D8B2677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70336" y="8244372"/>
            <a:ext cx="2590800" cy="1554480"/>
          </a:xfrm>
          <a:prstGeom prst="rect">
            <a:avLst/>
          </a:prstGeom>
        </p:spPr>
      </p:pic>
      <p:sp>
        <p:nvSpPr>
          <p:cNvPr id="13" name="Rectángulo 12">
            <a:extLst>
              <a:ext uri="{FF2B5EF4-FFF2-40B4-BE49-F238E27FC236}">
                <a16:creationId xmlns:a16="http://schemas.microsoft.com/office/drawing/2014/main" id="{ED6F4C15-64F5-7E4D-9C1D-53A1C67F466D}"/>
              </a:ext>
            </a:extLst>
          </p:cNvPr>
          <p:cNvSpPr/>
          <p:nvPr/>
        </p:nvSpPr>
        <p:spPr>
          <a:xfrm>
            <a:off x="10439400" y="8921333"/>
            <a:ext cx="9144000" cy="375552"/>
          </a:xfrm>
          <a:prstGeom prst="rect">
            <a:avLst/>
          </a:prstGeom>
        </p:spPr>
        <p:txBody>
          <a:bodyPr>
            <a:spAutoFit/>
          </a:bodyPr>
          <a:lstStyle/>
          <a:p>
            <a:pPr algn="just">
              <a:lnSpc>
                <a:spcPct val="107000"/>
              </a:lnSpc>
              <a:spcAft>
                <a:spcPts val="800"/>
              </a:spcAft>
            </a:pPr>
            <a:r>
              <a:rPr lang="es-CO" dirty="0"/>
              <a:t>Firmada por: Liliana Suarez Betancourt..</a:t>
            </a:r>
          </a:p>
        </p:txBody>
      </p:sp>
    </p:spTree>
    <p:extLst>
      <p:ext uri="{BB962C8B-B14F-4D97-AF65-F5344CB8AC3E}">
        <p14:creationId xmlns:p14="http://schemas.microsoft.com/office/powerpoint/2010/main" val="2693909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361079"/>
            <a:ext cx="2010094" cy="2010094"/>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4831503" y="1261529"/>
            <a:ext cx="6218910" cy="626390"/>
          </a:xfrm>
          <a:prstGeom prst="rect">
            <a:avLst/>
          </a:prstGeom>
        </p:spPr>
        <p:txBody>
          <a:bodyPr lIns="0" tIns="0" rIns="0" bIns="0" rtlCol="0" anchor="t">
            <a:spAutoFit/>
          </a:bodyPr>
          <a:lstStyle/>
          <a:p>
            <a:pPr algn="ctr">
              <a:lnSpc>
                <a:spcPct val="107000"/>
              </a:lnSpc>
              <a:spcAft>
                <a:spcPts val="800"/>
              </a:spcAft>
            </a:pPr>
            <a:r>
              <a:rPr lang="es-CO" sz="4000" b="1" dirty="0">
                <a:effectLst/>
                <a:latin typeface="Bookman Old Style" panose="02050604050505020204" pitchFamily="18" charset="0"/>
                <a:ea typeface="Calibri" panose="020F0502020204030204" pitchFamily="34" charset="0"/>
                <a:cs typeface="Times New Roman" panose="02020603050405020304" pitchFamily="18" charset="0"/>
              </a:rPr>
              <a:t>PROPOSICIÓN No. 139</a:t>
            </a:r>
            <a:endParaRPr lang="es-CO"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6"/>
          <p:cNvSpPr txBox="1"/>
          <p:nvPr/>
        </p:nvSpPr>
        <p:spPr>
          <a:xfrm>
            <a:off x="1839455" y="2705100"/>
            <a:ext cx="12486145" cy="6936130"/>
          </a:xfrm>
          <a:prstGeom prst="rect">
            <a:avLst/>
          </a:prstGeom>
        </p:spPr>
        <p:txBody>
          <a:bodyPr wrap="square" lIns="0" tIns="0" rIns="0" bIns="0" rtlCol="0" anchor="t">
            <a:spAutoFit/>
          </a:bodyPr>
          <a:lstStyle/>
          <a:p>
            <a:pPr algn="just"/>
            <a:r>
              <a:rPr lang="es-CO" sz="2200" dirty="0">
                <a:effectLst/>
                <a:latin typeface="Bookman Old Style" panose="02050604050505020204" pitchFamily="18" charset="0"/>
                <a:ea typeface="Times New Roman" panose="02020603050405020304" pitchFamily="18" charset="0"/>
                <a:cs typeface="Arial" panose="020B0604020202020204" pitchFamily="34" charset="0"/>
              </a:rPr>
              <a:t>Se propuso citar para el 6 de diciembre a las 8: 0 a.m.  a los siguientes funcionarios:</a:t>
            </a:r>
            <a:endParaRPr lang="es-CO" sz="2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CO" sz="2200" dirty="0">
                <a:effectLst/>
                <a:latin typeface="Bookman Old Style" panose="02050604050505020204" pitchFamily="18" charset="0"/>
                <a:ea typeface="Times New Roman" panose="02020603050405020304" pitchFamily="18" charset="0"/>
                <a:cs typeface="Arial" panose="020B0604020202020204" pitchFamily="34" charset="0"/>
              </a:rPr>
              <a:t>Gerente de ACUACAR</a:t>
            </a:r>
            <a:endParaRPr lang="es-CO" sz="2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CO" sz="2200" dirty="0">
                <a:effectLst/>
                <a:latin typeface="Bookman Old Style" panose="02050604050505020204" pitchFamily="18" charset="0"/>
                <a:ea typeface="Times New Roman" panose="02020603050405020304" pitchFamily="18" charset="0"/>
                <a:cs typeface="Arial" panose="020B0604020202020204" pitchFamily="34" charset="0"/>
              </a:rPr>
              <a:t>Secretario General Distrito</a:t>
            </a:r>
            <a:endParaRPr lang="es-CO" sz="2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CO" sz="2200" dirty="0">
                <a:effectLst/>
                <a:latin typeface="Bookman Old Style" panose="02050604050505020204" pitchFamily="18" charset="0"/>
                <a:ea typeface="Times New Roman" panose="02020603050405020304" pitchFamily="18" charset="0"/>
                <a:cs typeface="Arial" panose="020B0604020202020204" pitchFamily="34" charset="0"/>
              </a:rPr>
              <a:t>Contralor Distrital de Cartagena Rafael Castillo.</a:t>
            </a:r>
            <a:endParaRPr lang="es-CO" sz="2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CO" sz="2200" dirty="0">
                <a:effectLst/>
                <a:latin typeface="Bookman Old Style" panose="02050604050505020204" pitchFamily="18" charset="0"/>
                <a:ea typeface="Times New Roman" panose="02020603050405020304" pitchFamily="18" charset="0"/>
                <a:cs typeface="Arial" panose="020B0604020202020204" pitchFamily="34" charset="0"/>
              </a:rPr>
              <a:t>Personera Distrital Carmen de Caro</a:t>
            </a:r>
            <a:endParaRPr lang="es-CO" sz="2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CO" sz="2200" dirty="0">
                <a:effectLst/>
                <a:latin typeface="Bookman Old Style" panose="02050604050505020204" pitchFamily="18" charset="0"/>
                <a:ea typeface="Times New Roman" panose="02020603050405020304" pitchFamily="18" charset="0"/>
                <a:cs typeface="Arial" panose="020B0604020202020204" pitchFamily="34" charset="0"/>
              </a:rPr>
              <a:t>Interventor del contrato (Concesiona cuacar-distrito)</a:t>
            </a:r>
            <a:endParaRPr lang="es-CO" sz="2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CO" sz="2200" dirty="0">
                <a:effectLst/>
                <a:latin typeface="Bookman Old Style" panose="02050604050505020204" pitchFamily="18" charset="0"/>
                <a:ea typeface="Times New Roman" panose="02020603050405020304" pitchFamily="18" charset="0"/>
                <a:cs typeface="Arial" panose="020B0604020202020204" pitchFamily="34" charset="0"/>
              </a:rPr>
              <a:t>Invitada Superintendencia SP</a:t>
            </a:r>
            <a:endParaRPr lang="es-CO" sz="2200" dirty="0">
              <a:effectLst/>
              <a:latin typeface="Times New Roman" panose="02020603050405020304" pitchFamily="18" charset="0"/>
              <a:ea typeface="Times New Roman" panose="02020603050405020304" pitchFamily="18" charset="0"/>
            </a:endParaRPr>
          </a:p>
          <a:p>
            <a:pPr algn="just"/>
            <a:r>
              <a:rPr lang="es-CO" sz="2200" dirty="0">
                <a:effectLst/>
                <a:latin typeface="Bookman Old Style" panose="02050604050505020204" pitchFamily="18" charset="0"/>
                <a:ea typeface="Times New Roman" panose="02020603050405020304" pitchFamily="18" charset="0"/>
                <a:cs typeface="Arial" panose="020B0604020202020204" pitchFamily="34" charset="0"/>
              </a:rPr>
              <a:t>Para que con base en el </a:t>
            </a:r>
            <a:r>
              <a:rPr lang="es-CO" sz="2200" b="1" dirty="0">
                <a:effectLst/>
                <a:latin typeface="Bookman Old Style" panose="02050604050505020204" pitchFamily="18" charset="0"/>
                <a:ea typeface="Times New Roman" panose="02020603050405020304" pitchFamily="18" charset="0"/>
                <a:cs typeface="Arial" panose="020B0604020202020204" pitchFamily="34" charset="0"/>
              </a:rPr>
              <a:t>ARTÍCULO 28. CONTROL POLÍTICO.</a:t>
            </a:r>
            <a:r>
              <a:rPr lang="es-CO" sz="2200" dirty="0">
                <a:effectLst/>
                <a:latin typeface="Bookman Old Style" panose="02050604050505020204" pitchFamily="18" charset="0"/>
                <a:ea typeface="Times New Roman" panose="02020603050405020304" pitchFamily="18" charset="0"/>
                <a:cs typeface="Arial" panose="020B0604020202020204" pitchFamily="34" charset="0"/>
              </a:rPr>
              <a:t> En cumplimiento de las funciones de vigilancia y control que corresponde ejercer a los concejos distritales sobre los demás órganos y autoridades de la administración distrital en relación con el cumplimiento de sus funciones, estos podrán citar a los secretarios de la administración distrital, alcaldes locales, directores de departamentos administrativos distritales o gerentes y jefes de entidades descentralizadas distritales, así como al personero y al contralor distrital. Las citaciones deberán hacerse con anticipación no menor de cinco (5) días hábiles y formularse en cuestionario escrito. En los tres (3) días siguientes al recibo de la citación, el funcionario citado deberá radicar en la secretaría general de la corporación la respuesta al cuestionario en medio escrito o magnético. El debate objeto de la citación encabezará el Orden del Día de la sesión y no podrá extenderse a asuntos ajenos al cuestionario.</a:t>
            </a:r>
            <a:endParaRPr lang="es-CO" sz="22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a:extLst>
              <a:ext uri="{FF2B5EF4-FFF2-40B4-BE49-F238E27FC236}">
                <a16:creationId xmlns:a16="http://schemas.microsoft.com/office/drawing/2014/main" id="{17E1B369-5919-4619-9D34-84D8B2677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70336" y="8244372"/>
            <a:ext cx="2590800" cy="1554480"/>
          </a:xfrm>
          <a:prstGeom prst="rect">
            <a:avLst/>
          </a:prstGeom>
        </p:spPr>
      </p:pic>
      <p:sp>
        <p:nvSpPr>
          <p:cNvPr id="13" name="Rectángulo 12">
            <a:extLst>
              <a:ext uri="{FF2B5EF4-FFF2-40B4-BE49-F238E27FC236}">
                <a16:creationId xmlns:a16="http://schemas.microsoft.com/office/drawing/2014/main" id="{14E08A34-08BD-CA4C-B875-5F3464F9D5A9}"/>
              </a:ext>
            </a:extLst>
          </p:cNvPr>
          <p:cNvSpPr/>
          <p:nvPr/>
        </p:nvSpPr>
        <p:spPr>
          <a:xfrm>
            <a:off x="5699472" y="9113589"/>
            <a:ext cx="9144000" cy="375552"/>
          </a:xfrm>
          <a:prstGeom prst="rect">
            <a:avLst/>
          </a:prstGeom>
        </p:spPr>
        <p:txBody>
          <a:bodyPr>
            <a:spAutoFit/>
          </a:bodyPr>
          <a:lstStyle/>
          <a:p>
            <a:pPr algn="just">
              <a:lnSpc>
                <a:spcPct val="107000"/>
              </a:lnSpc>
              <a:spcAft>
                <a:spcPts val="800"/>
              </a:spcAft>
            </a:pPr>
            <a:r>
              <a:rPr lang="es-CO" dirty="0"/>
              <a:t>Firmada por: Laureano Curi Zapata y Carolina Lozano Benitorevollo (entre otros concejales).</a:t>
            </a:r>
          </a:p>
        </p:txBody>
      </p:sp>
    </p:spTree>
    <p:extLst>
      <p:ext uri="{BB962C8B-B14F-4D97-AF65-F5344CB8AC3E}">
        <p14:creationId xmlns:p14="http://schemas.microsoft.com/office/powerpoint/2010/main" val="351850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05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98C4A"/>
            </a:solidFill>
          </p:spPr>
        </p:sp>
      </p:grpSp>
      <p:sp>
        <p:nvSpPr>
          <p:cNvPr id="5" name="TextBox 5"/>
          <p:cNvSpPr txBox="1"/>
          <p:nvPr/>
        </p:nvSpPr>
        <p:spPr>
          <a:xfrm>
            <a:off x="2209800" y="2831580"/>
            <a:ext cx="13411200" cy="5109091"/>
          </a:xfrm>
          <a:prstGeom prst="rect">
            <a:avLst/>
          </a:prstGeom>
        </p:spPr>
        <p:txBody>
          <a:bodyPr wrap="square" lIns="0" tIns="0" rIns="0" bIns="0" rtlCol="0" anchor="t">
            <a:spAutoFit/>
          </a:bodyPr>
          <a:lstStyle/>
          <a:p>
            <a:pPr marL="0" lvl="0" indent="0" algn="ctr">
              <a:spcBef>
                <a:spcPct val="0"/>
              </a:spcBef>
            </a:pPr>
            <a:r>
              <a:rPr lang="en-US" sz="16600" dirty="0">
                <a:solidFill>
                  <a:srgbClr val="FFFFFF"/>
                </a:solidFill>
                <a:latin typeface="Poppins Medium"/>
              </a:rPr>
              <a:t>PROYECTOS DE ACUERDO</a:t>
            </a: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Rectángulo 11">
            <a:extLst>
              <a:ext uri="{FF2B5EF4-FFF2-40B4-BE49-F238E27FC236}">
                <a16:creationId xmlns:a16="http://schemas.microsoft.com/office/drawing/2014/main" id="{0A1AF14A-680C-400D-9AAA-6E1B56C2AB93}"/>
              </a:ext>
            </a:extLst>
          </p:cNvPr>
          <p:cNvSpPr/>
          <p:nvPr/>
        </p:nvSpPr>
        <p:spPr>
          <a:xfrm>
            <a:off x="14928027" y="7889979"/>
            <a:ext cx="3059686" cy="1714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1" name="Imagen 10">
            <a:extLst>
              <a:ext uri="{FF2B5EF4-FFF2-40B4-BE49-F238E27FC236}">
                <a16:creationId xmlns:a16="http://schemas.microsoft.com/office/drawing/2014/main" id="{484BEB8F-9ECD-4914-8ADD-0A0456015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09911" y="7940671"/>
            <a:ext cx="2590800" cy="155448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5" name="TextBox 5"/>
          <p:cNvSpPr txBox="1"/>
          <p:nvPr/>
        </p:nvSpPr>
        <p:spPr>
          <a:xfrm>
            <a:off x="3771450" y="509888"/>
            <a:ext cx="9316315" cy="2462213"/>
          </a:xfrm>
          <a:prstGeom prst="rect">
            <a:avLst/>
          </a:prstGeom>
        </p:spPr>
        <p:txBody>
          <a:bodyPr wrap="square" lIns="0" tIns="0" rIns="0" bIns="0" rtlCol="0" anchor="t">
            <a:spAutoFit/>
          </a:bodyPr>
          <a:lstStyle/>
          <a:p>
            <a:pPr marL="0" lvl="0" indent="0" algn="ctr">
              <a:lnSpc>
                <a:spcPts val="9600"/>
              </a:lnSpc>
              <a:spcBef>
                <a:spcPct val="0"/>
              </a:spcBef>
            </a:pPr>
            <a:r>
              <a:rPr lang="en-US" sz="7200" dirty="0">
                <a:latin typeface="Poppins Medium"/>
              </a:rPr>
              <a:t>PROYECTO DE ACUERDO No. 067</a:t>
            </a:r>
          </a:p>
        </p:txBody>
      </p:sp>
      <p:sp>
        <p:nvSpPr>
          <p:cNvPr id="6" name="TextBox 6"/>
          <p:cNvSpPr txBox="1"/>
          <p:nvPr/>
        </p:nvSpPr>
        <p:spPr>
          <a:xfrm>
            <a:off x="1926176" y="3161519"/>
            <a:ext cx="14342161" cy="4616648"/>
          </a:xfrm>
          <a:prstGeom prst="rect">
            <a:avLst/>
          </a:prstGeom>
        </p:spPr>
        <p:txBody>
          <a:bodyPr wrap="square" lIns="0" tIns="0" rIns="0" bIns="0" rtlCol="0" anchor="t">
            <a:spAutoFit/>
          </a:bodyPr>
          <a:lstStyle/>
          <a:p>
            <a:pPr marL="0" lvl="0" indent="0" algn="ctr">
              <a:spcBef>
                <a:spcPct val="0"/>
              </a:spcBef>
            </a:pPr>
            <a:r>
              <a:rPr lang="es-MX" sz="4800" dirty="0">
                <a:latin typeface="Poppins Medium Bold"/>
              </a:rPr>
              <a:t>“POR MEDIO DEL CUAL SE CREAN LAS CASAS DE LA JUVENTUD EN EL DISTRITO DE CARTAGENA DE INDIAS’’.</a:t>
            </a:r>
          </a:p>
          <a:p>
            <a:endParaRPr lang="es-CO" sz="2000" dirty="0">
              <a:solidFill>
                <a:schemeClr val="bg1"/>
              </a:solidFill>
              <a:latin typeface="Arial Rounded MT Bold" panose="020F0704030504030204" pitchFamily="34" charset="77"/>
            </a:endParaRPr>
          </a:p>
          <a:p>
            <a:endParaRPr lang="es-CO" sz="2000" dirty="0">
              <a:solidFill>
                <a:schemeClr val="bg1"/>
              </a:solidFill>
              <a:latin typeface="Arial Rounded MT Bold" panose="020F0704030504030204" pitchFamily="34" charset="77"/>
            </a:endParaRPr>
          </a:p>
          <a:p>
            <a:endParaRPr lang="es-CO" sz="2000" dirty="0">
              <a:solidFill>
                <a:schemeClr val="bg1"/>
              </a:solidFill>
              <a:latin typeface="Arial Rounded MT Bold" panose="020F0704030504030204" pitchFamily="34" charset="77"/>
            </a:endParaRPr>
          </a:p>
          <a:p>
            <a:endParaRPr lang="es-CO" sz="2000" dirty="0">
              <a:solidFill>
                <a:schemeClr val="bg1"/>
              </a:solidFill>
              <a:latin typeface="Arial Rounded MT Bold" panose="020F0704030504030204" pitchFamily="34" charset="77"/>
            </a:endParaRPr>
          </a:p>
          <a:p>
            <a:r>
              <a:rPr lang="es-CO" sz="2000" dirty="0">
                <a:solidFill>
                  <a:schemeClr val="bg1"/>
                </a:solidFill>
                <a:latin typeface="Arial Rounded MT Bold" panose="020F0704030504030204" pitchFamily="34" charset="77"/>
              </a:rPr>
              <a:t>Participacion en calidad de Ponente: Carolina Lozano BenitoRevollo (Coordinadora)</a:t>
            </a:r>
          </a:p>
          <a:p>
            <a:pPr algn="r"/>
            <a:r>
              <a:rPr lang="es-CO" sz="2000" dirty="0">
                <a:solidFill>
                  <a:schemeClr val="bg1"/>
                </a:solidFill>
                <a:latin typeface="Arial Rounded MT Bold" panose="020F0704030504030204" pitchFamily="34" charset="77"/>
              </a:rPr>
              <a:t>			</a:t>
            </a:r>
          </a:p>
          <a:p>
            <a:r>
              <a:rPr lang="es-MX" dirty="0">
                <a:solidFill>
                  <a:schemeClr val="bg1"/>
                </a:solidFill>
                <a:latin typeface="Arial Rounded MT Bold" panose="020F0704030504030204" pitchFamily="34" charset="77"/>
              </a:rPr>
              <a:t>Nota: Aprobado en primer debate, condicionado. A pesar de las mesas de trabajo no se logró viabilizar el proyecto (sin impacto fiscal o viabilidad financiera) , y finalmente fue retirado en Plenaria.</a:t>
            </a:r>
            <a:endParaRPr lang="en-US" dirty="0">
              <a:solidFill>
                <a:schemeClr val="bg1"/>
              </a:solidFill>
              <a:latin typeface="Arial Rounded MT Bold" panose="020F0704030504030204" pitchFamily="34" charset="77"/>
            </a:endParaRP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dirty="0">
                  <a:solidFill>
                    <a:srgbClr val="FFFFFF"/>
                  </a:solidFill>
                  <a:latin typeface="Adam Script Light"/>
                </a:rPr>
                <a:t>Segundo </a:t>
              </a:r>
              <a:r>
                <a:rPr lang="en-US" sz="2232" spc="44" dirty="0" err="1">
                  <a:solidFill>
                    <a:srgbClr val="FFFFFF"/>
                  </a:solidFill>
                  <a:latin typeface="Adam Script Light"/>
                </a:rPr>
                <a:t>Semestre</a:t>
              </a:r>
              <a:r>
                <a:rPr lang="en-US" sz="2232" spc="44" dirty="0">
                  <a:solidFill>
                    <a:srgbClr val="FFFFFF"/>
                  </a:solidFill>
                  <a:latin typeface="Adam Script Light"/>
                </a:rPr>
                <a:t>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Rectángulo 11">
            <a:extLst>
              <a:ext uri="{FF2B5EF4-FFF2-40B4-BE49-F238E27FC236}">
                <a16:creationId xmlns:a16="http://schemas.microsoft.com/office/drawing/2014/main" id="{136F3B3C-6418-4B7A-BCBE-D486F35FD807}"/>
              </a:ext>
            </a:extLst>
          </p:cNvPr>
          <p:cNvSpPr/>
          <p:nvPr/>
        </p:nvSpPr>
        <p:spPr>
          <a:xfrm>
            <a:off x="14083304" y="7810500"/>
            <a:ext cx="3454382" cy="1805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1" name="Imagen 10">
            <a:extLst>
              <a:ext uri="{FF2B5EF4-FFF2-40B4-BE49-F238E27FC236}">
                <a16:creationId xmlns:a16="http://schemas.microsoft.com/office/drawing/2014/main" id="{589C3EF0-0CC7-4FDE-8A41-156942669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0" y="7886700"/>
            <a:ext cx="2590800" cy="155448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5" name="TextBox 5"/>
          <p:cNvSpPr txBox="1"/>
          <p:nvPr/>
        </p:nvSpPr>
        <p:spPr>
          <a:xfrm>
            <a:off x="3771450" y="509888"/>
            <a:ext cx="9316315" cy="2462213"/>
          </a:xfrm>
          <a:prstGeom prst="rect">
            <a:avLst/>
          </a:prstGeom>
        </p:spPr>
        <p:txBody>
          <a:bodyPr wrap="square" lIns="0" tIns="0" rIns="0" bIns="0" rtlCol="0" anchor="t">
            <a:spAutoFit/>
          </a:bodyPr>
          <a:lstStyle/>
          <a:p>
            <a:pPr marL="0" lvl="0" indent="0" algn="ctr">
              <a:lnSpc>
                <a:spcPts val="9600"/>
              </a:lnSpc>
              <a:spcBef>
                <a:spcPct val="0"/>
              </a:spcBef>
            </a:pPr>
            <a:r>
              <a:rPr lang="en-US" sz="7200" dirty="0">
                <a:latin typeface="Poppins Medium"/>
              </a:rPr>
              <a:t>PROYECTO DE ACUERDO No. 078</a:t>
            </a:r>
          </a:p>
        </p:txBody>
      </p:sp>
      <p:sp>
        <p:nvSpPr>
          <p:cNvPr id="6" name="TextBox 6"/>
          <p:cNvSpPr txBox="1"/>
          <p:nvPr/>
        </p:nvSpPr>
        <p:spPr>
          <a:xfrm>
            <a:off x="1926176" y="3161519"/>
            <a:ext cx="14342161" cy="3970318"/>
          </a:xfrm>
          <a:prstGeom prst="rect">
            <a:avLst/>
          </a:prstGeom>
        </p:spPr>
        <p:txBody>
          <a:bodyPr wrap="square" lIns="0" tIns="0" rIns="0" bIns="0" rtlCol="0" anchor="t">
            <a:spAutoFit/>
          </a:bodyPr>
          <a:lstStyle/>
          <a:p>
            <a:pPr lvl="0" algn="ctr">
              <a:spcBef>
                <a:spcPct val="0"/>
              </a:spcBef>
            </a:pPr>
            <a:r>
              <a:rPr lang="es-MX" sz="3600" dirty="0">
                <a:latin typeface="Poppins Medium Bold"/>
              </a:rPr>
              <a:t>“POR MEDIO DEL CUAL SE HACE UNA EXALTA DE MANERA POSTUMA LA MEMORIA DE UN CIUDADANO CARTAGENERO Y POR TANTO SE DESIGNA SU NOMBRE A UN ESTADIO BEISBOL UBICADO EN EL BARRIO LOS CARACOLES CON EL NOMBRE “ESTADIO DE BEISBOL NELSON BLANCO TORRES”</a:t>
            </a:r>
            <a:endParaRPr lang="es-CO" sz="3600" dirty="0">
              <a:solidFill>
                <a:schemeClr val="bg1"/>
              </a:solidFill>
              <a:latin typeface="Arial Rounded MT Bold" panose="020F0704030504030204" pitchFamily="34" charset="77"/>
            </a:endParaRPr>
          </a:p>
          <a:p>
            <a:endParaRPr lang="es-CO" sz="2000" dirty="0">
              <a:solidFill>
                <a:schemeClr val="bg1"/>
              </a:solidFill>
              <a:latin typeface="Arial Rounded MT Bold" panose="020F0704030504030204" pitchFamily="34" charset="77"/>
            </a:endParaRPr>
          </a:p>
          <a:p>
            <a:r>
              <a:rPr lang="es-CO" sz="2000" dirty="0">
                <a:solidFill>
                  <a:schemeClr val="bg1"/>
                </a:solidFill>
                <a:latin typeface="Arial Rounded MT Bold" panose="020F0704030504030204" pitchFamily="34" charset="77"/>
              </a:rPr>
              <a:t>Participacion en calidad de Ponente: Laureano Curi Zapata.</a:t>
            </a:r>
          </a:p>
          <a:p>
            <a:pPr algn="r"/>
            <a:r>
              <a:rPr lang="es-CO" sz="2000" dirty="0">
                <a:solidFill>
                  <a:schemeClr val="bg1"/>
                </a:solidFill>
                <a:latin typeface="Arial Rounded MT Bold" panose="020F0704030504030204" pitchFamily="34" charset="77"/>
              </a:rPr>
              <a:t>			</a:t>
            </a:r>
          </a:p>
          <a:p>
            <a:r>
              <a:rPr lang="es-MX" dirty="0">
                <a:solidFill>
                  <a:schemeClr val="bg1"/>
                </a:solidFill>
                <a:latin typeface="Arial Rounded MT Bold" panose="020F0704030504030204" pitchFamily="34" charset="77"/>
              </a:rPr>
              <a:t>Nota: Acuerdo 061 del 06 de julio de 2021</a:t>
            </a:r>
            <a:endParaRPr lang="en-US" dirty="0">
              <a:solidFill>
                <a:schemeClr val="bg1"/>
              </a:solidFill>
              <a:latin typeface="Arial Rounded MT Bold" panose="020F0704030504030204" pitchFamily="34" charset="77"/>
            </a:endParaRP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dirty="0">
                  <a:solidFill>
                    <a:srgbClr val="FFFFFF"/>
                  </a:solidFill>
                  <a:latin typeface="Adam Script Light"/>
                </a:rPr>
                <a:t>Segundo </a:t>
              </a:r>
              <a:r>
                <a:rPr lang="en-US" sz="2232" spc="44" dirty="0" err="1">
                  <a:solidFill>
                    <a:srgbClr val="FFFFFF"/>
                  </a:solidFill>
                  <a:latin typeface="Adam Script Light"/>
                </a:rPr>
                <a:t>Semestre</a:t>
              </a:r>
              <a:r>
                <a:rPr lang="en-US" sz="2232" spc="44" dirty="0">
                  <a:solidFill>
                    <a:srgbClr val="FFFFFF"/>
                  </a:solidFill>
                  <a:latin typeface="Adam Script Light"/>
                </a:rPr>
                <a:t>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Rectángulo 11">
            <a:extLst>
              <a:ext uri="{FF2B5EF4-FFF2-40B4-BE49-F238E27FC236}">
                <a16:creationId xmlns:a16="http://schemas.microsoft.com/office/drawing/2014/main" id="{136F3B3C-6418-4B7A-BCBE-D486F35FD807}"/>
              </a:ext>
            </a:extLst>
          </p:cNvPr>
          <p:cNvSpPr/>
          <p:nvPr/>
        </p:nvSpPr>
        <p:spPr>
          <a:xfrm>
            <a:off x="14083304" y="7810500"/>
            <a:ext cx="3454382" cy="1805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1" name="Imagen 10">
            <a:extLst>
              <a:ext uri="{FF2B5EF4-FFF2-40B4-BE49-F238E27FC236}">
                <a16:creationId xmlns:a16="http://schemas.microsoft.com/office/drawing/2014/main" id="{589C3EF0-0CC7-4FDE-8A41-156942669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0" y="7886700"/>
            <a:ext cx="2590800" cy="1554480"/>
          </a:xfrm>
          <a:prstGeom prst="rect">
            <a:avLst/>
          </a:prstGeom>
        </p:spPr>
      </p:pic>
      <p:graphicFrame>
        <p:nvGraphicFramePr>
          <p:cNvPr id="13" name="Tabla 12">
            <a:extLst>
              <a:ext uri="{FF2B5EF4-FFF2-40B4-BE49-F238E27FC236}">
                <a16:creationId xmlns:a16="http://schemas.microsoft.com/office/drawing/2014/main" id="{F1F5BB4D-7B46-5A49-8B2A-D1B504F5B3B9}"/>
              </a:ext>
            </a:extLst>
          </p:cNvPr>
          <p:cNvGraphicFramePr>
            <a:graphicFrameLocks noGrp="1"/>
          </p:cNvGraphicFramePr>
          <p:nvPr/>
        </p:nvGraphicFramePr>
        <p:xfrm>
          <a:off x="0" y="0"/>
          <a:ext cx="1168400" cy="314325"/>
        </p:xfrm>
        <a:graphic>
          <a:graphicData uri="http://schemas.openxmlformats.org/drawingml/2006/table">
            <a:tbl>
              <a:tblPr>
                <a:tableStyleId>{5C22544A-7EE6-4342-B048-85BDC9FD1C3A}</a:tableStyleId>
              </a:tblPr>
              <a:tblGrid>
                <a:gridCol w="1168400">
                  <a:extLst>
                    <a:ext uri="{9D8B030D-6E8A-4147-A177-3AD203B41FA5}">
                      <a16:colId xmlns:a16="http://schemas.microsoft.com/office/drawing/2014/main" val="626017351"/>
                    </a:ext>
                  </a:extLst>
                </a:gridCol>
              </a:tblGrid>
              <a:tr h="0">
                <a:tc>
                  <a:txBody>
                    <a:bodyPr/>
                    <a:lstStyle/>
                    <a:p>
                      <a:pPr algn="ctr" fontAlgn="ctr"/>
                      <a:r>
                        <a:rPr lang="es-CO" sz="1000" u="none" strike="noStrike" dirty="0">
                          <a:effectLst/>
                        </a:rPr>
                        <a:t>Acuerdo 061 del 06 de julio de 2021</a:t>
                      </a:r>
                      <a:endParaRPr lang="es-CO" sz="1000" b="1"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863121541"/>
                  </a:ext>
                </a:extLst>
              </a:tr>
            </a:tbl>
          </a:graphicData>
        </a:graphic>
      </p:graphicFrame>
      <p:graphicFrame>
        <p:nvGraphicFramePr>
          <p:cNvPr id="14" name="Tabla 13">
            <a:extLst>
              <a:ext uri="{FF2B5EF4-FFF2-40B4-BE49-F238E27FC236}">
                <a16:creationId xmlns:a16="http://schemas.microsoft.com/office/drawing/2014/main" id="{AB755D47-1908-2C4D-A546-879B87A16440}"/>
              </a:ext>
            </a:extLst>
          </p:cNvPr>
          <p:cNvGraphicFramePr>
            <a:graphicFrameLocks noGrp="1"/>
          </p:cNvGraphicFramePr>
          <p:nvPr/>
        </p:nvGraphicFramePr>
        <p:xfrm>
          <a:off x="0" y="0"/>
          <a:ext cx="1168400" cy="314325"/>
        </p:xfrm>
        <a:graphic>
          <a:graphicData uri="http://schemas.openxmlformats.org/drawingml/2006/table">
            <a:tbl>
              <a:tblPr>
                <a:tableStyleId>{5C22544A-7EE6-4342-B048-85BDC9FD1C3A}</a:tableStyleId>
              </a:tblPr>
              <a:tblGrid>
                <a:gridCol w="1168400">
                  <a:extLst>
                    <a:ext uri="{9D8B030D-6E8A-4147-A177-3AD203B41FA5}">
                      <a16:colId xmlns:a16="http://schemas.microsoft.com/office/drawing/2014/main" val="2065803981"/>
                    </a:ext>
                  </a:extLst>
                </a:gridCol>
              </a:tblGrid>
              <a:tr h="0">
                <a:tc>
                  <a:txBody>
                    <a:bodyPr/>
                    <a:lstStyle/>
                    <a:p>
                      <a:pPr algn="ctr" fontAlgn="ctr"/>
                      <a:r>
                        <a:rPr lang="es-CO" sz="1000" u="none" strike="noStrike" dirty="0">
                          <a:effectLst/>
                        </a:rPr>
                        <a:t>Acuerdo 061 del 06 de julio de 2021</a:t>
                      </a:r>
                      <a:endParaRPr lang="es-CO" sz="1000" b="1"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684418484"/>
                  </a:ext>
                </a:extLst>
              </a:tr>
            </a:tbl>
          </a:graphicData>
        </a:graphic>
      </p:graphicFrame>
    </p:spTree>
    <p:extLst>
      <p:ext uri="{BB962C8B-B14F-4D97-AF65-F5344CB8AC3E}">
        <p14:creationId xmlns:p14="http://schemas.microsoft.com/office/powerpoint/2010/main" val="3751384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5" name="TextBox 5"/>
          <p:cNvSpPr txBox="1"/>
          <p:nvPr/>
        </p:nvSpPr>
        <p:spPr>
          <a:xfrm>
            <a:off x="3771450" y="509888"/>
            <a:ext cx="9316315" cy="2462213"/>
          </a:xfrm>
          <a:prstGeom prst="rect">
            <a:avLst/>
          </a:prstGeom>
        </p:spPr>
        <p:txBody>
          <a:bodyPr wrap="square" lIns="0" tIns="0" rIns="0" bIns="0" rtlCol="0" anchor="t">
            <a:spAutoFit/>
          </a:bodyPr>
          <a:lstStyle/>
          <a:p>
            <a:pPr marL="0" lvl="0" indent="0" algn="ctr">
              <a:lnSpc>
                <a:spcPts val="9600"/>
              </a:lnSpc>
              <a:spcBef>
                <a:spcPct val="0"/>
              </a:spcBef>
            </a:pPr>
            <a:r>
              <a:rPr lang="en-US" sz="7200" dirty="0">
                <a:latin typeface="Poppins Medium"/>
              </a:rPr>
              <a:t>PROYECTO DE ACUERDO No. 081</a:t>
            </a:r>
          </a:p>
        </p:txBody>
      </p:sp>
      <p:sp>
        <p:nvSpPr>
          <p:cNvPr id="6" name="TextBox 6"/>
          <p:cNvSpPr txBox="1"/>
          <p:nvPr/>
        </p:nvSpPr>
        <p:spPr>
          <a:xfrm>
            <a:off x="1926176" y="3161519"/>
            <a:ext cx="14342161" cy="3416320"/>
          </a:xfrm>
          <a:prstGeom prst="rect">
            <a:avLst/>
          </a:prstGeom>
        </p:spPr>
        <p:txBody>
          <a:bodyPr wrap="square" lIns="0" tIns="0" rIns="0" bIns="0" rtlCol="0" anchor="t">
            <a:spAutoFit/>
          </a:bodyPr>
          <a:lstStyle/>
          <a:p>
            <a:pPr lvl="0" algn="ctr">
              <a:spcBef>
                <a:spcPct val="0"/>
              </a:spcBef>
            </a:pPr>
            <a:r>
              <a:rPr lang="es-MX" sz="3600" dirty="0">
                <a:latin typeface="Poppins Medium Bold"/>
              </a:rPr>
              <a:t>"POR MEDIO DEL CUAL LA CALLE REAL DE MANGA  CAMBIA DE NOMBRE A TERESITA ROMÁN DE ZUREK" </a:t>
            </a:r>
          </a:p>
          <a:p>
            <a:pPr lvl="0" algn="ctr">
              <a:spcBef>
                <a:spcPct val="0"/>
              </a:spcBef>
            </a:pPr>
            <a:endParaRPr lang="es-MX" sz="3600" dirty="0">
              <a:solidFill>
                <a:schemeClr val="bg1"/>
              </a:solidFill>
              <a:latin typeface="Poppins Medium Bold"/>
            </a:endParaRPr>
          </a:p>
          <a:p>
            <a:pPr lvl="0" algn="ctr">
              <a:spcBef>
                <a:spcPct val="0"/>
              </a:spcBef>
            </a:pPr>
            <a:endParaRPr lang="es-MX" sz="3600" dirty="0">
              <a:solidFill>
                <a:schemeClr val="bg1"/>
              </a:solidFill>
              <a:latin typeface="Poppins Medium Bold"/>
            </a:endParaRPr>
          </a:p>
          <a:p>
            <a:pPr lvl="0" algn="ctr">
              <a:spcBef>
                <a:spcPct val="0"/>
              </a:spcBef>
            </a:pPr>
            <a:endParaRPr lang="es-CO" sz="2000" dirty="0">
              <a:solidFill>
                <a:schemeClr val="bg1"/>
              </a:solidFill>
              <a:latin typeface="Arial Rounded MT Bold" panose="020F0704030504030204" pitchFamily="34" charset="77"/>
            </a:endParaRPr>
          </a:p>
          <a:p>
            <a:r>
              <a:rPr lang="es-CO" sz="2000" dirty="0">
                <a:solidFill>
                  <a:schemeClr val="bg1"/>
                </a:solidFill>
                <a:latin typeface="Arial Rounded MT Bold" panose="020F0704030504030204" pitchFamily="34" charset="77"/>
              </a:rPr>
              <a:t>Participacion en calidad de Ponente: Laureano Curi Zapata y Liliana Suarez Betancourt.</a:t>
            </a:r>
          </a:p>
          <a:p>
            <a:pPr algn="r"/>
            <a:r>
              <a:rPr lang="es-CO" sz="2000" dirty="0">
                <a:solidFill>
                  <a:schemeClr val="bg1"/>
                </a:solidFill>
                <a:latin typeface="Arial Rounded MT Bold" panose="020F0704030504030204" pitchFamily="34" charset="77"/>
              </a:rPr>
              <a:t>			</a:t>
            </a:r>
          </a:p>
          <a:p>
            <a:r>
              <a:rPr lang="es-MX" dirty="0">
                <a:solidFill>
                  <a:schemeClr val="bg1"/>
                </a:solidFill>
                <a:latin typeface="Arial Rounded MT Bold" panose="020F0704030504030204" pitchFamily="34" charset="77"/>
              </a:rPr>
              <a:t>Nota: Proyecto Retirado</a:t>
            </a:r>
            <a:endParaRPr lang="en-US" dirty="0">
              <a:solidFill>
                <a:schemeClr val="bg1"/>
              </a:solidFill>
              <a:latin typeface="Arial Rounded MT Bold" panose="020F0704030504030204" pitchFamily="34" charset="77"/>
            </a:endParaRP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dirty="0">
                  <a:solidFill>
                    <a:srgbClr val="FFFFFF"/>
                  </a:solidFill>
                  <a:latin typeface="Adam Script Light"/>
                </a:rPr>
                <a:t>Segundo </a:t>
              </a:r>
              <a:r>
                <a:rPr lang="en-US" sz="2232" spc="44" dirty="0" err="1">
                  <a:solidFill>
                    <a:srgbClr val="FFFFFF"/>
                  </a:solidFill>
                  <a:latin typeface="Adam Script Light"/>
                </a:rPr>
                <a:t>Semestre</a:t>
              </a:r>
              <a:r>
                <a:rPr lang="en-US" sz="2232" spc="44" dirty="0">
                  <a:solidFill>
                    <a:srgbClr val="FFFFFF"/>
                  </a:solidFill>
                  <a:latin typeface="Adam Script Light"/>
                </a:rPr>
                <a:t>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Rectángulo 11">
            <a:extLst>
              <a:ext uri="{FF2B5EF4-FFF2-40B4-BE49-F238E27FC236}">
                <a16:creationId xmlns:a16="http://schemas.microsoft.com/office/drawing/2014/main" id="{136F3B3C-6418-4B7A-BCBE-D486F35FD807}"/>
              </a:ext>
            </a:extLst>
          </p:cNvPr>
          <p:cNvSpPr/>
          <p:nvPr/>
        </p:nvSpPr>
        <p:spPr>
          <a:xfrm>
            <a:off x="14083304" y="7810500"/>
            <a:ext cx="3454382" cy="1805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1" name="Imagen 10">
            <a:extLst>
              <a:ext uri="{FF2B5EF4-FFF2-40B4-BE49-F238E27FC236}">
                <a16:creationId xmlns:a16="http://schemas.microsoft.com/office/drawing/2014/main" id="{589C3EF0-0CC7-4FDE-8A41-156942669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0" y="7886700"/>
            <a:ext cx="2590800" cy="1554480"/>
          </a:xfrm>
          <a:prstGeom prst="rect">
            <a:avLst/>
          </a:prstGeom>
        </p:spPr>
      </p:pic>
      <p:graphicFrame>
        <p:nvGraphicFramePr>
          <p:cNvPr id="13" name="Tabla 12">
            <a:extLst>
              <a:ext uri="{FF2B5EF4-FFF2-40B4-BE49-F238E27FC236}">
                <a16:creationId xmlns:a16="http://schemas.microsoft.com/office/drawing/2014/main" id="{F1F5BB4D-7B46-5A49-8B2A-D1B504F5B3B9}"/>
              </a:ext>
            </a:extLst>
          </p:cNvPr>
          <p:cNvGraphicFramePr>
            <a:graphicFrameLocks noGrp="1"/>
          </p:cNvGraphicFramePr>
          <p:nvPr/>
        </p:nvGraphicFramePr>
        <p:xfrm>
          <a:off x="0" y="0"/>
          <a:ext cx="1168400" cy="314325"/>
        </p:xfrm>
        <a:graphic>
          <a:graphicData uri="http://schemas.openxmlformats.org/drawingml/2006/table">
            <a:tbl>
              <a:tblPr>
                <a:tableStyleId>{5C22544A-7EE6-4342-B048-85BDC9FD1C3A}</a:tableStyleId>
              </a:tblPr>
              <a:tblGrid>
                <a:gridCol w="1168400">
                  <a:extLst>
                    <a:ext uri="{9D8B030D-6E8A-4147-A177-3AD203B41FA5}">
                      <a16:colId xmlns:a16="http://schemas.microsoft.com/office/drawing/2014/main" val="626017351"/>
                    </a:ext>
                  </a:extLst>
                </a:gridCol>
              </a:tblGrid>
              <a:tr h="0">
                <a:tc>
                  <a:txBody>
                    <a:bodyPr/>
                    <a:lstStyle/>
                    <a:p>
                      <a:pPr algn="ctr" fontAlgn="ctr"/>
                      <a:r>
                        <a:rPr lang="es-CO" sz="1000" u="none" strike="noStrike" dirty="0">
                          <a:effectLst/>
                        </a:rPr>
                        <a:t>Acuerdo 061 del 06 de julio de 2021</a:t>
                      </a:r>
                      <a:endParaRPr lang="es-CO" sz="1000" b="1"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863121541"/>
                  </a:ext>
                </a:extLst>
              </a:tr>
            </a:tbl>
          </a:graphicData>
        </a:graphic>
      </p:graphicFrame>
      <p:graphicFrame>
        <p:nvGraphicFramePr>
          <p:cNvPr id="14" name="Tabla 13">
            <a:extLst>
              <a:ext uri="{FF2B5EF4-FFF2-40B4-BE49-F238E27FC236}">
                <a16:creationId xmlns:a16="http://schemas.microsoft.com/office/drawing/2014/main" id="{AB755D47-1908-2C4D-A546-879B87A16440}"/>
              </a:ext>
            </a:extLst>
          </p:cNvPr>
          <p:cNvGraphicFramePr>
            <a:graphicFrameLocks noGrp="1"/>
          </p:cNvGraphicFramePr>
          <p:nvPr/>
        </p:nvGraphicFramePr>
        <p:xfrm>
          <a:off x="0" y="0"/>
          <a:ext cx="1168400" cy="314325"/>
        </p:xfrm>
        <a:graphic>
          <a:graphicData uri="http://schemas.openxmlformats.org/drawingml/2006/table">
            <a:tbl>
              <a:tblPr>
                <a:tableStyleId>{5C22544A-7EE6-4342-B048-85BDC9FD1C3A}</a:tableStyleId>
              </a:tblPr>
              <a:tblGrid>
                <a:gridCol w="1168400">
                  <a:extLst>
                    <a:ext uri="{9D8B030D-6E8A-4147-A177-3AD203B41FA5}">
                      <a16:colId xmlns:a16="http://schemas.microsoft.com/office/drawing/2014/main" val="2065803981"/>
                    </a:ext>
                  </a:extLst>
                </a:gridCol>
              </a:tblGrid>
              <a:tr h="0">
                <a:tc>
                  <a:txBody>
                    <a:bodyPr/>
                    <a:lstStyle/>
                    <a:p>
                      <a:pPr algn="ctr" fontAlgn="ctr"/>
                      <a:r>
                        <a:rPr lang="es-CO" sz="1000" u="none" strike="noStrike" dirty="0">
                          <a:effectLst/>
                        </a:rPr>
                        <a:t>Acuerdo 061 del 06 de julio de 2021</a:t>
                      </a:r>
                      <a:endParaRPr lang="es-CO" sz="1000" b="1"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684418484"/>
                  </a:ext>
                </a:extLst>
              </a:tr>
            </a:tbl>
          </a:graphicData>
        </a:graphic>
      </p:graphicFrame>
    </p:spTree>
    <p:extLst>
      <p:ext uri="{BB962C8B-B14F-4D97-AF65-F5344CB8AC3E}">
        <p14:creationId xmlns:p14="http://schemas.microsoft.com/office/powerpoint/2010/main" val="2065078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5" name="TextBox 5"/>
          <p:cNvSpPr txBox="1"/>
          <p:nvPr/>
        </p:nvSpPr>
        <p:spPr>
          <a:xfrm>
            <a:off x="3771450" y="509888"/>
            <a:ext cx="9316315" cy="2462213"/>
          </a:xfrm>
          <a:prstGeom prst="rect">
            <a:avLst/>
          </a:prstGeom>
        </p:spPr>
        <p:txBody>
          <a:bodyPr wrap="square" lIns="0" tIns="0" rIns="0" bIns="0" rtlCol="0" anchor="t">
            <a:spAutoFit/>
          </a:bodyPr>
          <a:lstStyle/>
          <a:p>
            <a:pPr marL="0" lvl="0" indent="0" algn="ctr">
              <a:lnSpc>
                <a:spcPts val="9600"/>
              </a:lnSpc>
              <a:spcBef>
                <a:spcPct val="0"/>
              </a:spcBef>
            </a:pPr>
            <a:r>
              <a:rPr lang="en-US" sz="7200" dirty="0">
                <a:latin typeface="Poppins Medium"/>
              </a:rPr>
              <a:t>PROYECTO DE ACUERDO No. 083</a:t>
            </a:r>
          </a:p>
        </p:txBody>
      </p:sp>
      <p:sp>
        <p:nvSpPr>
          <p:cNvPr id="6" name="TextBox 6"/>
          <p:cNvSpPr txBox="1"/>
          <p:nvPr/>
        </p:nvSpPr>
        <p:spPr>
          <a:xfrm>
            <a:off x="1736039" y="3941987"/>
            <a:ext cx="14342161" cy="4616648"/>
          </a:xfrm>
          <a:prstGeom prst="rect">
            <a:avLst/>
          </a:prstGeom>
        </p:spPr>
        <p:txBody>
          <a:bodyPr wrap="square" lIns="0" tIns="0" rIns="0" bIns="0" rtlCol="0" anchor="t">
            <a:spAutoFit/>
          </a:bodyPr>
          <a:lstStyle/>
          <a:p>
            <a:pPr marL="0" lvl="0" indent="0" algn="ctr">
              <a:spcBef>
                <a:spcPct val="0"/>
              </a:spcBef>
            </a:pPr>
            <a:r>
              <a:rPr lang="es-MX" sz="3600" dirty="0">
                <a:latin typeface="Poppins Medium Bold"/>
              </a:rPr>
              <a:t>“POR EL CUAL SE ESTABLECE EL USO Y    PROMOCIÓN DE FUENTES NO CONVENCIONALES DE ENERGÍAS - FNCE Y SE MOTIVA EL USO DE VEHÍCULOS ELÉCTRICOS EN EL DISTRITO DE CARTAGENA DE INDIAS”.</a:t>
            </a:r>
          </a:p>
          <a:p>
            <a:pPr marL="0" lvl="0" indent="0" algn="l">
              <a:spcBef>
                <a:spcPct val="0"/>
              </a:spcBef>
            </a:pPr>
            <a:endParaRPr lang="es-MX" sz="4800" dirty="0">
              <a:latin typeface="Poppins Medium Bold"/>
            </a:endParaRPr>
          </a:p>
          <a:p>
            <a:r>
              <a:rPr lang="es-CO" dirty="0">
                <a:solidFill>
                  <a:schemeClr val="bg1"/>
                </a:solidFill>
                <a:latin typeface="Arial Rounded MT Bold" panose="020F0704030504030204" pitchFamily="34" charset="77"/>
              </a:rPr>
              <a:t>Presentado por: Liliana Suarez Betancourt (entre otros concejales).</a:t>
            </a:r>
          </a:p>
          <a:p>
            <a:endParaRPr lang="es-CO" dirty="0">
              <a:solidFill>
                <a:schemeClr val="bg1"/>
              </a:solidFill>
              <a:latin typeface="Arial Rounded MT Bold" panose="020F0704030504030204" pitchFamily="34" charset="77"/>
            </a:endParaRPr>
          </a:p>
          <a:p>
            <a:r>
              <a:rPr lang="es-CO" dirty="0">
                <a:solidFill>
                  <a:schemeClr val="bg1"/>
                </a:solidFill>
                <a:latin typeface="Arial Rounded MT Bold" panose="020F0704030504030204" pitchFamily="34" charset="77"/>
              </a:rPr>
              <a:t>Participacion en calidad de Ponente: Laureano Curi Zapata.</a:t>
            </a:r>
          </a:p>
          <a:p>
            <a:r>
              <a:rPr lang="es-CO" dirty="0">
                <a:solidFill>
                  <a:schemeClr val="bg1"/>
                </a:solidFill>
                <a:latin typeface="Arial Rounded MT Bold" panose="020F0704030504030204" pitchFamily="34" charset="77"/>
              </a:rPr>
              <a:t>			</a:t>
            </a:r>
          </a:p>
          <a:p>
            <a:r>
              <a:rPr lang="es-MX" dirty="0">
                <a:solidFill>
                  <a:schemeClr val="bg1"/>
                </a:solidFill>
                <a:latin typeface="Arial Rounded MT Bold" panose="020F0704030504030204" pitchFamily="34" charset="77"/>
              </a:rPr>
              <a:t>Nota: Proyecto Retirado, sin viabilidad financiera.</a:t>
            </a:r>
            <a:endParaRPr lang="en-US" dirty="0">
              <a:solidFill>
                <a:schemeClr val="bg1"/>
              </a:solidFill>
              <a:latin typeface="Arial Rounded MT Bold" panose="020F0704030504030204" pitchFamily="34" charset="77"/>
            </a:endParaRPr>
          </a:p>
          <a:p>
            <a:pPr marL="0" lvl="0" indent="0" algn="l">
              <a:spcBef>
                <a:spcPct val="0"/>
              </a:spcBef>
            </a:pPr>
            <a:endParaRPr lang="es-MX" dirty="0">
              <a:latin typeface="Poppins Medium Bold"/>
            </a:endParaRP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Rectángulo 11">
            <a:extLst>
              <a:ext uri="{FF2B5EF4-FFF2-40B4-BE49-F238E27FC236}">
                <a16:creationId xmlns:a16="http://schemas.microsoft.com/office/drawing/2014/main" id="{136F3B3C-6418-4B7A-BCBE-D486F35FD807}"/>
              </a:ext>
            </a:extLst>
          </p:cNvPr>
          <p:cNvSpPr/>
          <p:nvPr/>
        </p:nvSpPr>
        <p:spPr>
          <a:xfrm>
            <a:off x="14083304" y="7810500"/>
            <a:ext cx="3454382" cy="1805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1" name="Imagen 10">
            <a:extLst>
              <a:ext uri="{FF2B5EF4-FFF2-40B4-BE49-F238E27FC236}">
                <a16:creationId xmlns:a16="http://schemas.microsoft.com/office/drawing/2014/main" id="{589C3EF0-0CC7-4FDE-8A41-156942669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0" y="7886700"/>
            <a:ext cx="2590800" cy="1554480"/>
          </a:xfrm>
          <a:prstGeom prst="rect">
            <a:avLst/>
          </a:prstGeom>
        </p:spPr>
      </p:pic>
    </p:spTree>
    <p:extLst>
      <p:ext uri="{BB962C8B-B14F-4D97-AF65-F5344CB8AC3E}">
        <p14:creationId xmlns:p14="http://schemas.microsoft.com/office/powerpoint/2010/main" val="984379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5" name="TextBox 5"/>
          <p:cNvSpPr txBox="1"/>
          <p:nvPr/>
        </p:nvSpPr>
        <p:spPr>
          <a:xfrm>
            <a:off x="3771450" y="509888"/>
            <a:ext cx="9316315" cy="2462213"/>
          </a:xfrm>
          <a:prstGeom prst="rect">
            <a:avLst/>
          </a:prstGeom>
        </p:spPr>
        <p:txBody>
          <a:bodyPr wrap="square" lIns="0" tIns="0" rIns="0" bIns="0" rtlCol="0" anchor="t">
            <a:spAutoFit/>
          </a:bodyPr>
          <a:lstStyle/>
          <a:p>
            <a:pPr marL="0" lvl="0" indent="0" algn="ctr">
              <a:lnSpc>
                <a:spcPts val="9600"/>
              </a:lnSpc>
              <a:spcBef>
                <a:spcPct val="0"/>
              </a:spcBef>
            </a:pPr>
            <a:r>
              <a:rPr lang="en-US" sz="7200" dirty="0">
                <a:latin typeface="Poppins Medium"/>
              </a:rPr>
              <a:t>PROYECTO DE ACUERDO No. 086</a:t>
            </a:r>
          </a:p>
        </p:txBody>
      </p:sp>
      <p:sp>
        <p:nvSpPr>
          <p:cNvPr id="6" name="TextBox 6"/>
          <p:cNvSpPr txBox="1"/>
          <p:nvPr/>
        </p:nvSpPr>
        <p:spPr>
          <a:xfrm>
            <a:off x="1468334" y="3136676"/>
            <a:ext cx="14342161" cy="5539978"/>
          </a:xfrm>
          <a:prstGeom prst="rect">
            <a:avLst/>
          </a:prstGeom>
        </p:spPr>
        <p:txBody>
          <a:bodyPr wrap="square" lIns="0" tIns="0" rIns="0" bIns="0" rtlCol="0" anchor="t">
            <a:spAutoFit/>
          </a:bodyPr>
          <a:lstStyle/>
          <a:p>
            <a:pPr lvl="0" algn="ctr">
              <a:spcBef>
                <a:spcPct val="0"/>
              </a:spcBef>
            </a:pPr>
            <a:r>
              <a:rPr lang="es-MX" sz="3600" dirty="0">
                <a:latin typeface="Poppins Medium Bold"/>
              </a:rPr>
              <a:t>"POR MEDIO DEL CUAL SE REALIZA UN TRASLADO ENTRE UNIDADES EJECUTORAS EN EL PRESUPUESTO DE RENTAS, RECURSOS DE CAPITAL Y RECURSOS DE FONDOS ESPECIALES; LAS APROPIACIONES DE FUNCIONAMIENTO Y DE SERVICIO A LA DEUDA; ASÍ COMO EL PLAN DE INVERSIONES CON ENFOQUE DE GÉNERO PARA LA VIGENCIA FISCAL DEL 1 DE ENERO AL 31 DE DICIEMBRE DE 2021 EN EL DISTRITO TURÍSTICO Y CULTURAL DE CARTAGENA DE INDIAS Y SE DICTAN OTRAS DISPOSICIONES"</a:t>
            </a:r>
            <a:endParaRPr lang="es-MX" sz="4800" dirty="0">
              <a:latin typeface="Poppins Medium Bold"/>
            </a:endParaRPr>
          </a:p>
          <a:p>
            <a:endParaRPr lang="es-CO" dirty="0">
              <a:solidFill>
                <a:schemeClr val="bg1"/>
              </a:solidFill>
              <a:latin typeface="Arial Rounded MT Bold" panose="020F0704030504030204" pitchFamily="34" charset="77"/>
            </a:endParaRPr>
          </a:p>
          <a:p>
            <a:r>
              <a:rPr lang="es-CO" dirty="0">
                <a:solidFill>
                  <a:schemeClr val="bg1"/>
                </a:solidFill>
                <a:latin typeface="Arial Rounded MT Bold" panose="020F0704030504030204" pitchFamily="34" charset="77"/>
              </a:rPr>
              <a:t>Participacion en calidad de Ponente: Liliana Suarez Betancourt y Laureano Curi Zapata.</a:t>
            </a:r>
          </a:p>
          <a:p>
            <a:pPr algn="r"/>
            <a:r>
              <a:rPr lang="es-CO" dirty="0">
                <a:solidFill>
                  <a:schemeClr val="bg1"/>
                </a:solidFill>
                <a:latin typeface="Arial Rounded MT Bold" panose="020F0704030504030204" pitchFamily="34" charset="77"/>
              </a:rPr>
              <a:t>			</a:t>
            </a:r>
          </a:p>
          <a:p>
            <a:r>
              <a:rPr lang="es-MX" dirty="0">
                <a:solidFill>
                  <a:schemeClr val="bg1"/>
                </a:solidFill>
                <a:latin typeface="Arial Rounded MT Bold" panose="020F0704030504030204" pitchFamily="34" charset="77"/>
              </a:rPr>
              <a:t>Nota: Acuerdo 065 del 06 de agosto de 2021</a:t>
            </a:r>
            <a:endParaRPr lang="es-MX" dirty="0">
              <a:latin typeface="Poppins Medium Bold"/>
            </a:endParaRP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Rectángulo 11">
            <a:extLst>
              <a:ext uri="{FF2B5EF4-FFF2-40B4-BE49-F238E27FC236}">
                <a16:creationId xmlns:a16="http://schemas.microsoft.com/office/drawing/2014/main" id="{136F3B3C-6418-4B7A-BCBE-D486F35FD807}"/>
              </a:ext>
            </a:extLst>
          </p:cNvPr>
          <p:cNvSpPr/>
          <p:nvPr/>
        </p:nvSpPr>
        <p:spPr>
          <a:xfrm>
            <a:off x="14083304" y="7810500"/>
            <a:ext cx="3454382" cy="1805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1" name="Imagen 10">
            <a:extLst>
              <a:ext uri="{FF2B5EF4-FFF2-40B4-BE49-F238E27FC236}">
                <a16:creationId xmlns:a16="http://schemas.microsoft.com/office/drawing/2014/main" id="{589C3EF0-0CC7-4FDE-8A41-156942669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0" y="7886700"/>
            <a:ext cx="2590800" cy="1554480"/>
          </a:xfrm>
          <a:prstGeom prst="rect">
            <a:avLst/>
          </a:prstGeom>
        </p:spPr>
      </p:pic>
    </p:spTree>
    <p:extLst>
      <p:ext uri="{BB962C8B-B14F-4D97-AF65-F5344CB8AC3E}">
        <p14:creationId xmlns:p14="http://schemas.microsoft.com/office/powerpoint/2010/main" val="1918684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5" name="TextBox 5"/>
          <p:cNvSpPr txBox="1"/>
          <p:nvPr/>
        </p:nvSpPr>
        <p:spPr>
          <a:xfrm>
            <a:off x="3771450" y="509888"/>
            <a:ext cx="9316315" cy="2462213"/>
          </a:xfrm>
          <a:prstGeom prst="rect">
            <a:avLst/>
          </a:prstGeom>
        </p:spPr>
        <p:txBody>
          <a:bodyPr wrap="square" lIns="0" tIns="0" rIns="0" bIns="0" rtlCol="0" anchor="t">
            <a:spAutoFit/>
          </a:bodyPr>
          <a:lstStyle/>
          <a:p>
            <a:pPr marL="0" lvl="0" indent="0" algn="ctr">
              <a:lnSpc>
                <a:spcPts val="9600"/>
              </a:lnSpc>
              <a:spcBef>
                <a:spcPct val="0"/>
              </a:spcBef>
            </a:pPr>
            <a:r>
              <a:rPr lang="en-US" sz="7200" dirty="0">
                <a:latin typeface="Poppins Medium"/>
              </a:rPr>
              <a:t>PROYECTO DE ACUERDO No. 089</a:t>
            </a:r>
          </a:p>
        </p:txBody>
      </p:sp>
      <p:sp>
        <p:nvSpPr>
          <p:cNvPr id="6" name="TextBox 6"/>
          <p:cNvSpPr txBox="1"/>
          <p:nvPr/>
        </p:nvSpPr>
        <p:spPr>
          <a:xfrm>
            <a:off x="1752600" y="3416922"/>
            <a:ext cx="14342161" cy="5016758"/>
          </a:xfrm>
          <a:prstGeom prst="rect">
            <a:avLst/>
          </a:prstGeom>
        </p:spPr>
        <p:txBody>
          <a:bodyPr wrap="square" lIns="0" tIns="0" rIns="0" bIns="0" rtlCol="0" anchor="t">
            <a:spAutoFit/>
          </a:bodyPr>
          <a:lstStyle/>
          <a:p>
            <a:pPr marL="0" lvl="0" indent="0" algn="ctr">
              <a:spcBef>
                <a:spcPct val="0"/>
              </a:spcBef>
            </a:pPr>
            <a:r>
              <a:rPr lang="es-MX" sz="4800" dirty="0">
                <a:latin typeface="Poppins Medium Bold"/>
              </a:rPr>
              <a:t>“POR EL CUAL SE ESTABLECE LA REALIZACIÓN DE “LA FERIA POPULAR DEL LIBRO” EN LAS TRES LOCALIDADES DE CARTAGENA DE INDIAS”</a:t>
            </a:r>
          </a:p>
          <a:p>
            <a:pPr marL="0" lvl="0" indent="0" algn="ctr">
              <a:spcBef>
                <a:spcPct val="0"/>
              </a:spcBef>
            </a:pPr>
            <a:endParaRPr lang="es-MX" sz="4800" dirty="0">
              <a:latin typeface="Poppins Medium Bold"/>
            </a:endParaRPr>
          </a:p>
          <a:p>
            <a:r>
              <a:rPr lang="es-CO" dirty="0">
                <a:solidFill>
                  <a:schemeClr val="bg1"/>
                </a:solidFill>
                <a:latin typeface="Arial Rounded MT Bold" panose="020F0704030504030204" pitchFamily="34" charset="77"/>
              </a:rPr>
              <a:t>Participacion en calidad de Ponente: Laureano Curi Zapata (Coordinador).</a:t>
            </a:r>
          </a:p>
          <a:p>
            <a:pPr algn="r"/>
            <a:r>
              <a:rPr lang="es-CO" dirty="0">
                <a:solidFill>
                  <a:schemeClr val="bg1"/>
                </a:solidFill>
                <a:latin typeface="Arial Rounded MT Bold" panose="020F0704030504030204" pitchFamily="34" charset="77"/>
              </a:rPr>
              <a:t>			</a:t>
            </a:r>
          </a:p>
          <a:p>
            <a:r>
              <a:rPr lang="es-MX" dirty="0">
                <a:solidFill>
                  <a:schemeClr val="bg1"/>
                </a:solidFill>
                <a:latin typeface="Arial Rounded MT Bold" panose="020F0704030504030204" pitchFamily="34" charset="77"/>
              </a:rPr>
              <a:t>Nota: Acuerdo 076 del 30 de noviembre de 2021</a:t>
            </a:r>
            <a:endParaRPr lang="es-MX" sz="4800" dirty="0">
              <a:latin typeface="Poppins Medium Bold"/>
            </a:endParaRPr>
          </a:p>
          <a:p>
            <a:pPr marL="0" lvl="0" indent="0" algn="just">
              <a:spcBef>
                <a:spcPct val="0"/>
              </a:spcBef>
            </a:pPr>
            <a:endParaRPr lang="es-MX" sz="3200" dirty="0">
              <a:latin typeface="Poppins Medium Bold"/>
            </a:endParaRPr>
          </a:p>
          <a:p>
            <a:pPr marL="0" lvl="0" indent="0" algn="ctr">
              <a:spcBef>
                <a:spcPct val="0"/>
              </a:spcBef>
            </a:pPr>
            <a:endParaRPr lang="es-MX" sz="4800" dirty="0">
              <a:latin typeface="Poppins Medium Bold"/>
            </a:endParaRP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Rectángulo 11">
            <a:extLst>
              <a:ext uri="{FF2B5EF4-FFF2-40B4-BE49-F238E27FC236}">
                <a16:creationId xmlns:a16="http://schemas.microsoft.com/office/drawing/2014/main" id="{136F3B3C-6418-4B7A-BCBE-D486F35FD807}"/>
              </a:ext>
            </a:extLst>
          </p:cNvPr>
          <p:cNvSpPr/>
          <p:nvPr/>
        </p:nvSpPr>
        <p:spPr>
          <a:xfrm>
            <a:off x="14083304" y="7810500"/>
            <a:ext cx="3454382" cy="1805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1" name="Imagen 10">
            <a:extLst>
              <a:ext uri="{FF2B5EF4-FFF2-40B4-BE49-F238E27FC236}">
                <a16:creationId xmlns:a16="http://schemas.microsoft.com/office/drawing/2014/main" id="{589C3EF0-0CC7-4FDE-8A41-156942669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0" y="7886700"/>
            <a:ext cx="2590800" cy="1554480"/>
          </a:xfrm>
          <a:prstGeom prst="rect">
            <a:avLst/>
          </a:prstGeom>
        </p:spPr>
      </p:pic>
    </p:spTree>
    <p:extLst>
      <p:ext uri="{BB962C8B-B14F-4D97-AF65-F5344CB8AC3E}">
        <p14:creationId xmlns:p14="http://schemas.microsoft.com/office/powerpoint/2010/main" val="2702468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98C4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4" name="Imagen 13">
            <a:extLst>
              <a:ext uri="{FF2B5EF4-FFF2-40B4-BE49-F238E27FC236}">
                <a16:creationId xmlns:a16="http://schemas.microsoft.com/office/drawing/2014/main" id="{505D517E-B0C9-48F0-A38D-CC651DE3F8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8385842"/>
            <a:ext cx="2667000" cy="1600200"/>
          </a:xfrm>
          <a:prstGeom prst="rect">
            <a:avLst/>
          </a:prstGeom>
        </p:spPr>
      </p:pic>
      <p:sp>
        <p:nvSpPr>
          <p:cNvPr id="11" name="TextBox 5">
            <a:extLst>
              <a:ext uri="{FF2B5EF4-FFF2-40B4-BE49-F238E27FC236}">
                <a16:creationId xmlns:a16="http://schemas.microsoft.com/office/drawing/2014/main" id="{5C2A778F-ED14-46DD-80F1-38BEBC40BA73}"/>
              </a:ext>
            </a:extLst>
          </p:cNvPr>
          <p:cNvSpPr txBox="1"/>
          <p:nvPr/>
        </p:nvSpPr>
        <p:spPr>
          <a:xfrm>
            <a:off x="-146406" y="281908"/>
            <a:ext cx="17399484" cy="3062377"/>
          </a:xfrm>
          <a:prstGeom prst="rect">
            <a:avLst/>
          </a:prstGeom>
        </p:spPr>
        <p:txBody>
          <a:bodyPr wrap="square" lIns="0" tIns="0" rIns="0" bIns="0" rtlCol="0" anchor="t">
            <a:spAutoFit/>
          </a:bodyPr>
          <a:lstStyle/>
          <a:p>
            <a:pPr marL="0" lvl="0" indent="0" algn="ctr">
              <a:spcBef>
                <a:spcPct val="0"/>
              </a:spcBef>
            </a:pPr>
            <a:r>
              <a:rPr lang="en-US" sz="19900" dirty="0">
                <a:solidFill>
                  <a:schemeClr val="bg1"/>
                </a:solidFill>
                <a:latin typeface="Poppins Medium"/>
              </a:rPr>
              <a:t>18</a:t>
            </a:r>
            <a:endParaRPr lang="en-US" sz="9600" dirty="0">
              <a:solidFill>
                <a:schemeClr val="bg1"/>
              </a:solidFill>
              <a:latin typeface="Poppins Medium"/>
            </a:endParaRPr>
          </a:p>
        </p:txBody>
      </p:sp>
      <p:sp>
        <p:nvSpPr>
          <p:cNvPr id="13" name="CuadroTexto 12">
            <a:extLst>
              <a:ext uri="{FF2B5EF4-FFF2-40B4-BE49-F238E27FC236}">
                <a16:creationId xmlns:a16="http://schemas.microsoft.com/office/drawing/2014/main" id="{91246FCE-F583-482E-8B06-B7A1D6998BCD}"/>
              </a:ext>
            </a:extLst>
          </p:cNvPr>
          <p:cNvSpPr txBox="1"/>
          <p:nvPr/>
        </p:nvSpPr>
        <p:spPr>
          <a:xfrm>
            <a:off x="4258384" y="2867594"/>
            <a:ext cx="9889434" cy="1569660"/>
          </a:xfrm>
          <a:prstGeom prst="rect">
            <a:avLst/>
          </a:prstGeom>
          <a:noFill/>
        </p:spPr>
        <p:txBody>
          <a:bodyPr wrap="square">
            <a:spAutoFit/>
          </a:bodyPr>
          <a:lstStyle/>
          <a:p>
            <a:r>
              <a:rPr lang="en-US" sz="9600" dirty="0">
                <a:solidFill>
                  <a:schemeClr val="bg1"/>
                </a:solidFill>
                <a:latin typeface="Poppins Medium"/>
              </a:rPr>
              <a:t>PROPOSICIONES</a:t>
            </a:r>
            <a:endParaRPr lang="es-CO" dirty="0"/>
          </a:p>
        </p:txBody>
      </p:sp>
      <p:sp>
        <p:nvSpPr>
          <p:cNvPr id="12" name="TextBox 5">
            <a:extLst>
              <a:ext uri="{FF2B5EF4-FFF2-40B4-BE49-F238E27FC236}">
                <a16:creationId xmlns:a16="http://schemas.microsoft.com/office/drawing/2014/main" id="{2A4BEFF0-A780-4596-B045-57482DC84418}"/>
              </a:ext>
            </a:extLst>
          </p:cNvPr>
          <p:cNvSpPr txBox="1"/>
          <p:nvPr/>
        </p:nvSpPr>
        <p:spPr>
          <a:xfrm>
            <a:off x="5994" y="4318558"/>
            <a:ext cx="17399484" cy="3062377"/>
          </a:xfrm>
          <a:prstGeom prst="rect">
            <a:avLst/>
          </a:prstGeom>
        </p:spPr>
        <p:txBody>
          <a:bodyPr wrap="square" lIns="0" tIns="0" rIns="0" bIns="0" rtlCol="0" anchor="t">
            <a:spAutoFit/>
          </a:bodyPr>
          <a:lstStyle/>
          <a:p>
            <a:pPr marL="0" lvl="0" indent="0" algn="ctr">
              <a:spcBef>
                <a:spcPct val="0"/>
              </a:spcBef>
            </a:pPr>
            <a:r>
              <a:rPr lang="en-US" sz="19900" dirty="0">
                <a:solidFill>
                  <a:schemeClr val="bg1"/>
                </a:solidFill>
                <a:latin typeface="Poppins Medium"/>
              </a:rPr>
              <a:t>21</a:t>
            </a:r>
            <a:endParaRPr lang="en-US" sz="11500" dirty="0">
              <a:solidFill>
                <a:schemeClr val="bg1"/>
              </a:solidFill>
              <a:latin typeface="Poppins Medium"/>
            </a:endParaRPr>
          </a:p>
        </p:txBody>
      </p:sp>
      <p:sp>
        <p:nvSpPr>
          <p:cNvPr id="15" name="CuadroTexto 14">
            <a:extLst>
              <a:ext uri="{FF2B5EF4-FFF2-40B4-BE49-F238E27FC236}">
                <a16:creationId xmlns:a16="http://schemas.microsoft.com/office/drawing/2014/main" id="{385BEF8C-9685-4BA3-9FA8-BC764FECEEA4}"/>
              </a:ext>
            </a:extLst>
          </p:cNvPr>
          <p:cNvSpPr txBox="1"/>
          <p:nvPr/>
        </p:nvSpPr>
        <p:spPr>
          <a:xfrm>
            <a:off x="1143000" y="7015309"/>
            <a:ext cx="17145000" cy="1569660"/>
          </a:xfrm>
          <a:prstGeom prst="rect">
            <a:avLst/>
          </a:prstGeom>
          <a:noFill/>
        </p:spPr>
        <p:txBody>
          <a:bodyPr wrap="square">
            <a:spAutoFit/>
          </a:bodyPr>
          <a:lstStyle/>
          <a:p>
            <a:r>
              <a:rPr lang="en-US" sz="9600" dirty="0">
                <a:solidFill>
                  <a:schemeClr val="bg1"/>
                </a:solidFill>
                <a:latin typeface="Poppins Medium"/>
              </a:rPr>
              <a:t>PROYECTOS DE ACUERDO</a:t>
            </a:r>
            <a:endParaRPr lang="es-CO" dirty="0"/>
          </a:p>
        </p:txBody>
      </p:sp>
      <p:cxnSp>
        <p:nvCxnSpPr>
          <p:cNvPr id="6" name="Conector recto 5">
            <a:extLst>
              <a:ext uri="{FF2B5EF4-FFF2-40B4-BE49-F238E27FC236}">
                <a16:creationId xmlns:a16="http://schemas.microsoft.com/office/drawing/2014/main" id="{D94B2A2B-93F2-4C5F-9969-ACC3CB0DF03A}"/>
              </a:ext>
            </a:extLst>
          </p:cNvPr>
          <p:cNvCxnSpPr/>
          <p:nvPr/>
        </p:nvCxnSpPr>
        <p:spPr>
          <a:xfrm>
            <a:off x="152400" y="4437254"/>
            <a:ext cx="17835313"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27002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5" name="TextBox 5"/>
          <p:cNvSpPr txBox="1"/>
          <p:nvPr/>
        </p:nvSpPr>
        <p:spPr>
          <a:xfrm>
            <a:off x="3771450" y="509888"/>
            <a:ext cx="9316315" cy="2462213"/>
          </a:xfrm>
          <a:prstGeom prst="rect">
            <a:avLst/>
          </a:prstGeom>
        </p:spPr>
        <p:txBody>
          <a:bodyPr wrap="square" lIns="0" tIns="0" rIns="0" bIns="0" rtlCol="0" anchor="t">
            <a:spAutoFit/>
          </a:bodyPr>
          <a:lstStyle/>
          <a:p>
            <a:pPr marL="0" lvl="0" indent="0" algn="ctr">
              <a:lnSpc>
                <a:spcPts val="9600"/>
              </a:lnSpc>
              <a:spcBef>
                <a:spcPct val="0"/>
              </a:spcBef>
            </a:pPr>
            <a:r>
              <a:rPr lang="en-US" sz="7200" dirty="0">
                <a:latin typeface="Poppins Medium"/>
              </a:rPr>
              <a:t>PROYECTO DE ACUERDO No. 091</a:t>
            </a:r>
          </a:p>
        </p:txBody>
      </p:sp>
      <p:sp>
        <p:nvSpPr>
          <p:cNvPr id="6" name="TextBox 6"/>
          <p:cNvSpPr txBox="1"/>
          <p:nvPr/>
        </p:nvSpPr>
        <p:spPr>
          <a:xfrm>
            <a:off x="1752600" y="3416922"/>
            <a:ext cx="14342161" cy="5632311"/>
          </a:xfrm>
          <a:prstGeom prst="rect">
            <a:avLst/>
          </a:prstGeom>
        </p:spPr>
        <p:txBody>
          <a:bodyPr wrap="square" lIns="0" tIns="0" rIns="0" bIns="0" rtlCol="0" anchor="t">
            <a:spAutoFit/>
          </a:bodyPr>
          <a:lstStyle/>
          <a:p>
            <a:pPr lvl="0" algn="ctr">
              <a:spcBef>
                <a:spcPct val="0"/>
              </a:spcBef>
            </a:pPr>
            <a:r>
              <a:rPr lang="es-MX" sz="3600" dirty="0">
                <a:latin typeface="Poppins Medium Bold"/>
              </a:rPr>
              <a:t>“POR MEDIO DEL CUAL SE ESTABLECEN BENEFICIOS DE REDUCCION EN LAS TASAS DE INTERES MORATORIO APLICABLES A LAS DEUDAS TRIBUTARIAS DE LAS OBLIGACIONES CON PLAZOS VENCIDOS DE LAS VIGENCIAS FISCALES 2021 Y ANTERIORES, SE REDUCEN SANCIONES APLICABLES A LOS IMPUESTOS DISTRITALES Y SE DICTAN OTRAS DISPOSICIONES ”</a:t>
            </a:r>
          </a:p>
          <a:p>
            <a:pPr marL="0" lvl="0" indent="0" algn="ctr">
              <a:spcBef>
                <a:spcPct val="0"/>
              </a:spcBef>
            </a:pPr>
            <a:endParaRPr lang="es-MX" sz="4800" dirty="0">
              <a:latin typeface="Poppins Medium Bold"/>
            </a:endParaRPr>
          </a:p>
          <a:p>
            <a:r>
              <a:rPr lang="es-CO" dirty="0">
                <a:solidFill>
                  <a:schemeClr val="bg1"/>
                </a:solidFill>
                <a:latin typeface="Arial Rounded MT Bold" panose="020F0704030504030204" pitchFamily="34" charset="77"/>
              </a:rPr>
              <a:t>Participacion en calidad de Ponente: Carolina Lozano Benitorevollo.</a:t>
            </a:r>
          </a:p>
          <a:p>
            <a:pPr algn="r"/>
            <a:r>
              <a:rPr lang="es-CO" dirty="0">
                <a:solidFill>
                  <a:schemeClr val="bg1"/>
                </a:solidFill>
                <a:latin typeface="Arial Rounded MT Bold" panose="020F0704030504030204" pitchFamily="34" charset="77"/>
              </a:rPr>
              <a:t>			</a:t>
            </a:r>
          </a:p>
          <a:p>
            <a:r>
              <a:rPr lang="es-MX" dirty="0">
                <a:solidFill>
                  <a:schemeClr val="bg1"/>
                </a:solidFill>
                <a:latin typeface="Arial Rounded MT Bold" panose="020F0704030504030204" pitchFamily="34" charset="77"/>
              </a:rPr>
              <a:t>Nota: Acuerdo 070 del 04 de octubre de 2021.</a:t>
            </a:r>
            <a:endParaRPr lang="es-MX" sz="3200" dirty="0">
              <a:latin typeface="Poppins Medium Bold"/>
            </a:endParaRPr>
          </a:p>
          <a:p>
            <a:pPr marL="0" lvl="0" indent="0" algn="ctr">
              <a:spcBef>
                <a:spcPct val="0"/>
              </a:spcBef>
            </a:pPr>
            <a:endParaRPr lang="es-MX" sz="4800" dirty="0">
              <a:latin typeface="Poppins Medium Bold"/>
            </a:endParaRP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Rectángulo 11">
            <a:extLst>
              <a:ext uri="{FF2B5EF4-FFF2-40B4-BE49-F238E27FC236}">
                <a16:creationId xmlns:a16="http://schemas.microsoft.com/office/drawing/2014/main" id="{136F3B3C-6418-4B7A-BCBE-D486F35FD807}"/>
              </a:ext>
            </a:extLst>
          </p:cNvPr>
          <p:cNvSpPr/>
          <p:nvPr/>
        </p:nvSpPr>
        <p:spPr>
          <a:xfrm>
            <a:off x="14083304" y="7810500"/>
            <a:ext cx="3454382" cy="1805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1" name="Imagen 10">
            <a:extLst>
              <a:ext uri="{FF2B5EF4-FFF2-40B4-BE49-F238E27FC236}">
                <a16:creationId xmlns:a16="http://schemas.microsoft.com/office/drawing/2014/main" id="{589C3EF0-0CC7-4FDE-8A41-156942669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0" y="7886700"/>
            <a:ext cx="2590800" cy="1554480"/>
          </a:xfrm>
          <a:prstGeom prst="rect">
            <a:avLst/>
          </a:prstGeom>
        </p:spPr>
      </p:pic>
    </p:spTree>
    <p:extLst>
      <p:ext uri="{BB962C8B-B14F-4D97-AF65-F5344CB8AC3E}">
        <p14:creationId xmlns:p14="http://schemas.microsoft.com/office/powerpoint/2010/main" val="2155075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5" name="TextBox 5"/>
          <p:cNvSpPr txBox="1"/>
          <p:nvPr/>
        </p:nvSpPr>
        <p:spPr>
          <a:xfrm>
            <a:off x="3771450" y="509888"/>
            <a:ext cx="9316315" cy="2462213"/>
          </a:xfrm>
          <a:prstGeom prst="rect">
            <a:avLst/>
          </a:prstGeom>
        </p:spPr>
        <p:txBody>
          <a:bodyPr wrap="square" lIns="0" tIns="0" rIns="0" bIns="0" rtlCol="0" anchor="t">
            <a:spAutoFit/>
          </a:bodyPr>
          <a:lstStyle/>
          <a:p>
            <a:pPr marL="0" lvl="0" indent="0" algn="ctr">
              <a:lnSpc>
                <a:spcPts val="9600"/>
              </a:lnSpc>
              <a:spcBef>
                <a:spcPct val="0"/>
              </a:spcBef>
            </a:pPr>
            <a:r>
              <a:rPr lang="en-US" sz="7200" dirty="0">
                <a:latin typeface="Poppins Medium"/>
              </a:rPr>
              <a:t>PROYECTO DE ACUERDO No. 093</a:t>
            </a:r>
          </a:p>
        </p:txBody>
      </p:sp>
      <p:sp>
        <p:nvSpPr>
          <p:cNvPr id="6" name="TextBox 6"/>
          <p:cNvSpPr txBox="1"/>
          <p:nvPr/>
        </p:nvSpPr>
        <p:spPr>
          <a:xfrm>
            <a:off x="1752600" y="3127652"/>
            <a:ext cx="14342161" cy="6555641"/>
          </a:xfrm>
          <a:prstGeom prst="rect">
            <a:avLst/>
          </a:prstGeom>
        </p:spPr>
        <p:txBody>
          <a:bodyPr wrap="square" lIns="0" tIns="0" rIns="0" bIns="0" rtlCol="0" anchor="t">
            <a:spAutoFit/>
          </a:bodyPr>
          <a:lstStyle/>
          <a:p>
            <a:pPr lvl="0" algn="ctr">
              <a:spcBef>
                <a:spcPct val="0"/>
              </a:spcBef>
            </a:pPr>
            <a:r>
              <a:rPr lang="es-MX" sz="3600" dirty="0">
                <a:latin typeface="Poppins Medium Bold"/>
              </a:rPr>
              <a:t>“POR EL CUAL SE IMPLEMENTA SE REALIZA UNA INCORPORACION Y UN TRASLADO EN EL PRESUPUESTO DE RENTAS, RECURSOS DE CAPITAL Y RECURSOS DE FONDOS ESPECIALES; LAS APROPIACIONES DE FUNCIONAMIENTOY SERVICIO DE LA DEUDA, ASI COMO EL PLAN DE INVERSION CON ENFOQUE DE GENERO PARA LA VIGENCIA FISCAL DEL 1 DE ENERO AL 31 DE DICIEMBRE DE 2021 EN EL DISTRITO TURISTICO Y CUALTURAL DE CARTAGENA DE INDIAS Y SE DICTAN OTRAS DISPOSICIONES”</a:t>
            </a:r>
            <a:endParaRPr lang="es-MX" sz="4800" dirty="0">
              <a:latin typeface="Poppins Medium Bold"/>
            </a:endParaRPr>
          </a:p>
          <a:p>
            <a:r>
              <a:rPr lang="es-CO" dirty="0">
                <a:solidFill>
                  <a:schemeClr val="bg1"/>
                </a:solidFill>
                <a:latin typeface="Arial Rounded MT Bold" panose="020F0704030504030204" pitchFamily="34" charset="77"/>
              </a:rPr>
              <a:t>Participacion en calidad de Ponente: Liliana Suarez Betancourt.</a:t>
            </a:r>
          </a:p>
          <a:p>
            <a:pPr algn="r"/>
            <a:r>
              <a:rPr lang="es-CO" dirty="0">
                <a:solidFill>
                  <a:schemeClr val="bg1"/>
                </a:solidFill>
                <a:latin typeface="Arial Rounded MT Bold" panose="020F0704030504030204" pitchFamily="34" charset="77"/>
              </a:rPr>
              <a:t>			</a:t>
            </a:r>
          </a:p>
          <a:p>
            <a:r>
              <a:rPr lang="es-MX" dirty="0">
                <a:solidFill>
                  <a:schemeClr val="bg1"/>
                </a:solidFill>
                <a:latin typeface="Arial Rounded MT Bold" panose="020F0704030504030204" pitchFamily="34" charset="77"/>
              </a:rPr>
              <a:t>Nota: Archivado en Primer Debate.</a:t>
            </a:r>
            <a:endParaRPr lang="es-MX" sz="3200" dirty="0">
              <a:latin typeface="Poppins Medium Bold"/>
            </a:endParaRPr>
          </a:p>
          <a:p>
            <a:pPr marL="0" lvl="0" indent="0" algn="ctr">
              <a:spcBef>
                <a:spcPct val="0"/>
              </a:spcBef>
            </a:pPr>
            <a:endParaRPr lang="es-MX" sz="4800" dirty="0">
              <a:latin typeface="Poppins Medium Bold"/>
            </a:endParaRP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Rectángulo 11">
            <a:extLst>
              <a:ext uri="{FF2B5EF4-FFF2-40B4-BE49-F238E27FC236}">
                <a16:creationId xmlns:a16="http://schemas.microsoft.com/office/drawing/2014/main" id="{136F3B3C-6418-4B7A-BCBE-D486F35FD807}"/>
              </a:ext>
            </a:extLst>
          </p:cNvPr>
          <p:cNvSpPr/>
          <p:nvPr/>
        </p:nvSpPr>
        <p:spPr>
          <a:xfrm>
            <a:off x="14083304" y="7810500"/>
            <a:ext cx="3454382" cy="1805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1" name="Imagen 10">
            <a:extLst>
              <a:ext uri="{FF2B5EF4-FFF2-40B4-BE49-F238E27FC236}">
                <a16:creationId xmlns:a16="http://schemas.microsoft.com/office/drawing/2014/main" id="{589C3EF0-0CC7-4FDE-8A41-156942669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0" y="7886700"/>
            <a:ext cx="2590800" cy="1554480"/>
          </a:xfrm>
          <a:prstGeom prst="rect">
            <a:avLst/>
          </a:prstGeom>
        </p:spPr>
      </p:pic>
    </p:spTree>
    <p:extLst>
      <p:ext uri="{BB962C8B-B14F-4D97-AF65-F5344CB8AC3E}">
        <p14:creationId xmlns:p14="http://schemas.microsoft.com/office/powerpoint/2010/main" val="1099083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5" name="TextBox 5"/>
          <p:cNvSpPr txBox="1"/>
          <p:nvPr/>
        </p:nvSpPr>
        <p:spPr>
          <a:xfrm>
            <a:off x="3771450" y="509888"/>
            <a:ext cx="9316315" cy="2462213"/>
          </a:xfrm>
          <a:prstGeom prst="rect">
            <a:avLst/>
          </a:prstGeom>
        </p:spPr>
        <p:txBody>
          <a:bodyPr wrap="square" lIns="0" tIns="0" rIns="0" bIns="0" rtlCol="0" anchor="t">
            <a:spAutoFit/>
          </a:bodyPr>
          <a:lstStyle/>
          <a:p>
            <a:pPr marL="0" lvl="0" indent="0" algn="ctr">
              <a:lnSpc>
                <a:spcPts val="9600"/>
              </a:lnSpc>
              <a:spcBef>
                <a:spcPct val="0"/>
              </a:spcBef>
            </a:pPr>
            <a:r>
              <a:rPr lang="en-US" sz="7200" dirty="0">
                <a:latin typeface="Poppins Medium"/>
              </a:rPr>
              <a:t>PROYECTO DE ACUERDO No. 095</a:t>
            </a:r>
          </a:p>
        </p:txBody>
      </p:sp>
      <p:sp>
        <p:nvSpPr>
          <p:cNvPr id="6" name="TextBox 6"/>
          <p:cNvSpPr txBox="1"/>
          <p:nvPr/>
        </p:nvSpPr>
        <p:spPr>
          <a:xfrm>
            <a:off x="1676400" y="3172500"/>
            <a:ext cx="14342161" cy="5262979"/>
          </a:xfrm>
          <a:prstGeom prst="rect">
            <a:avLst/>
          </a:prstGeom>
        </p:spPr>
        <p:txBody>
          <a:bodyPr wrap="square" lIns="0" tIns="0" rIns="0" bIns="0" rtlCol="0" anchor="t">
            <a:spAutoFit/>
          </a:bodyPr>
          <a:lstStyle/>
          <a:p>
            <a:pPr marL="0" lvl="0" indent="0" algn="ctr">
              <a:spcBef>
                <a:spcPct val="0"/>
              </a:spcBef>
            </a:pPr>
            <a:r>
              <a:rPr lang="es-MX" sz="4800" dirty="0">
                <a:latin typeface="Poppins Medium Bold"/>
              </a:rPr>
              <a:t>“POR MEDIO DEL CUAL SE AUTORIZA LA ASUNCIÓN DE COMPROMISOS DE VIGENCIAS FUTURAS ORDINARIAS CON CARGO AL PRESUPUESTO DE LA VIGENCIA FISCAL 2021-2022 Y 2023, Y SE DICTAN OTRAS DISPOSICIONES”.</a:t>
            </a:r>
          </a:p>
          <a:p>
            <a:r>
              <a:rPr lang="es-CO" dirty="0">
                <a:solidFill>
                  <a:schemeClr val="bg1"/>
                </a:solidFill>
                <a:latin typeface="Arial Rounded MT Bold" panose="020F0704030504030204" pitchFamily="34" charset="77"/>
              </a:rPr>
              <a:t>Participacion en calidad de Ponente: Carolina Lozano Benitorevollo.</a:t>
            </a:r>
          </a:p>
          <a:p>
            <a:pPr algn="r"/>
            <a:r>
              <a:rPr lang="es-CO" dirty="0">
                <a:solidFill>
                  <a:schemeClr val="bg1"/>
                </a:solidFill>
                <a:latin typeface="Arial Rounded MT Bold" panose="020F0704030504030204" pitchFamily="34" charset="77"/>
              </a:rPr>
              <a:t>			</a:t>
            </a:r>
          </a:p>
          <a:p>
            <a:r>
              <a:rPr lang="es-MX" dirty="0">
                <a:solidFill>
                  <a:schemeClr val="bg1"/>
                </a:solidFill>
                <a:latin typeface="Arial Rounded MT Bold" panose="020F0704030504030204" pitchFamily="34" charset="77"/>
              </a:rPr>
              <a:t>Nota: Acuerdo 074 del 09 de noviembre de 2021.</a:t>
            </a:r>
            <a:endParaRPr lang="es-MX" sz="4800" dirty="0">
              <a:latin typeface="Poppins Medium Bold"/>
            </a:endParaRP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Rectángulo 11">
            <a:extLst>
              <a:ext uri="{FF2B5EF4-FFF2-40B4-BE49-F238E27FC236}">
                <a16:creationId xmlns:a16="http://schemas.microsoft.com/office/drawing/2014/main" id="{136F3B3C-6418-4B7A-BCBE-D486F35FD807}"/>
              </a:ext>
            </a:extLst>
          </p:cNvPr>
          <p:cNvSpPr/>
          <p:nvPr/>
        </p:nvSpPr>
        <p:spPr>
          <a:xfrm>
            <a:off x="14083304" y="7810500"/>
            <a:ext cx="3454382" cy="1805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1" name="Imagen 10">
            <a:extLst>
              <a:ext uri="{FF2B5EF4-FFF2-40B4-BE49-F238E27FC236}">
                <a16:creationId xmlns:a16="http://schemas.microsoft.com/office/drawing/2014/main" id="{589C3EF0-0CC7-4FDE-8A41-156942669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0" y="7886700"/>
            <a:ext cx="2590800" cy="1554480"/>
          </a:xfrm>
          <a:prstGeom prst="rect">
            <a:avLst/>
          </a:prstGeom>
        </p:spPr>
      </p:pic>
    </p:spTree>
    <p:extLst>
      <p:ext uri="{BB962C8B-B14F-4D97-AF65-F5344CB8AC3E}">
        <p14:creationId xmlns:p14="http://schemas.microsoft.com/office/powerpoint/2010/main" val="1756777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5" name="TextBox 5"/>
          <p:cNvSpPr txBox="1"/>
          <p:nvPr/>
        </p:nvSpPr>
        <p:spPr>
          <a:xfrm>
            <a:off x="3771450" y="509888"/>
            <a:ext cx="9316315" cy="2462213"/>
          </a:xfrm>
          <a:prstGeom prst="rect">
            <a:avLst/>
          </a:prstGeom>
        </p:spPr>
        <p:txBody>
          <a:bodyPr wrap="square" lIns="0" tIns="0" rIns="0" bIns="0" rtlCol="0" anchor="t">
            <a:spAutoFit/>
          </a:bodyPr>
          <a:lstStyle/>
          <a:p>
            <a:pPr marL="0" lvl="0" indent="0" algn="ctr">
              <a:lnSpc>
                <a:spcPts val="9600"/>
              </a:lnSpc>
              <a:spcBef>
                <a:spcPct val="0"/>
              </a:spcBef>
            </a:pPr>
            <a:r>
              <a:rPr lang="en-US" sz="7200" dirty="0">
                <a:latin typeface="Poppins Medium"/>
              </a:rPr>
              <a:t>PROYECTO DE ACUERDO No. 097</a:t>
            </a:r>
          </a:p>
        </p:txBody>
      </p:sp>
      <p:sp>
        <p:nvSpPr>
          <p:cNvPr id="6" name="TextBox 6"/>
          <p:cNvSpPr txBox="1"/>
          <p:nvPr/>
        </p:nvSpPr>
        <p:spPr>
          <a:xfrm>
            <a:off x="1736039" y="3379937"/>
            <a:ext cx="14342161" cy="5816977"/>
          </a:xfrm>
          <a:prstGeom prst="rect">
            <a:avLst/>
          </a:prstGeom>
        </p:spPr>
        <p:txBody>
          <a:bodyPr wrap="square" lIns="0" tIns="0" rIns="0" bIns="0" rtlCol="0" anchor="t">
            <a:spAutoFit/>
          </a:bodyPr>
          <a:lstStyle/>
          <a:p>
            <a:pPr marL="0" lvl="0" indent="0" algn="ctr">
              <a:spcBef>
                <a:spcPct val="0"/>
              </a:spcBef>
            </a:pPr>
            <a:r>
              <a:rPr lang="es-MX" sz="3600" dirty="0">
                <a:latin typeface="Poppins Medium Bold"/>
              </a:rPr>
              <a:t>“POR MEDIO DEL CUAL SE REALIZA UNA INCORPORACIÓN Y UN TRASLADO EN EL PRESUPUESTO DE RENTAS, RECURSOS DE CAPITAL Y RECURSOS DE FONDOS ESPECIALES; LAS APROPIACIONES DE FUNCIONAMIENTO Y DE SERVICIO DE LA DEUDA, ASÍ COMO EL PLAN DE INVERSIONES CON ENFOQUE DE GÉNERO PARA LA VIGENCIA FISCAL DEL 1° DE ENERO AL 31 DE DICIEMBRE DE 2021 EN EL DISTRITO TURÍSTICO Y CULTURAL DE CARTAGENA DE INDIAS Y SE DICTAN OTRAS DISPOSICIONES” </a:t>
            </a:r>
          </a:p>
          <a:p>
            <a:pPr marL="0" lvl="0" indent="0" algn="l">
              <a:spcBef>
                <a:spcPct val="0"/>
              </a:spcBef>
            </a:pPr>
            <a:endParaRPr lang="es-MX" sz="3600" dirty="0">
              <a:latin typeface="Poppins Medium Bold"/>
            </a:endParaRPr>
          </a:p>
          <a:p>
            <a:r>
              <a:rPr lang="es-CO" dirty="0">
                <a:solidFill>
                  <a:schemeClr val="bg1"/>
                </a:solidFill>
                <a:latin typeface="Arial Rounded MT Bold" panose="020F0704030504030204" pitchFamily="34" charset="77"/>
              </a:rPr>
              <a:t>Participacion en calidad de Ponente: Liliana Suarez Betancourt (Coordinadora).</a:t>
            </a:r>
          </a:p>
          <a:p>
            <a:pPr algn="r"/>
            <a:r>
              <a:rPr lang="es-CO" dirty="0">
                <a:solidFill>
                  <a:schemeClr val="bg1"/>
                </a:solidFill>
                <a:latin typeface="Arial Rounded MT Bold" panose="020F0704030504030204" pitchFamily="34" charset="77"/>
              </a:rPr>
              <a:t>			</a:t>
            </a:r>
          </a:p>
          <a:p>
            <a:r>
              <a:rPr lang="es-MX" dirty="0">
                <a:solidFill>
                  <a:schemeClr val="bg1"/>
                </a:solidFill>
                <a:latin typeface="Arial Rounded MT Bold" panose="020F0704030504030204" pitchFamily="34" charset="77"/>
              </a:rPr>
              <a:t>Nota: Acuerdo 073 del 02 de noviembre de 2021.</a:t>
            </a:r>
            <a:endParaRPr lang="es-MX" sz="3600" dirty="0">
              <a:latin typeface="Poppins Medium Bold"/>
            </a:endParaRP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Rectángulo 11">
            <a:extLst>
              <a:ext uri="{FF2B5EF4-FFF2-40B4-BE49-F238E27FC236}">
                <a16:creationId xmlns:a16="http://schemas.microsoft.com/office/drawing/2014/main" id="{136F3B3C-6418-4B7A-BCBE-D486F35FD807}"/>
              </a:ext>
            </a:extLst>
          </p:cNvPr>
          <p:cNvSpPr/>
          <p:nvPr/>
        </p:nvSpPr>
        <p:spPr>
          <a:xfrm>
            <a:off x="14083304" y="7810500"/>
            <a:ext cx="3454382" cy="1805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1" name="Imagen 10">
            <a:extLst>
              <a:ext uri="{FF2B5EF4-FFF2-40B4-BE49-F238E27FC236}">
                <a16:creationId xmlns:a16="http://schemas.microsoft.com/office/drawing/2014/main" id="{589C3EF0-0CC7-4FDE-8A41-156942669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0" y="7886700"/>
            <a:ext cx="2590800" cy="1554480"/>
          </a:xfrm>
          <a:prstGeom prst="rect">
            <a:avLst/>
          </a:prstGeom>
        </p:spPr>
      </p:pic>
    </p:spTree>
    <p:extLst>
      <p:ext uri="{BB962C8B-B14F-4D97-AF65-F5344CB8AC3E}">
        <p14:creationId xmlns:p14="http://schemas.microsoft.com/office/powerpoint/2010/main" val="2459009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5" name="TextBox 5"/>
          <p:cNvSpPr txBox="1"/>
          <p:nvPr/>
        </p:nvSpPr>
        <p:spPr>
          <a:xfrm>
            <a:off x="3771450" y="509888"/>
            <a:ext cx="9316315" cy="2462213"/>
          </a:xfrm>
          <a:prstGeom prst="rect">
            <a:avLst/>
          </a:prstGeom>
        </p:spPr>
        <p:txBody>
          <a:bodyPr wrap="square" lIns="0" tIns="0" rIns="0" bIns="0" rtlCol="0" anchor="t">
            <a:spAutoFit/>
          </a:bodyPr>
          <a:lstStyle/>
          <a:p>
            <a:pPr marL="0" lvl="0" indent="0" algn="ctr">
              <a:lnSpc>
                <a:spcPts val="9600"/>
              </a:lnSpc>
              <a:spcBef>
                <a:spcPct val="0"/>
              </a:spcBef>
            </a:pPr>
            <a:r>
              <a:rPr lang="en-US" sz="7200" dirty="0">
                <a:latin typeface="Poppins Medium"/>
              </a:rPr>
              <a:t>PROYECTO DE ACUERDO No. 099</a:t>
            </a:r>
          </a:p>
        </p:txBody>
      </p:sp>
      <p:sp>
        <p:nvSpPr>
          <p:cNvPr id="6" name="TextBox 6"/>
          <p:cNvSpPr txBox="1"/>
          <p:nvPr/>
        </p:nvSpPr>
        <p:spPr>
          <a:xfrm>
            <a:off x="1676400" y="3290284"/>
            <a:ext cx="14342161" cy="5170646"/>
          </a:xfrm>
          <a:prstGeom prst="rect">
            <a:avLst/>
          </a:prstGeom>
        </p:spPr>
        <p:txBody>
          <a:bodyPr wrap="square" lIns="0" tIns="0" rIns="0" bIns="0" rtlCol="0" anchor="t">
            <a:spAutoFit/>
          </a:bodyPr>
          <a:lstStyle/>
          <a:p>
            <a:pPr marL="0" lvl="0" indent="0" algn="ctr">
              <a:spcBef>
                <a:spcPct val="0"/>
              </a:spcBef>
            </a:pPr>
            <a:r>
              <a:rPr lang="es-MX" sz="4400" dirty="0">
                <a:latin typeface="Poppins Medium Bold"/>
              </a:rPr>
              <a:t>“POR EL CUAL SE MODIFICA EL ACUERDO 003 DE ABRIL 23 DE 2007 Y SE ADICIONA EL DÍA PRIMERO DE NOVIEMBRE DE CADA AÑO, COMO EL DIA DE LA ALIMENTACIÓN DE NIÑOS, NIÑAS Y ADOLESCENTES EN EL DISTRITO”.</a:t>
            </a:r>
          </a:p>
          <a:p>
            <a:pPr marL="0" lvl="0" indent="0" algn="l">
              <a:spcBef>
                <a:spcPct val="0"/>
              </a:spcBef>
            </a:pPr>
            <a:endParaRPr lang="es-MX" sz="4400" dirty="0">
              <a:latin typeface="Poppins Medium Bold"/>
            </a:endParaRPr>
          </a:p>
          <a:p>
            <a:r>
              <a:rPr lang="es-CO" sz="2400" dirty="0">
                <a:solidFill>
                  <a:schemeClr val="bg1"/>
                </a:solidFill>
                <a:latin typeface="Arial Rounded MT Bold" panose="020F0704030504030204" pitchFamily="34" charset="77"/>
              </a:rPr>
              <a:t>Participacion en calidad de Ponente: Carolina Lozano Benitorevollo y Laureano Curi Zapata.</a:t>
            </a:r>
          </a:p>
          <a:p>
            <a:pPr algn="r"/>
            <a:r>
              <a:rPr lang="es-CO" sz="2400" dirty="0">
                <a:solidFill>
                  <a:schemeClr val="bg1"/>
                </a:solidFill>
                <a:latin typeface="Arial Rounded MT Bold" panose="020F0704030504030204" pitchFamily="34" charset="77"/>
              </a:rPr>
              <a:t>			</a:t>
            </a:r>
          </a:p>
          <a:p>
            <a:r>
              <a:rPr lang="es-MX" sz="2400" dirty="0">
                <a:solidFill>
                  <a:schemeClr val="bg1"/>
                </a:solidFill>
                <a:latin typeface="Arial Rounded MT Bold" panose="020F0704030504030204" pitchFamily="34" charset="77"/>
              </a:rPr>
              <a:t>Nota: Aprobado en Segundo Debate (En espera de Sancion)</a:t>
            </a:r>
            <a:endParaRPr lang="es-MX" sz="4000" dirty="0">
              <a:latin typeface="Poppins Medium Bold"/>
            </a:endParaRP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Rectángulo 11">
            <a:extLst>
              <a:ext uri="{FF2B5EF4-FFF2-40B4-BE49-F238E27FC236}">
                <a16:creationId xmlns:a16="http://schemas.microsoft.com/office/drawing/2014/main" id="{136F3B3C-6418-4B7A-BCBE-D486F35FD807}"/>
              </a:ext>
            </a:extLst>
          </p:cNvPr>
          <p:cNvSpPr/>
          <p:nvPr/>
        </p:nvSpPr>
        <p:spPr>
          <a:xfrm>
            <a:off x="14083304" y="7810500"/>
            <a:ext cx="3454382" cy="1805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1" name="Imagen 10">
            <a:extLst>
              <a:ext uri="{FF2B5EF4-FFF2-40B4-BE49-F238E27FC236}">
                <a16:creationId xmlns:a16="http://schemas.microsoft.com/office/drawing/2014/main" id="{589C3EF0-0CC7-4FDE-8A41-156942669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0" y="7886700"/>
            <a:ext cx="2590800" cy="1554480"/>
          </a:xfrm>
          <a:prstGeom prst="rect">
            <a:avLst/>
          </a:prstGeom>
        </p:spPr>
      </p:pic>
    </p:spTree>
    <p:extLst>
      <p:ext uri="{BB962C8B-B14F-4D97-AF65-F5344CB8AC3E}">
        <p14:creationId xmlns:p14="http://schemas.microsoft.com/office/powerpoint/2010/main" val="2462358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5" name="TextBox 5"/>
          <p:cNvSpPr txBox="1"/>
          <p:nvPr/>
        </p:nvSpPr>
        <p:spPr>
          <a:xfrm>
            <a:off x="3771450" y="509888"/>
            <a:ext cx="9316315" cy="2462213"/>
          </a:xfrm>
          <a:prstGeom prst="rect">
            <a:avLst/>
          </a:prstGeom>
        </p:spPr>
        <p:txBody>
          <a:bodyPr wrap="square" lIns="0" tIns="0" rIns="0" bIns="0" rtlCol="0" anchor="t">
            <a:spAutoFit/>
          </a:bodyPr>
          <a:lstStyle/>
          <a:p>
            <a:pPr marL="0" lvl="0" indent="0" algn="ctr">
              <a:lnSpc>
                <a:spcPts val="9600"/>
              </a:lnSpc>
              <a:spcBef>
                <a:spcPct val="0"/>
              </a:spcBef>
            </a:pPr>
            <a:r>
              <a:rPr lang="en-US" sz="7200" dirty="0">
                <a:latin typeface="Poppins Medium"/>
              </a:rPr>
              <a:t>PROYECTO DE ACUERDO No. 100</a:t>
            </a:r>
          </a:p>
        </p:txBody>
      </p:sp>
      <p:sp>
        <p:nvSpPr>
          <p:cNvPr id="6" name="TextBox 6"/>
          <p:cNvSpPr txBox="1"/>
          <p:nvPr/>
        </p:nvSpPr>
        <p:spPr>
          <a:xfrm>
            <a:off x="1736039" y="3304762"/>
            <a:ext cx="14342161" cy="5816977"/>
          </a:xfrm>
          <a:prstGeom prst="rect">
            <a:avLst/>
          </a:prstGeom>
        </p:spPr>
        <p:txBody>
          <a:bodyPr wrap="square" lIns="0" tIns="0" rIns="0" bIns="0" rtlCol="0" anchor="t">
            <a:spAutoFit/>
          </a:bodyPr>
          <a:lstStyle/>
          <a:p>
            <a:pPr marL="0" lvl="0" indent="0" algn="ctr">
              <a:spcBef>
                <a:spcPct val="0"/>
              </a:spcBef>
            </a:pPr>
            <a:r>
              <a:rPr lang="es-MX" sz="3600" dirty="0">
                <a:latin typeface="Poppins Medium Bold"/>
              </a:rPr>
              <a:t>“POR EL CUAL SE REALIZA UNA INCORPORACIÓN Y UN TRASLADO EN EL PRESUPUESTO DE RENTAS, RECURSOS DE CAPITAL Y RECURSOS DE FONDOS ESPECIALES; LAS APROPIACIONES DE FUNCIONAMIENTOY SERVICIO DE LA DEUDA, ASI COMO EL PLAN DE INVERSIÓN CON ENFOQUE DE GENERO PARA LA VIGENCIA FISCAL DEL 1 DE ENERO AL 31 DE DICIEMBRE DE 2021 EN EL DISTRITO TURISTICO Y CULTURAL DE CARTAGENA DE INDIAS Y SE DICTAN OTRAS DISPOSICIONES”.</a:t>
            </a:r>
          </a:p>
          <a:p>
            <a:pPr marL="0" lvl="0" indent="0" algn="l">
              <a:spcBef>
                <a:spcPct val="0"/>
              </a:spcBef>
            </a:pPr>
            <a:endParaRPr lang="es-MX" sz="3600" dirty="0">
              <a:latin typeface="Poppins Medium Bold"/>
            </a:endParaRPr>
          </a:p>
          <a:p>
            <a:r>
              <a:rPr lang="es-CO" dirty="0">
                <a:solidFill>
                  <a:schemeClr val="bg1"/>
                </a:solidFill>
                <a:latin typeface="Arial Rounded MT Bold" panose="020F0704030504030204" pitchFamily="34" charset="77"/>
              </a:rPr>
              <a:t>Participacion en calidad de Ponente: Liliana Suarez Betancourt </a:t>
            </a:r>
          </a:p>
          <a:p>
            <a:pPr algn="r"/>
            <a:r>
              <a:rPr lang="es-CO" dirty="0">
                <a:solidFill>
                  <a:schemeClr val="bg1"/>
                </a:solidFill>
                <a:latin typeface="Arial Rounded MT Bold" panose="020F0704030504030204" pitchFamily="34" charset="77"/>
              </a:rPr>
              <a:t>			</a:t>
            </a:r>
          </a:p>
          <a:p>
            <a:r>
              <a:rPr lang="es-MX" dirty="0">
                <a:solidFill>
                  <a:schemeClr val="bg1"/>
                </a:solidFill>
                <a:latin typeface="Arial Rounded MT Bold" panose="020F0704030504030204" pitchFamily="34" charset="77"/>
              </a:rPr>
              <a:t>Nota: Acuerdo 075 del 10 de noviembre de 2021.</a:t>
            </a:r>
            <a:endParaRPr lang="es-MX" dirty="0">
              <a:latin typeface="Poppins Medium Bold"/>
            </a:endParaRP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Rectángulo 11">
            <a:extLst>
              <a:ext uri="{FF2B5EF4-FFF2-40B4-BE49-F238E27FC236}">
                <a16:creationId xmlns:a16="http://schemas.microsoft.com/office/drawing/2014/main" id="{136F3B3C-6418-4B7A-BCBE-D486F35FD807}"/>
              </a:ext>
            </a:extLst>
          </p:cNvPr>
          <p:cNvSpPr/>
          <p:nvPr/>
        </p:nvSpPr>
        <p:spPr>
          <a:xfrm>
            <a:off x="14083304" y="7810500"/>
            <a:ext cx="3454382" cy="1805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1" name="Imagen 10">
            <a:extLst>
              <a:ext uri="{FF2B5EF4-FFF2-40B4-BE49-F238E27FC236}">
                <a16:creationId xmlns:a16="http://schemas.microsoft.com/office/drawing/2014/main" id="{589C3EF0-0CC7-4FDE-8A41-156942669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0" y="7886700"/>
            <a:ext cx="2590800" cy="1554480"/>
          </a:xfrm>
          <a:prstGeom prst="rect">
            <a:avLst/>
          </a:prstGeom>
        </p:spPr>
      </p:pic>
    </p:spTree>
    <p:extLst>
      <p:ext uri="{BB962C8B-B14F-4D97-AF65-F5344CB8AC3E}">
        <p14:creationId xmlns:p14="http://schemas.microsoft.com/office/powerpoint/2010/main" val="1682110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5" name="TextBox 5"/>
          <p:cNvSpPr txBox="1"/>
          <p:nvPr/>
        </p:nvSpPr>
        <p:spPr>
          <a:xfrm>
            <a:off x="3771450" y="509888"/>
            <a:ext cx="9316315" cy="2462213"/>
          </a:xfrm>
          <a:prstGeom prst="rect">
            <a:avLst/>
          </a:prstGeom>
        </p:spPr>
        <p:txBody>
          <a:bodyPr wrap="square" lIns="0" tIns="0" rIns="0" bIns="0" rtlCol="0" anchor="t">
            <a:spAutoFit/>
          </a:bodyPr>
          <a:lstStyle/>
          <a:p>
            <a:pPr marL="0" lvl="0" indent="0" algn="ctr">
              <a:lnSpc>
                <a:spcPts val="9600"/>
              </a:lnSpc>
              <a:spcBef>
                <a:spcPct val="0"/>
              </a:spcBef>
            </a:pPr>
            <a:r>
              <a:rPr lang="en-US" sz="7200" dirty="0">
                <a:latin typeface="Poppins Medium"/>
              </a:rPr>
              <a:t>PROYECTO DE ACUERDO No. 101</a:t>
            </a:r>
          </a:p>
        </p:txBody>
      </p:sp>
      <p:sp>
        <p:nvSpPr>
          <p:cNvPr id="6" name="TextBox 6"/>
          <p:cNvSpPr txBox="1"/>
          <p:nvPr/>
        </p:nvSpPr>
        <p:spPr>
          <a:xfrm>
            <a:off x="1736039" y="3885670"/>
            <a:ext cx="14342161" cy="4708981"/>
          </a:xfrm>
          <a:prstGeom prst="rect">
            <a:avLst/>
          </a:prstGeom>
        </p:spPr>
        <p:txBody>
          <a:bodyPr wrap="square" lIns="0" tIns="0" rIns="0" bIns="0" rtlCol="0" anchor="t">
            <a:spAutoFit/>
          </a:bodyPr>
          <a:lstStyle/>
          <a:p>
            <a:pPr marL="0" lvl="0" indent="0" algn="ctr">
              <a:spcBef>
                <a:spcPct val="0"/>
              </a:spcBef>
            </a:pPr>
            <a:r>
              <a:rPr lang="es-MX" sz="3600" dirty="0">
                <a:latin typeface="Poppins Medium Bold"/>
              </a:rPr>
              <a:t>“POR MEDIO DEL CUAL SE AUTORIZA AL ALCALDE MAYOR DE CARTAGENA DE INDIAS, PARA CEDER A TÍTULO GRATUTITO BIENES INMUEBLES FISCALES OCUPADOS ILEGALMENTE EN APLICACIÓN DEL ARTÍCULO 277 DE LA LEY 1955 DE 2019 Y EL DECRETO REGLAMENTARIO 149 DE FEBRERO DE 2020 Y SE DICTAN OTRAS DISPOSICIONES”.</a:t>
            </a:r>
          </a:p>
          <a:p>
            <a:pPr marL="0" lvl="0" indent="0" algn="l">
              <a:spcBef>
                <a:spcPct val="0"/>
              </a:spcBef>
            </a:pPr>
            <a:endParaRPr lang="es-MX" dirty="0">
              <a:latin typeface="Poppins Medium Bold"/>
            </a:endParaRPr>
          </a:p>
          <a:p>
            <a:r>
              <a:rPr lang="es-CO" dirty="0">
                <a:solidFill>
                  <a:schemeClr val="bg1"/>
                </a:solidFill>
                <a:latin typeface="Arial Rounded MT Bold" panose="020F0704030504030204" pitchFamily="34" charset="77"/>
              </a:rPr>
              <a:t>Participacion en calidad de Ponente: Carolina Lozano Benitorevollo (Coordinadora).</a:t>
            </a:r>
          </a:p>
          <a:p>
            <a:pPr algn="r"/>
            <a:r>
              <a:rPr lang="es-CO" dirty="0">
                <a:solidFill>
                  <a:schemeClr val="bg1"/>
                </a:solidFill>
                <a:latin typeface="Arial Rounded MT Bold" panose="020F0704030504030204" pitchFamily="34" charset="77"/>
              </a:rPr>
              <a:t>			</a:t>
            </a:r>
          </a:p>
          <a:p>
            <a:r>
              <a:rPr lang="es-MX" dirty="0">
                <a:solidFill>
                  <a:schemeClr val="bg1"/>
                </a:solidFill>
                <a:latin typeface="Arial Rounded MT Bold" panose="020F0704030504030204" pitchFamily="34" charset="77"/>
              </a:rPr>
              <a:t>Nota: Se solicito el retiro por parte de corvivienda.</a:t>
            </a:r>
            <a:endParaRPr lang="es-MX" sz="4800" dirty="0">
              <a:latin typeface="Poppins Medium Bold"/>
            </a:endParaRPr>
          </a:p>
          <a:p>
            <a:pPr marL="0" lvl="0" indent="0" algn="l">
              <a:spcBef>
                <a:spcPct val="0"/>
              </a:spcBef>
            </a:pPr>
            <a:endParaRPr lang="es-MX" dirty="0">
              <a:latin typeface="Poppins Medium Bold"/>
            </a:endParaRP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Rectángulo 11">
            <a:extLst>
              <a:ext uri="{FF2B5EF4-FFF2-40B4-BE49-F238E27FC236}">
                <a16:creationId xmlns:a16="http://schemas.microsoft.com/office/drawing/2014/main" id="{136F3B3C-6418-4B7A-BCBE-D486F35FD807}"/>
              </a:ext>
            </a:extLst>
          </p:cNvPr>
          <p:cNvSpPr/>
          <p:nvPr/>
        </p:nvSpPr>
        <p:spPr>
          <a:xfrm>
            <a:off x="14083304" y="7810500"/>
            <a:ext cx="3454382" cy="1805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1" name="Imagen 10">
            <a:extLst>
              <a:ext uri="{FF2B5EF4-FFF2-40B4-BE49-F238E27FC236}">
                <a16:creationId xmlns:a16="http://schemas.microsoft.com/office/drawing/2014/main" id="{589C3EF0-0CC7-4FDE-8A41-156942669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0" y="7886700"/>
            <a:ext cx="2590800" cy="1554480"/>
          </a:xfrm>
          <a:prstGeom prst="rect">
            <a:avLst/>
          </a:prstGeom>
        </p:spPr>
      </p:pic>
    </p:spTree>
    <p:extLst>
      <p:ext uri="{BB962C8B-B14F-4D97-AF65-F5344CB8AC3E}">
        <p14:creationId xmlns:p14="http://schemas.microsoft.com/office/powerpoint/2010/main" val="363233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5" name="TextBox 5"/>
          <p:cNvSpPr txBox="1"/>
          <p:nvPr/>
        </p:nvSpPr>
        <p:spPr>
          <a:xfrm>
            <a:off x="3771450" y="509888"/>
            <a:ext cx="9316315" cy="2462213"/>
          </a:xfrm>
          <a:prstGeom prst="rect">
            <a:avLst/>
          </a:prstGeom>
        </p:spPr>
        <p:txBody>
          <a:bodyPr wrap="square" lIns="0" tIns="0" rIns="0" bIns="0" rtlCol="0" anchor="t">
            <a:spAutoFit/>
          </a:bodyPr>
          <a:lstStyle/>
          <a:p>
            <a:pPr marL="0" lvl="0" indent="0" algn="ctr">
              <a:lnSpc>
                <a:spcPts val="9600"/>
              </a:lnSpc>
              <a:spcBef>
                <a:spcPct val="0"/>
              </a:spcBef>
            </a:pPr>
            <a:r>
              <a:rPr lang="en-US" sz="7200" dirty="0">
                <a:latin typeface="Poppins Medium"/>
              </a:rPr>
              <a:t>PROYECTO DE ACUERDO No. 102</a:t>
            </a:r>
          </a:p>
        </p:txBody>
      </p:sp>
      <p:sp>
        <p:nvSpPr>
          <p:cNvPr id="6" name="TextBox 6"/>
          <p:cNvSpPr txBox="1"/>
          <p:nvPr/>
        </p:nvSpPr>
        <p:spPr>
          <a:xfrm>
            <a:off x="1736039" y="4123560"/>
            <a:ext cx="14342161" cy="5262979"/>
          </a:xfrm>
          <a:prstGeom prst="rect">
            <a:avLst/>
          </a:prstGeom>
        </p:spPr>
        <p:txBody>
          <a:bodyPr wrap="square" lIns="0" tIns="0" rIns="0" bIns="0" rtlCol="0" anchor="t">
            <a:spAutoFit/>
          </a:bodyPr>
          <a:lstStyle/>
          <a:p>
            <a:pPr marL="0" lvl="0" indent="0" algn="ctr">
              <a:spcBef>
                <a:spcPct val="0"/>
              </a:spcBef>
            </a:pPr>
            <a:r>
              <a:rPr lang="es-MX" sz="3600" dirty="0">
                <a:latin typeface="Poppins Medium Bold"/>
              </a:rPr>
              <a:t>“POR MEDIO DEL CUAL SE BUSCA INSTITUCIONALIZAR LAS PRÁCTICAS DE PARTO HUMANIZADO EN EL SISTEMA DE SALUD DEL DISTRITO TURÍSTICO Y CULTURAL DE CARTAGENA DE INDIAS Y SE DICTAN OTRAS DISPOSICIONES”.</a:t>
            </a:r>
          </a:p>
          <a:p>
            <a:pPr marL="0" lvl="0" indent="0" algn="l">
              <a:spcBef>
                <a:spcPct val="0"/>
              </a:spcBef>
            </a:pPr>
            <a:endParaRPr lang="es-MX" sz="3600" dirty="0">
              <a:latin typeface="Poppins Medium Bold"/>
            </a:endParaRPr>
          </a:p>
          <a:p>
            <a:r>
              <a:rPr lang="es-CO" dirty="0">
                <a:solidFill>
                  <a:schemeClr val="bg1"/>
                </a:solidFill>
                <a:latin typeface="Arial Rounded MT Bold" panose="020F0704030504030204" pitchFamily="34" charset="77"/>
              </a:rPr>
              <a:t>Participacion en calidad de Ponente: Carolina Lozano Benitorevollo y Liliana Suarez Betancourt.</a:t>
            </a:r>
          </a:p>
          <a:p>
            <a:pPr algn="r"/>
            <a:r>
              <a:rPr lang="es-CO" dirty="0">
                <a:solidFill>
                  <a:schemeClr val="bg1"/>
                </a:solidFill>
                <a:latin typeface="Arial Rounded MT Bold" panose="020F0704030504030204" pitchFamily="34" charset="77"/>
              </a:rPr>
              <a:t>			</a:t>
            </a:r>
          </a:p>
          <a:p>
            <a:r>
              <a:rPr lang="es-MX" dirty="0">
                <a:solidFill>
                  <a:schemeClr val="bg1"/>
                </a:solidFill>
                <a:latin typeface="Arial Rounded MT Bold" panose="020F0704030504030204" pitchFamily="34" charset="77"/>
              </a:rPr>
              <a:t>Nota: Aprobado en Segundo Debate (En espera de Sancion)</a:t>
            </a:r>
            <a:endParaRPr lang="es-MX" sz="3200" dirty="0">
              <a:latin typeface="Poppins Medium Bold"/>
            </a:endParaRPr>
          </a:p>
          <a:p>
            <a:pPr marL="0" lvl="0" indent="0" algn="l">
              <a:spcBef>
                <a:spcPct val="0"/>
              </a:spcBef>
            </a:pPr>
            <a:endParaRPr lang="es-MX" dirty="0">
              <a:latin typeface="Poppins Medium Bold"/>
            </a:endParaRPr>
          </a:p>
          <a:p>
            <a:pPr marL="0" lvl="0" indent="0" algn="l">
              <a:spcBef>
                <a:spcPct val="0"/>
              </a:spcBef>
            </a:pPr>
            <a:endParaRPr lang="es-MX" dirty="0">
              <a:latin typeface="Poppins Medium Bold"/>
            </a:endParaRPr>
          </a:p>
          <a:p>
            <a:pPr marL="0" lvl="0" indent="0" algn="l">
              <a:spcBef>
                <a:spcPct val="0"/>
              </a:spcBef>
            </a:pPr>
            <a:endParaRPr lang="es-MX" sz="3600" dirty="0">
              <a:latin typeface="Poppins Medium Bold"/>
            </a:endParaRPr>
          </a:p>
          <a:p>
            <a:pPr marL="0" lvl="0" indent="0" algn="l">
              <a:spcBef>
                <a:spcPct val="0"/>
              </a:spcBef>
            </a:pPr>
            <a:endParaRPr lang="en-US" sz="3600" dirty="0">
              <a:latin typeface="Poppins Medium Bold"/>
            </a:endParaRP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Rectángulo 11">
            <a:extLst>
              <a:ext uri="{FF2B5EF4-FFF2-40B4-BE49-F238E27FC236}">
                <a16:creationId xmlns:a16="http://schemas.microsoft.com/office/drawing/2014/main" id="{136F3B3C-6418-4B7A-BCBE-D486F35FD807}"/>
              </a:ext>
            </a:extLst>
          </p:cNvPr>
          <p:cNvSpPr/>
          <p:nvPr/>
        </p:nvSpPr>
        <p:spPr>
          <a:xfrm>
            <a:off x="14083304" y="7810500"/>
            <a:ext cx="3454382" cy="1805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1" name="Imagen 10">
            <a:extLst>
              <a:ext uri="{FF2B5EF4-FFF2-40B4-BE49-F238E27FC236}">
                <a16:creationId xmlns:a16="http://schemas.microsoft.com/office/drawing/2014/main" id="{589C3EF0-0CC7-4FDE-8A41-156942669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0" y="7886700"/>
            <a:ext cx="2590800" cy="1554480"/>
          </a:xfrm>
          <a:prstGeom prst="rect">
            <a:avLst/>
          </a:prstGeom>
        </p:spPr>
      </p:pic>
    </p:spTree>
    <p:extLst>
      <p:ext uri="{BB962C8B-B14F-4D97-AF65-F5344CB8AC3E}">
        <p14:creationId xmlns:p14="http://schemas.microsoft.com/office/powerpoint/2010/main" val="3652030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5" name="TextBox 5"/>
          <p:cNvSpPr txBox="1"/>
          <p:nvPr/>
        </p:nvSpPr>
        <p:spPr>
          <a:xfrm>
            <a:off x="3771450" y="509888"/>
            <a:ext cx="9316315" cy="2462213"/>
          </a:xfrm>
          <a:prstGeom prst="rect">
            <a:avLst/>
          </a:prstGeom>
        </p:spPr>
        <p:txBody>
          <a:bodyPr wrap="square" lIns="0" tIns="0" rIns="0" bIns="0" rtlCol="0" anchor="t">
            <a:spAutoFit/>
          </a:bodyPr>
          <a:lstStyle/>
          <a:p>
            <a:pPr marL="0" lvl="0" indent="0" algn="ctr">
              <a:lnSpc>
                <a:spcPts val="9600"/>
              </a:lnSpc>
              <a:spcBef>
                <a:spcPct val="0"/>
              </a:spcBef>
            </a:pPr>
            <a:r>
              <a:rPr lang="en-US" sz="7200" dirty="0">
                <a:latin typeface="Poppins Medium"/>
              </a:rPr>
              <a:t>PROYECTO DE ACUERDO No. 103</a:t>
            </a:r>
          </a:p>
        </p:txBody>
      </p:sp>
      <p:sp>
        <p:nvSpPr>
          <p:cNvPr id="6" name="TextBox 6"/>
          <p:cNvSpPr txBox="1"/>
          <p:nvPr/>
        </p:nvSpPr>
        <p:spPr>
          <a:xfrm>
            <a:off x="1736039" y="4123560"/>
            <a:ext cx="14342161" cy="3539430"/>
          </a:xfrm>
          <a:prstGeom prst="rect">
            <a:avLst/>
          </a:prstGeom>
        </p:spPr>
        <p:txBody>
          <a:bodyPr wrap="square" lIns="0" tIns="0" rIns="0" bIns="0" rtlCol="0" anchor="t">
            <a:spAutoFit/>
          </a:bodyPr>
          <a:lstStyle/>
          <a:p>
            <a:pPr marL="0" lvl="0" indent="0" algn="ctr">
              <a:spcBef>
                <a:spcPct val="0"/>
              </a:spcBef>
            </a:pPr>
            <a:r>
              <a:rPr lang="es-MX" sz="4400" dirty="0">
                <a:latin typeface="Poppins Medium Bold"/>
              </a:rPr>
              <a:t>“POR MEDIO DEL CUAL SE DEROGAN EL ACUERDO DISTRITAL 024 DE 1994 Y EL ARTÍCULO 11 DEL ACUERDO 009 DE 2011”.</a:t>
            </a:r>
          </a:p>
          <a:p>
            <a:pPr marL="0" lvl="0" indent="0" algn="l">
              <a:spcBef>
                <a:spcPct val="0"/>
              </a:spcBef>
            </a:pPr>
            <a:endParaRPr lang="es-MX" sz="4400" dirty="0">
              <a:latin typeface="Poppins Medium Bold"/>
            </a:endParaRPr>
          </a:p>
          <a:p>
            <a:r>
              <a:rPr lang="es-CO" dirty="0">
                <a:solidFill>
                  <a:schemeClr val="bg1"/>
                </a:solidFill>
                <a:latin typeface="Arial Rounded MT Bold" panose="020F0704030504030204" pitchFamily="34" charset="77"/>
              </a:rPr>
              <a:t>Participacion en calidad de Ponente: Carolina Lozano Benitorevollo.</a:t>
            </a:r>
          </a:p>
          <a:p>
            <a:r>
              <a:rPr lang="es-CO" dirty="0">
                <a:solidFill>
                  <a:schemeClr val="bg1"/>
                </a:solidFill>
                <a:latin typeface="Arial Rounded MT Bold" panose="020F0704030504030204" pitchFamily="34" charset="77"/>
              </a:rPr>
              <a:t>			</a:t>
            </a:r>
          </a:p>
          <a:p>
            <a:r>
              <a:rPr lang="es-MX" dirty="0">
                <a:solidFill>
                  <a:schemeClr val="bg1"/>
                </a:solidFill>
                <a:latin typeface="Arial Rounded MT Bold" panose="020F0704030504030204" pitchFamily="34" charset="77"/>
              </a:rPr>
              <a:t>Nota: Aprobado en Segundo Debate (En espera de Sancion)</a:t>
            </a:r>
            <a:endParaRPr lang="es-MX" dirty="0">
              <a:latin typeface="Poppins Medium Bold"/>
            </a:endParaRP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Rectángulo 11">
            <a:extLst>
              <a:ext uri="{FF2B5EF4-FFF2-40B4-BE49-F238E27FC236}">
                <a16:creationId xmlns:a16="http://schemas.microsoft.com/office/drawing/2014/main" id="{136F3B3C-6418-4B7A-BCBE-D486F35FD807}"/>
              </a:ext>
            </a:extLst>
          </p:cNvPr>
          <p:cNvSpPr/>
          <p:nvPr/>
        </p:nvSpPr>
        <p:spPr>
          <a:xfrm>
            <a:off x="14083304" y="7810500"/>
            <a:ext cx="3454382" cy="1805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1" name="Imagen 10">
            <a:extLst>
              <a:ext uri="{FF2B5EF4-FFF2-40B4-BE49-F238E27FC236}">
                <a16:creationId xmlns:a16="http://schemas.microsoft.com/office/drawing/2014/main" id="{589C3EF0-0CC7-4FDE-8A41-156942669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0" y="7886700"/>
            <a:ext cx="2590800" cy="1554480"/>
          </a:xfrm>
          <a:prstGeom prst="rect">
            <a:avLst/>
          </a:prstGeom>
        </p:spPr>
      </p:pic>
    </p:spTree>
    <p:extLst>
      <p:ext uri="{BB962C8B-B14F-4D97-AF65-F5344CB8AC3E}">
        <p14:creationId xmlns:p14="http://schemas.microsoft.com/office/powerpoint/2010/main" val="642365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5" name="TextBox 5"/>
          <p:cNvSpPr txBox="1"/>
          <p:nvPr/>
        </p:nvSpPr>
        <p:spPr>
          <a:xfrm>
            <a:off x="3771450" y="509888"/>
            <a:ext cx="9316315" cy="2462213"/>
          </a:xfrm>
          <a:prstGeom prst="rect">
            <a:avLst/>
          </a:prstGeom>
        </p:spPr>
        <p:txBody>
          <a:bodyPr wrap="square" lIns="0" tIns="0" rIns="0" bIns="0" rtlCol="0" anchor="t">
            <a:spAutoFit/>
          </a:bodyPr>
          <a:lstStyle/>
          <a:p>
            <a:pPr marL="0" lvl="0" indent="0" algn="ctr">
              <a:lnSpc>
                <a:spcPts val="9600"/>
              </a:lnSpc>
              <a:spcBef>
                <a:spcPct val="0"/>
              </a:spcBef>
            </a:pPr>
            <a:r>
              <a:rPr lang="en-US" sz="7200" dirty="0">
                <a:latin typeface="Poppins Medium"/>
              </a:rPr>
              <a:t>PROYECTO DE ACUERDO No. 107</a:t>
            </a:r>
          </a:p>
        </p:txBody>
      </p:sp>
      <p:sp>
        <p:nvSpPr>
          <p:cNvPr id="6" name="TextBox 6"/>
          <p:cNvSpPr txBox="1"/>
          <p:nvPr/>
        </p:nvSpPr>
        <p:spPr>
          <a:xfrm>
            <a:off x="1736039" y="4123560"/>
            <a:ext cx="14342161" cy="4093428"/>
          </a:xfrm>
          <a:prstGeom prst="rect">
            <a:avLst/>
          </a:prstGeom>
        </p:spPr>
        <p:txBody>
          <a:bodyPr wrap="square" lIns="0" tIns="0" rIns="0" bIns="0" rtlCol="0" anchor="t">
            <a:spAutoFit/>
          </a:bodyPr>
          <a:lstStyle/>
          <a:p>
            <a:pPr marL="0" lvl="0" indent="0" algn="ctr">
              <a:spcBef>
                <a:spcPct val="0"/>
              </a:spcBef>
            </a:pPr>
            <a:r>
              <a:rPr lang="es-MX" sz="4400" dirty="0">
                <a:latin typeface="Poppins Medium Bold"/>
              </a:rPr>
              <a:t>“POR LA CUAL SE ESTABLECE LA CÁTEDRA DE HISTORIA DE CARTAGENA DE INDIAS EN LA INSTITUCIONES EDUCATIVAS DEL DISTRITO DE CARTAGENA Y SE DICTAN OTRAS DISPOSICIONES”.</a:t>
            </a:r>
          </a:p>
          <a:p>
            <a:pPr marL="0" lvl="0" indent="0" algn="l">
              <a:spcBef>
                <a:spcPct val="0"/>
              </a:spcBef>
            </a:pPr>
            <a:endParaRPr lang="es-MX" dirty="0">
              <a:latin typeface="Poppins Medium Bold"/>
            </a:endParaRPr>
          </a:p>
          <a:p>
            <a:r>
              <a:rPr lang="es-CO" dirty="0">
                <a:solidFill>
                  <a:schemeClr val="bg1"/>
                </a:solidFill>
                <a:latin typeface="Arial Rounded MT Bold" panose="020F0704030504030204" pitchFamily="34" charset="77"/>
              </a:rPr>
              <a:t>Participacion en calidad de Ponente: Laureano Curi Zapata.</a:t>
            </a:r>
          </a:p>
          <a:p>
            <a:pPr algn="r"/>
            <a:r>
              <a:rPr lang="es-CO" dirty="0">
                <a:solidFill>
                  <a:schemeClr val="bg1"/>
                </a:solidFill>
                <a:latin typeface="Arial Rounded MT Bold" panose="020F0704030504030204" pitchFamily="34" charset="77"/>
              </a:rPr>
              <a:t>			</a:t>
            </a:r>
          </a:p>
          <a:p>
            <a:r>
              <a:rPr lang="es-MX" dirty="0">
                <a:solidFill>
                  <a:schemeClr val="bg1"/>
                </a:solidFill>
                <a:latin typeface="Arial Rounded MT Bold" panose="020F0704030504030204" pitchFamily="34" charset="77"/>
              </a:rPr>
              <a:t>Nota: Aprobado en Segundo Debate (En espera de Sancion)</a:t>
            </a:r>
            <a:endParaRPr lang="es-MX" sz="3200" dirty="0">
              <a:latin typeface="Poppins Medium Bold"/>
            </a:endParaRPr>
          </a:p>
          <a:p>
            <a:pPr marL="0" lvl="0" indent="0" algn="l">
              <a:spcBef>
                <a:spcPct val="0"/>
              </a:spcBef>
            </a:pPr>
            <a:endParaRPr lang="es-MX" dirty="0">
              <a:latin typeface="Poppins Medium Bold"/>
            </a:endParaRP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Rectángulo 11">
            <a:extLst>
              <a:ext uri="{FF2B5EF4-FFF2-40B4-BE49-F238E27FC236}">
                <a16:creationId xmlns:a16="http://schemas.microsoft.com/office/drawing/2014/main" id="{136F3B3C-6418-4B7A-BCBE-D486F35FD807}"/>
              </a:ext>
            </a:extLst>
          </p:cNvPr>
          <p:cNvSpPr/>
          <p:nvPr/>
        </p:nvSpPr>
        <p:spPr>
          <a:xfrm>
            <a:off x="14083304" y="7810500"/>
            <a:ext cx="3454382" cy="1805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1" name="Imagen 10">
            <a:extLst>
              <a:ext uri="{FF2B5EF4-FFF2-40B4-BE49-F238E27FC236}">
                <a16:creationId xmlns:a16="http://schemas.microsoft.com/office/drawing/2014/main" id="{589C3EF0-0CC7-4FDE-8A41-156942669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0" y="7886700"/>
            <a:ext cx="2590800" cy="1554480"/>
          </a:xfrm>
          <a:prstGeom prst="rect">
            <a:avLst/>
          </a:prstGeom>
        </p:spPr>
      </p:pic>
    </p:spTree>
    <p:extLst>
      <p:ext uri="{BB962C8B-B14F-4D97-AF65-F5344CB8AC3E}">
        <p14:creationId xmlns:p14="http://schemas.microsoft.com/office/powerpoint/2010/main" val="55677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444258" y="3619500"/>
            <a:ext cx="17399484" cy="2554545"/>
          </a:xfrm>
          <a:prstGeom prst="rect">
            <a:avLst/>
          </a:prstGeom>
        </p:spPr>
        <p:txBody>
          <a:bodyPr wrap="square" lIns="0" tIns="0" rIns="0" bIns="0" rtlCol="0" anchor="t">
            <a:spAutoFit/>
          </a:bodyPr>
          <a:lstStyle/>
          <a:p>
            <a:pPr marL="0" lvl="0" indent="0" algn="ctr">
              <a:spcBef>
                <a:spcPct val="0"/>
              </a:spcBef>
            </a:pPr>
            <a:r>
              <a:rPr lang="en-US" sz="16600" dirty="0">
                <a:solidFill>
                  <a:srgbClr val="000000"/>
                </a:solidFill>
                <a:latin typeface="Poppins Medium"/>
              </a:rPr>
              <a:t>PROPOSICIONES</a:t>
            </a: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a:extLst>
              <a:ext uri="{FF2B5EF4-FFF2-40B4-BE49-F238E27FC236}">
                <a16:creationId xmlns:a16="http://schemas.microsoft.com/office/drawing/2014/main" id="{D9E2CE3F-D2A7-4380-BFCF-C5647B38CF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6210300"/>
            <a:ext cx="4191000" cy="25146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5" name="TextBox 5"/>
          <p:cNvSpPr txBox="1"/>
          <p:nvPr/>
        </p:nvSpPr>
        <p:spPr>
          <a:xfrm>
            <a:off x="3771450" y="509888"/>
            <a:ext cx="9316315" cy="2462213"/>
          </a:xfrm>
          <a:prstGeom prst="rect">
            <a:avLst/>
          </a:prstGeom>
        </p:spPr>
        <p:txBody>
          <a:bodyPr wrap="square" lIns="0" tIns="0" rIns="0" bIns="0" rtlCol="0" anchor="t">
            <a:spAutoFit/>
          </a:bodyPr>
          <a:lstStyle/>
          <a:p>
            <a:pPr marL="0" lvl="0" indent="0" algn="ctr">
              <a:lnSpc>
                <a:spcPts val="9600"/>
              </a:lnSpc>
              <a:spcBef>
                <a:spcPct val="0"/>
              </a:spcBef>
            </a:pPr>
            <a:r>
              <a:rPr lang="en-US" sz="7200" dirty="0">
                <a:latin typeface="Poppins Medium"/>
              </a:rPr>
              <a:t>PROYECTO DE ACUERDO No. 108</a:t>
            </a:r>
          </a:p>
        </p:txBody>
      </p:sp>
      <p:sp>
        <p:nvSpPr>
          <p:cNvPr id="6" name="TextBox 6"/>
          <p:cNvSpPr txBox="1"/>
          <p:nvPr/>
        </p:nvSpPr>
        <p:spPr>
          <a:xfrm>
            <a:off x="1736039" y="4123560"/>
            <a:ext cx="14342161" cy="4216539"/>
          </a:xfrm>
          <a:prstGeom prst="rect">
            <a:avLst/>
          </a:prstGeom>
        </p:spPr>
        <p:txBody>
          <a:bodyPr wrap="square" lIns="0" tIns="0" rIns="0" bIns="0" rtlCol="0" anchor="t">
            <a:spAutoFit/>
          </a:bodyPr>
          <a:lstStyle/>
          <a:p>
            <a:pPr marL="0" lvl="0" indent="0" algn="ctr">
              <a:spcBef>
                <a:spcPct val="0"/>
              </a:spcBef>
            </a:pPr>
            <a:r>
              <a:rPr lang="es-MX" sz="4400" dirty="0">
                <a:latin typeface="Poppins Medium Bold"/>
              </a:rPr>
              <a:t>“POR MEDIO DEL CUAL SE ESTABLECE EL PLAN DE SANEAMIENTO FISCAL Y FINANCIERO PARCIAL II VIGENCIA 2021 DEL DISTRITO DE CARTAGENA INDIAS, Y SE ESTABLECEN OTRAS DISPOSICIONES”.</a:t>
            </a:r>
          </a:p>
          <a:p>
            <a:pPr marL="0" lvl="0" indent="0" algn="l">
              <a:spcBef>
                <a:spcPct val="0"/>
              </a:spcBef>
            </a:pPr>
            <a:endParaRPr lang="es-MX" sz="4400" dirty="0">
              <a:latin typeface="Poppins Medium Bold"/>
            </a:endParaRPr>
          </a:p>
          <a:p>
            <a:r>
              <a:rPr lang="es-CO" dirty="0">
                <a:solidFill>
                  <a:schemeClr val="bg1"/>
                </a:solidFill>
                <a:latin typeface="Arial Rounded MT Bold" panose="020F0704030504030204" pitchFamily="34" charset="77"/>
              </a:rPr>
              <a:t>Participacion en calidad de Ponente: Liliana Suarez Betancourt (Coordinadora) y Laureano Curi Zapata.</a:t>
            </a:r>
          </a:p>
          <a:p>
            <a:pPr algn="r"/>
            <a:r>
              <a:rPr lang="es-CO" dirty="0">
                <a:solidFill>
                  <a:schemeClr val="bg1"/>
                </a:solidFill>
                <a:latin typeface="Arial Rounded MT Bold" panose="020F0704030504030204" pitchFamily="34" charset="77"/>
              </a:rPr>
              <a:t>			</a:t>
            </a:r>
          </a:p>
          <a:p>
            <a:r>
              <a:rPr lang="es-MX" dirty="0">
                <a:solidFill>
                  <a:schemeClr val="bg1"/>
                </a:solidFill>
                <a:latin typeface="Arial Rounded MT Bold" panose="020F0704030504030204" pitchFamily="34" charset="77"/>
              </a:rPr>
              <a:t>Nota: Acuerdo 077 del 30 de noviembre de 2021</a:t>
            </a:r>
            <a:endParaRPr lang="es-MX" dirty="0">
              <a:latin typeface="Poppins Medium Bold"/>
            </a:endParaRP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Rectángulo 11">
            <a:extLst>
              <a:ext uri="{FF2B5EF4-FFF2-40B4-BE49-F238E27FC236}">
                <a16:creationId xmlns:a16="http://schemas.microsoft.com/office/drawing/2014/main" id="{136F3B3C-6418-4B7A-BCBE-D486F35FD807}"/>
              </a:ext>
            </a:extLst>
          </p:cNvPr>
          <p:cNvSpPr/>
          <p:nvPr/>
        </p:nvSpPr>
        <p:spPr>
          <a:xfrm>
            <a:off x="14083304" y="7810500"/>
            <a:ext cx="3454382" cy="1805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1" name="Imagen 10">
            <a:extLst>
              <a:ext uri="{FF2B5EF4-FFF2-40B4-BE49-F238E27FC236}">
                <a16:creationId xmlns:a16="http://schemas.microsoft.com/office/drawing/2014/main" id="{589C3EF0-0CC7-4FDE-8A41-156942669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0" y="7886700"/>
            <a:ext cx="2590800" cy="1554480"/>
          </a:xfrm>
          <a:prstGeom prst="rect">
            <a:avLst/>
          </a:prstGeom>
        </p:spPr>
      </p:pic>
    </p:spTree>
    <p:extLst>
      <p:ext uri="{BB962C8B-B14F-4D97-AF65-F5344CB8AC3E}">
        <p14:creationId xmlns:p14="http://schemas.microsoft.com/office/powerpoint/2010/main" val="4087361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5" name="TextBox 5"/>
          <p:cNvSpPr txBox="1"/>
          <p:nvPr/>
        </p:nvSpPr>
        <p:spPr>
          <a:xfrm>
            <a:off x="3771450" y="509888"/>
            <a:ext cx="9316315" cy="2462213"/>
          </a:xfrm>
          <a:prstGeom prst="rect">
            <a:avLst/>
          </a:prstGeom>
        </p:spPr>
        <p:txBody>
          <a:bodyPr wrap="square" lIns="0" tIns="0" rIns="0" bIns="0" rtlCol="0" anchor="t">
            <a:spAutoFit/>
          </a:bodyPr>
          <a:lstStyle/>
          <a:p>
            <a:pPr marL="0" lvl="0" indent="0" algn="ctr">
              <a:lnSpc>
                <a:spcPts val="9600"/>
              </a:lnSpc>
              <a:spcBef>
                <a:spcPct val="0"/>
              </a:spcBef>
            </a:pPr>
            <a:r>
              <a:rPr lang="en-US" sz="7200" dirty="0">
                <a:latin typeface="Poppins Medium"/>
              </a:rPr>
              <a:t>PROYECTO DE ACUERDO No. 109</a:t>
            </a:r>
          </a:p>
        </p:txBody>
      </p:sp>
      <p:sp>
        <p:nvSpPr>
          <p:cNvPr id="6" name="TextBox 6"/>
          <p:cNvSpPr txBox="1"/>
          <p:nvPr/>
        </p:nvSpPr>
        <p:spPr>
          <a:xfrm>
            <a:off x="1736039" y="4123560"/>
            <a:ext cx="14342161" cy="4216539"/>
          </a:xfrm>
          <a:prstGeom prst="rect">
            <a:avLst/>
          </a:prstGeom>
        </p:spPr>
        <p:txBody>
          <a:bodyPr wrap="square" lIns="0" tIns="0" rIns="0" bIns="0" rtlCol="0" anchor="t">
            <a:spAutoFit/>
          </a:bodyPr>
          <a:lstStyle/>
          <a:p>
            <a:pPr marL="0" lvl="0" indent="0" algn="l">
              <a:spcBef>
                <a:spcPct val="0"/>
              </a:spcBef>
            </a:pPr>
            <a:r>
              <a:rPr lang="es-MX" sz="4400" dirty="0">
                <a:latin typeface="Poppins Medium Bold"/>
              </a:rPr>
              <a:t>“POR EL CUAL SE FOMENTA EL DESARROLLO SOCIOECONÓMICO Y CULTURAL A TRAVÉS DE LA ESTRATEGIA “CARTAGENA BIOSEGURA Y PROVECHOSA 24 HORAS” .</a:t>
            </a:r>
          </a:p>
          <a:p>
            <a:pPr marL="0" lvl="0" indent="0" algn="l">
              <a:spcBef>
                <a:spcPct val="0"/>
              </a:spcBef>
            </a:pPr>
            <a:endParaRPr lang="es-MX" sz="4400" dirty="0">
              <a:latin typeface="Poppins Medium Bold"/>
            </a:endParaRPr>
          </a:p>
          <a:p>
            <a:r>
              <a:rPr lang="es-CO" dirty="0">
                <a:solidFill>
                  <a:schemeClr val="bg1"/>
                </a:solidFill>
                <a:latin typeface="Arial Rounded MT Bold" panose="020F0704030504030204" pitchFamily="34" charset="77"/>
              </a:rPr>
              <a:t>Participacion en calidad de Ponente: Carolina Lozano Benitorevollo y Laureano Curi Zapata.</a:t>
            </a:r>
          </a:p>
          <a:p>
            <a:pPr algn="r"/>
            <a:r>
              <a:rPr lang="es-CO" dirty="0">
                <a:solidFill>
                  <a:schemeClr val="bg1"/>
                </a:solidFill>
                <a:latin typeface="Arial Rounded MT Bold" panose="020F0704030504030204" pitchFamily="34" charset="77"/>
              </a:rPr>
              <a:t>			</a:t>
            </a:r>
          </a:p>
          <a:p>
            <a:r>
              <a:rPr lang="es-MX" dirty="0">
                <a:solidFill>
                  <a:schemeClr val="bg1"/>
                </a:solidFill>
                <a:latin typeface="Arial Rounded MT Bold" panose="020F0704030504030204" pitchFamily="34" charset="77"/>
              </a:rPr>
              <a:t>Nota: Aprobado en Segundo Debate (En espera de Sancion)</a:t>
            </a:r>
            <a:endParaRPr lang="es-MX" dirty="0">
              <a:latin typeface="Poppins Medium Bold"/>
            </a:endParaRP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16629"/>
            <a:ext cx="18288000" cy="1365667"/>
          </a:xfrm>
          <a:prstGeom prst="rect">
            <a:avLst/>
          </a:prstGeom>
        </p:spPr>
      </p:pic>
      <p:sp>
        <p:nvSpPr>
          <p:cNvPr id="12" name="Rectángulo 11">
            <a:extLst>
              <a:ext uri="{FF2B5EF4-FFF2-40B4-BE49-F238E27FC236}">
                <a16:creationId xmlns:a16="http://schemas.microsoft.com/office/drawing/2014/main" id="{136F3B3C-6418-4B7A-BCBE-D486F35FD807}"/>
              </a:ext>
            </a:extLst>
          </p:cNvPr>
          <p:cNvSpPr/>
          <p:nvPr/>
        </p:nvSpPr>
        <p:spPr>
          <a:xfrm>
            <a:off x="14083304" y="7810500"/>
            <a:ext cx="3454382" cy="1805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1" name="Imagen 10">
            <a:extLst>
              <a:ext uri="{FF2B5EF4-FFF2-40B4-BE49-F238E27FC236}">
                <a16:creationId xmlns:a16="http://schemas.microsoft.com/office/drawing/2014/main" id="{589C3EF0-0CC7-4FDE-8A41-156942669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0" y="7886700"/>
            <a:ext cx="2590800" cy="1554480"/>
          </a:xfrm>
          <a:prstGeom prst="rect">
            <a:avLst/>
          </a:prstGeom>
        </p:spPr>
      </p:pic>
    </p:spTree>
    <p:extLst>
      <p:ext uri="{BB962C8B-B14F-4D97-AF65-F5344CB8AC3E}">
        <p14:creationId xmlns:p14="http://schemas.microsoft.com/office/powerpoint/2010/main" val="3056762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5" name="TextBox 5"/>
          <p:cNvSpPr txBox="1"/>
          <p:nvPr/>
        </p:nvSpPr>
        <p:spPr>
          <a:xfrm>
            <a:off x="3771450" y="509888"/>
            <a:ext cx="9316315" cy="2462213"/>
          </a:xfrm>
          <a:prstGeom prst="rect">
            <a:avLst/>
          </a:prstGeom>
        </p:spPr>
        <p:txBody>
          <a:bodyPr wrap="square" lIns="0" tIns="0" rIns="0" bIns="0" rtlCol="0" anchor="t">
            <a:spAutoFit/>
          </a:bodyPr>
          <a:lstStyle/>
          <a:p>
            <a:pPr marL="0" lvl="0" indent="0" algn="ctr">
              <a:lnSpc>
                <a:spcPts val="9600"/>
              </a:lnSpc>
              <a:spcBef>
                <a:spcPct val="0"/>
              </a:spcBef>
            </a:pPr>
            <a:r>
              <a:rPr lang="en-US" sz="7200" dirty="0">
                <a:latin typeface="Poppins Medium"/>
              </a:rPr>
              <a:t>PROYECTO DE ACUERDO No. 110</a:t>
            </a:r>
          </a:p>
        </p:txBody>
      </p:sp>
      <p:sp>
        <p:nvSpPr>
          <p:cNvPr id="6" name="TextBox 6"/>
          <p:cNvSpPr txBox="1"/>
          <p:nvPr/>
        </p:nvSpPr>
        <p:spPr>
          <a:xfrm>
            <a:off x="1468334" y="3343810"/>
            <a:ext cx="14342161" cy="6524863"/>
          </a:xfrm>
          <a:prstGeom prst="rect">
            <a:avLst/>
          </a:prstGeom>
        </p:spPr>
        <p:txBody>
          <a:bodyPr wrap="square" lIns="0" tIns="0" rIns="0" bIns="0" rtlCol="0" anchor="t">
            <a:spAutoFit/>
          </a:bodyPr>
          <a:lstStyle/>
          <a:p>
            <a:pPr marL="0" lvl="0" indent="0" algn="ctr">
              <a:spcBef>
                <a:spcPct val="0"/>
              </a:spcBef>
            </a:pPr>
            <a:r>
              <a:rPr lang="es-MX" sz="3200" dirty="0">
                <a:latin typeface="Poppins Medium Bold"/>
              </a:rPr>
              <a:t>“MEDIANTE EL CUAL SE PRIORIZA LA ORGANIZACIÓN Y PROYECCIÓN DEL MERCADO  PÚBLICO DE BAZURTO COMO REACTIVADOR DE LA ECONOMÍA CARTAGENERA , REFORMULANDO Y CREANDO LA POLÍTICA PÚBLICA “BAZURTO LA CARTA POST PANDÉMICA  QUE REDUCE LA NECESIDAD SOCIAL” PARA QUE ASÍ, SE INCREMENTE LA PROTECCIÓN Y ESTÍMULO A  LA ECONOMÍA, SALUD Y ORGANIZACIÓN  DE LOS  MINORISTAS  Y VENDEDORES  AMBULANTES  DE ABARROTES, ALIMENTOS  Y OTROS,   GARANTIZANDO TAMBIÉN  EL IMPULSO , ORGANIZACIÓN  Y  DIFUSIÓN DE  LAS ACTIVIDADES CULTURALES  Y GASTRONOMÍA CARIBEÑA  NACIDA  O DIFUNDIDA EN SU INTERIOR”.</a:t>
            </a:r>
          </a:p>
          <a:p>
            <a:pPr marL="0" lvl="0" indent="0" algn="ctr">
              <a:spcBef>
                <a:spcPct val="0"/>
              </a:spcBef>
            </a:pPr>
            <a:endParaRPr lang="es-MX" sz="3200" dirty="0">
              <a:latin typeface="Poppins Medium Bold"/>
            </a:endParaRPr>
          </a:p>
          <a:p>
            <a:r>
              <a:rPr lang="es-CO" dirty="0">
                <a:solidFill>
                  <a:schemeClr val="bg1"/>
                </a:solidFill>
                <a:latin typeface="Arial Rounded MT Bold" panose="020F0704030504030204" pitchFamily="34" charset="77"/>
              </a:rPr>
              <a:t>Participacion en calidad de Ponente: Laureano Curi Zapata (Coordinador).</a:t>
            </a:r>
          </a:p>
          <a:p>
            <a:pPr algn="r"/>
            <a:r>
              <a:rPr lang="es-CO" dirty="0">
                <a:solidFill>
                  <a:schemeClr val="bg1"/>
                </a:solidFill>
                <a:latin typeface="Arial Rounded MT Bold" panose="020F0704030504030204" pitchFamily="34" charset="77"/>
              </a:rPr>
              <a:t>			</a:t>
            </a:r>
          </a:p>
          <a:p>
            <a:r>
              <a:rPr lang="es-MX" dirty="0">
                <a:solidFill>
                  <a:schemeClr val="bg1"/>
                </a:solidFill>
                <a:latin typeface="Arial Rounded MT Bold" panose="020F0704030504030204" pitchFamily="34" charset="77"/>
              </a:rPr>
              <a:t>Nota: Archivado por Impacto Fiscal Negativo.</a:t>
            </a:r>
            <a:endParaRPr lang="es-MX" sz="3200" dirty="0">
              <a:latin typeface="Poppins Medium Bold"/>
            </a:endParaRPr>
          </a:p>
          <a:p>
            <a:pPr marL="0" lvl="0" indent="0" algn="just">
              <a:spcBef>
                <a:spcPct val="0"/>
              </a:spcBef>
            </a:pPr>
            <a:endParaRPr lang="es-MX" dirty="0">
              <a:latin typeface="Poppins Medium Bold"/>
            </a:endParaRP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Rectángulo 11">
            <a:extLst>
              <a:ext uri="{FF2B5EF4-FFF2-40B4-BE49-F238E27FC236}">
                <a16:creationId xmlns:a16="http://schemas.microsoft.com/office/drawing/2014/main" id="{136F3B3C-6418-4B7A-BCBE-D486F35FD807}"/>
              </a:ext>
            </a:extLst>
          </p:cNvPr>
          <p:cNvSpPr/>
          <p:nvPr/>
        </p:nvSpPr>
        <p:spPr>
          <a:xfrm>
            <a:off x="14992853" y="8080779"/>
            <a:ext cx="3059686" cy="1714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1" name="Imagen 10">
            <a:extLst>
              <a:ext uri="{FF2B5EF4-FFF2-40B4-BE49-F238E27FC236}">
                <a16:creationId xmlns:a16="http://schemas.microsoft.com/office/drawing/2014/main" id="{589C3EF0-0CC7-4FDE-8A41-156942669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27296" y="8189574"/>
            <a:ext cx="2590800" cy="1554480"/>
          </a:xfrm>
          <a:prstGeom prst="rect">
            <a:avLst/>
          </a:prstGeom>
        </p:spPr>
      </p:pic>
    </p:spTree>
    <p:extLst>
      <p:ext uri="{BB962C8B-B14F-4D97-AF65-F5344CB8AC3E}">
        <p14:creationId xmlns:p14="http://schemas.microsoft.com/office/powerpoint/2010/main" val="991453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5" name="TextBox 5"/>
          <p:cNvSpPr txBox="1"/>
          <p:nvPr/>
        </p:nvSpPr>
        <p:spPr>
          <a:xfrm>
            <a:off x="3771450" y="509888"/>
            <a:ext cx="9316315" cy="2462213"/>
          </a:xfrm>
          <a:prstGeom prst="rect">
            <a:avLst/>
          </a:prstGeom>
        </p:spPr>
        <p:txBody>
          <a:bodyPr wrap="square" lIns="0" tIns="0" rIns="0" bIns="0" rtlCol="0" anchor="t">
            <a:spAutoFit/>
          </a:bodyPr>
          <a:lstStyle/>
          <a:p>
            <a:pPr marL="0" lvl="0" indent="0" algn="ctr">
              <a:lnSpc>
                <a:spcPts val="9600"/>
              </a:lnSpc>
              <a:spcBef>
                <a:spcPct val="0"/>
              </a:spcBef>
            </a:pPr>
            <a:r>
              <a:rPr lang="en-US" sz="7200" dirty="0">
                <a:latin typeface="Poppins Medium"/>
              </a:rPr>
              <a:t>PROYECTO DE ACUERDO No. 112</a:t>
            </a:r>
          </a:p>
        </p:txBody>
      </p:sp>
      <p:sp>
        <p:nvSpPr>
          <p:cNvPr id="6" name="TextBox 6"/>
          <p:cNvSpPr txBox="1"/>
          <p:nvPr/>
        </p:nvSpPr>
        <p:spPr>
          <a:xfrm>
            <a:off x="1468334" y="4075978"/>
            <a:ext cx="14342161" cy="3785652"/>
          </a:xfrm>
          <a:prstGeom prst="rect">
            <a:avLst/>
          </a:prstGeom>
        </p:spPr>
        <p:txBody>
          <a:bodyPr wrap="square" lIns="0" tIns="0" rIns="0" bIns="0" rtlCol="0" anchor="t">
            <a:spAutoFit/>
          </a:bodyPr>
          <a:lstStyle/>
          <a:p>
            <a:pPr marL="0" lvl="0" indent="0" algn="ctr">
              <a:spcBef>
                <a:spcPct val="0"/>
              </a:spcBef>
            </a:pPr>
            <a:r>
              <a:rPr lang="es-MX" sz="3200" dirty="0">
                <a:latin typeface="Poppins Medium Bold"/>
              </a:rPr>
              <a:t>“POR EL CUAL SE AUTORIZA AL ALCALDE MAYOR DE CARTAGENA DE INDIAS PARA REALIZAR UNA OPERACIÓN DE CRÉDITO PÚBLICO, COMO FUENTE DE FINANCIACIÓN AL PROGRAMA DE INVERSIONES DEL PLAN DE DESARROLLO 2020-2023, SALVEMOS JUNTOS A CARTAGENA ¡POR UNA CARTAGENA LIBRE Y RESILIENTE!”.</a:t>
            </a:r>
          </a:p>
          <a:p>
            <a:pPr marL="0" lvl="0" indent="0" algn="l">
              <a:spcBef>
                <a:spcPct val="0"/>
              </a:spcBef>
            </a:pPr>
            <a:endParaRPr lang="es-MX" sz="3200" dirty="0">
              <a:latin typeface="Poppins Medium Bold"/>
            </a:endParaRPr>
          </a:p>
          <a:p>
            <a:r>
              <a:rPr lang="es-CO" dirty="0">
                <a:solidFill>
                  <a:schemeClr val="bg1"/>
                </a:solidFill>
                <a:latin typeface="Arial Rounded MT Bold" panose="020F0704030504030204" pitchFamily="34" charset="77"/>
              </a:rPr>
              <a:t>Participacion en calidad de Ponente: Carolina Lozano Benitorevollo (Coordinadora).</a:t>
            </a:r>
          </a:p>
          <a:p>
            <a:pPr algn="r"/>
            <a:r>
              <a:rPr lang="es-CO" dirty="0">
                <a:solidFill>
                  <a:schemeClr val="bg1"/>
                </a:solidFill>
                <a:latin typeface="Arial Rounded MT Bold" panose="020F0704030504030204" pitchFamily="34" charset="77"/>
              </a:rPr>
              <a:t>			</a:t>
            </a:r>
          </a:p>
          <a:p>
            <a:r>
              <a:rPr lang="es-MX" dirty="0">
                <a:solidFill>
                  <a:schemeClr val="bg1"/>
                </a:solidFill>
                <a:latin typeface="Arial Rounded MT Bold" panose="020F0704030504030204" pitchFamily="34" charset="77"/>
              </a:rPr>
              <a:t>Nota: Negado en Primer Debate.</a:t>
            </a:r>
            <a:endParaRPr lang="en-US" sz="3200" dirty="0">
              <a:latin typeface="Poppins Medium Bold"/>
            </a:endParaRP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Rectángulo 11">
            <a:extLst>
              <a:ext uri="{FF2B5EF4-FFF2-40B4-BE49-F238E27FC236}">
                <a16:creationId xmlns:a16="http://schemas.microsoft.com/office/drawing/2014/main" id="{136F3B3C-6418-4B7A-BCBE-D486F35FD807}"/>
              </a:ext>
            </a:extLst>
          </p:cNvPr>
          <p:cNvSpPr/>
          <p:nvPr/>
        </p:nvSpPr>
        <p:spPr>
          <a:xfrm>
            <a:off x="14992853" y="8080779"/>
            <a:ext cx="3059686" cy="1714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1" name="Imagen 10">
            <a:extLst>
              <a:ext uri="{FF2B5EF4-FFF2-40B4-BE49-F238E27FC236}">
                <a16:creationId xmlns:a16="http://schemas.microsoft.com/office/drawing/2014/main" id="{589C3EF0-0CC7-4FDE-8A41-156942669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27296" y="8189574"/>
            <a:ext cx="2590800" cy="1554480"/>
          </a:xfrm>
          <a:prstGeom prst="rect">
            <a:avLst/>
          </a:prstGeom>
        </p:spPr>
      </p:pic>
    </p:spTree>
    <p:extLst>
      <p:ext uri="{BB962C8B-B14F-4D97-AF65-F5344CB8AC3E}">
        <p14:creationId xmlns:p14="http://schemas.microsoft.com/office/powerpoint/2010/main" val="2600425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p:spPr>
        </p:sp>
      </p:grpSp>
      <p:sp>
        <p:nvSpPr>
          <p:cNvPr id="5" name="TextBox 5"/>
          <p:cNvSpPr txBox="1"/>
          <p:nvPr/>
        </p:nvSpPr>
        <p:spPr>
          <a:xfrm>
            <a:off x="3771450" y="509888"/>
            <a:ext cx="9316315" cy="2462213"/>
          </a:xfrm>
          <a:prstGeom prst="rect">
            <a:avLst/>
          </a:prstGeom>
        </p:spPr>
        <p:txBody>
          <a:bodyPr wrap="square" lIns="0" tIns="0" rIns="0" bIns="0" rtlCol="0" anchor="t">
            <a:spAutoFit/>
          </a:bodyPr>
          <a:lstStyle/>
          <a:p>
            <a:pPr marL="0" lvl="0" indent="0" algn="ctr">
              <a:lnSpc>
                <a:spcPts val="9600"/>
              </a:lnSpc>
              <a:spcBef>
                <a:spcPct val="0"/>
              </a:spcBef>
            </a:pPr>
            <a:r>
              <a:rPr lang="en-US" sz="7200" dirty="0">
                <a:latin typeface="Poppins Medium"/>
              </a:rPr>
              <a:t>PROYECTO DE ACUERDO No. 115</a:t>
            </a:r>
          </a:p>
        </p:txBody>
      </p:sp>
      <p:sp>
        <p:nvSpPr>
          <p:cNvPr id="6" name="TextBox 6"/>
          <p:cNvSpPr txBox="1"/>
          <p:nvPr/>
        </p:nvSpPr>
        <p:spPr>
          <a:xfrm>
            <a:off x="1468334" y="4075978"/>
            <a:ext cx="14342161" cy="4185761"/>
          </a:xfrm>
          <a:prstGeom prst="rect">
            <a:avLst/>
          </a:prstGeom>
        </p:spPr>
        <p:txBody>
          <a:bodyPr wrap="square" lIns="0" tIns="0" rIns="0" bIns="0" rtlCol="0" anchor="t">
            <a:spAutoFit/>
          </a:bodyPr>
          <a:lstStyle/>
          <a:p>
            <a:pPr marL="0" lvl="0" indent="0" algn="ctr">
              <a:spcBef>
                <a:spcPct val="0"/>
              </a:spcBef>
            </a:pPr>
            <a:r>
              <a:rPr lang="es-MX" sz="4000" dirty="0">
                <a:latin typeface="Poppins Medium Bold"/>
              </a:rPr>
              <a:t>“POR MEDIO DEL CUAL SE AUTORIZA LA ASUNCIÓN DE COMPROMISOS DE VIGENCIAS FUTURAS ORDINARIAS CON CARGO AL PRESUPUESTO DE LA VIGENCIA FISCAL 2021-2022, Y SE DICTAN OTRAS DISPOSICIONES”</a:t>
            </a:r>
          </a:p>
          <a:p>
            <a:pPr marL="0" lvl="0" indent="0" algn="l">
              <a:spcBef>
                <a:spcPct val="0"/>
              </a:spcBef>
            </a:pPr>
            <a:endParaRPr lang="es-MX" sz="4000" dirty="0">
              <a:latin typeface="Poppins Medium Bold"/>
            </a:endParaRPr>
          </a:p>
          <a:p>
            <a:r>
              <a:rPr lang="es-CO" dirty="0">
                <a:solidFill>
                  <a:schemeClr val="bg1"/>
                </a:solidFill>
                <a:latin typeface="Arial Rounded MT Bold" panose="020F0704030504030204" pitchFamily="34" charset="77"/>
              </a:rPr>
              <a:t>Participacion en calidad de Ponente: Carolina Lozano Benitorevollo y Liliana Suarez Betancourt (Coordinadora).</a:t>
            </a:r>
          </a:p>
          <a:p>
            <a:pPr algn="r"/>
            <a:r>
              <a:rPr lang="es-CO" dirty="0">
                <a:solidFill>
                  <a:schemeClr val="bg1"/>
                </a:solidFill>
                <a:latin typeface="Arial Rounded MT Bold" panose="020F0704030504030204" pitchFamily="34" charset="77"/>
              </a:rPr>
              <a:t>			</a:t>
            </a:r>
          </a:p>
          <a:p>
            <a:r>
              <a:rPr lang="es-MX" dirty="0">
                <a:solidFill>
                  <a:schemeClr val="bg1"/>
                </a:solidFill>
                <a:latin typeface="Arial Rounded MT Bold" panose="020F0704030504030204" pitchFamily="34" charset="77"/>
              </a:rPr>
              <a:t>Nota: Aprobado en Primer Debate </a:t>
            </a:r>
            <a:endParaRPr lang="es-MX" dirty="0">
              <a:latin typeface="Poppins Medium Bold"/>
            </a:endParaRPr>
          </a:p>
          <a:p>
            <a:pPr marL="0" lvl="0" indent="0" algn="l">
              <a:spcBef>
                <a:spcPct val="0"/>
              </a:spcBef>
            </a:pPr>
            <a:endParaRPr lang="en-US" dirty="0">
              <a:latin typeface="Poppins Medium Bold"/>
            </a:endParaRP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Rectángulo 11">
            <a:extLst>
              <a:ext uri="{FF2B5EF4-FFF2-40B4-BE49-F238E27FC236}">
                <a16:creationId xmlns:a16="http://schemas.microsoft.com/office/drawing/2014/main" id="{136F3B3C-6418-4B7A-BCBE-D486F35FD807}"/>
              </a:ext>
            </a:extLst>
          </p:cNvPr>
          <p:cNvSpPr/>
          <p:nvPr/>
        </p:nvSpPr>
        <p:spPr>
          <a:xfrm>
            <a:off x="14992853" y="8080779"/>
            <a:ext cx="3059686" cy="1714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1" name="Imagen 10">
            <a:extLst>
              <a:ext uri="{FF2B5EF4-FFF2-40B4-BE49-F238E27FC236}">
                <a16:creationId xmlns:a16="http://schemas.microsoft.com/office/drawing/2014/main" id="{589C3EF0-0CC7-4FDE-8A41-156942669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27296" y="8189574"/>
            <a:ext cx="2590800" cy="1554480"/>
          </a:xfrm>
          <a:prstGeom prst="rect">
            <a:avLst/>
          </a:prstGeom>
        </p:spPr>
      </p:pic>
    </p:spTree>
    <p:extLst>
      <p:ext uri="{BB962C8B-B14F-4D97-AF65-F5344CB8AC3E}">
        <p14:creationId xmlns:p14="http://schemas.microsoft.com/office/powerpoint/2010/main" val="398700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D05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44019"/>
            <a:ext cx="1930153" cy="1930153"/>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98C4A"/>
            </a:solidFill>
          </p:spPr>
        </p:sp>
      </p:grpSp>
      <p:sp>
        <p:nvSpPr>
          <p:cNvPr id="5" name="TextBox 5"/>
          <p:cNvSpPr txBox="1"/>
          <p:nvPr/>
        </p:nvSpPr>
        <p:spPr>
          <a:xfrm>
            <a:off x="2209800" y="3773645"/>
            <a:ext cx="13411200" cy="3062377"/>
          </a:xfrm>
          <a:prstGeom prst="rect">
            <a:avLst/>
          </a:prstGeom>
        </p:spPr>
        <p:txBody>
          <a:bodyPr wrap="square" lIns="0" tIns="0" rIns="0" bIns="0" rtlCol="0" anchor="t">
            <a:spAutoFit/>
          </a:bodyPr>
          <a:lstStyle/>
          <a:p>
            <a:pPr marL="0" lvl="0" indent="0" algn="ctr">
              <a:spcBef>
                <a:spcPct val="0"/>
              </a:spcBef>
            </a:pPr>
            <a:r>
              <a:rPr lang="en-US" sz="19900" dirty="0">
                <a:solidFill>
                  <a:srgbClr val="FFFFFF"/>
                </a:solidFill>
                <a:latin typeface="Poppins Medium"/>
              </a:rPr>
              <a:t>GRACIAS</a:t>
            </a:r>
            <a:endParaRPr lang="en-US" sz="16600" dirty="0">
              <a:solidFill>
                <a:srgbClr val="FFFFFF"/>
              </a:solidFill>
              <a:latin typeface="Poppins Medium"/>
            </a:endParaRPr>
          </a:p>
        </p:txBody>
      </p:sp>
      <p:grpSp>
        <p:nvGrpSpPr>
          <p:cNvPr id="7" name="Group 7"/>
          <p:cNvGrpSpPr/>
          <p:nvPr/>
        </p:nvGrpSpPr>
        <p:grpSpPr>
          <a:xfrm>
            <a:off x="14515095" y="373848"/>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sp>
        <p:nvSpPr>
          <p:cNvPr id="12" name="Rectángulo 11">
            <a:extLst>
              <a:ext uri="{FF2B5EF4-FFF2-40B4-BE49-F238E27FC236}">
                <a16:creationId xmlns:a16="http://schemas.microsoft.com/office/drawing/2014/main" id="{C8F52DAE-F019-454D-9FC8-BA4320D48CF3}"/>
              </a:ext>
            </a:extLst>
          </p:cNvPr>
          <p:cNvSpPr/>
          <p:nvPr/>
        </p:nvSpPr>
        <p:spPr>
          <a:xfrm>
            <a:off x="14534145" y="7787039"/>
            <a:ext cx="3059686" cy="1714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pic>
        <p:nvPicPr>
          <p:cNvPr id="11" name="Imagen 10">
            <a:extLst>
              <a:ext uri="{FF2B5EF4-FFF2-40B4-BE49-F238E27FC236}">
                <a16:creationId xmlns:a16="http://schemas.microsoft.com/office/drawing/2014/main" id="{484BEB8F-9ECD-4914-8ADD-0A0456015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06600" y="7821860"/>
            <a:ext cx="2590800" cy="1554480"/>
          </a:xfrm>
          <a:prstGeom prst="rect">
            <a:avLst/>
          </a:prstGeom>
        </p:spPr>
      </p:pic>
    </p:spTree>
    <p:extLst>
      <p:ext uri="{BB962C8B-B14F-4D97-AF65-F5344CB8AC3E}">
        <p14:creationId xmlns:p14="http://schemas.microsoft.com/office/powerpoint/2010/main" val="3647199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361079"/>
            <a:ext cx="2010094" cy="2010094"/>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4831503" y="1261529"/>
            <a:ext cx="6218910" cy="626390"/>
          </a:xfrm>
          <a:prstGeom prst="rect">
            <a:avLst/>
          </a:prstGeom>
        </p:spPr>
        <p:txBody>
          <a:bodyPr lIns="0" tIns="0" rIns="0" bIns="0" rtlCol="0" anchor="t">
            <a:spAutoFit/>
          </a:bodyPr>
          <a:lstStyle/>
          <a:p>
            <a:pPr algn="ctr">
              <a:lnSpc>
                <a:spcPct val="107000"/>
              </a:lnSpc>
              <a:spcAft>
                <a:spcPts val="800"/>
              </a:spcAft>
            </a:pPr>
            <a:r>
              <a:rPr lang="es-CO" sz="4000" b="1" dirty="0">
                <a:effectLst/>
                <a:latin typeface="Bookman Old Style" panose="02050604050505020204" pitchFamily="18" charset="0"/>
                <a:ea typeface="Calibri" panose="020F0502020204030204" pitchFamily="34" charset="0"/>
                <a:cs typeface="Times New Roman" panose="02020603050405020304" pitchFamily="18" charset="0"/>
              </a:rPr>
              <a:t>PROPOSICIÓN No. 070</a:t>
            </a:r>
            <a:endParaRPr lang="es-CO"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6"/>
          <p:cNvSpPr txBox="1"/>
          <p:nvPr/>
        </p:nvSpPr>
        <p:spPr>
          <a:xfrm>
            <a:off x="1839455" y="2464564"/>
            <a:ext cx="12486145" cy="7199087"/>
          </a:xfrm>
          <a:prstGeom prst="rect">
            <a:avLst/>
          </a:prstGeom>
        </p:spPr>
        <p:txBody>
          <a:bodyPr wrap="square" lIns="0" tIns="0" rIns="0" bIns="0" rtlCol="0" anchor="t">
            <a:spAutoFit/>
          </a:bodyPr>
          <a:lstStyle/>
          <a:p>
            <a:pPr algn="just">
              <a:lnSpc>
                <a:spcPct val="107000"/>
              </a:lnSpc>
              <a:spcAft>
                <a:spcPts val="800"/>
              </a:spcAft>
            </a:pPr>
            <a:r>
              <a:rPr lang="es-CO" sz="2200" dirty="0">
                <a:effectLst/>
                <a:latin typeface="Bookman Old Style" panose="02050604050505020204" pitchFamily="18" charset="0"/>
                <a:ea typeface="Calibri" panose="020F0502020204030204" pitchFamily="34" charset="0"/>
                <a:cs typeface="Arial" panose="020B0604020202020204" pitchFamily="34" charset="0"/>
              </a:rPr>
              <a:t>El Concejo Distrital de Cartagena propuso adicionar a la </a:t>
            </a:r>
            <a:r>
              <a:rPr lang="es-CO" sz="2200" b="1" dirty="0">
                <a:effectLst/>
                <a:latin typeface="Bookman Old Style" panose="02050604050505020204" pitchFamily="18" charset="0"/>
                <a:ea typeface="Calibri" panose="020F0502020204030204" pitchFamily="34" charset="0"/>
                <a:cs typeface="Arial" panose="020B0604020202020204" pitchFamily="34" charset="0"/>
              </a:rPr>
              <a:t>PROPOSICIÓN No. 067</a:t>
            </a:r>
            <a:r>
              <a:rPr lang="es-CO" sz="2200" dirty="0">
                <a:effectLst/>
                <a:latin typeface="Bookman Old Style" panose="02050604050505020204" pitchFamily="18" charset="0"/>
                <a:ea typeface="Calibri" panose="020F0502020204030204" pitchFamily="34" charset="0"/>
                <a:cs typeface="Arial" panose="020B0604020202020204" pitchFamily="34" charset="0"/>
              </a:rPr>
              <a:t> en el sentido de incluir el siguiente cuestionario: </a:t>
            </a:r>
            <a:endParaRPr lang="es-CO"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2200" dirty="0">
                <a:effectLst/>
                <a:latin typeface="Bookman Old Style" panose="02050604050505020204" pitchFamily="18" charset="0"/>
                <a:ea typeface="Calibri" panose="020F0502020204030204" pitchFamily="34" charset="0"/>
                <a:cs typeface="Arial" panose="020B0604020202020204" pitchFamily="34" charset="0"/>
              </a:rPr>
              <a:t> </a:t>
            </a:r>
            <a:r>
              <a:rPr lang="es-CO" sz="2200" b="1" dirty="0">
                <a:effectLst/>
                <a:latin typeface="Bookman Old Style" panose="02050604050505020204" pitchFamily="18" charset="0"/>
                <a:ea typeface="Calibri" panose="020F0502020204030204" pitchFamily="34" charset="0"/>
                <a:cs typeface="Arial" panose="020B0604020202020204" pitchFamily="34" charset="0"/>
              </a:rPr>
              <a:t>1.-</a:t>
            </a:r>
            <a:r>
              <a:rPr lang="es-CO" sz="2200" dirty="0">
                <a:effectLst/>
                <a:latin typeface="Bookman Old Style" panose="02050604050505020204" pitchFamily="18" charset="0"/>
                <a:ea typeface="Calibri" panose="020F0502020204030204" pitchFamily="34" charset="0"/>
                <a:cs typeface="Arial" panose="020B0604020202020204" pitchFamily="34" charset="0"/>
              </a:rPr>
              <a:t> Enviarnos informe mensualizado desde enero de 2020 hasta junio 30 de todos los conceptos que se reciben en el DATT, aprobado del Acuerdo 018 del 18 de diciembre de 2020, por: </a:t>
            </a:r>
            <a:endParaRPr lang="es-CO"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2200" dirty="0">
                <a:effectLst/>
                <a:latin typeface="Bookman Old Style" panose="02050604050505020204" pitchFamily="18" charset="0"/>
                <a:ea typeface="Calibri" panose="020F0502020204030204" pitchFamily="34" charset="0"/>
                <a:cs typeface="Arial" panose="020B0604020202020204" pitchFamily="34" charset="0"/>
              </a:rPr>
              <a:t> Servicio de tránsito y Transporte</a:t>
            </a:r>
            <a:endParaRPr lang="es-CO"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mj-lt"/>
              <a:buAutoNum type="arabicPeriod"/>
            </a:pPr>
            <a:r>
              <a:rPr lang="es-CO" sz="2200" dirty="0">
                <a:effectLst/>
                <a:latin typeface="Bookman Old Style" panose="02050604050505020204" pitchFamily="18" charset="0"/>
                <a:ea typeface="Calibri" panose="020F0502020204030204" pitchFamily="34" charset="0"/>
                <a:cs typeface="Arial" panose="020B0604020202020204" pitchFamily="34" charset="0"/>
              </a:rPr>
              <a:t>Tasa para la sostenibilidad del run</a:t>
            </a:r>
            <a:endParaRPr lang="es-CO"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mj-lt"/>
              <a:buAutoNum type="arabicPeriod"/>
            </a:pPr>
            <a:r>
              <a:rPr lang="es-CO" sz="2200" dirty="0">
                <a:effectLst/>
                <a:latin typeface="Bookman Old Style" panose="02050604050505020204" pitchFamily="18" charset="0"/>
                <a:ea typeface="Calibri" panose="020F0502020204030204" pitchFamily="34" charset="0"/>
                <a:cs typeface="Arial" panose="020B0604020202020204" pitchFamily="34" charset="0"/>
              </a:rPr>
              <a:t>Multas de Tránsito y Transporte</a:t>
            </a:r>
            <a:endParaRPr lang="es-CO"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mj-lt"/>
              <a:buAutoNum type="arabicPeriod"/>
            </a:pPr>
            <a:r>
              <a:rPr lang="es-CO" sz="2200" dirty="0">
                <a:effectLst/>
                <a:latin typeface="Bookman Old Style" panose="02050604050505020204" pitchFamily="18" charset="0"/>
                <a:ea typeface="Calibri" panose="020F0502020204030204" pitchFamily="34" charset="0"/>
                <a:cs typeface="Arial" panose="020B0604020202020204" pitchFamily="34" charset="0"/>
              </a:rPr>
              <a:t>Impuesto de vehículos automotor</a:t>
            </a:r>
            <a:endParaRPr lang="es-CO"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mj-lt"/>
              <a:buAutoNum type="arabicPeriod"/>
            </a:pPr>
            <a:r>
              <a:rPr lang="es-CO" sz="2200" dirty="0">
                <a:effectLst/>
                <a:latin typeface="Bookman Old Style" panose="02050604050505020204" pitchFamily="18" charset="0"/>
                <a:ea typeface="Calibri" panose="020F0502020204030204" pitchFamily="34" charset="0"/>
                <a:cs typeface="Arial" panose="020B0604020202020204" pitchFamily="34" charset="0"/>
              </a:rPr>
              <a:t>Intereses de mora</a:t>
            </a:r>
            <a:endParaRPr lang="es-CO"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mj-lt"/>
              <a:buAutoNum type="arabicPeriod"/>
            </a:pPr>
            <a:r>
              <a:rPr lang="es-CO" sz="2200" dirty="0">
                <a:effectLst/>
                <a:latin typeface="Bookman Old Style" panose="02050604050505020204" pitchFamily="18" charset="0"/>
                <a:ea typeface="Calibri" panose="020F0502020204030204" pitchFamily="34" charset="0"/>
                <a:cs typeface="Arial" panose="020B0604020202020204" pitchFamily="34" charset="0"/>
              </a:rPr>
              <a:t>Participación de sanciones del impuesto sobre vehículo automotor</a:t>
            </a:r>
            <a:endParaRPr lang="es-CO"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mj-lt"/>
              <a:buAutoNum type="arabicPeriod"/>
            </a:pPr>
            <a:r>
              <a:rPr lang="es-CO" sz="2200" dirty="0">
                <a:effectLst/>
                <a:latin typeface="Bookman Old Style" panose="02050604050505020204" pitchFamily="18" charset="0"/>
                <a:ea typeface="Calibri" panose="020F0502020204030204" pitchFamily="34" charset="0"/>
                <a:cs typeface="Arial" panose="020B0604020202020204" pitchFamily="34" charset="0"/>
              </a:rPr>
              <a:t>Participación de intereses de mora sobre vehículo automotor</a:t>
            </a:r>
            <a:endParaRPr lang="es-CO"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mj-lt"/>
              <a:buAutoNum type="arabicPeriod"/>
            </a:pPr>
            <a:r>
              <a:rPr lang="es-CO" sz="2200" dirty="0">
                <a:effectLst/>
                <a:latin typeface="Bookman Old Style" panose="02050604050505020204" pitchFamily="18" charset="0"/>
                <a:ea typeface="Calibri" panose="020F0502020204030204" pitchFamily="34" charset="0"/>
                <a:cs typeface="Arial" panose="020B0604020202020204" pitchFamily="34" charset="0"/>
              </a:rPr>
              <a:t>Rendimiento Financieros</a:t>
            </a:r>
            <a:endParaRPr lang="es-CO"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mj-lt"/>
              <a:buAutoNum type="arabicPeriod"/>
            </a:pPr>
            <a:r>
              <a:rPr lang="es-CO" sz="2200" dirty="0">
                <a:effectLst/>
                <a:latin typeface="Bookman Old Style" panose="02050604050505020204" pitchFamily="18" charset="0"/>
                <a:ea typeface="Calibri" panose="020F0502020204030204" pitchFamily="34" charset="0"/>
                <a:cs typeface="Arial" panose="020B0604020202020204" pitchFamily="34" charset="0"/>
              </a:rPr>
              <a:t>Servicio de Grúas y Patio</a:t>
            </a:r>
            <a:endParaRPr lang="es-CO"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2200" b="1" dirty="0">
                <a:effectLst/>
                <a:latin typeface="Bookman Old Style" panose="02050604050505020204" pitchFamily="18" charset="0"/>
                <a:ea typeface="Calibri" panose="020F0502020204030204" pitchFamily="34" charset="0"/>
                <a:cs typeface="Arial" panose="020B0604020202020204" pitchFamily="34" charset="0"/>
              </a:rPr>
              <a:t>2.</a:t>
            </a:r>
            <a:r>
              <a:rPr lang="es-CO" sz="2200" dirty="0">
                <a:effectLst/>
                <a:latin typeface="Bookman Old Style" panose="02050604050505020204" pitchFamily="18" charset="0"/>
                <a:ea typeface="Calibri" panose="020F0502020204030204" pitchFamily="34" charset="0"/>
                <a:cs typeface="Arial" panose="020B0604020202020204" pitchFamily="34" charset="0"/>
              </a:rPr>
              <a:t>-Enviarnos la ejecución presupuestal, el gasto de funcionamiento versus el recaudo de la fuente, especialmente todo lo relacionado con los servicios asociados a la nómina y servicios personales indirectos.</a:t>
            </a:r>
            <a:r>
              <a:rPr lang="es-CO" sz="11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2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a:extLst>
              <a:ext uri="{FF2B5EF4-FFF2-40B4-BE49-F238E27FC236}">
                <a16:creationId xmlns:a16="http://schemas.microsoft.com/office/drawing/2014/main" id="{17E1B369-5919-4619-9D34-84D8B2677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70336" y="8244372"/>
            <a:ext cx="2590800" cy="1554480"/>
          </a:xfrm>
          <a:prstGeom prst="rect">
            <a:avLst/>
          </a:prstGeom>
        </p:spPr>
      </p:pic>
      <p:sp>
        <p:nvSpPr>
          <p:cNvPr id="11" name="Rectángulo 10">
            <a:extLst>
              <a:ext uri="{FF2B5EF4-FFF2-40B4-BE49-F238E27FC236}">
                <a16:creationId xmlns:a16="http://schemas.microsoft.com/office/drawing/2014/main" id="{5D63C268-402A-B646-A917-E97547AAF729}"/>
              </a:ext>
            </a:extLst>
          </p:cNvPr>
          <p:cNvSpPr/>
          <p:nvPr/>
        </p:nvSpPr>
        <p:spPr>
          <a:xfrm>
            <a:off x="6478413" y="8921333"/>
            <a:ext cx="9144000" cy="646331"/>
          </a:xfrm>
          <a:prstGeom prst="rect">
            <a:avLst/>
          </a:prstGeom>
        </p:spPr>
        <p:txBody>
          <a:bodyPr>
            <a:spAutoFit/>
          </a:bodyPr>
          <a:lstStyle/>
          <a:p>
            <a:pPr algn="just"/>
            <a:r>
              <a:rPr lang="es-CO" dirty="0"/>
              <a:t>Presentado por: 	Fernando Niño Mendoza y adicionada por Carolina Lozano Benitorevollo 		(entre otros concejales).</a:t>
            </a:r>
          </a:p>
        </p:txBody>
      </p:sp>
    </p:spTree>
    <p:extLst>
      <p:ext uri="{BB962C8B-B14F-4D97-AF65-F5344CB8AC3E}">
        <p14:creationId xmlns:p14="http://schemas.microsoft.com/office/powerpoint/2010/main" val="1473997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361079"/>
            <a:ext cx="2010094" cy="2010094"/>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4831503" y="1261529"/>
            <a:ext cx="6218910" cy="626390"/>
          </a:xfrm>
          <a:prstGeom prst="rect">
            <a:avLst/>
          </a:prstGeom>
        </p:spPr>
        <p:txBody>
          <a:bodyPr lIns="0" tIns="0" rIns="0" bIns="0" rtlCol="0" anchor="t">
            <a:spAutoFit/>
          </a:bodyPr>
          <a:lstStyle/>
          <a:p>
            <a:pPr algn="ctr">
              <a:lnSpc>
                <a:spcPct val="107000"/>
              </a:lnSpc>
              <a:spcAft>
                <a:spcPts val="800"/>
              </a:spcAft>
            </a:pPr>
            <a:r>
              <a:rPr lang="es-CO" sz="4000" b="1" dirty="0">
                <a:effectLst/>
                <a:latin typeface="Bookman Old Style" panose="02050604050505020204" pitchFamily="18" charset="0"/>
                <a:ea typeface="Calibri" panose="020F0502020204030204" pitchFamily="34" charset="0"/>
                <a:cs typeface="Times New Roman" panose="02020603050405020304" pitchFamily="18" charset="0"/>
              </a:rPr>
              <a:t>PROPOSICIÓN No. 075</a:t>
            </a:r>
            <a:endParaRPr lang="es-CO"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6"/>
          <p:cNvSpPr txBox="1"/>
          <p:nvPr/>
        </p:nvSpPr>
        <p:spPr>
          <a:xfrm>
            <a:off x="1839455" y="2628900"/>
            <a:ext cx="12486145" cy="6758197"/>
          </a:xfrm>
          <a:prstGeom prst="rect">
            <a:avLst/>
          </a:prstGeom>
        </p:spPr>
        <p:txBody>
          <a:bodyPr wrap="square" lIns="0" tIns="0" rIns="0" bIns="0" rtlCol="0" anchor="t">
            <a:spAutoFit/>
          </a:bodyPr>
          <a:lstStyle/>
          <a:p>
            <a:pPr algn="just">
              <a:lnSpc>
                <a:spcPct val="107000"/>
              </a:lnSpc>
              <a:spcAft>
                <a:spcPts val="800"/>
              </a:spcAft>
            </a:pPr>
            <a:r>
              <a:rPr lang="es-CO" sz="2200" dirty="0">
                <a:effectLst/>
                <a:latin typeface="Bookman Old Style" panose="02050604050505020204" pitchFamily="18" charset="0"/>
                <a:ea typeface="Calibri" panose="020F0502020204030204" pitchFamily="34" charset="0"/>
                <a:cs typeface="Arial" panose="020B0604020202020204" pitchFamily="34" charset="0"/>
              </a:rPr>
              <a:t>Se propuso a la Honorable Plenaria del Concejo Distrital de Cartagena de Indias sumarse a la Conmemoración del Día Nacional de la Libertad Religiosa y de Cultos en Colombia, declarado en el año 2016 por el Ministerio del Interior mediante el Decreto 1079.</a:t>
            </a:r>
            <a:endParaRPr lang="es-CO"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2200" dirty="0">
                <a:effectLst/>
                <a:latin typeface="Bookman Old Style" panose="02050604050505020204" pitchFamily="18" charset="0"/>
                <a:ea typeface="Calibri" panose="020F0502020204030204" pitchFamily="34" charset="0"/>
                <a:cs typeface="Arial" panose="020B0604020202020204" pitchFamily="34" charset="0"/>
              </a:rPr>
              <a:t>El objetivo de esta fecha, es que por medio de la articulación del Gobierno Nacional, a través del Ministerio del Interior, las entidades territoriales, las iglesias, confesiones, denominaciones, comunidades religiosas, Federaciones, Confederaciones y Asociaciones sociales religiosas, se realicen actos conmemorativos de difusión y socialización sobre el respeto e igualdad de religiones y cultos; permitiendo el diálogo y debate, en todos los ámbitos de la vida social, cultural y política, con el fin de garantizar el ejercicio de la libertad religiosa y de cultos en el territorio nacional.</a:t>
            </a:r>
            <a:endParaRPr lang="es-CO"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2200" dirty="0">
                <a:effectLst/>
                <a:latin typeface="Bookman Old Style" panose="02050604050505020204" pitchFamily="18" charset="0"/>
                <a:ea typeface="Calibri" panose="020F0502020204030204" pitchFamily="34" charset="0"/>
                <a:cs typeface="Arial" panose="020B0604020202020204" pitchFamily="34" charset="0"/>
              </a:rPr>
              <a:t>Es por ello que, propusimos realizar una sesión exclusiva para esta conmemoración e invitar en fecha y hora que designe la Mesa Directiva del Concejo Distrital, a:</a:t>
            </a:r>
            <a:endParaRPr lang="es-CO"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Tx/>
              <a:buChar char="-"/>
            </a:pPr>
            <a:r>
              <a:rPr lang="es-CO" sz="2200" dirty="0">
                <a:effectLst/>
                <a:latin typeface="Bookman Old Style" panose="02050604050505020204" pitchFamily="18" charset="0"/>
                <a:ea typeface="Calibri" panose="020F0502020204030204" pitchFamily="34" charset="0"/>
                <a:cs typeface="Arial" panose="020B0604020202020204" pitchFamily="34" charset="0"/>
              </a:rPr>
              <a:t>Representantes y/o líderes religiosos de diversos sectores como lo son: Cristianos, Católicos, Musulmanes, Judíos, Mormones, Adventistas, entre otros.</a:t>
            </a:r>
          </a:p>
          <a:p>
            <a:pPr marL="342900" indent="-342900" algn="just">
              <a:lnSpc>
                <a:spcPct val="107000"/>
              </a:lnSpc>
              <a:spcAft>
                <a:spcPts val="800"/>
              </a:spcAft>
              <a:buFontTx/>
              <a:buChar char="-"/>
            </a:pPr>
            <a:endParaRPr lang="es-CO" sz="2200" dirty="0">
              <a:latin typeface="Bookman Old Style" panose="02050604050505020204" pitchFamily="18" charset="0"/>
              <a:ea typeface="Calibri" panose="020F0502020204030204" pitchFamily="34" charset="0"/>
              <a:cs typeface="Arial" panose="020B0604020202020204" pitchFamily="34" charset="0"/>
            </a:endParaRPr>
          </a:p>
          <a:p>
            <a:pPr algn="just">
              <a:lnSpc>
                <a:spcPct val="107000"/>
              </a:lnSpc>
              <a:spcAft>
                <a:spcPts val="800"/>
              </a:spcAft>
            </a:pPr>
            <a:endParaRPr lang="es-CO" sz="2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pPr>
            <a:endParaRPr lang="es-CO" sz="2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a:extLst>
              <a:ext uri="{FF2B5EF4-FFF2-40B4-BE49-F238E27FC236}">
                <a16:creationId xmlns:a16="http://schemas.microsoft.com/office/drawing/2014/main" id="{17E1B369-5919-4619-9D34-84D8B2677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70336" y="8244372"/>
            <a:ext cx="2590800" cy="1554480"/>
          </a:xfrm>
          <a:prstGeom prst="rect">
            <a:avLst/>
          </a:prstGeom>
        </p:spPr>
      </p:pic>
      <p:sp>
        <p:nvSpPr>
          <p:cNvPr id="13" name="Rectángulo 12">
            <a:extLst>
              <a:ext uri="{FF2B5EF4-FFF2-40B4-BE49-F238E27FC236}">
                <a16:creationId xmlns:a16="http://schemas.microsoft.com/office/drawing/2014/main" id="{C974AB9C-F5E9-B34F-9DA7-0C01BF3CE7F9}"/>
              </a:ext>
            </a:extLst>
          </p:cNvPr>
          <p:cNvSpPr/>
          <p:nvPr/>
        </p:nvSpPr>
        <p:spPr>
          <a:xfrm>
            <a:off x="5653968" y="8091894"/>
            <a:ext cx="9144000" cy="774507"/>
          </a:xfrm>
          <a:prstGeom prst="rect">
            <a:avLst/>
          </a:prstGeom>
        </p:spPr>
        <p:txBody>
          <a:bodyPr>
            <a:spAutoFit/>
          </a:bodyPr>
          <a:lstStyle/>
          <a:p>
            <a:pPr algn="just">
              <a:lnSpc>
                <a:spcPct val="107000"/>
              </a:lnSpc>
              <a:spcAft>
                <a:spcPts val="800"/>
              </a:spcAft>
            </a:pPr>
            <a:r>
              <a:rPr lang="es-CO" dirty="0"/>
              <a:t>Iniciativa de la concejal Claudia Arboleda.</a:t>
            </a:r>
          </a:p>
          <a:p>
            <a:pPr algn="just">
              <a:lnSpc>
                <a:spcPct val="107000"/>
              </a:lnSpc>
              <a:spcAft>
                <a:spcPts val="800"/>
              </a:spcAft>
            </a:pPr>
            <a:r>
              <a:rPr lang="es-CO" dirty="0"/>
              <a:t>Firmada por: Laureano Curi Zapata y Carolina Lozano Benitorevollo (entre otros concejales).</a:t>
            </a:r>
          </a:p>
        </p:txBody>
      </p:sp>
    </p:spTree>
    <p:extLst>
      <p:ext uri="{BB962C8B-B14F-4D97-AF65-F5344CB8AC3E}">
        <p14:creationId xmlns:p14="http://schemas.microsoft.com/office/powerpoint/2010/main" val="2788969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361079"/>
            <a:ext cx="2010094" cy="2010094"/>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4831503" y="1261529"/>
            <a:ext cx="6218910" cy="626390"/>
          </a:xfrm>
          <a:prstGeom prst="rect">
            <a:avLst/>
          </a:prstGeom>
        </p:spPr>
        <p:txBody>
          <a:bodyPr lIns="0" tIns="0" rIns="0" bIns="0" rtlCol="0" anchor="t">
            <a:spAutoFit/>
          </a:bodyPr>
          <a:lstStyle/>
          <a:p>
            <a:pPr algn="ctr">
              <a:lnSpc>
                <a:spcPct val="107000"/>
              </a:lnSpc>
              <a:spcAft>
                <a:spcPts val="800"/>
              </a:spcAft>
            </a:pPr>
            <a:r>
              <a:rPr lang="es-CO" sz="4000" b="1" dirty="0">
                <a:effectLst/>
                <a:latin typeface="Bookman Old Style" panose="02050604050505020204" pitchFamily="18" charset="0"/>
                <a:ea typeface="Calibri" panose="020F0502020204030204" pitchFamily="34" charset="0"/>
                <a:cs typeface="Times New Roman" panose="02020603050405020304" pitchFamily="18" charset="0"/>
              </a:rPr>
              <a:t>PROPOSICIÓN No. 086</a:t>
            </a:r>
            <a:endParaRPr lang="es-CO"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6"/>
          <p:cNvSpPr txBox="1"/>
          <p:nvPr/>
        </p:nvSpPr>
        <p:spPr>
          <a:xfrm>
            <a:off x="2033747" y="3197927"/>
            <a:ext cx="12486145" cy="4565352"/>
          </a:xfrm>
          <a:prstGeom prst="rect">
            <a:avLst/>
          </a:prstGeom>
        </p:spPr>
        <p:txBody>
          <a:bodyPr wrap="square" lIns="0" tIns="0" rIns="0" bIns="0" rtlCol="0" anchor="t">
            <a:spAutoFit/>
          </a:bodyPr>
          <a:lstStyle/>
          <a:p>
            <a:pPr algn="just">
              <a:lnSpc>
                <a:spcPct val="107000"/>
              </a:lnSpc>
              <a:spcAft>
                <a:spcPts val="800"/>
              </a:spcAft>
            </a:pPr>
            <a:r>
              <a:rPr lang="es-CO" sz="5000" dirty="0">
                <a:solidFill>
                  <a:srgbClr val="0C000A"/>
                </a:solidFill>
                <a:latin typeface="Bookman Old Style" panose="02050604050505020204" pitchFamily="18" charset="0"/>
                <a:ea typeface="Calibri" panose="020F0502020204030204" pitchFamily="34" charset="0"/>
                <a:cs typeface="Arial" panose="020B0604020202020204" pitchFamily="34" charset="0"/>
              </a:rPr>
              <a:t>El Concejo Distrital de Cartagena propuso</a:t>
            </a:r>
            <a:r>
              <a:rPr lang="es-ES" sz="5000" dirty="0">
                <a:solidFill>
                  <a:srgbClr val="0C000A"/>
                </a:solidFill>
                <a:latin typeface="Bookman Old Style" panose="02050604050505020204" pitchFamily="18" charset="0"/>
                <a:ea typeface="Calibri" panose="020F0502020204030204" pitchFamily="34" charset="0"/>
                <a:cs typeface="Helvetica" panose="020B0500000000000000" pitchFamily="34" charset="0"/>
              </a:rPr>
              <a:t> sesionar en la comunidad de Bayunca, para esclarecer peticiones y solicitudes de la comunidad por la no construcción </a:t>
            </a:r>
            <a:r>
              <a:rPr lang="es-ES" sz="5000" dirty="0">
                <a:solidFill>
                  <a:srgbClr val="0C000A"/>
                </a:solidFill>
                <a:effectLst/>
                <a:latin typeface="Bookman Old Style" panose="02050604050505020204" pitchFamily="18" charset="0"/>
                <a:ea typeface="Calibri" panose="020F0502020204030204" pitchFamily="34" charset="0"/>
                <a:cs typeface="Helvetica" panose="020B0500000000000000" pitchFamily="34" charset="0"/>
              </a:rPr>
              <a:t>del alcantarillado.</a:t>
            </a:r>
            <a:r>
              <a:rPr lang="es-CO" sz="5000" dirty="0">
                <a:solidFill>
                  <a:srgbClr val="0C000A"/>
                </a:solidFill>
                <a:effectLst/>
                <a:latin typeface="Bookman Old Style" panose="02050604050505020204" pitchFamily="18" charset="0"/>
                <a:ea typeface="Calibri" panose="020F0502020204030204" pitchFamily="34" charset="0"/>
                <a:cs typeface="Helvetica" panose="020B0500000000000000" pitchFamily="34" charset="0"/>
              </a:rPr>
              <a:t> </a:t>
            </a:r>
            <a:endParaRPr lang="es-CO" sz="5000" dirty="0">
              <a:effectLst/>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2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a:extLst>
              <a:ext uri="{FF2B5EF4-FFF2-40B4-BE49-F238E27FC236}">
                <a16:creationId xmlns:a16="http://schemas.microsoft.com/office/drawing/2014/main" id="{17E1B369-5919-4619-9D34-84D8B2677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70336" y="8244372"/>
            <a:ext cx="2590800" cy="1554480"/>
          </a:xfrm>
          <a:prstGeom prst="rect">
            <a:avLst/>
          </a:prstGeom>
        </p:spPr>
      </p:pic>
      <p:sp>
        <p:nvSpPr>
          <p:cNvPr id="11" name="Rectángulo 10">
            <a:extLst>
              <a:ext uri="{FF2B5EF4-FFF2-40B4-BE49-F238E27FC236}">
                <a16:creationId xmlns:a16="http://schemas.microsoft.com/office/drawing/2014/main" id="{2064E63D-3D8A-1B4C-853E-9524F1C31A6B}"/>
              </a:ext>
            </a:extLst>
          </p:cNvPr>
          <p:cNvSpPr/>
          <p:nvPr/>
        </p:nvSpPr>
        <p:spPr>
          <a:xfrm>
            <a:off x="11430000" y="7457335"/>
            <a:ext cx="9144000" cy="375552"/>
          </a:xfrm>
          <a:prstGeom prst="rect">
            <a:avLst/>
          </a:prstGeom>
        </p:spPr>
        <p:txBody>
          <a:bodyPr>
            <a:spAutoFit/>
          </a:bodyPr>
          <a:lstStyle/>
          <a:p>
            <a:pPr algn="just">
              <a:lnSpc>
                <a:spcPct val="107000"/>
              </a:lnSpc>
              <a:spcAft>
                <a:spcPts val="800"/>
              </a:spcAft>
            </a:pPr>
            <a:r>
              <a:rPr lang="es-CO" dirty="0"/>
              <a:t>Firmada por: Laureano Curi Zapata.</a:t>
            </a:r>
          </a:p>
        </p:txBody>
      </p:sp>
    </p:spTree>
    <p:extLst>
      <p:ext uri="{BB962C8B-B14F-4D97-AF65-F5344CB8AC3E}">
        <p14:creationId xmlns:p14="http://schemas.microsoft.com/office/powerpoint/2010/main" val="807934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361079"/>
            <a:ext cx="2010094" cy="2010094"/>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4831503" y="1261529"/>
            <a:ext cx="6218910" cy="626390"/>
          </a:xfrm>
          <a:prstGeom prst="rect">
            <a:avLst/>
          </a:prstGeom>
        </p:spPr>
        <p:txBody>
          <a:bodyPr lIns="0" tIns="0" rIns="0" bIns="0" rtlCol="0" anchor="t">
            <a:spAutoFit/>
          </a:bodyPr>
          <a:lstStyle/>
          <a:p>
            <a:pPr algn="ctr">
              <a:lnSpc>
                <a:spcPct val="107000"/>
              </a:lnSpc>
              <a:spcAft>
                <a:spcPts val="800"/>
              </a:spcAft>
            </a:pPr>
            <a:r>
              <a:rPr lang="es-CO" sz="4000" b="1" dirty="0">
                <a:effectLst/>
                <a:latin typeface="Bookman Old Style" panose="02050604050505020204" pitchFamily="18" charset="0"/>
                <a:ea typeface="Calibri" panose="020F0502020204030204" pitchFamily="34" charset="0"/>
                <a:cs typeface="Times New Roman" panose="02020603050405020304" pitchFamily="18" charset="0"/>
              </a:rPr>
              <a:t>PROPOSICIÓN No. 087</a:t>
            </a:r>
            <a:endParaRPr lang="es-CO"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6"/>
          <p:cNvSpPr txBox="1"/>
          <p:nvPr/>
        </p:nvSpPr>
        <p:spPr>
          <a:xfrm>
            <a:off x="1845311" y="2375406"/>
            <a:ext cx="12486145" cy="6587894"/>
          </a:xfrm>
          <a:prstGeom prst="rect">
            <a:avLst/>
          </a:prstGeom>
        </p:spPr>
        <p:txBody>
          <a:bodyPr wrap="square" lIns="0" tIns="0" rIns="0" bIns="0" rtlCol="0" anchor="t">
            <a:spAutoFit/>
          </a:bodyPr>
          <a:lstStyle/>
          <a:p>
            <a:pPr algn="just">
              <a:lnSpc>
                <a:spcPct val="107000"/>
              </a:lnSpc>
              <a:spcAft>
                <a:spcPts val="800"/>
              </a:spcAft>
            </a:pPr>
            <a:r>
              <a:rPr lang="es-CO" sz="1900" dirty="0">
                <a:solidFill>
                  <a:srgbClr val="222222"/>
                </a:solidFill>
                <a:effectLst/>
                <a:latin typeface="Bookman Old Style" panose="02050604050505020204" pitchFamily="18" charset="0"/>
                <a:ea typeface="Calibri" panose="020F0502020204030204" pitchFamily="34" charset="0"/>
                <a:cs typeface="Arial" panose="020B0604020202020204" pitchFamily="34" charset="0"/>
              </a:rPr>
              <a:t>El Concejo Distrital de Cartagena solicitó a la Secretaria de Hacienda una relación por escrito certificado de los totales con corte a 31 de diciembre de cada año solicitado, a saber.</a:t>
            </a:r>
            <a:endParaRPr lang="es-CO"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900" dirty="0">
                <a:solidFill>
                  <a:srgbClr val="222222"/>
                </a:solidFill>
                <a:effectLst/>
                <a:latin typeface="Bookman Old Style" panose="02050604050505020204" pitchFamily="18" charset="0"/>
                <a:ea typeface="Calibri" panose="020F0502020204030204" pitchFamily="34" charset="0"/>
                <a:cs typeface="Arial" panose="020B0604020202020204" pitchFamily="34" charset="0"/>
              </a:rPr>
              <a:t>1. Cual fue el presupuesto final de los años 2016-2017-2018-2019-2020-2021.</a:t>
            </a:r>
            <a:endParaRPr lang="es-CO"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br>
              <a:rPr lang="es-CO" sz="1900" dirty="0">
                <a:solidFill>
                  <a:srgbClr val="222222"/>
                </a:solidFill>
                <a:effectLst/>
                <a:latin typeface="Bookman Old Style" panose="02050604050505020204" pitchFamily="18" charset="0"/>
                <a:ea typeface="Calibri" panose="020F0502020204030204" pitchFamily="34" charset="0"/>
                <a:cs typeface="Arial" panose="020B0604020202020204" pitchFamily="34" charset="0"/>
              </a:rPr>
            </a:br>
            <a:r>
              <a:rPr lang="es-CO" sz="1900" dirty="0">
                <a:solidFill>
                  <a:srgbClr val="222222"/>
                </a:solidFill>
                <a:effectLst/>
                <a:latin typeface="Bookman Old Style" panose="02050604050505020204" pitchFamily="18" charset="0"/>
                <a:ea typeface="Calibri" panose="020F0502020204030204" pitchFamily="34" charset="0"/>
                <a:cs typeface="Arial" panose="020B0604020202020204" pitchFamily="34" charset="0"/>
              </a:rPr>
              <a:t>2. Cuánto fue la inversión en obras e infraestructuras en los años 2016-2017-2018-2019-2020-2021</a:t>
            </a:r>
            <a:endParaRPr lang="es-CO"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br>
              <a:rPr lang="es-CO" sz="1900" dirty="0">
                <a:solidFill>
                  <a:srgbClr val="222222"/>
                </a:solidFill>
                <a:effectLst/>
                <a:latin typeface="Bookman Old Style" panose="02050604050505020204" pitchFamily="18" charset="0"/>
                <a:ea typeface="Calibri" panose="020F0502020204030204" pitchFamily="34" charset="0"/>
                <a:cs typeface="Arial" panose="020B0604020202020204" pitchFamily="34" charset="0"/>
              </a:rPr>
            </a:br>
            <a:r>
              <a:rPr lang="es-CO" sz="1900" dirty="0">
                <a:solidFill>
                  <a:srgbClr val="222222"/>
                </a:solidFill>
                <a:effectLst/>
                <a:latin typeface="Bookman Old Style" panose="02050604050505020204" pitchFamily="18" charset="0"/>
                <a:ea typeface="Calibri" panose="020F0502020204030204" pitchFamily="34" charset="0"/>
                <a:cs typeface="Arial" panose="020B0604020202020204" pitchFamily="34" charset="0"/>
              </a:rPr>
              <a:t>3. Cuánto fue el monto de pago por préstamos y embargos discriminados 2016-2017-2018-2019-2020-2021.</a:t>
            </a:r>
            <a:endParaRPr lang="es-CO"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br>
              <a:rPr lang="es-CO" sz="1900" dirty="0">
                <a:solidFill>
                  <a:srgbClr val="222222"/>
                </a:solidFill>
                <a:effectLst/>
                <a:latin typeface="Bookman Old Style" panose="02050604050505020204" pitchFamily="18" charset="0"/>
                <a:ea typeface="Calibri" panose="020F0502020204030204" pitchFamily="34" charset="0"/>
                <a:cs typeface="Arial" panose="020B0604020202020204" pitchFamily="34" charset="0"/>
              </a:rPr>
            </a:br>
            <a:r>
              <a:rPr lang="es-CO" sz="1900" dirty="0">
                <a:solidFill>
                  <a:srgbClr val="222222"/>
                </a:solidFill>
                <a:effectLst/>
                <a:latin typeface="Bookman Old Style" panose="02050604050505020204" pitchFamily="18" charset="0"/>
                <a:ea typeface="Calibri" panose="020F0502020204030204" pitchFamily="34" charset="0"/>
                <a:cs typeface="Arial" panose="020B0604020202020204" pitchFamily="34" charset="0"/>
              </a:rPr>
              <a:t>4. Cuánto fue el saldo en los bancos en el 2016-2017-2018-2019-2020-2021.</a:t>
            </a:r>
            <a:endParaRPr lang="es-CO"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900" dirty="0">
                <a:solidFill>
                  <a:srgbClr val="222222"/>
                </a:solidFill>
                <a:effectLst/>
                <a:latin typeface="Bookman Old Style" panose="02050604050505020204" pitchFamily="18" charset="0"/>
                <a:ea typeface="Calibri" panose="020F0502020204030204" pitchFamily="34" charset="0"/>
                <a:cs typeface="Arial" panose="020B0604020202020204" pitchFamily="34" charset="0"/>
              </a:rPr>
              <a:t>5. Presupuesto final al despacho del alcalde años 2016-2017-2018-2019-2020-2021.</a:t>
            </a:r>
            <a:endParaRPr lang="es-CO"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br>
              <a:rPr lang="es-CO" sz="1900" dirty="0">
                <a:solidFill>
                  <a:srgbClr val="222222"/>
                </a:solidFill>
                <a:effectLst/>
                <a:latin typeface="Bookman Old Style" panose="02050604050505020204" pitchFamily="18" charset="0"/>
                <a:ea typeface="Calibri" panose="020F0502020204030204" pitchFamily="34" charset="0"/>
                <a:cs typeface="Arial" panose="020B0604020202020204" pitchFamily="34" charset="0"/>
              </a:rPr>
            </a:br>
            <a:r>
              <a:rPr lang="es-CO" sz="1900" dirty="0">
                <a:solidFill>
                  <a:srgbClr val="222222"/>
                </a:solidFill>
                <a:effectLst/>
                <a:latin typeface="Bookman Old Style" panose="02050604050505020204" pitchFamily="18" charset="0"/>
                <a:ea typeface="Calibri" panose="020F0502020204030204" pitchFamily="34" charset="0"/>
                <a:cs typeface="Arial" panose="020B0604020202020204" pitchFamily="34" charset="0"/>
              </a:rPr>
              <a:t>6. Presupuesto Secretaría General de los años 2026-2017-2018-2019-2020 y2021.</a:t>
            </a:r>
            <a:endParaRPr lang="es-CO"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900" dirty="0">
                <a:solidFill>
                  <a:srgbClr val="222222"/>
                </a:solidFill>
                <a:effectLst/>
                <a:latin typeface="Bookman Old Style" panose="02050604050505020204" pitchFamily="18" charset="0"/>
                <a:ea typeface="Calibri" panose="020F0502020204030204" pitchFamily="34" charset="0"/>
                <a:cs typeface="Arial" panose="020B0604020202020204" pitchFamily="34" charset="0"/>
              </a:rPr>
              <a:t>7. Cuáles fueron las cuentas por cancelar pendientes contempladas en el cierre de 31 diciembre de 2019.</a:t>
            </a:r>
            <a:endParaRPr lang="es-CO"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900" dirty="0">
                <a:solidFill>
                  <a:srgbClr val="222222"/>
                </a:solidFill>
                <a:effectLst/>
                <a:latin typeface="Bookman Old Style" panose="02050604050505020204" pitchFamily="18" charset="0"/>
                <a:ea typeface="Calibri" panose="020F0502020204030204" pitchFamily="34" charset="0"/>
                <a:cs typeface="Arial" panose="020B0604020202020204" pitchFamily="34" charset="0"/>
              </a:rPr>
              <a:t>8. Cuántas disponibilidades se han aprobado por Localidad, especificando el monto, fecha de aprobación de estas disponibilidades. Cuántas se han devuelto y las razones por las cuáles Hacienda está devolviendo estas disponibilidades.</a:t>
            </a:r>
            <a:endParaRPr lang="es-CO"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2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a:extLst>
              <a:ext uri="{FF2B5EF4-FFF2-40B4-BE49-F238E27FC236}">
                <a16:creationId xmlns:a16="http://schemas.microsoft.com/office/drawing/2014/main" id="{17E1B369-5919-4619-9D34-84D8B2677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70336" y="8244372"/>
            <a:ext cx="2590800" cy="1554480"/>
          </a:xfrm>
          <a:prstGeom prst="rect">
            <a:avLst/>
          </a:prstGeom>
        </p:spPr>
      </p:pic>
      <p:sp>
        <p:nvSpPr>
          <p:cNvPr id="11" name="Rectángulo 10">
            <a:extLst>
              <a:ext uri="{FF2B5EF4-FFF2-40B4-BE49-F238E27FC236}">
                <a16:creationId xmlns:a16="http://schemas.microsoft.com/office/drawing/2014/main" id="{1B936294-82E2-064E-9949-88EF9AC534F9}"/>
              </a:ext>
            </a:extLst>
          </p:cNvPr>
          <p:cNvSpPr/>
          <p:nvPr/>
        </p:nvSpPr>
        <p:spPr>
          <a:xfrm>
            <a:off x="5187456" y="8676280"/>
            <a:ext cx="9144000" cy="671915"/>
          </a:xfrm>
          <a:prstGeom prst="rect">
            <a:avLst/>
          </a:prstGeom>
        </p:spPr>
        <p:txBody>
          <a:bodyPr>
            <a:spAutoFit/>
          </a:bodyPr>
          <a:lstStyle/>
          <a:p>
            <a:pPr algn="just">
              <a:lnSpc>
                <a:spcPct val="107000"/>
              </a:lnSpc>
              <a:spcAft>
                <a:spcPts val="800"/>
              </a:spcAft>
            </a:pPr>
            <a:r>
              <a:rPr lang="es-CO" dirty="0"/>
              <a:t>Firmada por: Laureano Curi Zapata, Liliana Suarez Betancourt y Carolina Lozano Benitorevollo (entre otros concejales).</a:t>
            </a:r>
          </a:p>
        </p:txBody>
      </p:sp>
    </p:spTree>
    <p:extLst>
      <p:ext uri="{BB962C8B-B14F-4D97-AF65-F5344CB8AC3E}">
        <p14:creationId xmlns:p14="http://schemas.microsoft.com/office/powerpoint/2010/main" val="669169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361079"/>
            <a:ext cx="2010094" cy="2010094"/>
          </a:xfrm>
          <a:prstGeom prst="rect">
            <a:avLst/>
          </a:prstGeom>
        </p:spPr>
      </p:pic>
      <p:grpSp>
        <p:nvGrpSpPr>
          <p:cNvPr id="3" name="Group 3"/>
          <p:cNvGrpSpPr/>
          <p:nvPr/>
        </p:nvGrpSpPr>
        <p:grpSpPr>
          <a:xfrm>
            <a:off x="14135195" y="-2084906"/>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p:spPr>
        </p:sp>
      </p:grpSp>
      <p:sp>
        <p:nvSpPr>
          <p:cNvPr id="5" name="TextBox 5"/>
          <p:cNvSpPr txBox="1"/>
          <p:nvPr/>
        </p:nvSpPr>
        <p:spPr>
          <a:xfrm>
            <a:off x="4831503" y="1261529"/>
            <a:ext cx="6218910" cy="626390"/>
          </a:xfrm>
          <a:prstGeom prst="rect">
            <a:avLst/>
          </a:prstGeom>
        </p:spPr>
        <p:txBody>
          <a:bodyPr lIns="0" tIns="0" rIns="0" bIns="0" rtlCol="0" anchor="t">
            <a:spAutoFit/>
          </a:bodyPr>
          <a:lstStyle/>
          <a:p>
            <a:pPr algn="ctr">
              <a:lnSpc>
                <a:spcPct val="107000"/>
              </a:lnSpc>
              <a:spcAft>
                <a:spcPts val="800"/>
              </a:spcAft>
            </a:pPr>
            <a:r>
              <a:rPr lang="es-CO" sz="4000" b="1" dirty="0">
                <a:effectLst/>
                <a:latin typeface="Bookman Old Style" panose="02050604050505020204" pitchFamily="18" charset="0"/>
                <a:ea typeface="Calibri" panose="020F0502020204030204" pitchFamily="34" charset="0"/>
                <a:cs typeface="Times New Roman" panose="02020603050405020304" pitchFamily="18" charset="0"/>
              </a:rPr>
              <a:t>PROPOSICIÓN No. 102</a:t>
            </a:r>
            <a:endParaRPr lang="es-CO"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6"/>
          <p:cNvSpPr txBox="1"/>
          <p:nvPr/>
        </p:nvSpPr>
        <p:spPr>
          <a:xfrm>
            <a:off x="1839455" y="2822806"/>
            <a:ext cx="12486145" cy="5761642"/>
          </a:xfrm>
          <a:prstGeom prst="rect">
            <a:avLst/>
          </a:prstGeom>
        </p:spPr>
        <p:txBody>
          <a:bodyPr wrap="square" lIns="0" tIns="0" rIns="0" bIns="0" rtlCol="0" anchor="t">
            <a:spAutoFit/>
          </a:bodyPr>
          <a:lstStyle/>
          <a:p>
            <a:pPr algn="just">
              <a:lnSpc>
                <a:spcPct val="107000"/>
              </a:lnSpc>
              <a:spcAft>
                <a:spcPts val="800"/>
              </a:spcAft>
            </a:pPr>
            <a:r>
              <a:rPr lang="es-CO" sz="4400" dirty="0">
                <a:effectLst/>
                <a:latin typeface="Bookman Old Style" panose="02050604050505020204" pitchFamily="18" charset="0"/>
                <a:ea typeface="Calibri" panose="020F0502020204030204" pitchFamily="34" charset="0"/>
                <a:cs typeface="Arial" panose="020B0604020202020204" pitchFamily="34" charset="0"/>
              </a:rPr>
              <a:t>Se propuso a la Honorable Plenaria, elegir Mesa Directiva para el periodo comprendido del 1 de enero al 31 de diciembre de 2022, elección que fue incluida en el Orden del Día, con la elección primero del Presidente, seguido la del Primer Vicepresidente y luego Segundo Vicepresidente, para el día 7 de octubre de 2021.</a:t>
            </a:r>
            <a:endParaRPr lang="es-CO" sz="4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7"/>
          <p:cNvGrpSpPr/>
          <p:nvPr/>
        </p:nvGrpSpPr>
        <p:grpSpPr>
          <a:xfrm>
            <a:off x="14515095" y="459573"/>
            <a:ext cx="3472618" cy="2099623"/>
            <a:chOff x="0" y="0"/>
            <a:chExt cx="4630157" cy="2799498"/>
          </a:xfrm>
        </p:grpSpPr>
        <p:sp>
          <p:nvSpPr>
            <p:cNvPr id="8" name="TextBox 8"/>
            <p:cNvSpPr txBox="1"/>
            <p:nvPr/>
          </p:nvSpPr>
          <p:spPr>
            <a:xfrm>
              <a:off x="0" y="2298104"/>
              <a:ext cx="4630157" cy="501394"/>
            </a:xfrm>
            <a:prstGeom prst="rect">
              <a:avLst/>
            </a:prstGeom>
          </p:spPr>
          <p:txBody>
            <a:bodyPr lIns="0" tIns="0" rIns="0" bIns="0" rtlCol="0" anchor="t">
              <a:spAutoFit/>
            </a:bodyPr>
            <a:lstStyle/>
            <a:p>
              <a:pPr algn="r">
                <a:lnSpc>
                  <a:spcPts val="3125"/>
                </a:lnSpc>
              </a:pPr>
              <a:r>
                <a:rPr lang="en-US" sz="2232" spc="44">
                  <a:solidFill>
                    <a:srgbClr val="FFFFFF"/>
                  </a:solidFill>
                  <a:latin typeface="Adam Script Light"/>
                </a:rPr>
                <a:t>Segundo Semestre 2021</a:t>
              </a:r>
            </a:p>
          </p:txBody>
        </p:sp>
        <p:sp>
          <p:nvSpPr>
            <p:cNvPr id="9" name="TextBox 9"/>
            <p:cNvSpPr txBox="1"/>
            <p:nvPr/>
          </p:nvSpPr>
          <p:spPr>
            <a:xfrm>
              <a:off x="0" y="38100"/>
              <a:ext cx="4630157" cy="2058247"/>
            </a:xfrm>
            <a:prstGeom prst="rect">
              <a:avLst/>
            </a:prstGeom>
          </p:spPr>
          <p:txBody>
            <a:bodyPr lIns="0" tIns="0" rIns="0" bIns="0" rtlCol="0" anchor="t">
              <a:spAutoFit/>
            </a:bodyPr>
            <a:lstStyle/>
            <a:p>
              <a:pPr algn="r">
                <a:lnSpc>
                  <a:spcPts val="5921"/>
                </a:lnSpc>
              </a:pPr>
              <a:r>
                <a:rPr lang="en-US" sz="5382" spc="80">
                  <a:solidFill>
                    <a:srgbClr val="FFFFFF"/>
                  </a:solidFill>
                  <a:latin typeface="Adam Script Light"/>
                </a:rPr>
                <a:t>Rendición</a:t>
              </a:r>
            </a:p>
            <a:p>
              <a:pPr algn="r">
                <a:lnSpc>
                  <a:spcPts val="5921"/>
                </a:lnSpc>
              </a:pPr>
              <a:r>
                <a:rPr lang="en-US" sz="5382" spc="80">
                  <a:solidFill>
                    <a:srgbClr val="FFFFFF"/>
                  </a:solidFill>
                  <a:latin typeface="Adam Script Light"/>
                </a:rPr>
                <a:t>de Cuentas</a:t>
              </a:r>
            </a:p>
          </p:txBody>
        </p:sp>
      </p:grpSp>
      <p:pic>
        <p:nvPicPr>
          <p:cNvPr id="10" name="Picture 10"/>
          <p:cNvPicPr>
            <a:picLocks noChangeAspect="1"/>
          </p:cNvPicPr>
          <p:nvPr/>
        </p:nvPicPr>
        <p:blipFill>
          <a:blip r:embed="rId3"/>
          <a:srcRect t="14227" b="14227"/>
          <a:stretch>
            <a:fillRect/>
          </a:stretch>
        </p:blipFill>
        <p:spPr>
          <a:xfrm>
            <a:off x="0" y="8921333"/>
            <a:ext cx="18288000" cy="1365667"/>
          </a:xfrm>
          <a:prstGeom prst="rect">
            <a:avLst/>
          </a:prstGeom>
        </p:spPr>
      </p:pic>
      <p:pic>
        <p:nvPicPr>
          <p:cNvPr id="12" name="Imagen 11">
            <a:extLst>
              <a:ext uri="{FF2B5EF4-FFF2-40B4-BE49-F238E27FC236}">
                <a16:creationId xmlns:a16="http://schemas.microsoft.com/office/drawing/2014/main" id="{17E1B369-5919-4619-9D34-84D8B2677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70336" y="8244372"/>
            <a:ext cx="2590800" cy="1554480"/>
          </a:xfrm>
          <a:prstGeom prst="rect">
            <a:avLst/>
          </a:prstGeom>
        </p:spPr>
      </p:pic>
      <p:sp>
        <p:nvSpPr>
          <p:cNvPr id="11" name="Rectángulo 10">
            <a:extLst>
              <a:ext uri="{FF2B5EF4-FFF2-40B4-BE49-F238E27FC236}">
                <a16:creationId xmlns:a16="http://schemas.microsoft.com/office/drawing/2014/main" id="{C83A90DA-B3FD-E147-99A6-2C28A9F8C936}"/>
              </a:ext>
            </a:extLst>
          </p:cNvPr>
          <p:cNvSpPr/>
          <p:nvPr/>
        </p:nvSpPr>
        <p:spPr>
          <a:xfrm>
            <a:off x="5943600" y="8480656"/>
            <a:ext cx="9144000" cy="375552"/>
          </a:xfrm>
          <a:prstGeom prst="rect">
            <a:avLst/>
          </a:prstGeom>
        </p:spPr>
        <p:txBody>
          <a:bodyPr>
            <a:spAutoFit/>
          </a:bodyPr>
          <a:lstStyle/>
          <a:p>
            <a:pPr algn="just">
              <a:lnSpc>
                <a:spcPct val="107000"/>
              </a:lnSpc>
              <a:spcAft>
                <a:spcPts val="800"/>
              </a:spcAft>
            </a:pPr>
            <a:r>
              <a:rPr lang="es-CO" dirty="0"/>
              <a:t>Firmada por: Laureano Curi Zapata y Carolina Lozano Benitorevollo (entre otros concejales).</a:t>
            </a:r>
          </a:p>
        </p:txBody>
      </p:sp>
    </p:spTree>
    <p:extLst>
      <p:ext uri="{BB962C8B-B14F-4D97-AF65-F5344CB8AC3E}">
        <p14:creationId xmlns:p14="http://schemas.microsoft.com/office/powerpoint/2010/main" val="836756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3213</Words>
  <Application>Microsoft Office PowerPoint</Application>
  <PresentationFormat>Personalizado</PresentationFormat>
  <Paragraphs>376</Paragraphs>
  <Slides>45</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45</vt:i4>
      </vt:variant>
    </vt:vector>
  </HeadingPairs>
  <TitlesOfParts>
    <vt:vector size="56" baseType="lpstr">
      <vt:lpstr>Adam Script Light</vt:lpstr>
      <vt:lpstr>Times New Roman</vt:lpstr>
      <vt:lpstr>Century Gothic</vt:lpstr>
      <vt:lpstr>Helvetica</vt:lpstr>
      <vt:lpstr>Arial Rounded MT Bold</vt:lpstr>
      <vt:lpstr>Calibri</vt:lpstr>
      <vt:lpstr>Arial</vt:lpstr>
      <vt:lpstr>Poppins Medium</vt:lpstr>
      <vt:lpstr>Bookman Old Style</vt:lpstr>
      <vt:lpstr>Poppins Medium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Rendición de Cuentas - 2do Semestre</dc:title>
  <dc:creator>ronny gutierrez vitola</dc:creator>
  <cp:lastModifiedBy>rosaamelia maciasseguanes</cp:lastModifiedBy>
  <cp:revision>37</cp:revision>
  <dcterms:created xsi:type="dcterms:W3CDTF">2006-08-16T00:00:00Z</dcterms:created>
  <dcterms:modified xsi:type="dcterms:W3CDTF">2022-01-21T21:30:23Z</dcterms:modified>
  <dc:identifier>DAExuGyQC2Y</dc:identifier>
</cp:coreProperties>
</file>