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Lst>
  <p:sldSz cx="13716000" cy="9144000"/>
  <p:notesSz cx="6858000" cy="9144000"/>
  <p:defaultTextStyle>
    <a:defPPr>
      <a:defRPr lang="es-CO"/>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10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57638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7956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2203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24/07/2023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48466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6ACDEE6-BAFF-4B4A-AA98-B8D66130DC2B}" type="datetimeFigureOut">
              <a:rPr lang="es-CO" smtClean="0"/>
              <a:t>24/07/2023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6844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ACDEE6-BAFF-4B4A-AA98-B8D66130DC2B}" type="datetimeFigureOut">
              <a:rPr lang="es-CO" smtClean="0"/>
              <a:t>24/07/2023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1592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4" name="Content Placeholder 3"/>
          <p:cNvSpPr>
            <a:spLocks noGrp="1"/>
          </p:cNvSpPr>
          <p:nvPr>
            <p:ph sz="half" idx="2"/>
          </p:nvPr>
        </p:nvSpPr>
        <p:spPr>
          <a:xfrm>
            <a:off x="944763" y="3340100"/>
            <a:ext cx="5802510"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6" name="Content Placeholder 5"/>
          <p:cNvSpPr>
            <a:spLocks noGrp="1"/>
          </p:cNvSpPr>
          <p:nvPr>
            <p:ph sz="quarter" idx="4"/>
          </p:nvPr>
        </p:nvSpPr>
        <p:spPr>
          <a:xfrm>
            <a:off x="6943726" y="3340100"/>
            <a:ext cx="5831087"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6ACDEE6-BAFF-4B4A-AA98-B8D66130DC2B}" type="datetimeFigureOut">
              <a:rPr lang="es-CO" smtClean="0"/>
              <a:t>24/07/2023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1065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ACDEE6-BAFF-4B4A-AA98-B8D66130DC2B}" type="datetimeFigureOut">
              <a:rPr lang="es-CO" smtClean="0"/>
              <a:t>24/07/2023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7346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CDEE6-BAFF-4B4A-AA98-B8D66130DC2B}" type="datetimeFigureOut">
              <a:rPr lang="es-CO" smtClean="0"/>
              <a:t>24/07/2023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0515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24/07/2023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8214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24/07/2023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27594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D6ACDEE6-BAFF-4B4A-AA98-B8D66130DC2B}" type="datetimeFigureOut">
              <a:rPr lang="es-CO" smtClean="0"/>
              <a:t>24/07/2023</a:t>
            </a:fld>
            <a:endParaRPr lang="es-CO"/>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34073CA-FA6F-4F53-BB50-B56D6270DBA8}" type="slidenum">
              <a:rPr lang="es-CO" smtClean="0"/>
              <a:t>‹Nº›</a:t>
            </a:fld>
            <a:endParaRPr lang="es-CO"/>
          </a:p>
        </p:txBody>
      </p:sp>
    </p:spTree>
    <p:extLst>
      <p:ext uri="{BB962C8B-B14F-4D97-AF65-F5344CB8AC3E}">
        <p14:creationId xmlns:p14="http://schemas.microsoft.com/office/powerpoint/2010/main" val="1231848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 y="4206"/>
            <a:ext cx="13708061" cy="9139794"/>
          </a:xfrm>
          <a:prstGeom prst="rect">
            <a:avLst/>
          </a:prstGeom>
        </p:spPr>
      </p:pic>
    </p:spTree>
    <p:extLst>
      <p:ext uri="{BB962C8B-B14F-4D97-AF65-F5344CB8AC3E}">
        <p14:creationId xmlns:p14="http://schemas.microsoft.com/office/powerpoint/2010/main" val="13447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279723810"/>
              </p:ext>
            </p:extLst>
          </p:nvPr>
        </p:nvGraphicFramePr>
        <p:xfrm>
          <a:off x="942974" y="1723290"/>
          <a:ext cx="12157563" cy="6288436"/>
        </p:xfrm>
        <a:graphic>
          <a:graphicData uri="http://schemas.openxmlformats.org/drawingml/2006/table">
            <a:tbl>
              <a:tblPr firstRow="1" firstCol="1" bandRow="1"/>
              <a:tblGrid>
                <a:gridCol w="572354">
                  <a:extLst>
                    <a:ext uri="{9D8B030D-6E8A-4147-A177-3AD203B41FA5}">
                      <a16:colId xmlns:a16="http://schemas.microsoft.com/office/drawing/2014/main" val="1933765985"/>
                    </a:ext>
                  </a:extLst>
                </a:gridCol>
                <a:gridCol w="2330595">
                  <a:extLst>
                    <a:ext uri="{9D8B030D-6E8A-4147-A177-3AD203B41FA5}">
                      <a16:colId xmlns:a16="http://schemas.microsoft.com/office/drawing/2014/main" val="2001151644"/>
                    </a:ext>
                  </a:extLst>
                </a:gridCol>
                <a:gridCol w="1461769">
                  <a:extLst>
                    <a:ext uri="{9D8B030D-6E8A-4147-A177-3AD203B41FA5}">
                      <a16:colId xmlns:a16="http://schemas.microsoft.com/office/drawing/2014/main" val="3841958314"/>
                    </a:ext>
                  </a:extLst>
                </a:gridCol>
                <a:gridCol w="1756868">
                  <a:extLst>
                    <a:ext uri="{9D8B030D-6E8A-4147-A177-3AD203B41FA5}">
                      <a16:colId xmlns:a16="http://schemas.microsoft.com/office/drawing/2014/main" val="1901262842"/>
                    </a:ext>
                  </a:extLst>
                </a:gridCol>
                <a:gridCol w="1257944">
                  <a:extLst>
                    <a:ext uri="{9D8B030D-6E8A-4147-A177-3AD203B41FA5}">
                      <a16:colId xmlns:a16="http://schemas.microsoft.com/office/drawing/2014/main" val="1924127469"/>
                    </a:ext>
                  </a:extLst>
                </a:gridCol>
                <a:gridCol w="1808072">
                  <a:extLst>
                    <a:ext uri="{9D8B030D-6E8A-4147-A177-3AD203B41FA5}">
                      <a16:colId xmlns:a16="http://schemas.microsoft.com/office/drawing/2014/main" val="2770581684"/>
                    </a:ext>
                  </a:extLst>
                </a:gridCol>
                <a:gridCol w="2792784">
                  <a:extLst>
                    <a:ext uri="{9D8B030D-6E8A-4147-A177-3AD203B41FA5}">
                      <a16:colId xmlns:a16="http://schemas.microsoft.com/office/drawing/2014/main" val="192177579"/>
                    </a:ext>
                  </a:extLst>
                </a:gridCol>
                <a:gridCol w="177177">
                  <a:extLst>
                    <a:ext uri="{9D8B030D-6E8A-4147-A177-3AD203B41FA5}">
                      <a16:colId xmlns:a16="http://schemas.microsoft.com/office/drawing/2014/main" val="208803704"/>
                    </a:ext>
                  </a:extLst>
                </a:gridCol>
              </a:tblGrid>
              <a:tr h="2181547">
                <a:tc>
                  <a:txBody>
                    <a:bodyPr/>
                    <a:lstStyle/>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186</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cambia el nombre de la plaza de toros monumental de Cartagena de indias por plaza monumental de arte y cultura de Cartagena de</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indias”</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alianza verde</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23/03/2023</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3RA</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Rodrigo Reyes (c)</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Kattya</a:t>
                      </a: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Mendoza</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Laureano </a:t>
                      </a:r>
                      <a:r>
                        <a:rPr lang="es-CO" sz="14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Curi</a:t>
                      </a:r>
                      <a:r>
                        <a:rPr lang="es-CO" sz="1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14/04/2023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05/05/2023</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Negado en primer debate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ARCHIVADO</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372900536"/>
                  </a:ext>
                </a:extLst>
              </a:tr>
              <a:tr h="2226263">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187</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CO" sz="1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spcAft>
                          <a:spcPts val="0"/>
                        </a:spcAft>
                      </a:pPr>
                      <a:r>
                        <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Por </a:t>
                      </a: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medio del cual se adopta la política pública para la implementación de estrategias de economía circular en el distrito de Cartagena de indias’’.</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alianza verde</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23/03/2023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1RA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Javier Bejarano (c)</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Hernando Piña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Rafael Meza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13/04/2023</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10/05/2023</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1">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99588"/>
                  </a:ext>
                </a:extLst>
              </a:tr>
              <a:tr h="1869899">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188</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ahoma" panose="020B0604030504040204" pitchFamily="34" charset="0"/>
                        </a:rPr>
                        <a:t>proyecto de acuerdo mediante el cual se modifica el numeral 27 y el parágrafo primero del artículo 5 del decreto 0304 del 2023 y se dictan otras disposiciones”</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Alianza verde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10/04/2023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3ERA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KATTYA MENDOZA (C)</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LUIS CASSIANI</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HERNANDO PIÑA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JAVIER JULIO B</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20/04/2023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ARCHIVADO</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06027411"/>
                  </a:ext>
                </a:extLst>
              </a:tr>
            </a:tbl>
          </a:graphicData>
        </a:graphic>
      </p:graphicFrame>
    </p:spTree>
    <p:extLst>
      <p:ext uri="{BB962C8B-B14F-4D97-AF65-F5344CB8AC3E}">
        <p14:creationId xmlns:p14="http://schemas.microsoft.com/office/powerpoint/2010/main" val="274401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1709872128"/>
              </p:ext>
            </p:extLst>
          </p:nvPr>
        </p:nvGraphicFramePr>
        <p:xfrm>
          <a:off x="808894" y="1776046"/>
          <a:ext cx="12159303" cy="5486400"/>
        </p:xfrm>
        <a:graphic>
          <a:graphicData uri="http://schemas.openxmlformats.org/drawingml/2006/table">
            <a:tbl>
              <a:tblPr firstRow="1" firstCol="1" bandRow="1"/>
              <a:tblGrid>
                <a:gridCol w="572664">
                  <a:extLst>
                    <a:ext uri="{9D8B030D-6E8A-4147-A177-3AD203B41FA5}">
                      <a16:colId xmlns:a16="http://schemas.microsoft.com/office/drawing/2014/main" val="353369505"/>
                    </a:ext>
                  </a:extLst>
                </a:gridCol>
                <a:gridCol w="2331857">
                  <a:extLst>
                    <a:ext uri="{9D8B030D-6E8A-4147-A177-3AD203B41FA5}">
                      <a16:colId xmlns:a16="http://schemas.microsoft.com/office/drawing/2014/main" val="949810061"/>
                    </a:ext>
                  </a:extLst>
                </a:gridCol>
                <a:gridCol w="1462561">
                  <a:extLst>
                    <a:ext uri="{9D8B030D-6E8A-4147-A177-3AD203B41FA5}">
                      <a16:colId xmlns:a16="http://schemas.microsoft.com/office/drawing/2014/main" val="3372554161"/>
                    </a:ext>
                  </a:extLst>
                </a:gridCol>
                <a:gridCol w="1757820">
                  <a:extLst>
                    <a:ext uri="{9D8B030D-6E8A-4147-A177-3AD203B41FA5}">
                      <a16:colId xmlns:a16="http://schemas.microsoft.com/office/drawing/2014/main" val="3147607630"/>
                    </a:ext>
                  </a:extLst>
                </a:gridCol>
                <a:gridCol w="1258627">
                  <a:extLst>
                    <a:ext uri="{9D8B030D-6E8A-4147-A177-3AD203B41FA5}">
                      <a16:colId xmlns:a16="http://schemas.microsoft.com/office/drawing/2014/main" val="1240596312"/>
                    </a:ext>
                  </a:extLst>
                </a:gridCol>
                <a:gridCol w="1170049">
                  <a:extLst>
                    <a:ext uri="{9D8B030D-6E8A-4147-A177-3AD203B41FA5}">
                      <a16:colId xmlns:a16="http://schemas.microsoft.com/office/drawing/2014/main" val="496631055"/>
                    </a:ext>
                  </a:extLst>
                </a:gridCol>
                <a:gridCol w="1556632">
                  <a:extLst>
                    <a:ext uri="{9D8B030D-6E8A-4147-A177-3AD203B41FA5}">
                      <a16:colId xmlns:a16="http://schemas.microsoft.com/office/drawing/2014/main" val="2685500441"/>
                    </a:ext>
                  </a:extLst>
                </a:gridCol>
                <a:gridCol w="102445">
                  <a:extLst>
                    <a:ext uri="{9D8B030D-6E8A-4147-A177-3AD203B41FA5}">
                      <a16:colId xmlns:a16="http://schemas.microsoft.com/office/drawing/2014/main" val="2213464281"/>
                    </a:ext>
                  </a:extLst>
                </a:gridCol>
                <a:gridCol w="1946648">
                  <a:extLst>
                    <a:ext uri="{9D8B030D-6E8A-4147-A177-3AD203B41FA5}">
                      <a16:colId xmlns:a16="http://schemas.microsoft.com/office/drawing/2014/main" val="1390788272"/>
                    </a:ext>
                  </a:extLst>
                </a:gridCol>
              </a:tblGrid>
              <a:tr h="2110153">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190</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institucionaliza el día de la familia en Cartagena de indias d.t y c".</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Partido conservador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14/ 04 / 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3ERA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KATTYA MENDOZA (c)</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RAFAEL MEZA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DAVID CABALLERO</a:t>
                      </a: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28/04/2023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05/05/2023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positivo</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15/07/2023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Enviado para sanción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592273"/>
                  </a:ext>
                </a:extLst>
              </a:tr>
              <a:tr h="3376247">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191</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 cual se modifica el acuerdo 009 de 2011, adicionando nuevas categorías de empleo en la escala salarial en la planta de empleo de la alcaldía mayor de Cartagena de india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El Ejecutivo</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13/04/23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Plenaria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18/04/2023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1ERA Y 2DA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RAFAEL MEZA (C)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JAVIER JULIO B</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GLORIA ESTRADA</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26/04/2023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10/05/2023</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4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4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616246248"/>
                  </a:ext>
                </a:extLst>
              </a:tr>
            </a:tbl>
          </a:graphicData>
        </a:graphic>
      </p:graphicFrame>
    </p:spTree>
    <p:extLst>
      <p:ext uri="{BB962C8B-B14F-4D97-AF65-F5344CB8AC3E}">
        <p14:creationId xmlns:p14="http://schemas.microsoft.com/office/powerpoint/2010/main" val="2911411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762845984"/>
              </p:ext>
            </p:extLst>
          </p:nvPr>
        </p:nvGraphicFramePr>
        <p:xfrm>
          <a:off x="756137" y="1248509"/>
          <a:ext cx="12016888" cy="7130160"/>
        </p:xfrm>
        <a:graphic>
          <a:graphicData uri="http://schemas.openxmlformats.org/drawingml/2006/table">
            <a:tbl>
              <a:tblPr firstRow="1" firstCol="1" bandRow="1"/>
              <a:tblGrid>
                <a:gridCol w="570344">
                  <a:extLst>
                    <a:ext uri="{9D8B030D-6E8A-4147-A177-3AD203B41FA5}">
                      <a16:colId xmlns:a16="http://schemas.microsoft.com/office/drawing/2014/main" val="3444497821"/>
                    </a:ext>
                  </a:extLst>
                </a:gridCol>
                <a:gridCol w="2591180">
                  <a:extLst>
                    <a:ext uri="{9D8B030D-6E8A-4147-A177-3AD203B41FA5}">
                      <a16:colId xmlns:a16="http://schemas.microsoft.com/office/drawing/2014/main" val="4138541621"/>
                    </a:ext>
                  </a:extLst>
                </a:gridCol>
                <a:gridCol w="1187864">
                  <a:extLst>
                    <a:ext uri="{9D8B030D-6E8A-4147-A177-3AD203B41FA5}">
                      <a16:colId xmlns:a16="http://schemas.microsoft.com/office/drawing/2014/main" val="3024541920"/>
                    </a:ext>
                  </a:extLst>
                </a:gridCol>
                <a:gridCol w="1750695">
                  <a:extLst>
                    <a:ext uri="{9D8B030D-6E8A-4147-A177-3AD203B41FA5}">
                      <a16:colId xmlns:a16="http://schemas.microsoft.com/office/drawing/2014/main" val="2886395835"/>
                    </a:ext>
                  </a:extLst>
                </a:gridCol>
                <a:gridCol w="1253525">
                  <a:extLst>
                    <a:ext uri="{9D8B030D-6E8A-4147-A177-3AD203B41FA5}">
                      <a16:colId xmlns:a16="http://schemas.microsoft.com/office/drawing/2014/main" val="3367788468"/>
                    </a:ext>
                  </a:extLst>
                </a:gridCol>
                <a:gridCol w="1165307">
                  <a:extLst>
                    <a:ext uri="{9D8B030D-6E8A-4147-A177-3AD203B41FA5}">
                      <a16:colId xmlns:a16="http://schemas.microsoft.com/office/drawing/2014/main" val="703493629"/>
                    </a:ext>
                  </a:extLst>
                </a:gridCol>
                <a:gridCol w="1569471">
                  <a:extLst>
                    <a:ext uri="{9D8B030D-6E8A-4147-A177-3AD203B41FA5}">
                      <a16:colId xmlns:a16="http://schemas.microsoft.com/office/drawing/2014/main" val="2282117851"/>
                    </a:ext>
                  </a:extLst>
                </a:gridCol>
                <a:gridCol w="1928502">
                  <a:extLst>
                    <a:ext uri="{9D8B030D-6E8A-4147-A177-3AD203B41FA5}">
                      <a16:colId xmlns:a16="http://schemas.microsoft.com/office/drawing/2014/main" val="652288330"/>
                    </a:ext>
                  </a:extLst>
                </a:gridCol>
              </a:tblGrid>
              <a:tr h="2937699">
                <a:tc>
                  <a:txBody>
                    <a:bodyPr/>
                    <a:lstStyle/>
                    <a:p>
                      <a:pPr algn="ctr">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192</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efectúa una incorporación en el presupuesto de rentas, recursos de capital, recursos de fondos especiales y establecimientos públicos, así como los gastos de funcionamiento, servicio de la deuda e inversiones para la vigencia fiscal del primero (1) de enero al treinta y uno (31) de diciembre de dos mil veintitrés 2023, del distrito turístico y cultural de Cartagena de indias y se dictan otras disposiciones.”</a:t>
                      </a: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El Ejecutivo</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21/05/23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Plenaria</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1/06/23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1ERA Y 2DA</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Rodrigo reyes ( c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Hernando piña</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Carlos barrios</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08/0 6/2023</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12/07/2023</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235681"/>
                  </a:ext>
                </a:extLst>
              </a:tr>
              <a:tr h="3973054">
                <a:tc>
                  <a:txBody>
                    <a:bodyPr/>
                    <a:lstStyle/>
                    <a:p>
                      <a:pPr algn="ctr">
                        <a:lnSpc>
                          <a:spcPct val="115000"/>
                        </a:lnSpc>
                        <a:spcAft>
                          <a:spcPts val="0"/>
                        </a:spcAft>
                      </a:pPr>
                      <a:r>
                        <a:rPr lang="es-CO" sz="12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193</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CO" sz="12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hace una exalta de manera póstuma la memoria de un ciudadano cartagenero y por tanto se designa su nombre al estadio de softbol de Bocagrande, con el nombre “estadio de softbol vicente celedonio gutierrez de piñeres morales</a:t>
                      </a:r>
                      <a:endParaRPr lang="es-CO" sz="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Partido conservador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02/06/2023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s-CO" sz="1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3RA</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Oscar Marín ( c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Katya Mendoza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Sergio Mendoza</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13/06/2023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16/06/2023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28/06/2023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aprobado en segundo debate, el 28 de junio de 2023, convertido en acuerdo 124, </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hace una exalta de manera póstuma la memoria de un ciudadano cartagenero y por tanto se designa su nombre al estadio de softbol de </a:t>
                      </a:r>
                      <a:r>
                        <a:rPr lang="es-CO" sz="12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Bocagrande</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con el nombre “estadio de softbol </a:t>
                      </a:r>
                      <a:r>
                        <a:rPr lang="es-CO" sz="12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vicente</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s-CO" sz="12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celedonio</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s-CO" sz="12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gutierrez</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de </a:t>
                      </a:r>
                      <a:r>
                        <a:rPr lang="es-CO" sz="12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piñeres</a:t>
                      </a:r>
                      <a:r>
                        <a:rPr lang="es-CO" sz="12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morales</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2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sancionado por el alcalde el día 10 de julio 2023</a:t>
                      </a:r>
                      <a:endParaRPr lang="es-CO"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194" marR="66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482181"/>
                  </a:ext>
                </a:extLst>
              </a:tr>
            </a:tbl>
          </a:graphicData>
        </a:graphic>
      </p:graphicFrame>
    </p:spTree>
    <p:extLst>
      <p:ext uri="{BB962C8B-B14F-4D97-AF65-F5344CB8AC3E}">
        <p14:creationId xmlns:p14="http://schemas.microsoft.com/office/powerpoint/2010/main" val="2701612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266328926"/>
              </p:ext>
            </p:extLst>
          </p:nvPr>
        </p:nvGraphicFramePr>
        <p:xfrm>
          <a:off x="942975" y="792111"/>
          <a:ext cx="12025221" cy="7279579"/>
        </p:xfrm>
        <a:graphic>
          <a:graphicData uri="http://schemas.openxmlformats.org/drawingml/2006/table">
            <a:tbl>
              <a:tblPr firstRow="1" firstCol="1" bandRow="1"/>
              <a:tblGrid>
                <a:gridCol w="566663">
                  <a:extLst>
                    <a:ext uri="{9D8B030D-6E8A-4147-A177-3AD203B41FA5}">
                      <a16:colId xmlns:a16="http://schemas.microsoft.com/office/drawing/2014/main" val="524244482"/>
                    </a:ext>
                  </a:extLst>
                </a:gridCol>
                <a:gridCol w="2307420">
                  <a:extLst>
                    <a:ext uri="{9D8B030D-6E8A-4147-A177-3AD203B41FA5}">
                      <a16:colId xmlns:a16="http://schemas.microsoft.com/office/drawing/2014/main" val="3184072047"/>
                    </a:ext>
                  </a:extLst>
                </a:gridCol>
                <a:gridCol w="1447235">
                  <a:extLst>
                    <a:ext uri="{9D8B030D-6E8A-4147-A177-3AD203B41FA5}">
                      <a16:colId xmlns:a16="http://schemas.microsoft.com/office/drawing/2014/main" val="2549863775"/>
                    </a:ext>
                  </a:extLst>
                </a:gridCol>
                <a:gridCol w="1739398">
                  <a:extLst>
                    <a:ext uri="{9D8B030D-6E8A-4147-A177-3AD203B41FA5}">
                      <a16:colId xmlns:a16="http://schemas.microsoft.com/office/drawing/2014/main" val="3458879905"/>
                    </a:ext>
                  </a:extLst>
                </a:gridCol>
                <a:gridCol w="1245436">
                  <a:extLst>
                    <a:ext uri="{9D8B030D-6E8A-4147-A177-3AD203B41FA5}">
                      <a16:colId xmlns:a16="http://schemas.microsoft.com/office/drawing/2014/main" val="2544831903"/>
                    </a:ext>
                  </a:extLst>
                </a:gridCol>
                <a:gridCol w="1157788">
                  <a:extLst>
                    <a:ext uri="{9D8B030D-6E8A-4147-A177-3AD203B41FA5}">
                      <a16:colId xmlns:a16="http://schemas.microsoft.com/office/drawing/2014/main" val="3608520800"/>
                    </a:ext>
                  </a:extLst>
                </a:gridCol>
                <a:gridCol w="1518577">
                  <a:extLst>
                    <a:ext uri="{9D8B030D-6E8A-4147-A177-3AD203B41FA5}">
                      <a16:colId xmlns:a16="http://schemas.microsoft.com/office/drawing/2014/main" val="53998850"/>
                    </a:ext>
                  </a:extLst>
                </a:gridCol>
                <a:gridCol w="107623">
                  <a:extLst>
                    <a:ext uri="{9D8B030D-6E8A-4147-A177-3AD203B41FA5}">
                      <a16:colId xmlns:a16="http://schemas.microsoft.com/office/drawing/2014/main" val="1370877473"/>
                    </a:ext>
                  </a:extLst>
                </a:gridCol>
                <a:gridCol w="1935081">
                  <a:extLst>
                    <a:ext uri="{9D8B030D-6E8A-4147-A177-3AD203B41FA5}">
                      <a16:colId xmlns:a16="http://schemas.microsoft.com/office/drawing/2014/main" val="78697730"/>
                    </a:ext>
                  </a:extLst>
                </a:gridCol>
              </a:tblGrid>
              <a:tr h="4412935">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195</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100" dirty="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“por el cual se rediseña la estructura administrativa, se determinan las funciones de sus dependencias, se establece la planta de empleos, la escala salarial para las distintas </a:t>
                      </a:r>
                      <a:r>
                        <a:rPr lang="es-CO" sz="1100" dirty="0" err="1">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categorias</a:t>
                      </a:r>
                      <a:r>
                        <a:rPr lang="es-CO" sz="1100" dirty="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 de empleos y el manual especifico de funciones, requisitos y competencias laborales de la personería distrital de </a:t>
                      </a:r>
                      <a:r>
                        <a:rPr lang="es-CO" sz="1100" dirty="0" err="1">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cartagena</a:t>
                      </a:r>
                      <a:r>
                        <a:rPr lang="es-CO" sz="1100" dirty="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 de indias y se dictan otras disposiciones”</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1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PERSONERIA DISTRITAL</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02/06/2023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PLANARIA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05/06/2023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3RA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Carlos barrios (c)</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David caballero</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Hernando piña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Cesar pion</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Luis Javier cassiani</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09/06/2023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23/06/2023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1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28/06/2023</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aprobado en segundo debate, el 28 de junio de 2023, convertido en acuerdo 122,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100">
                          <a:solidFill>
                            <a:schemeClr val="bg1"/>
                          </a:solidFill>
                          <a:effectLst/>
                          <a:latin typeface="Century Gothic" panose="020B0502020202020204" pitchFamily="34" charset="0"/>
                          <a:ea typeface="Arial" panose="020B0604020202020204" pitchFamily="34" charset="0"/>
                          <a:cs typeface="Times New Roman" panose="02020603050405020304" pitchFamily="18" charset="0"/>
                        </a:rPr>
                        <a:t>“por el cual se rediseña la estructura administrativa, se determinan las funciones de sus dependencias, se establece la planta de empleos, la escala salarial para las distintas categorias de empleos y el manual especifico de funciones, requisitos y competencias laborales de la personería distrital de cartagena de indias y se dictan otras disposiciones”</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sancionado por el alcalde el día 28 de junio 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150507"/>
                  </a:ext>
                </a:extLst>
              </a:tr>
              <a:tr h="1396052">
                <a:tc>
                  <a:txBody>
                    <a:bodyPr/>
                    <a:lstStyle/>
                    <a:p>
                      <a:pPr algn="ctr">
                        <a:lnSpc>
                          <a:spcPct val="115000"/>
                        </a:lnSpc>
                        <a:spcAft>
                          <a:spcPts val="0"/>
                        </a:spcAft>
                      </a:pPr>
                      <a:r>
                        <a:rPr lang="es-CO" sz="11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197</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1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el cual se modifica la estructura de la administración distrital de Cartagena de indias. Las funciones de sus dependencias se modifican unas entidades descentralizadas y se dictan otras disposiciones.</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El Ejecutivo</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13/06/23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Plenaria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14/06/23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Comisión 1era, 2da y 3ra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Luis Javier Cassiani ( c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Carlos barrios gomez</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Sergio mendoza castro</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Hernando piña elles</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(149)</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07/07/2023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35019"/>
                  </a:ext>
                </a:extLst>
              </a:tr>
              <a:tr h="1221546">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198</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spcAft>
                          <a:spcPts val="80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proyecto de acuerdo “</a:t>
                      </a:r>
                      <a:r>
                        <a:rPr lang="es-CO" sz="1100" i="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por medio del cual se establece el plan de saneamiento fiscal y financiero parcial vigencia 2023 del distrito de Cartagena indias, y se establecen otras disposiciones”</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El Ejecutivo</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30/06/23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Plenaria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04/07/23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10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COMISION 2DA</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Wilson Toncel (c)</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Cesar pion</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Carolina lozano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Gloria estrada</a:t>
                      </a:r>
                      <a:r>
                        <a:rPr lang="es-CO" sz="1100" b="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11/07/2023</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100" b="1"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649" marR="55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751905518"/>
                  </a:ext>
                </a:extLst>
              </a:tr>
            </a:tbl>
          </a:graphicData>
        </a:graphic>
      </p:graphicFrame>
    </p:spTree>
    <p:extLst>
      <p:ext uri="{BB962C8B-B14F-4D97-AF65-F5344CB8AC3E}">
        <p14:creationId xmlns:p14="http://schemas.microsoft.com/office/powerpoint/2010/main" val="772534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632" y="-21553"/>
            <a:ext cx="13746693" cy="9165553"/>
          </a:xfrm>
        </p:spPr>
      </p:pic>
      <p:sp>
        <p:nvSpPr>
          <p:cNvPr id="3" name="CuadroTexto 2"/>
          <p:cNvSpPr txBox="1"/>
          <p:nvPr/>
        </p:nvSpPr>
        <p:spPr>
          <a:xfrm>
            <a:off x="1285913" y="3713968"/>
            <a:ext cx="10515601" cy="1569660"/>
          </a:xfrm>
          <a:prstGeom prst="rect">
            <a:avLst/>
          </a:prstGeom>
          <a:noFill/>
        </p:spPr>
        <p:txBody>
          <a:bodyPr wrap="square" rtlCol="0">
            <a:spAutoFit/>
          </a:bodyPr>
          <a:lstStyle/>
          <a:p>
            <a:pPr algn="ctr"/>
            <a:r>
              <a:rPr lang="es-ES" sz="9600" b="1" dirty="0" smtClean="0">
                <a:solidFill>
                  <a:srgbClr val="C00000"/>
                </a:solidFill>
              </a:rPr>
              <a:t>GRACIAS</a:t>
            </a:r>
          </a:p>
        </p:txBody>
      </p:sp>
    </p:spTree>
    <p:extLst>
      <p:ext uri="{BB962C8B-B14F-4D97-AF65-F5344CB8AC3E}">
        <p14:creationId xmlns:p14="http://schemas.microsoft.com/office/powerpoint/2010/main" val="231977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632" y="-144645"/>
            <a:ext cx="13746693" cy="9165553"/>
          </a:xfrm>
        </p:spPr>
      </p:pic>
      <p:sp>
        <p:nvSpPr>
          <p:cNvPr id="3" name="CuadroTexto 2"/>
          <p:cNvSpPr txBox="1"/>
          <p:nvPr/>
        </p:nvSpPr>
        <p:spPr>
          <a:xfrm>
            <a:off x="1318846" y="1758462"/>
            <a:ext cx="10515601" cy="5306068"/>
          </a:xfrm>
          <a:prstGeom prst="rect">
            <a:avLst/>
          </a:prstGeom>
          <a:noFill/>
        </p:spPr>
        <p:txBody>
          <a:bodyPr wrap="square" rtlCol="0">
            <a:spAutoFit/>
          </a:bodyPr>
          <a:lstStyle/>
          <a:p>
            <a:pPr algn="ctr"/>
            <a:r>
              <a:rPr lang="es-ES" sz="4800" b="1" dirty="0" smtClean="0">
                <a:solidFill>
                  <a:srgbClr val="C00000"/>
                </a:solidFill>
              </a:rPr>
              <a:t>BANCADA PARTIDO LIBERAL </a:t>
            </a:r>
          </a:p>
          <a:p>
            <a:endParaRPr lang="es-ES" sz="4800" b="1" dirty="0" smtClean="0"/>
          </a:p>
          <a:p>
            <a:endParaRPr lang="es-ES" sz="4800" b="1" dirty="0"/>
          </a:p>
          <a:p>
            <a:pPr>
              <a:lnSpc>
                <a:spcPts val="2580"/>
              </a:lnSpc>
            </a:pPr>
            <a:endParaRPr lang="en-US" sz="4800" b="1" dirty="0">
              <a:solidFill>
                <a:srgbClr val="FFFFFF"/>
              </a:solidFill>
              <a:latin typeface="Poppins Medium Bold"/>
            </a:endParaRPr>
          </a:p>
          <a:p>
            <a:pPr marL="685800" indent="-685800">
              <a:lnSpc>
                <a:spcPts val="2580"/>
              </a:lnSpc>
              <a:buFontTx/>
              <a:buChar char="-"/>
            </a:pPr>
            <a:r>
              <a:rPr lang="en-US" sz="4800" b="1" dirty="0" smtClean="0">
                <a:solidFill>
                  <a:srgbClr val="C00000"/>
                </a:solidFill>
                <a:latin typeface="Poppins Medium Bold"/>
              </a:rPr>
              <a:t>GLORIA  </a:t>
            </a:r>
            <a:r>
              <a:rPr lang="en-US" sz="4800" b="1" dirty="0">
                <a:solidFill>
                  <a:srgbClr val="C00000"/>
                </a:solidFill>
                <a:latin typeface="Poppins Medium Bold"/>
              </a:rPr>
              <a:t>ESTRADA BENAVIDES</a:t>
            </a:r>
          </a:p>
          <a:p>
            <a:pPr>
              <a:lnSpc>
                <a:spcPts val="2580"/>
              </a:lnSpc>
            </a:pPr>
            <a:endParaRPr lang="en-US" sz="4800" b="1" dirty="0">
              <a:solidFill>
                <a:srgbClr val="C00000"/>
              </a:solidFill>
              <a:latin typeface="Poppins Medium Bold"/>
            </a:endParaRPr>
          </a:p>
          <a:p>
            <a:pPr marL="685800" indent="-685800">
              <a:lnSpc>
                <a:spcPts val="2580"/>
              </a:lnSpc>
              <a:buFontTx/>
              <a:buChar char="-"/>
            </a:pPr>
            <a:r>
              <a:rPr lang="en-US" sz="4800" b="1" dirty="0">
                <a:solidFill>
                  <a:srgbClr val="C00000"/>
                </a:solidFill>
                <a:latin typeface="Poppins Medium Bold"/>
              </a:rPr>
              <a:t>KATTYA MENDOZA SALEME</a:t>
            </a:r>
          </a:p>
          <a:p>
            <a:pPr marL="685800" indent="-685800">
              <a:lnSpc>
                <a:spcPts val="2580"/>
              </a:lnSpc>
              <a:buFontTx/>
              <a:buChar char="-"/>
            </a:pPr>
            <a:endParaRPr lang="en-US" sz="4800" b="1" dirty="0">
              <a:solidFill>
                <a:srgbClr val="C00000"/>
              </a:solidFill>
              <a:latin typeface="Poppins Medium Bold"/>
            </a:endParaRPr>
          </a:p>
          <a:p>
            <a:pPr marL="685800" indent="-685800">
              <a:lnSpc>
                <a:spcPts val="2580"/>
              </a:lnSpc>
              <a:buFontTx/>
              <a:buChar char="-"/>
            </a:pPr>
            <a:r>
              <a:rPr lang="en-US" sz="4800" b="1" dirty="0">
                <a:solidFill>
                  <a:srgbClr val="C00000"/>
                </a:solidFill>
                <a:latin typeface="Poppins Medium Bold"/>
              </a:rPr>
              <a:t>HERNANDO PIÑA ELLES</a:t>
            </a:r>
          </a:p>
          <a:p>
            <a:endParaRPr lang="es-ES" b="1" dirty="0" smtClean="0">
              <a:solidFill>
                <a:srgbClr val="C00000"/>
              </a:solidFill>
            </a:endParaRPr>
          </a:p>
          <a:p>
            <a:endParaRPr lang="es-ES" b="1" dirty="0">
              <a:solidFill>
                <a:srgbClr val="C00000"/>
              </a:solidFill>
            </a:endParaRPr>
          </a:p>
          <a:p>
            <a:endParaRPr lang="es-ES" dirty="0" smtClean="0">
              <a:solidFill>
                <a:srgbClr val="C00000"/>
              </a:solidFill>
            </a:endParaRPr>
          </a:p>
        </p:txBody>
      </p:sp>
    </p:spTree>
    <p:extLst>
      <p:ext uri="{BB962C8B-B14F-4D97-AF65-F5344CB8AC3E}">
        <p14:creationId xmlns:p14="http://schemas.microsoft.com/office/powerpoint/2010/main" val="358928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3716001" cy="9145089"/>
          </a:xfrm>
        </p:spPr>
      </p:pic>
      <p:sp>
        <p:nvSpPr>
          <p:cNvPr id="3" name="CuadroTexto 2"/>
          <p:cNvSpPr txBox="1"/>
          <p:nvPr/>
        </p:nvSpPr>
        <p:spPr>
          <a:xfrm>
            <a:off x="1494692" y="2022230"/>
            <a:ext cx="10779370" cy="4524315"/>
          </a:xfrm>
          <a:prstGeom prst="rect">
            <a:avLst/>
          </a:prstGeom>
          <a:noFill/>
        </p:spPr>
        <p:txBody>
          <a:bodyPr wrap="square" rtlCol="0">
            <a:spAutoFit/>
          </a:bodyPr>
          <a:lstStyle/>
          <a:p>
            <a:pPr marL="457200" indent="-457200" algn="just">
              <a:buFont typeface="Arial" panose="020B0604020202020204" pitchFamily="34" charset="0"/>
              <a:buChar char="•"/>
            </a:pPr>
            <a:r>
              <a:rPr lang="es-MX" sz="3200" dirty="0">
                <a:solidFill>
                  <a:srgbClr val="C00000"/>
                </a:solidFill>
                <a:latin typeface="Poppins Medium" panose="020B0604020202020204" charset="0"/>
                <a:cs typeface="Poppins Medium" panose="020B0604020202020204" charset="0"/>
              </a:rPr>
              <a:t>7</a:t>
            </a:r>
            <a:r>
              <a:rPr lang="es-MX" sz="3200" dirty="0" smtClean="0">
                <a:solidFill>
                  <a:srgbClr val="C00000"/>
                </a:solidFill>
                <a:latin typeface="Poppins Medium" panose="020B0604020202020204" charset="0"/>
                <a:cs typeface="Poppins Medium" panose="020B0604020202020204" charset="0"/>
              </a:rPr>
              <a:t> </a:t>
            </a:r>
            <a:r>
              <a:rPr lang="es-MX" sz="3200" dirty="0">
                <a:solidFill>
                  <a:srgbClr val="C00000"/>
                </a:solidFill>
                <a:latin typeface="Poppins Medium" panose="020B0604020202020204" charset="0"/>
                <a:cs typeface="Poppins Medium" panose="020B0604020202020204" charset="0"/>
              </a:rPr>
              <a:t>PROPOSICIONES PRESENTADA POR BANCADA  PARTIDO LIBERAL.</a:t>
            </a:r>
          </a:p>
          <a:p>
            <a:pPr algn="just"/>
            <a:endParaRPr lang="es-MX" sz="3200" dirty="0">
              <a:solidFill>
                <a:srgbClr val="C00000"/>
              </a:solidFill>
              <a:latin typeface="Poppins Medium" panose="020B0604020202020204" charset="0"/>
              <a:cs typeface="Poppins Medium" panose="020B0604020202020204" charset="0"/>
            </a:endParaRPr>
          </a:p>
          <a:p>
            <a:pPr marL="457200" indent="-457200" algn="just">
              <a:buFont typeface="Arial" panose="020B0604020202020204" pitchFamily="34" charset="0"/>
              <a:buChar char="•"/>
            </a:pPr>
            <a:r>
              <a:rPr lang="es-MX" sz="3200" dirty="0" smtClean="0">
                <a:solidFill>
                  <a:srgbClr val="C00000"/>
                </a:solidFill>
                <a:latin typeface="Poppins Medium" panose="020B0604020202020204" charset="0"/>
                <a:cs typeface="Poppins Medium" panose="020B0604020202020204" charset="0"/>
              </a:rPr>
              <a:t>13 </a:t>
            </a:r>
            <a:r>
              <a:rPr lang="es-MX" sz="3200" dirty="0">
                <a:solidFill>
                  <a:srgbClr val="C00000"/>
                </a:solidFill>
                <a:latin typeface="Poppins Medium" panose="020B0604020202020204" charset="0"/>
                <a:cs typeface="Poppins Medium" panose="020B0604020202020204" charset="0"/>
              </a:rPr>
              <a:t>PROYECTOS DE ACUERDO PRESENTADOS POR COMISIONES</a:t>
            </a:r>
            <a:r>
              <a:rPr lang="es-MX" sz="3200" dirty="0" smtClean="0">
                <a:solidFill>
                  <a:srgbClr val="C00000"/>
                </a:solidFill>
                <a:latin typeface="Poppins Medium" panose="020B0604020202020204" charset="0"/>
                <a:cs typeface="Poppins Medium" panose="020B0604020202020204" charset="0"/>
              </a:rPr>
              <a:t>:</a:t>
            </a:r>
          </a:p>
          <a:p>
            <a:pPr marL="457200" indent="-457200" algn="just">
              <a:buFont typeface="Arial" panose="020B0604020202020204" pitchFamily="34" charset="0"/>
              <a:buChar char="•"/>
            </a:pPr>
            <a:endParaRPr lang="es-MX" sz="3200" dirty="0">
              <a:solidFill>
                <a:srgbClr val="C00000"/>
              </a:solidFill>
              <a:latin typeface="Poppins Medium" panose="020B0604020202020204" charset="0"/>
              <a:cs typeface="Poppins Medium" panose="020B0604020202020204" charset="0"/>
            </a:endParaRPr>
          </a:p>
          <a:p>
            <a:pPr algn="just"/>
            <a:r>
              <a:rPr lang="es-MX" sz="3200" dirty="0">
                <a:solidFill>
                  <a:srgbClr val="C00000"/>
                </a:solidFill>
                <a:latin typeface="Poppins Medium" panose="020B0604020202020204" charset="0"/>
                <a:cs typeface="Poppins Medium" panose="020B0604020202020204" charset="0"/>
              </a:rPr>
              <a:t>-COMISION PRIMERA: HERNANDO PIÑA </a:t>
            </a:r>
            <a:r>
              <a:rPr lang="es-MX" sz="3200" dirty="0" smtClean="0">
                <a:solidFill>
                  <a:srgbClr val="C00000"/>
                </a:solidFill>
                <a:latin typeface="Poppins Medium" panose="020B0604020202020204" charset="0"/>
                <a:cs typeface="Poppins Medium" panose="020B0604020202020204" charset="0"/>
              </a:rPr>
              <a:t>ELLES.</a:t>
            </a:r>
          </a:p>
          <a:p>
            <a:pPr algn="just"/>
            <a:r>
              <a:rPr lang="es-MX" sz="3200" dirty="0" smtClean="0">
                <a:solidFill>
                  <a:srgbClr val="C00000"/>
                </a:solidFill>
                <a:latin typeface="Poppins Medium" panose="020B0604020202020204" charset="0"/>
                <a:cs typeface="Poppins Medium" panose="020B0604020202020204" charset="0"/>
              </a:rPr>
              <a:t>-COMISION SEGUNDA: GLORIA ESTRADA BENAVIDES.</a:t>
            </a:r>
            <a:endParaRPr lang="es-MX" sz="3200" dirty="0">
              <a:solidFill>
                <a:srgbClr val="C00000"/>
              </a:solidFill>
              <a:latin typeface="Poppins Medium" panose="020B0604020202020204" charset="0"/>
              <a:cs typeface="Poppins Medium" panose="020B0604020202020204" charset="0"/>
            </a:endParaRPr>
          </a:p>
          <a:p>
            <a:pPr algn="just"/>
            <a:r>
              <a:rPr lang="es-MX" sz="3200" dirty="0">
                <a:solidFill>
                  <a:srgbClr val="C00000"/>
                </a:solidFill>
                <a:latin typeface="Poppins Medium" panose="020B0604020202020204" charset="0"/>
                <a:cs typeface="Poppins Medium" panose="020B0604020202020204" charset="0"/>
              </a:rPr>
              <a:t>-COMISION TERCERA</a:t>
            </a:r>
            <a:r>
              <a:rPr lang="es-MX" sz="3200" dirty="0" smtClean="0">
                <a:solidFill>
                  <a:srgbClr val="C00000"/>
                </a:solidFill>
                <a:latin typeface="Poppins Medium" panose="020B0604020202020204" charset="0"/>
                <a:cs typeface="Poppins Medium" panose="020B0604020202020204" charset="0"/>
              </a:rPr>
              <a:t>: </a:t>
            </a:r>
            <a:r>
              <a:rPr lang="es-MX" sz="3200" dirty="0">
                <a:solidFill>
                  <a:srgbClr val="C00000"/>
                </a:solidFill>
                <a:latin typeface="Poppins Medium" panose="020B0604020202020204" charset="0"/>
                <a:cs typeface="Poppins Medium" panose="020B0604020202020204" charset="0"/>
              </a:rPr>
              <a:t>KATTYA MENDOZA SALEME.</a:t>
            </a:r>
            <a:endParaRPr lang="es-MX" sz="3200" dirty="0">
              <a:solidFill>
                <a:srgbClr val="C00000"/>
              </a:solidFill>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206187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524315"/>
          </a:xfrm>
          <a:prstGeom prst="rect">
            <a:avLst/>
          </a:prstGeom>
          <a:noFill/>
        </p:spPr>
        <p:txBody>
          <a:bodyPr wrap="square" rtlCol="0">
            <a:spAutoFit/>
          </a:bodyPr>
          <a:lstStyle/>
          <a:p>
            <a:pPr marL="342900" indent="-342900" algn="ctr">
              <a:buFont typeface="Arial" panose="020B0604020202020204" pitchFamily="34" charset="0"/>
              <a:buChar char="•"/>
            </a:pPr>
            <a:r>
              <a:rPr lang="es-ES" sz="2400" b="1" dirty="0">
                <a:solidFill>
                  <a:schemeClr val="bg1"/>
                </a:solidFill>
              </a:rPr>
              <a:t>#</a:t>
            </a:r>
            <a:r>
              <a:rPr lang="es-ES" sz="2400" b="1" dirty="0" smtClean="0">
                <a:solidFill>
                  <a:schemeClr val="bg1"/>
                </a:solidFill>
              </a:rPr>
              <a:t>4</a:t>
            </a:r>
            <a:r>
              <a:rPr lang="es-CO" sz="2400" b="1" dirty="0" smtClean="0">
                <a:solidFill>
                  <a:schemeClr val="bg1"/>
                </a:solidFill>
              </a:rPr>
              <a:t> </a:t>
            </a:r>
            <a:r>
              <a:rPr lang="es-ES" sz="2400" b="1" dirty="0" smtClean="0">
                <a:solidFill>
                  <a:schemeClr val="bg1"/>
                </a:solidFill>
              </a:rPr>
              <a:t>CONTROL FISCAL  </a:t>
            </a:r>
            <a:endParaRPr lang="es-CO" sz="2400" b="1" dirty="0" smtClean="0">
              <a:solidFill>
                <a:schemeClr val="bg1"/>
              </a:solidFill>
            </a:endParaRPr>
          </a:p>
          <a:p>
            <a:endParaRPr lang="es-CO" sz="2400" dirty="0">
              <a:solidFill>
                <a:schemeClr val="bg1"/>
              </a:solidFill>
            </a:endParaRPr>
          </a:p>
          <a:p>
            <a:r>
              <a:rPr lang="es-CO" sz="2400" dirty="0" smtClean="0">
                <a:solidFill>
                  <a:schemeClr val="bg1"/>
                </a:solidFill>
              </a:rPr>
              <a:t>1</a:t>
            </a:r>
            <a:r>
              <a:rPr lang="es-CO" sz="2400" dirty="0">
                <a:solidFill>
                  <a:schemeClr val="bg1"/>
                </a:solidFill>
              </a:rPr>
              <a:t>.    Protección costera</a:t>
            </a:r>
          </a:p>
          <a:p>
            <a:r>
              <a:rPr lang="es-CO" sz="2400" dirty="0">
                <a:solidFill>
                  <a:schemeClr val="bg1"/>
                </a:solidFill>
              </a:rPr>
              <a:t>2.    Estudios y acciones efectuados en el </a:t>
            </a:r>
            <a:r>
              <a:rPr lang="es-CO" sz="2400" dirty="0" smtClean="0">
                <a:solidFill>
                  <a:schemeClr val="bg1"/>
                </a:solidFill>
              </a:rPr>
              <a:t>   Cerro </a:t>
            </a:r>
            <a:r>
              <a:rPr lang="es-CO" sz="2400" dirty="0">
                <a:solidFill>
                  <a:schemeClr val="bg1"/>
                </a:solidFill>
              </a:rPr>
              <a:t>de la Popa</a:t>
            </a:r>
          </a:p>
          <a:p>
            <a:r>
              <a:rPr lang="es-CO" sz="2400" dirty="0">
                <a:solidFill>
                  <a:schemeClr val="bg1"/>
                </a:solidFill>
              </a:rPr>
              <a:t>3.    Relimpia de la Bocana</a:t>
            </a:r>
          </a:p>
          <a:p>
            <a:r>
              <a:rPr lang="es-CO" sz="2400" dirty="0">
                <a:solidFill>
                  <a:schemeClr val="bg1"/>
                </a:solidFill>
              </a:rPr>
              <a:t>4.    Aplicación de las Rondas Hídricas dentro perímetro urbano en construcción </a:t>
            </a:r>
          </a:p>
          <a:p>
            <a:r>
              <a:rPr lang="es-CO" sz="2400" dirty="0">
                <a:solidFill>
                  <a:schemeClr val="bg1"/>
                </a:solidFill>
              </a:rPr>
              <a:t>5.    Problemática del Laguito</a:t>
            </a:r>
          </a:p>
          <a:p>
            <a:r>
              <a:rPr lang="es-CO" sz="2400" dirty="0">
                <a:solidFill>
                  <a:schemeClr val="bg1"/>
                </a:solidFill>
              </a:rPr>
              <a:t>6.    Estudios Traslado del Mercado </a:t>
            </a:r>
            <a:r>
              <a:rPr lang="es-CO" sz="2400" dirty="0" err="1">
                <a:solidFill>
                  <a:schemeClr val="bg1"/>
                </a:solidFill>
              </a:rPr>
              <a:t>Bazurto</a:t>
            </a:r>
            <a:r>
              <a:rPr lang="es-CO" sz="2400" dirty="0">
                <a:solidFill>
                  <a:schemeClr val="bg1"/>
                </a:solidFill>
              </a:rPr>
              <a:t> </a:t>
            </a:r>
          </a:p>
        </p:txBody>
      </p:sp>
      <p:sp>
        <p:nvSpPr>
          <p:cNvPr id="5" name="CuadroTexto 4"/>
          <p:cNvSpPr txBox="1"/>
          <p:nvPr/>
        </p:nvSpPr>
        <p:spPr>
          <a:xfrm>
            <a:off x="6858000" y="2602524"/>
            <a:ext cx="5826003" cy="5804666"/>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solidFill>
                  <a:schemeClr val="bg1"/>
                </a:solidFill>
              </a:rPr>
              <a:t>#</a:t>
            </a:r>
            <a:r>
              <a:rPr lang="es-ES" b="1" dirty="0" smtClean="0">
                <a:solidFill>
                  <a:schemeClr val="bg1"/>
                </a:solidFill>
              </a:rPr>
              <a:t>30 </a:t>
            </a:r>
            <a:r>
              <a:rPr lang="es-CO" b="1" dirty="0" smtClean="0">
                <a:solidFill>
                  <a:schemeClr val="bg1"/>
                </a:solidFill>
              </a:rPr>
              <a:t>INICIO </a:t>
            </a:r>
            <a:r>
              <a:rPr lang="es-CO" b="1" dirty="0">
                <a:solidFill>
                  <a:schemeClr val="bg1"/>
                </a:solidFill>
              </a:rPr>
              <a:t>DE MOCIÓN DE CENSURA</a:t>
            </a:r>
            <a:endParaRPr lang="es-CO" dirty="0">
              <a:solidFill>
                <a:schemeClr val="bg1"/>
              </a:solidFill>
            </a:endParaRPr>
          </a:p>
          <a:p>
            <a:pPr algn="just"/>
            <a:r>
              <a:rPr lang="es-ES" b="1" dirty="0">
                <a:solidFill>
                  <a:schemeClr val="bg1"/>
                </a:solidFill>
              </a:rPr>
              <a:t>MOCIÓN DE CENSURA SECRETARÍA DEL INTERIOR </a:t>
            </a:r>
            <a:endParaRPr lang="es-CO" dirty="0">
              <a:solidFill>
                <a:schemeClr val="bg1"/>
              </a:solidFill>
            </a:endParaRPr>
          </a:p>
          <a:p>
            <a:pPr algn="just"/>
            <a:r>
              <a:rPr lang="es-ES" b="1" dirty="0">
                <a:solidFill>
                  <a:schemeClr val="bg1"/>
                </a:solidFill>
              </a:rPr>
              <a:t>ANA MARIA GONZALEZ </a:t>
            </a:r>
            <a:r>
              <a:rPr lang="es-ES" b="1" dirty="0" smtClean="0">
                <a:solidFill>
                  <a:schemeClr val="bg1"/>
                </a:solidFill>
              </a:rPr>
              <a:t>FORERO.</a:t>
            </a:r>
          </a:p>
          <a:p>
            <a:pPr algn="just"/>
            <a:endParaRPr lang="es-ES" b="1" dirty="0">
              <a:solidFill>
                <a:schemeClr val="bg1"/>
              </a:solidFill>
            </a:endParaRPr>
          </a:p>
          <a:p>
            <a:r>
              <a:rPr lang="es-ES" sz="2000" b="1" dirty="0" smtClean="0">
                <a:solidFill>
                  <a:schemeClr val="bg1"/>
                </a:solidFill>
              </a:rPr>
              <a:t>CONSIDERACIONES</a:t>
            </a:r>
            <a:r>
              <a:rPr lang="es-CO" sz="2000" dirty="0">
                <a:solidFill>
                  <a:schemeClr val="bg1"/>
                </a:solidFill>
              </a:rPr>
              <a:t>.</a:t>
            </a:r>
            <a:endParaRPr lang="es-CO" sz="2000" dirty="0">
              <a:solidFill>
                <a:schemeClr val="bg1"/>
              </a:solidFill>
            </a:endParaRPr>
          </a:p>
          <a:p>
            <a:r>
              <a:rPr lang="es-ES" sz="2000" dirty="0">
                <a:solidFill>
                  <a:schemeClr val="bg1"/>
                </a:solidFill>
              </a:rPr>
              <a:t>El día 12 de abril de 2023 en el Concejo Distrital de Cartagena se realizó debate de Control Político a la Secretaria del Interior la Sra. Ana María González Forero, para responder cuestionario en el marco de la proposiciones No. 014-015-017 y las proposiciones aditivas 025 y 027, luego de concluido el debate los abajo firmantes estamos convencidos que la Secretaría del Interior </a:t>
            </a:r>
            <a:r>
              <a:rPr lang="es-ES" sz="2000" b="1" dirty="0">
                <a:solidFill>
                  <a:schemeClr val="bg1"/>
                </a:solidFill>
              </a:rPr>
              <a:t>NO HA CUMPLIDO CON RESPONSABILIDAD SUS FUNCIONES PROPIAS DEL CARGO DE SECRETARIA DE INTERIOR. </a:t>
            </a:r>
            <a:endParaRPr lang="es-CO" sz="2000" dirty="0">
              <a:solidFill>
                <a:schemeClr val="bg1"/>
              </a:solidFill>
            </a:endParaRPr>
          </a:p>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sp>
        <p:nvSpPr>
          <p:cNvPr id="6" name="CuadroTexto 5"/>
          <p:cNvSpPr txBox="1"/>
          <p:nvPr/>
        </p:nvSpPr>
        <p:spPr>
          <a:xfrm>
            <a:off x="1635369" y="1688123"/>
            <a:ext cx="10796954" cy="769441"/>
          </a:xfrm>
          <a:prstGeom prst="rect">
            <a:avLst/>
          </a:prstGeom>
          <a:noFill/>
        </p:spPr>
        <p:txBody>
          <a:bodyPr wrap="square" rtlCol="0">
            <a:spAutoFit/>
          </a:bodyPr>
          <a:lstStyle/>
          <a:p>
            <a:pPr algn="ctr"/>
            <a:r>
              <a:rPr lang="es-ES" sz="4400" b="1" dirty="0" smtClean="0">
                <a:solidFill>
                  <a:schemeClr val="bg1"/>
                </a:solidFill>
              </a:rPr>
              <a:t>PROPOSICIONES </a:t>
            </a:r>
            <a:endParaRPr lang="es-CO" sz="4400" b="1" dirty="0">
              <a:solidFill>
                <a:schemeClr val="bg1"/>
              </a:solidFill>
            </a:endParaRPr>
          </a:p>
        </p:txBody>
      </p:sp>
    </p:spTree>
    <p:extLst>
      <p:ext uri="{BB962C8B-B14F-4D97-AF65-F5344CB8AC3E}">
        <p14:creationId xmlns:p14="http://schemas.microsoft.com/office/powerpoint/2010/main" val="116029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6858000" y="2772510"/>
            <a:ext cx="5826003" cy="4302716"/>
          </a:xfrm>
          <a:prstGeom prst="rect">
            <a:avLst/>
          </a:prstGeom>
          <a:noFill/>
        </p:spPr>
        <p:txBody>
          <a:bodyPr wrap="square" rtlCol="0">
            <a:spAutoFit/>
          </a:bodyPr>
          <a:lstStyle/>
          <a:p>
            <a:pPr marL="342900" indent="-342900" algn="ctr">
              <a:buFont typeface="Arial" panose="020B0604020202020204" pitchFamily="34" charset="0"/>
              <a:buChar char="•"/>
            </a:pPr>
            <a:r>
              <a:rPr lang="es-ES" sz="2400" b="1" dirty="0" smtClean="0">
                <a:solidFill>
                  <a:schemeClr val="bg1"/>
                </a:solidFill>
              </a:rPr>
              <a:t>#37  ESALES Y UNIVERSIDADES</a:t>
            </a:r>
          </a:p>
          <a:p>
            <a:pPr algn="just"/>
            <a:endParaRPr lang="es-ES" b="1" dirty="0" smtClean="0">
              <a:solidFill>
                <a:schemeClr val="bg1"/>
              </a:solidFill>
            </a:endParaRPr>
          </a:p>
          <a:p>
            <a:pPr algn="just"/>
            <a:endParaRPr lang="es-ES" b="1" dirty="0">
              <a:solidFill>
                <a:schemeClr val="bg1"/>
              </a:solidFill>
            </a:endParaRPr>
          </a:p>
          <a:p>
            <a:pPr algn="just"/>
            <a:endParaRPr lang="es-ES" b="1" dirty="0" smtClean="0">
              <a:solidFill>
                <a:schemeClr val="bg1"/>
              </a:solidFill>
            </a:endParaRPr>
          </a:p>
          <a:p>
            <a:pPr algn="just"/>
            <a:endParaRPr lang="es-ES" b="1" dirty="0">
              <a:solidFill>
                <a:schemeClr val="bg1"/>
              </a:solidFill>
            </a:endParaRPr>
          </a:p>
          <a:p>
            <a:pPr algn="just"/>
            <a:r>
              <a:rPr lang="es-CO" sz="2400" dirty="0">
                <a:solidFill>
                  <a:schemeClr val="bg1"/>
                </a:solidFill>
              </a:rPr>
              <a:t>En conclusión, solicitamos las carpetas contractuales de todos los convenios que ha realizado directamente la Secretaría General del Distrito en esta Administración, vigencia 2023. </a:t>
            </a:r>
          </a:p>
          <a:p>
            <a:pPr algn="just"/>
            <a:endParaRPr lang="es-ES" b="1" dirty="0">
              <a:solidFill>
                <a:schemeClr val="bg1"/>
              </a:solidFill>
            </a:endParaRPr>
          </a:p>
          <a:p>
            <a:pPr algn="just"/>
            <a:endParaRPr lang="es-CO" dirty="0">
              <a:solidFill>
                <a:schemeClr val="bg1"/>
              </a:solidFill>
            </a:endParaRPr>
          </a:p>
        </p:txBody>
      </p:sp>
      <p:sp>
        <p:nvSpPr>
          <p:cNvPr id="7" name="CuadroTexto 6"/>
          <p:cNvSpPr txBox="1"/>
          <p:nvPr/>
        </p:nvSpPr>
        <p:spPr>
          <a:xfrm>
            <a:off x="1095375" y="2754924"/>
            <a:ext cx="5281979" cy="4893647"/>
          </a:xfrm>
          <a:prstGeom prst="rect">
            <a:avLst/>
          </a:prstGeom>
          <a:noFill/>
        </p:spPr>
        <p:txBody>
          <a:bodyPr wrap="square" rtlCol="0">
            <a:spAutoFit/>
          </a:bodyPr>
          <a:lstStyle/>
          <a:p>
            <a:pPr marL="342900" indent="-342900" algn="ctr">
              <a:buFont typeface="Arial" panose="020B0604020202020204" pitchFamily="34" charset="0"/>
              <a:buChar char="•"/>
            </a:pPr>
            <a:r>
              <a:rPr lang="es-CO" sz="2400" b="1" dirty="0" smtClean="0">
                <a:solidFill>
                  <a:schemeClr val="bg1"/>
                </a:solidFill>
              </a:rPr>
              <a:t>#33</a:t>
            </a:r>
            <a:r>
              <a:rPr lang="es-CO" sz="2400" dirty="0">
                <a:solidFill>
                  <a:schemeClr val="bg1"/>
                </a:solidFill>
              </a:rPr>
              <a:t> </a:t>
            </a:r>
            <a:r>
              <a:rPr lang="es-CO" sz="2400" b="1" dirty="0">
                <a:solidFill>
                  <a:schemeClr val="bg1"/>
                </a:solidFill>
              </a:rPr>
              <a:t>COMISION PERMANENTE SEGUNDA O DE PRESUPUESTOS Y DE ASUNTOS </a:t>
            </a:r>
            <a:r>
              <a:rPr lang="es-CO" sz="2400" b="1" dirty="0" smtClean="0">
                <a:solidFill>
                  <a:schemeClr val="bg1"/>
                </a:solidFill>
              </a:rPr>
              <a:t>FISCALES.</a:t>
            </a:r>
          </a:p>
          <a:p>
            <a:endParaRPr lang="es-CO" sz="2400" b="1" dirty="0">
              <a:solidFill>
                <a:schemeClr val="bg1"/>
              </a:solidFill>
            </a:endParaRPr>
          </a:p>
          <a:p>
            <a:pPr algn="just"/>
            <a:r>
              <a:rPr lang="es-CO" sz="2400" dirty="0">
                <a:solidFill>
                  <a:schemeClr val="bg1"/>
                </a:solidFill>
              </a:rPr>
              <a:t>El Concejo Distrital de Cartagena de Indias en sesión de la fecha, propone en hora y fecha que determine la Mesa Directiva Citar a la Directora Administrativa de Talento Humano, a la Secretaria de Hacienda Distrital, a la Secretaria del Interior y Convivencia Ciudadana, para que le informen a esta Corporación y a la ciudadanía en General</a:t>
            </a:r>
          </a:p>
        </p:txBody>
      </p:sp>
    </p:spTree>
    <p:extLst>
      <p:ext uri="{BB962C8B-B14F-4D97-AF65-F5344CB8AC3E}">
        <p14:creationId xmlns:p14="http://schemas.microsoft.com/office/powerpoint/2010/main" val="139386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6981276" y="1380914"/>
            <a:ext cx="5826003" cy="8069901"/>
          </a:xfrm>
          <a:prstGeom prst="rect">
            <a:avLst/>
          </a:prstGeom>
          <a:noFill/>
        </p:spPr>
        <p:txBody>
          <a:bodyPr wrap="square" rtlCol="0">
            <a:spAutoFit/>
          </a:bodyPr>
          <a:lstStyle/>
          <a:p>
            <a:pPr marL="342900" indent="-342900" algn="just">
              <a:buFont typeface="Arial" panose="020B0604020202020204" pitchFamily="34" charset="0"/>
              <a:buChar char="•"/>
            </a:pPr>
            <a:r>
              <a:rPr lang="es-ES" b="1" dirty="0" smtClean="0">
                <a:solidFill>
                  <a:schemeClr val="bg1"/>
                </a:solidFill>
              </a:rPr>
              <a:t>#52 CONVOCATORIA 006 – CANALES.</a:t>
            </a:r>
          </a:p>
          <a:p>
            <a:pPr algn="just"/>
            <a:endParaRPr lang="es-ES" b="1" dirty="0">
              <a:solidFill>
                <a:schemeClr val="bg1"/>
              </a:solidFill>
            </a:endParaRPr>
          </a:p>
          <a:p>
            <a:r>
              <a:rPr lang="es-CO" dirty="0">
                <a:solidFill>
                  <a:schemeClr val="bg1"/>
                </a:solidFill>
              </a:rPr>
              <a:t>1.Copia de todos los documentos precontractuales que hacen parte de la convocatoria 006 mantenimiento de canales, desmonte y limpieza de causes pluviales para mitigar el riesgo a las inundaciones. </a:t>
            </a:r>
          </a:p>
          <a:p>
            <a:r>
              <a:rPr lang="es-CO" dirty="0">
                <a:solidFill>
                  <a:schemeClr val="bg1"/>
                </a:solidFill>
              </a:rPr>
              <a:t>2. Enviarnos la Evaluación técnica, jurídica y financiera de la oferta seleccionada vías y Construcciones SAS.</a:t>
            </a:r>
          </a:p>
          <a:p>
            <a:r>
              <a:rPr lang="es-CO" dirty="0">
                <a:solidFill>
                  <a:schemeClr val="bg1"/>
                </a:solidFill>
              </a:rPr>
              <a:t>3. Enviarnos la Propuesta presentada por vías y construcciones SAS con todos los documentos soporte de la misma. </a:t>
            </a:r>
          </a:p>
          <a:p>
            <a:r>
              <a:rPr lang="es-CO" dirty="0">
                <a:solidFill>
                  <a:schemeClr val="bg1"/>
                </a:solidFill>
              </a:rPr>
              <a:t>4. Copia del contrato con todos sus soportes del señor </a:t>
            </a:r>
            <a:r>
              <a:rPr lang="es-CO" dirty="0" err="1">
                <a:solidFill>
                  <a:schemeClr val="bg1"/>
                </a:solidFill>
              </a:rPr>
              <a:t>Ian</a:t>
            </a:r>
            <a:r>
              <a:rPr lang="es-CO" dirty="0">
                <a:solidFill>
                  <a:schemeClr val="bg1"/>
                </a:solidFill>
              </a:rPr>
              <a:t> Torres-asesor externo.</a:t>
            </a:r>
          </a:p>
          <a:p>
            <a:r>
              <a:rPr lang="es-CO" dirty="0">
                <a:solidFill>
                  <a:schemeClr val="bg1"/>
                </a:solidFill>
              </a:rPr>
              <a:t>5.Se solicita el acompañamiento de los Entes de Control en el sentido de realizar una auditoría especial a este Contrato.</a:t>
            </a:r>
          </a:p>
          <a:p>
            <a:r>
              <a:rPr lang="es-CO" dirty="0">
                <a:solidFill>
                  <a:schemeClr val="bg1"/>
                </a:solidFill>
              </a:rPr>
              <a:t>7. Informarnos y aportar el banco de proveedores inscritos a la fecha en esta entidad.</a:t>
            </a:r>
          </a:p>
          <a:p>
            <a:r>
              <a:rPr lang="es-CO" dirty="0"/>
              <a:t> </a:t>
            </a:r>
          </a:p>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sp>
        <p:nvSpPr>
          <p:cNvPr id="7" name="CuadroTexto 6"/>
          <p:cNvSpPr txBox="1"/>
          <p:nvPr/>
        </p:nvSpPr>
        <p:spPr>
          <a:xfrm>
            <a:off x="1227809" y="1430061"/>
            <a:ext cx="5281979" cy="6481774"/>
          </a:xfrm>
          <a:prstGeom prst="rect">
            <a:avLst/>
          </a:prstGeom>
          <a:noFill/>
        </p:spPr>
        <p:txBody>
          <a:bodyPr wrap="square" rtlCol="0">
            <a:spAutoFit/>
          </a:bodyPr>
          <a:lstStyle/>
          <a:p>
            <a:pPr marL="342900" indent="-342900" algn="ctr">
              <a:buFont typeface="Arial" panose="020B0604020202020204" pitchFamily="34" charset="0"/>
              <a:buChar char="•"/>
            </a:pPr>
            <a:r>
              <a:rPr lang="es-ES" sz="2400" dirty="0" smtClean="0">
                <a:solidFill>
                  <a:schemeClr val="bg1"/>
                </a:solidFill>
              </a:rPr>
              <a:t>#43 REINCORPORACIONES </a:t>
            </a:r>
          </a:p>
          <a:p>
            <a:pPr marL="342900" indent="-342900" algn="ctr">
              <a:buFont typeface="Arial" panose="020B0604020202020204" pitchFamily="34" charset="0"/>
              <a:buChar char="•"/>
            </a:pPr>
            <a:endParaRPr lang="es-ES" sz="2400" dirty="0" smtClean="0">
              <a:solidFill>
                <a:schemeClr val="bg1"/>
              </a:solidFill>
            </a:endParaRPr>
          </a:p>
          <a:p>
            <a:pPr lvl="0" algn="just"/>
            <a:r>
              <a:rPr lang="es-CO" sz="2000" dirty="0" smtClean="0">
                <a:solidFill>
                  <a:schemeClr val="bg1"/>
                </a:solidFill>
              </a:rPr>
              <a:t>-Cuántos </a:t>
            </a:r>
            <a:r>
              <a:rPr lang="es-CO" sz="2000" dirty="0">
                <a:solidFill>
                  <a:schemeClr val="bg1"/>
                </a:solidFill>
              </a:rPr>
              <a:t>Proyectos de Acuerdo se han presentado para reincorporaciones:  especificado por anualidad, monto, cuántos han sido aprobado y cuántos no, y motivo de las mismas, no aprobaciones</a:t>
            </a:r>
            <a:r>
              <a:rPr lang="es-CO" sz="2000" dirty="0" smtClean="0">
                <a:solidFill>
                  <a:schemeClr val="bg1"/>
                </a:solidFill>
              </a:rPr>
              <a:t>.</a:t>
            </a:r>
          </a:p>
          <a:p>
            <a:pPr lvl="0" algn="just"/>
            <a:endParaRPr lang="es-CO" sz="2000" dirty="0">
              <a:solidFill>
                <a:schemeClr val="bg1"/>
              </a:solidFill>
            </a:endParaRPr>
          </a:p>
          <a:p>
            <a:pPr lvl="0" algn="just"/>
            <a:r>
              <a:rPr lang="es-CO" sz="2000" dirty="0" smtClean="0">
                <a:solidFill>
                  <a:schemeClr val="bg1"/>
                </a:solidFill>
              </a:rPr>
              <a:t>-De </a:t>
            </a:r>
            <a:r>
              <a:rPr lang="es-CO" sz="2000" dirty="0">
                <a:solidFill>
                  <a:schemeClr val="bg1"/>
                </a:solidFill>
              </a:rPr>
              <a:t>los Proyecto no aprobados, cuántos se volvieron a presentar y cuál fue su destino</a:t>
            </a:r>
            <a:r>
              <a:rPr lang="es-CO" sz="2000" dirty="0" smtClean="0">
                <a:solidFill>
                  <a:schemeClr val="bg1"/>
                </a:solidFill>
              </a:rPr>
              <a:t>.</a:t>
            </a:r>
          </a:p>
          <a:p>
            <a:pPr lvl="0" algn="just"/>
            <a:endParaRPr lang="es-CO" sz="2000" dirty="0">
              <a:solidFill>
                <a:schemeClr val="bg1"/>
              </a:solidFill>
            </a:endParaRPr>
          </a:p>
          <a:p>
            <a:pPr lvl="0" algn="just"/>
            <a:r>
              <a:rPr lang="es-CO" sz="2000" dirty="0" smtClean="0">
                <a:solidFill>
                  <a:schemeClr val="bg1"/>
                </a:solidFill>
              </a:rPr>
              <a:t>-De </a:t>
            </a:r>
            <a:r>
              <a:rPr lang="es-CO" sz="2000" dirty="0">
                <a:solidFill>
                  <a:schemeClr val="bg1"/>
                </a:solidFill>
              </a:rPr>
              <a:t>los Proyectos presentados tema de reincorporación por el Distrito, cuál es el monto de los recursos apropiados dejados de invertir por Secretaría o dependencia en la anualidad corrida que pretende incorporar para la venidera. </a:t>
            </a:r>
          </a:p>
          <a:p>
            <a:r>
              <a:rPr lang="es-CO" dirty="0">
                <a:solidFill>
                  <a:schemeClr val="bg1"/>
                </a:solidFill>
              </a:rPr>
              <a:t> </a:t>
            </a:r>
          </a:p>
          <a:p>
            <a:r>
              <a:rPr lang="es-CO" dirty="0">
                <a:solidFill>
                  <a:schemeClr val="bg1"/>
                </a:solidFill>
              </a:rPr>
              <a:t> </a:t>
            </a:r>
          </a:p>
          <a:p>
            <a:pPr algn="ctr"/>
            <a:endParaRPr lang="es-ES" sz="2400" dirty="0">
              <a:solidFill>
                <a:schemeClr val="bg1"/>
              </a:solidFill>
            </a:endParaRPr>
          </a:p>
        </p:txBody>
      </p:sp>
    </p:spTree>
    <p:extLst>
      <p:ext uri="{BB962C8B-B14F-4D97-AF65-F5344CB8AC3E}">
        <p14:creationId xmlns:p14="http://schemas.microsoft.com/office/powerpoint/2010/main" val="216078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sp>
        <p:nvSpPr>
          <p:cNvPr id="6" name="CuadroTexto 5"/>
          <p:cNvSpPr txBox="1"/>
          <p:nvPr/>
        </p:nvSpPr>
        <p:spPr>
          <a:xfrm>
            <a:off x="1477108" y="2022231"/>
            <a:ext cx="10339754" cy="4893647"/>
          </a:xfrm>
          <a:prstGeom prst="rect">
            <a:avLst/>
          </a:prstGeom>
          <a:noFill/>
        </p:spPr>
        <p:txBody>
          <a:bodyPr wrap="square" rtlCol="0">
            <a:spAutoFit/>
          </a:bodyPr>
          <a:lstStyle/>
          <a:p>
            <a:pPr algn="ctr"/>
            <a:r>
              <a:rPr lang="es-MX" sz="4000" b="1" dirty="0">
                <a:solidFill>
                  <a:schemeClr val="bg1"/>
                </a:solidFill>
                <a:cs typeface="Poppins Medium" panose="020B0604020202020204" charset="0"/>
              </a:rPr>
              <a:t>INTEGRACION DE LAS COMISIONES </a:t>
            </a:r>
            <a:r>
              <a:rPr lang="es-MX" sz="4000" b="1" dirty="0" smtClean="0">
                <a:solidFill>
                  <a:schemeClr val="bg1"/>
                </a:solidFill>
                <a:cs typeface="Poppins Medium" panose="020B0604020202020204" charset="0"/>
              </a:rPr>
              <a:t>PERMANENTES.</a:t>
            </a:r>
          </a:p>
          <a:p>
            <a:pPr algn="ctr"/>
            <a:endParaRPr lang="es-MX" sz="4000" b="1" dirty="0">
              <a:solidFill>
                <a:schemeClr val="bg1"/>
              </a:solidFill>
              <a:cs typeface="Poppins Medium" panose="020B0604020202020204" charset="0"/>
            </a:endParaRPr>
          </a:p>
          <a:p>
            <a:endParaRPr lang="es-MX" sz="2400" b="1" dirty="0">
              <a:solidFill>
                <a:schemeClr val="bg1"/>
              </a:solidFill>
              <a:cs typeface="Poppins Medium" panose="020B0604020202020204" charset="0"/>
            </a:endParaRPr>
          </a:p>
          <a:p>
            <a:pPr marL="342900" indent="-342900">
              <a:buFont typeface="Arial" panose="020B0604020202020204" pitchFamily="34" charset="0"/>
              <a:buChar char="•"/>
            </a:pPr>
            <a:r>
              <a:rPr lang="es-MX" sz="2400" b="1" dirty="0">
                <a:solidFill>
                  <a:schemeClr val="bg1"/>
                </a:solidFill>
                <a:cs typeface="Poppins Medium" panose="020B0604020202020204" charset="0"/>
              </a:rPr>
              <a:t>HERNANDO PIÑA ELLES COMISION PRIMERA O DEL PLAN Y </a:t>
            </a:r>
            <a:r>
              <a:rPr lang="es-MX" sz="2400" b="1" dirty="0" smtClean="0">
                <a:solidFill>
                  <a:schemeClr val="bg1"/>
                </a:solidFill>
                <a:cs typeface="Poppins Medium" panose="020B0604020202020204" charset="0"/>
              </a:rPr>
              <a:t>BIENES.</a:t>
            </a:r>
          </a:p>
          <a:p>
            <a:r>
              <a:rPr lang="es-MX" sz="2400" b="1" dirty="0" smtClean="0">
                <a:solidFill>
                  <a:schemeClr val="bg1"/>
                </a:solidFill>
                <a:cs typeface="Poppins Medium" panose="020B0604020202020204" charset="0"/>
              </a:rPr>
              <a:t> </a:t>
            </a:r>
          </a:p>
          <a:p>
            <a:pPr marL="342900" indent="-342900">
              <a:buFont typeface="Arial" panose="020B0604020202020204" pitchFamily="34" charset="0"/>
              <a:buChar char="•"/>
            </a:pPr>
            <a:r>
              <a:rPr lang="es-MX" sz="2400" b="1" dirty="0" smtClean="0">
                <a:solidFill>
                  <a:schemeClr val="bg1"/>
                </a:solidFill>
                <a:cs typeface="Poppins Medium" panose="020B0604020202020204" charset="0"/>
              </a:rPr>
              <a:t>GLORIA ISABEL ESTRADA BENAVIDES  COMISION SEHUNDA O DE PRESUPUESTO Y DE ASUNTOS FISCALES.</a:t>
            </a:r>
            <a:endParaRPr lang="es-ES" dirty="0">
              <a:solidFill>
                <a:schemeClr val="bg1"/>
              </a:solidFill>
            </a:endParaRPr>
          </a:p>
          <a:p>
            <a:pPr marL="342900" indent="-342900">
              <a:buFont typeface="Arial" panose="020B0604020202020204" pitchFamily="34" charset="0"/>
              <a:buChar char="•"/>
            </a:pPr>
            <a:endParaRPr lang="es-MX" sz="2400" b="1" dirty="0">
              <a:solidFill>
                <a:schemeClr val="bg1"/>
              </a:solidFill>
              <a:cs typeface="Poppins Medium" panose="020B0604020202020204" charset="0"/>
            </a:endParaRPr>
          </a:p>
          <a:p>
            <a:pPr marL="342900" indent="-342900">
              <a:buFont typeface="Arial" panose="020B0604020202020204" pitchFamily="34" charset="0"/>
              <a:buChar char="•"/>
            </a:pPr>
            <a:r>
              <a:rPr lang="es-MX" sz="2400" b="1" dirty="0">
                <a:solidFill>
                  <a:schemeClr val="bg1"/>
                </a:solidFill>
                <a:cs typeface="Poppins Medium" panose="020B0604020202020204" charset="0"/>
              </a:rPr>
              <a:t>KATIA MENDOZA </a:t>
            </a:r>
            <a:r>
              <a:rPr lang="es-MX" sz="2400" b="1" dirty="0" smtClean="0">
                <a:solidFill>
                  <a:schemeClr val="bg1"/>
                </a:solidFill>
                <a:cs typeface="Poppins Medium" panose="020B0604020202020204" charset="0"/>
              </a:rPr>
              <a:t>SALEME </a:t>
            </a:r>
            <a:r>
              <a:rPr lang="es-MX" sz="2400" b="1" dirty="0">
                <a:solidFill>
                  <a:schemeClr val="bg1"/>
                </a:solidFill>
                <a:cs typeface="Poppins Medium" panose="020B0604020202020204" charset="0"/>
              </a:rPr>
              <a:t>COMISION TERCERA O DE ASUNTOS GENERALES</a:t>
            </a:r>
          </a:p>
          <a:p>
            <a:endParaRPr lang="es-MX" sz="2400" b="1" dirty="0">
              <a:solidFill>
                <a:schemeClr val="bg1"/>
              </a:solidFill>
              <a:latin typeface="Poppins Medium" panose="020B0604020202020204" charset="0"/>
              <a:cs typeface="Poppins Medium" panose="020B0604020202020204" charset="0"/>
            </a:endParaRPr>
          </a:p>
        </p:txBody>
      </p:sp>
    </p:spTree>
    <p:extLst>
      <p:ext uri="{BB962C8B-B14F-4D97-AF65-F5344CB8AC3E}">
        <p14:creationId xmlns:p14="http://schemas.microsoft.com/office/powerpoint/2010/main" val="161328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3753398" y="1792588"/>
            <a:ext cx="5281979" cy="646331"/>
          </a:xfrm>
          <a:prstGeom prst="rect">
            <a:avLst/>
          </a:prstGeom>
          <a:noFill/>
        </p:spPr>
        <p:txBody>
          <a:bodyPr wrap="square" rtlCol="0">
            <a:spAutoFit/>
          </a:bodyPr>
          <a:lstStyle/>
          <a:p>
            <a:pPr algn="ctr"/>
            <a:r>
              <a:rPr lang="es-ES" sz="3600" b="1" dirty="0" smtClean="0">
                <a:solidFill>
                  <a:schemeClr val="bg1"/>
                </a:solidFill>
              </a:rPr>
              <a:t>PROYECTOS DE ACUERDOS</a:t>
            </a:r>
            <a:endParaRPr lang="es-CO" sz="3600" b="1"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007691337"/>
              </p:ext>
            </p:extLst>
          </p:nvPr>
        </p:nvGraphicFramePr>
        <p:xfrm>
          <a:off x="668216" y="3192299"/>
          <a:ext cx="12299980" cy="3798277"/>
        </p:xfrm>
        <a:graphic>
          <a:graphicData uri="http://schemas.openxmlformats.org/drawingml/2006/table">
            <a:tbl>
              <a:tblPr firstRow="1" firstCol="1" bandRow="1"/>
              <a:tblGrid>
                <a:gridCol w="943949">
                  <a:extLst>
                    <a:ext uri="{9D8B030D-6E8A-4147-A177-3AD203B41FA5}">
                      <a16:colId xmlns:a16="http://schemas.microsoft.com/office/drawing/2014/main" val="414452260"/>
                    </a:ext>
                  </a:extLst>
                </a:gridCol>
                <a:gridCol w="2304044">
                  <a:extLst>
                    <a:ext uri="{9D8B030D-6E8A-4147-A177-3AD203B41FA5}">
                      <a16:colId xmlns:a16="http://schemas.microsoft.com/office/drawing/2014/main" val="361138843"/>
                    </a:ext>
                  </a:extLst>
                </a:gridCol>
                <a:gridCol w="1445115">
                  <a:extLst>
                    <a:ext uri="{9D8B030D-6E8A-4147-A177-3AD203B41FA5}">
                      <a16:colId xmlns:a16="http://schemas.microsoft.com/office/drawing/2014/main" val="2553530862"/>
                    </a:ext>
                  </a:extLst>
                </a:gridCol>
                <a:gridCol w="1736852">
                  <a:extLst>
                    <a:ext uri="{9D8B030D-6E8A-4147-A177-3AD203B41FA5}">
                      <a16:colId xmlns:a16="http://schemas.microsoft.com/office/drawing/2014/main" val="4168839185"/>
                    </a:ext>
                  </a:extLst>
                </a:gridCol>
                <a:gridCol w="1243613">
                  <a:extLst>
                    <a:ext uri="{9D8B030D-6E8A-4147-A177-3AD203B41FA5}">
                      <a16:colId xmlns:a16="http://schemas.microsoft.com/office/drawing/2014/main" val="1841562081"/>
                    </a:ext>
                  </a:extLst>
                </a:gridCol>
                <a:gridCol w="1156093">
                  <a:extLst>
                    <a:ext uri="{9D8B030D-6E8A-4147-A177-3AD203B41FA5}">
                      <a16:colId xmlns:a16="http://schemas.microsoft.com/office/drawing/2014/main" val="3341669846"/>
                    </a:ext>
                  </a:extLst>
                </a:gridCol>
                <a:gridCol w="1538065">
                  <a:extLst>
                    <a:ext uri="{9D8B030D-6E8A-4147-A177-3AD203B41FA5}">
                      <a16:colId xmlns:a16="http://schemas.microsoft.com/office/drawing/2014/main" val="658714954"/>
                    </a:ext>
                  </a:extLst>
                </a:gridCol>
                <a:gridCol w="1932249">
                  <a:extLst>
                    <a:ext uri="{9D8B030D-6E8A-4147-A177-3AD203B41FA5}">
                      <a16:colId xmlns:a16="http://schemas.microsoft.com/office/drawing/2014/main" val="1589697191"/>
                    </a:ext>
                  </a:extLst>
                </a:gridCol>
              </a:tblGrid>
              <a:tr h="3798277">
                <a:tc>
                  <a:txBody>
                    <a:bodyPr/>
                    <a:lstStyle/>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180</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“por medio del cual se modifica el acuerdo 0004 de 2019, a través del cual se autorizó al alcalde mayor de Cartagena de indias para realizar operaciones de crédito público como fuente de financiación al programa de inversiones del plan de desarrollo “primero la gente 2016-2019: para una Cartagena sostenible y competitiva” / CORVIVIENDA</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El Ejecutivo</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24/01/23</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Plenaria</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25/01/23</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COMISION 1RA Y 2DA</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Claudia arboleda (c)</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Hernando piña</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err="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Luder</a:t>
                      </a: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Ariza</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31/01/2023</a:t>
                      </a:r>
                      <a:endParaRPr lang="es-CO" sz="11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17/02/2023</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10/05/2023</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aprobado en segundo debate, el 10 de mayo de 2023, convertido en acuerdo 119, “por medio del cual se modifica el acuerdo 0004 de 2019, a través del cual se autorizó al alcalde mayor de Cartagena de indias para realizar operaciones de crédito público como fuente de financiación al programa de inversiones del plan de desarrollo “primero la gente 2016-2019: para una Cartagena sostenible y competitiva” </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O" sz="10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sancionado por el alcalde el día 16 de mayo 2023</a:t>
                      </a:r>
                      <a:endParaRPr lang="es-CO" sz="1100" b="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92031"/>
                  </a:ext>
                </a:extLst>
              </a:tr>
            </a:tbl>
          </a:graphicData>
        </a:graphic>
      </p:graphicFrame>
    </p:spTree>
    <p:extLst>
      <p:ext uri="{BB962C8B-B14F-4D97-AF65-F5344CB8AC3E}">
        <p14:creationId xmlns:p14="http://schemas.microsoft.com/office/powerpoint/2010/main" val="566004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89"/>
            <a:ext cx="13716001" cy="9145089"/>
          </a:xfrm>
        </p:spPr>
      </p:pic>
      <p:sp>
        <p:nvSpPr>
          <p:cNvPr id="3" name="CuadroTexto 2"/>
          <p:cNvSpPr txBox="1"/>
          <p:nvPr/>
        </p:nvSpPr>
        <p:spPr>
          <a:xfrm>
            <a:off x="942975" y="2602524"/>
            <a:ext cx="5281979" cy="461665"/>
          </a:xfrm>
          <a:prstGeom prst="rect">
            <a:avLst/>
          </a:prstGeom>
          <a:noFill/>
        </p:spPr>
        <p:txBody>
          <a:bodyPr wrap="square" rtlCol="0">
            <a:spAutoFit/>
          </a:bodyPr>
          <a:lstStyle/>
          <a:p>
            <a:pPr algn="ctr"/>
            <a:endParaRPr lang="es-CO" sz="2400" dirty="0">
              <a:solidFill>
                <a:schemeClr val="bg1"/>
              </a:solidFill>
            </a:endParaRPr>
          </a:p>
        </p:txBody>
      </p:sp>
      <p:sp>
        <p:nvSpPr>
          <p:cNvPr id="5" name="CuadroTexto 4"/>
          <p:cNvSpPr txBox="1"/>
          <p:nvPr/>
        </p:nvSpPr>
        <p:spPr>
          <a:xfrm>
            <a:off x="7142193" y="1405064"/>
            <a:ext cx="5826003" cy="1089529"/>
          </a:xfrm>
          <a:prstGeom prst="rect">
            <a:avLst/>
          </a:prstGeom>
          <a:noFill/>
        </p:spPr>
        <p:txBody>
          <a:bodyPr wrap="square" rtlCol="0">
            <a:spAutoFit/>
          </a:bodyPr>
          <a:lstStyle/>
          <a:p>
            <a:pPr algn="just"/>
            <a:endParaRPr lang="es-ES" b="1" dirty="0" smtClean="0">
              <a:solidFill>
                <a:schemeClr val="bg1"/>
              </a:solidFill>
            </a:endParaRPr>
          </a:p>
          <a:p>
            <a:pPr algn="just"/>
            <a:endParaRPr lang="es-ES" b="1" dirty="0">
              <a:solidFill>
                <a:schemeClr val="bg1"/>
              </a:solidFill>
            </a:endParaRPr>
          </a:p>
          <a:p>
            <a:pPr algn="just"/>
            <a:endParaRPr lang="es-CO"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814558658"/>
              </p:ext>
            </p:extLst>
          </p:nvPr>
        </p:nvGraphicFramePr>
        <p:xfrm>
          <a:off x="668215" y="967155"/>
          <a:ext cx="12299981" cy="7642679"/>
        </p:xfrm>
        <a:graphic>
          <a:graphicData uri="http://schemas.openxmlformats.org/drawingml/2006/table">
            <a:tbl>
              <a:tblPr firstRow="1" firstCol="1" bandRow="1"/>
              <a:tblGrid>
                <a:gridCol w="613059">
                  <a:extLst>
                    <a:ext uri="{9D8B030D-6E8A-4147-A177-3AD203B41FA5}">
                      <a16:colId xmlns:a16="http://schemas.microsoft.com/office/drawing/2014/main" val="2084928335"/>
                    </a:ext>
                  </a:extLst>
                </a:gridCol>
                <a:gridCol w="2496327">
                  <a:extLst>
                    <a:ext uri="{9D8B030D-6E8A-4147-A177-3AD203B41FA5}">
                      <a16:colId xmlns:a16="http://schemas.microsoft.com/office/drawing/2014/main" val="949963608"/>
                    </a:ext>
                  </a:extLst>
                </a:gridCol>
                <a:gridCol w="1565718">
                  <a:extLst>
                    <a:ext uri="{9D8B030D-6E8A-4147-A177-3AD203B41FA5}">
                      <a16:colId xmlns:a16="http://schemas.microsoft.com/office/drawing/2014/main" val="4173686156"/>
                    </a:ext>
                  </a:extLst>
                </a:gridCol>
                <a:gridCol w="1881803">
                  <a:extLst>
                    <a:ext uri="{9D8B030D-6E8A-4147-A177-3AD203B41FA5}">
                      <a16:colId xmlns:a16="http://schemas.microsoft.com/office/drawing/2014/main" val="2369968931"/>
                    </a:ext>
                  </a:extLst>
                </a:gridCol>
                <a:gridCol w="1211688">
                  <a:extLst>
                    <a:ext uri="{9D8B030D-6E8A-4147-A177-3AD203B41FA5}">
                      <a16:colId xmlns:a16="http://schemas.microsoft.com/office/drawing/2014/main" val="203960071"/>
                    </a:ext>
                  </a:extLst>
                </a:gridCol>
                <a:gridCol w="1243351">
                  <a:extLst>
                    <a:ext uri="{9D8B030D-6E8A-4147-A177-3AD203B41FA5}">
                      <a16:colId xmlns:a16="http://schemas.microsoft.com/office/drawing/2014/main" val="1989338756"/>
                    </a:ext>
                  </a:extLst>
                </a:gridCol>
                <a:gridCol w="94194">
                  <a:extLst>
                    <a:ext uri="{9D8B030D-6E8A-4147-A177-3AD203B41FA5}">
                      <a16:colId xmlns:a16="http://schemas.microsoft.com/office/drawing/2014/main" val="1046827899"/>
                    </a:ext>
                  </a:extLst>
                </a:gridCol>
                <a:gridCol w="942319">
                  <a:extLst>
                    <a:ext uri="{9D8B030D-6E8A-4147-A177-3AD203B41FA5}">
                      <a16:colId xmlns:a16="http://schemas.microsoft.com/office/drawing/2014/main" val="415284640"/>
                    </a:ext>
                  </a:extLst>
                </a:gridCol>
                <a:gridCol w="162427">
                  <a:extLst>
                    <a:ext uri="{9D8B030D-6E8A-4147-A177-3AD203B41FA5}">
                      <a16:colId xmlns:a16="http://schemas.microsoft.com/office/drawing/2014/main" val="474529766"/>
                    </a:ext>
                  </a:extLst>
                </a:gridCol>
                <a:gridCol w="2089095">
                  <a:extLst>
                    <a:ext uri="{9D8B030D-6E8A-4147-A177-3AD203B41FA5}">
                      <a16:colId xmlns:a16="http://schemas.microsoft.com/office/drawing/2014/main" val="982933620"/>
                    </a:ext>
                  </a:extLst>
                </a:gridCol>
              </a:tblGrid>
              <a:tr h="3659070">
                <a:tc>
                  <a:txBody>
                    <a:bodyPr/>
                    <a:lstStyle/>
                    <a:p>
                      <a:pPr algn="ctr">
                        <a:lnSpc>
                          <a:spcPct val="115000"/>
                        </a:lnSpc>
                        <a:spcAft>
                          <a:spcPts val="0"/>
                        </a:spcAft>
                      </a:pPr>
                      <a:r>
                        <a:rPr lang="es-CO" sz="1200" b="1" dirty="0">
                          <a:solidFill>
                            <a:schemeClr val="bg1"/>
                          </a:solidFill>
                          <a:effectLst/>
                          <a:latin typeface="+mn-lt"/>
                          <a:ea typeface="Times New Roman" panose="02020603050405020304" pitchFamily="18" charset="0"/>
                          <a:cs typeface="Times New Roman" panose="02020603050405020304" pitchFamily="18" charset="0"/>
                        </a:rPr>
                        <a:t>183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1200" dirty="0">
                          <a:solidFill>
                            <a:schemeClr val="bg1"/>
                          </a:solidFill>
                          <a:effectLst/>
                          <a:latin typeface="+mn-lt"/>
                          <a:ea typeface="Times New Roman" panose="02020603050405020304" pitchFamily="18" charset="0"/>
                          <a:cs typeface="Times New Roman" panose="02020603050405020304" pitchFamily="18" charset="0"/>
                        </a:rPr>
                        <a:t>“por medio del cual se adopta la "estampilla para la justicia familiar", consagrada en la ley 2126 del 4 de agosto de 2021 y se dictan otras disposiciones”</a:t>
                      </a: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200" b="1" dirty="0">
                          <a:solidFill>
                            <a:schemeClr val="bg1"/>
                          </a:solidFill>
                          <a:effectLst/>
                          <a:latin typeface="+mn-lt"/>
                          <a:ea typeface="Times New Roman" panose="02020603050405020304" pitchFamily="18" charset="0"/>
                          <a:cs typeface="Times New Roman" panose="02020603050405020304" pitchFamily="18" charset="0"/>
                        </a:rPr>
                        <a:t>El Ejecutivo</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b="1" dirty="0">
                          <a:solidFill>
                            <a:schemeClr val="bg1"/>
                          </a:solidFill>
                          <a:effectLst/>
                          <a:latin typeface="+mn-lt"/>
                          <a:ea typeface="Times New Roman" panose="02020603050405020304" pitchFamily="18" charset="0"/>
                          <a:cs typeface="Times New Roman" panose="02020603050405020304" pitchFamily="18"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mn-lt"/>
                          <a:ea typeface="Times New Roman" panose="02020603050405020304" pitchFamily="18" charset="0"/>
                          <a:cs typeface="Times New Roman" panose="02020603050405020304" pitchFamily="18" charset="0"/>
                        </a:rPr>
                        <a:t>16/03/23</a:t>
                      </a:r>
                    </a:p>
                    <a:p>
                      <a:pPr algn="ctr">
                        <a:spcAft>
                          <a:spcPts val="0"/>
                        </a:spcAft>
                        <a:tabLst>
                          <a:tab pos="2806065" algn="ctr"/>
                          <a:tab pos="5612130" algn="r"/>
                        </a:tabLst>
                      </a:pPr>
                      <a:r>
                        <a:rPr lang="es-CO" sz="1200" dirty="0">
                          <a:solidFill>
                            <a:schemeClr val="bg1"/>
                          </a:solidFill>
                          <a:effectLst/>
                          <a:latin typeface="+mn-lt"/>
                          <a:ea typeface="Times New Roman" panose="02020603050405020304" pitchFamily="18" charset="0"/>
                          <a:cs typeface="Times New Roman" panose="02020603050405020304" pitchFamily="18" charset="0"/>
                        </a:rPr>
                        <a:t> </a:t>
                      </a:r>
                    </a:p>
                    <a:p>
                      <a:pPr algn="ctr">
                        <a:spcAft>
                          <a:spcPts val="0"/>
                        </a:spcAft>
                        <a:tabLst>
                          <a:tab pos="2806065" algn="ctr"/>
                          <a:tab pos="5612130" algn="r"/>
                        </a:tabLst>
                      </a:pPr>
                      <a:r>
                        <a:rPr lang="es-CO" sz="1200" b="1" dirty="0">
                          <a:solidFill>
                            <a:schemeClr val="bg1"/>
                          </a:solidFill>
                          <a:effectLst/>
                          <a:latin typeface="+mn-lt"/>
                          <a:ea typeface="Times New Roman" panose="02020603050405020304" pitchFamily="18" charset="0"/>
                          <a:cs typeface="Times New Roman" panose="02020603050405020304" pitchFamily="18" charset="0"/>
                        </a:rPr>
                        <a:t>Plenaria</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dirty="0">
                          <a:solidFill>
                            <a:schemeClr val="bg1"/>
                          </a:solidFill>
                          <a:effectLst/>
                          <a:latin typeface="+mn-lt"/>
                          <a:ea typeface="Times New Roman" panose="02020603050405020304" pitchFamily="18" charset="0"/>
                          <a:cs typeface="Times New Roman" panose="02020603050405020304" pitchFamily="18" charset="0"/>
                        </a:rPr>
                        <a:t>18/03/23</a:t>
                      </a:r>
                    </a:p>
                    <a:p>
                      <a:pPr algn="ctr">
                        <a:spcAft>
                          <a:spcPts val="0"/>
                        </a:spcAft>
                        <a:tabLst>
                          <a:tab pos="2806065" algn="ctr"/>
                          <a:tab pos="5612130" algn="r"/>
                        </a:tabLst>
                      </a:pPr>
                      <a:r>
                        <a:rPr lang="es-CO" sz="1200" dirty="0">
                          <a:solidFill>
                            <a:schemeClr val="bg1"/>
                          </a:solidFill>
                          <a:effectLst/>
                          <a:latin typeface="+mn-lt"/>
                          <a:ea typeface="Times New Roman" panose="02020603050405020304" pitchFamily="18" charset="0"/>
                          <a:cs typeface="Times New Roman" panose="02020603050405020304" pitchFamily="18" charset="0"/>
                        </a:rPr>
                        <a:t> </a:t>
                      </a: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COMISION 3RA</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Times New Roman" panose="02020603050405020304" pitchFamily="18" charset="0"/>
                        </a:rPr>
                        <a:t> </a:t>
                      </a:r>
                    </a:p>
                    <a:p>
                      <a:pPr algn="ctr">
                        <a:lnSpc>
                          <a:spcPct val="115000"/>
                        </a:lnSpc>
                        <a:spcAft>
                          <a:spcPts val="0"/>
                        </a:spcAft>
                      </a:pPr>
                      <a:r>
                        <a:rPr lang="es-CO" sz="1200" dirty="0">
                          <a:solidFill>
                            <a:schemeClr val="bg1"/>
                          </a:solidFill>
                          <a:effectLst/>
                          <a:latin typeface="+mn-lt"/>
                          <a:ea typeface="Times New Roman" panose="02020603050405020304" pitchFamily="18" charset="0"/>
                          <a:cs typeface="Times New Roman" panose="02020603050405020304" pitchFamily="18" charset="0"/>
                        </a:rPr>
                        <a:t>Luis Javier </a:t>
                      </a:r>
                      <a:r>
                        <a:rPr lang="es-CO" sz="1200" dirty="0" err="1">
                          <a:solidFill>
                            <a:schemeClr val="bg1"/>
                          </a:solidFill>
                          <a:effectLst/>
                          <a:latin typeface="+mn-lt"/>
                          <a:ea typeface="Times New Roman" panose="02020603050405020304" pitchFamily="18" charset="0"/>
                          <a:cs typeface="Times New Roman" panose="02020603050405020304" pitchFamily="18" charset="0"/>
                        </a:rPr>
                        <a:t>Cassiani</a:t>
                      </a:r>
                      <a:r>
                        <a:rPr lang="es-CO" sz="1200" dirty="0">
                          <a:solidFill>
                            <a:schemeClr val="bg1"/>
                          </a:solidFill>
                          <a:effectLst/>
                          <a:latin typeface="+mn-lt"/>
                          <a:ea typeface="Times New Roman" panose="02020603050405020304" pitchFamily="18" charset="0"/>
                          <a:cs typeface="Times New Roman" panose="02020603050405020304" pitchFamily="18" charset="0"/>
                        </a:rPr>
                        <a:t> (C)</a:t>
                      </a:r>
                    </a:p>
                    <a:p>
                      <a:pPr algn="ctr">
                        <a:lnSpc>
                          <a:spcPct val="115000"/>
                        </a:lnSpc>
                        <a:spcAft>
                          <a:spcPts val="0"/>
                        </a:spcAft>
                      </a:pPr>
                      <a:r>
                        <a:rPr lang="es-CO" sz="1200" dirty="0">
                          <a:solidFill>
                            <a:schemeClr val="bg1"/>
                          </a:solidFill>
                          <a:effectLst/>
                          <a:latin typeface="+mn-lt"/>
                          <a:ea typeface="Times New Roman" panose="02020603050405020304" pitchFamily="18" charset="0"/>
                          <a:cs typeface="Times New Roman" panose="02020603050405020304" pitchFamily="18" charset="0"/>
                        </a:rPr>
                        <a:t>Liliana Suarez B</a:t>
                      </a:r>
                    </a:p>
                    <a:p>
                      <a:pPr algn="ctr">
                        <a:lnSpc>
                          <a:spcPct val="115000"/>
                        </a:lnSpc>
                        <a:spcAft>
                          <a:spcPts val="0"/>
                        </a:spcAft>
                      </a:pPr>
                      <a:r>
                        <a:rPr lang="es-CO" sz="1200" dirty="0" err="1">
                          <a:solidFill>
                            <a:schemeClr val="bg1"/>
                          </a:solidFill>
                          <a:effectLst/>
                          <a:latin typeface="+mn-lt"/>
                          <a:ea typeface="Times New Roman" panose="02020603050405020304" pitchFamily="18" charset="0"/>
                          <a:cs typeface="Times New Roman" panose="02020603050405020304" pitchFamily="18" charset="0"/>
                        </a:rPr>
                        <a:t>Kattya</a:t>
                      </a:r>
                      <a:r>
                        <a:rPr lang="es-CO" sz="1200" dirty="0">
                          <a:solidFill>
                            <a:schemeClr val="bg1"/>
                          </a:solidFill>
                          <a:effectLst/>
                          <a:latin typeface="+mn-lt"/>
                          <a:ea typeface="Times New Roman" panose="02020603050405020304" pitchFamily="18" charset="0"/>
                          <a:cs typeface="Times New Roman" panose="02020603050405020304" pitchFamily="18" charset="0"/>
                        </a:rPr>
                        <a:t> Mendoza</a:t>
                      </a:r>
                    </a:p>
                    <a:p>
                      <a:pPr algn="l">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28/03/2023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09/05/2023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Aprobado en primer debate positivo condicionado</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20/05/2023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aprobado en segundo debate, el 23 de mayo de 2023, convertido en acuerdo 121,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Times New Roman" panose="02020603050405020304" pitchFamily="18" charset="0"/>
                        </a:rPr>
                        <a:t>“por medio del cual se adopta la "estampilla para la justicia familiar", consagrada en la ley 2126 del 4 de agosto de 2021 y se dictan otras disposiciones”</a:t>
                      </a:r>
                    </a:p>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sancionado por el alcalde el día 23 de mayo 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597909531"/>
                  </a:ext>
                </a:extLst>
              </a:tr>
              <a:tr h="3256329">
                <a:tc>
                  <a:txBody>
                    <a:bodyPr/>
                    <a:lstStyle/>
                    <a:p>
                      <a:pPr algn="ctr">
                        <a:lnSpc>
                          <a:spcPct val="115000"/>
                        </a:lnSpc>
                        <a:spcAft>
                          <a:spcPts val="0"/>
                        </a:spcAft>
                      </a:pPr>
                      <a:r>
                        <a:rPr lang="es-CO" sz="1200" b="1">
                          <a:solidFill>
                            <a:schemeClr val="bg1"/>
                          </a:solidFill>
                          <a:effectLst/>
                          <a:latin typeface="+mn-lt"/>
                          <a:ea typeface="Times New Roman" panose="02020603050405020304" pitchFamily="18" charset="0"/>
                          <a:cs typeface="Calibri" panose="020F0502020204030204" pitchFamily="34" charset="0"/>
                        </a:rPr>
                        <a:t>184</a:t>
                      </a:r>
                      <a:endParaRPr lang="es-CO" sz="120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200">
                          <a:solidFill>
                            <a:schemeClr val="bg1"/>
                          </a:solidFill>
                          <a:effectLst/>
                          <a:latin typeface="+mn-lt"/>
                          <a:ea typeface="Times New Roman" panose="02020603050405020304" pitchFamily="18" charset="0"/>
                          <a:cs typeface="Calibri" panose="020F0502020204030204" pitchFamily="34" charset="0"/>
                        </a:rPr>
                        <a:t>“por medio del cual se realiza una incorporación en el presupuesto de rentas, recursos de capital, recursos de fondos especiales y establecimientos publicos, asi como los gastos de funcionamiento, servicio de la deuda e inversiones para la vigencia fiscal del primero (1) de enero al treinta y uno (31) de diciembre de dos mil veintitres 2023, del distrito turístico y cultural de cartagena de indias y se dictan otras disposiciones.”</a:t>
                      </a:r>
                      <a:endParaRPr lang="es-CO" sz="120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806065" algn="ctr"/>
                          <a:tab pos="5612130" algn="r"/>
                        </a:tabLst>
                      </a:pPr>
                      <a:r>
                        <a:rPr lang="es-CO" sz="1200" b="1">
                          <a:solidFill>
                            <a:schemeClr val="bg1"/>
                          </a:solidFill>
                          <a:effectLst/>
                          <a:latin typeface="+mn-lt"/>
                          <a:ea typeface="Times New Roman" panose="02020603050405020304" pitchFamily="18" charset="0"/>
                          <a:cs typeface="Times New Roman" panose="02020603050405020304" pitchFamily="18" charset="0"/>
                        </a:rPr>
                        <a:t>El Ejecutivo</a:t>
                      </a:r>
                      <a:endParaRPr lang="es-CO" sz="120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b="1">
                          <a:solidFill>
                            <a:schemeClr val="bg1"/>
                          </a:solidFill>
                          <a:effectLst/>
                          <a:latin typeface="+mn-lt"/>
                          <a:ea typeface="Times New Roman" panose="02020603050405020304" pitchFamily="18" charset="0"/>
                          <a:cs typeface="Times New Roman" panose="02020603050405020304" pitchFamily="18" charset="0"/>
                        </a:rPr>
                        <a:t> </a:t>
                      </a:r>
                      <a:endParaRPr lang="es-CO" sz="120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a:solidFill>
                            <a:schemeClr val="bg1"/>
                          </a:solidFill>
                          <a:effectLst/>
                          <a:latin typeface="+mn-lt"/>
                          <a:ea typeface="Times New Roman" panose="02020603050405020304" pitchFamily="18" charset="0"/>
                          <a:cs typeface="Times New Roman" panose="02020603050405020304" pitchFamily="18" charset="0"/>
                        </a:rPr>
                        <a:t>17/03/23</a:t>
                      </a:r>
                    </a:p>
                    <a:p>
                      <a:pPr algn="ctr">
                        <a:spcAft>
                          <a:spcPts val="0"/>
                        </a:spcAft>
                        <a:tabLst>
                          <a:tab pos="2806065" algn="ctr"/>
                          <a:tab pos="5612130" algn="r"/>
                        </a:tabLst>
                      </a:pPr>
                      <a:r>
                        <a:rPr lang="es-CO" sz="1200">
                          <a:solidFill>
                            <a:schemeClr val="bg1"/>
                          </a:solidFill>
                          <a:effectLst/>
                          <a:latin typeface="+mn-lt"/>
                          <a:ea typeface="Times New Roman" panose="02020603050405020304" pitchFamily="18" charset="0"/>
                          <a:cs typeface="Times New Roman" panose="02020603050405020304" pitchFamily="18" charset="0"/>
                        </a:rPr>
                        <a:t> </a:t>
                      </a:r>
                    </a:p>
                    <a:p>
                      <a:pPr algn="ctr">
                        <a:spcAft>
                          <a:spcPts val="0"/>
                        </a:spcAft>
                        <a:tabLst>
                          <a:tab pos="2806065" algn="ctr"/>
                          <a:tab pos="5612130" algn="r"/>
                        </a:tabLst>
                      </a:pPr>
                      <a:r>
                        <a:rPr lang="es-CO" sz="1200" b="1">
                          <a:solidFill>
                            <a:schemeClr val="bg1"/>
                          </a:solidFill>
                          <a:effectLst/>
                          <a:latin typeface="+mn-lt"/>
                          <a:ea typeface="Times New Roman" panose="02020603050405020304" pitchFamily="18" charset="0"/>
                          <a:cs typeface="Times New Roman" panose="02020603050405020304" pitchFamily="18" charset="0"/>
                        </a:rPr>
                        <a:t>Plenaria</a:t>
                      </a:r>
                      <a:endParaRPr lang="es-CO" sz="1200">
                        <a:solidFill>
                          <a:schemeClr val="bg1"/>
                        </a:solidFill>
                        <a:effectLst/>
                        <a:latin typeface="+mn-lt"/>
                        <a:ea typeface="Times New Roman" panose="02020603050405020304" pitchFamily="18" charset="0"/>
                        <a:cs typeface="Times New Roman" panose="02020603050405020304" pitchFamily="18" charset="0"/>
                      </a:endParaRPr>
                    </a:p>
                    <a:p>
                      <a:pPr algn="ctr">
                        <a:spcAft>
                          <a:spcPts val="0"/>
                        </a:spcAft>
                        <a:tabLst>
                          <a:tab pos="2806065" algn="ctr"/>
                          <a:tab pos="5612130" algn="r"/>
                        </a:tabLst>
                      </a:pPr>
                      <a:r>
                        <a:rPr lang="es-CO" sz="1200">
                          <a:solidFill>
                            <a:schemeClr val="bg1"/>
                          </a:solidFill>
                          <a:effectLst/>
                          <a:latin typeface="+mn-lt"/>
                          <a:ea typeface="Times New Roman" panose="02020603050405020304" pitchFamily="18" charset="0"/>
                          <a:cs typeface="Times New Roman" panose="02020603050405020304" pitchFamily="18" charset="0"/>
                        </a:rPr>
                        <a:t>18/03/23</a:t>
                      </a:r>
                    </a:p>
                    <a:p>
                      <a:pPr algn="ctr">
                        <a:lnSpc>
                          <a:spcPct val="115000"/>
                        </a:lnSpc>
                        <a:spcAft>
                          <a:spcPts val="0"/>
                        </a:spcAft>
                      </a:pPr>
                      <a:r>
                        <a:rPr lang="es-CO" sz="1200" b="1">
                          <a:solidFill>
                            <a:schemeClr val="bg1"/>
                          </a:solidFill>
                          <a:effectLst/>
                          <a:latin typeface="+mn-lt"/>
                          <a:ea typeface="Times New Roman" panose="02020603050405020304" pitchFamily="18" charset="0"/>
                          <a:cs typeface="Calibri" panose="020F0502020204030204" pitchFamily="34" charset="0"/>
                        </a:rPr>
                        <a:t> </a:t>
                      </a:r>
                      <a:endParaRPr lang="es-CO" sz="120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COMISION 1RA Y 2DA</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Wilson </a:t>
                      </a:r>
                      <a:r>
                        <a:rPr lang="es-CO" sz="1200" dirty="0" err="1">
                          <a:solidFill>
                            <a:schemeClr val="bg1"/>
                          </a:solidFill>
                          <a:effectLst/>
                          <a:latin typeface="+mn-lt"/>
                          <a:ea typeface="Times New Roman" panose="02020603050405020304" pitchFamily="18" charset="0"/>
                          <a:cs typeface="Calibri" panose="020F0502020204030204" pitchFamily="34" charset="0"/>
                        </a:rPr>
                        <a:t>Toncel</a:t>
                      </a:r>
                      <a:r>
                        <a:rPr lang="es-CO" sz="1200" dirty="0">
                          <a:solidFill>
                            <a:schemeClr val="bg1"/>
                          </a:solidFill>
                          <a:effectLst/>
                          <a:latin typeface="+mn-lt"/>
                          <a:ea typeface="Times New Roman" panose="02020603050405020304" pitchFamily="18" charset="0"/>
                          <a:cs typeface="Calibri" panose="020F0502020204030204" pitchFamily="34" charset="0"/>
                        </a:rPr>
                        <a:t> (C)</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Hernando piña</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carolina lozano</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err="1">
                          <a:solidFill>
                            <a:schemeClr val="bg1"/>
                          </a:solidFill>
                        </a:rPr>
                        <a:t>rodrigo</a:t>
                      </a:r>
                      <a:r>
                        <a:rPr lang="es-CO" sz="1200" dirty="0">
                          <a:solidFill>
                            <a:schemeClr val="bg1"/>
                          </a:solidFill>
                        </a:rPr>
                        <a:t> reyes </a:t>
                      </a:r>
                    </a:p>
                    <a:p>
                      <a:pPr algn="ctr">
                        <a:lnSpc>
                          <a:spcPct val="115000"/>
                        </a:lnSpc>
                        <a:spcAft>
                          <a:spcPts val="0"/>
                        </a:spcAft>
                      </a:pPr>
                      <a:r>
                        <a:rPr lang="es-CO" sz="1200" dirty="0">
                          <a:solidFill>
                            <a:schemeClr val="bg1"/>
                          </a:solidFill>
                        </a:rPr>
                        <a:t>RENUNCIO EN PLENARIA EL DIA 16/05/2023</a:t>
                      </a: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27/03/2023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09/05/2023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Aprobado en primer debate positivo condicionado</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2">
                  <a:txBody>
                    <a:bodyPr/>
                    <a:lstStyle/>
                    <a:p>
                      <a:pPr algn="ctr">
                        <a:lnSpc>
                          <a:spcPct val="115000"/>
                        </a:lnSpc>
                        <a:spcAft>
                          <a:spcPts val="0"/>
                        </a:spcAft>
                      </a:pPr>
                      <a:r>
                        <a:rPr lang="es-CO" sz="1200" dirty="0">
                          <a:solidFill>
                            <a:schemeClr val="bg1"/>
                          </a:solidFill>
                          <a:effectLst/>
                          <a:latin typeface="+mn-lt"/>
                          <a:ea typeface="Times New Roman" panose="02020603050405020304" pitchFamily="18" charset="0"/>
                          <a:cs typeface="Calibri" panose="020F0502020204030204" pitchFamily="34" charset="0"/>
                        </a:rPr>
                        <a:t>20/05/2023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aprobado en segundo debate, el 20 de mayo de 2023, convertido en acuerdo 120, </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ES_tradnl" sz="1200" dirty="0">
                          <a:solidFill>
                            <a:schemeClr val="bg1"/>
                          </a:solidFill>
                          <a:effectLst/>
                          <a:latin typeface="+mn-lt"/>
                          <a:ea typeface="Times New Roman" panose="02020603050405020304" pitchFamily="18" charset="0"/>
                          <a:cs typeface="Calibri" panose="020F0502020204030204" pitchFamily="34" charset="0"/>
                        </a:rPr>
                        <a:t>“por medio del cual se realiza una incorporación en el presupuesto de rentas, recursos de capital, recursos de fondos especiales y establecimientos </a:t>
                      </a:r>
                      <a:r>
                        <a:rPr lang="es-ES_tradnl" sz="1200" dirty="0" err="1">
                          <a:solidFill>
                            <a:schemeClr val="bg1"/>
                          </a:solidFill>
                          <a:effectLst/>
                          <a:latin typeface="+mn-lt"/>
                          <a:ea typeface="Times New Roman" panose="02020603050405020304" pitchFamily="18" charset="0"/>
                          <a:cs typeface="Calibri" panose="020F0502020204030204" pitchFamily="34" charset="0"/>
                        </a:rPr>
                        <a:t>publicos</a:t>
                      </a:r>
                      <a:r>
                        <a:rPr lang="es-ES_tradnl" sz="1200" dirty="0">
                          <a:solidFill>
                            <a:schemeClr val="bg1"/>
                          </a:solidFill>
                          <a:effectLst/>
                          <a:latin typeface="+mn-lt"/>
                          <a:ea typeface="Times New Roman" panose="02020603050405020304" pitchFamily="18" charset="0"/>
                          <a:cs typeface="Calibri" panose="020F0502020204030204" pitchFamily="34" charset="0"/>
                        </a:rPr>
                        <a:t>, </a:t>
                      </a:r>
                      <a:r>
                        <a:rPr lang="es-ES_tradnl" sz="1200" dirty="0" err="1">
                          <a:solidFill>
                            <a:schemeClr val="bg1"/>
                          </a:solidFill>
                          <a:effectLst/>
                          <a:latin typeface="+mn-lt"/>
                          <a:ea typeface="Times New Roman" panose="02020603050405020304" pitchFamily="18" charset="0"/>
                          <a:cs typeface="Calibri" panose="020F0502020204030204" pitchFamily="34" charset="0"/>
                        </a:rPr>
                        <a:t>asi</a:t>
                      </a:r>
                      <a:r>
                        <a:rPr lang="es-ES_tradnl" sz="1200" dirty="0">
                          <a:solidFill>
                            <a:schemeClr val="bg1"/>
                          </a:solidFill>
                          <a:effectLst/>
                          <a:latin typeface="+mn-lt"/>
                          <a:ea typeface="Times New Roman" panose="02020603050405020304" pitchFamily="18" charset="0"/>
                          <a:cs typeface="Calibri" panose="020F0502020204030204" pitchFamily="34" charset="0"/>
                        </a:rPr>
                        <a:t> como los gastos de funcionamiento, servicio de la deuda e inversiones para la vigencia fiscal del primero (1) de enero al treinta y uno (31) de diciembre de dos mil </a:t>
                      </a:r>
                      <a:r>
                        <a:rPr lang="es-ES_tradnl" sz="1200" dirty="0" err="1">
                          <a:solidFill>
                            <a:schemeClr val="bg1"/>
                          </a:solidFill>
                          <a:effectLst/>
                          <a:latin typeface="+mn-lt"/>
                          <a:ea typeface="Times New Roman" panose="02020603050405020304" pitchFamily="18" charset="0"/>
                          <a:cs typeface="Calibri" panose="020F0502020204030204" pitchFamily="34" charset="0"/>
                        </a:rPr>
                        <a:t>veintitres</a:t>
                      </a:r>
                      <a:r>
                        <a:rPr lang="es-ES_tradnl" sz="1200" dirty="0">
                          <a:solidFill>
                            <a:schemeClr val="bg1"/>
                          </a:solidFill>
                          <a:effectLst/>
                          <a:latin typeface="+mn-lt"/>
                          <a:ea typeface="Times New Roman" panose="02020603050405020304" pitchFamily="18" charset="0"/>
                          <a:cs typeface="Calibri" panose="020F0502020204030204" pitchFamily="34" charset="0"/>
                        </a:rPr>
                        <a:t> 2023, del distrito turístico y cultural de </a:t>
                      </a:r>
                      <a:r>
                        <a:rPr lang="es-ES_tradnl" sz="1200" dirty="0" err="1">
                          <a:solidFill>
                            <a:schemeClr val="bg1"/>
                          </a:solidFill>
                          <a:effectLst/>
                          <a:latin typeface="+mn-lt"/>
                          <a:ea typeface="Times New Roman" panose="02020603050405020304" pitchFamily="18" charset="0"/>
                          <a:cs typeface="Calibri" panose="020F0502020204030204" pitchFamily="34" charset="0"/>
                        </a:rPr>
                        <a:t>cartagena</a:t>
                      </a:r>
                      <a:r>
                        <a:rPr lang="es-ES_tradnl" sz="1200" dirty="0">
                          <a:solidFill>
                            <a:schemeClr val="bg1"/>
                          </a:solidFill>
                          <a:effectLst/>
                          <a:latin typeface="+mn-lt"/>
                          <a:ea typeface="Times New Roman" panose="02020603050405020304" pitchFamily="18" charset="0"/>
                          <a:cs typeface="Calibri" panose="020F0502020204030204" pitchFamily="34" charset="0"/>
                        </a:rPr>
                        <a:t> de indias y se dictan otras disposiciones.”</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0"/>
                        </a:spcAft>
                      </a:pPr>
                      <a:r>
                        <a:rPr lang="es-CO" sz="1200" b="1" dirty="0">
                          <a:solidFill>
                            <a:schemeClr val="bg1"/>
                          </a:solidFill>
                          <a:effectLst/>
                          <a:latin typeface="+mn-lt"/>
                          <a:ea typeface="Times New Roman" panose="02020603050405020304" pitchFamily="18" charset="0"/>
                          <a:cs typeface="Calibri" panose="020F0502020204030204" pitchFamily="34" charset="0"/>
                        </a:rPr>
                        <a:t>sancionado por el alcalde el día 23 de mayo 2023</a:t>
                      </a:r>
                      <a:endParaRPr lang="es-CO" sz="1200" dirty="0">
                        <a:solidFill>
                          <a:schemeClr val="bg1"/>
                        </a:solidFill>
                        <a:effectLst/>
                        <a:latin typeface="+mn-lt"/>
                        <a:ea typeface="Times New Roman" panose="02020603050405020304" pitchFamily="18" charset="0"/>
                        <a:cs typeface="Times New Roman" panose="02020603050405020304" pitchFamily="18" charset="0"/>
                      </a:endParaRPr>
                    </a:p>
                  </a:txBody>
                  <a:tcPr marL="21420" marR="21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689109"/>
                  </a:ext>
                </a:extLst>
              </a:tr>
            </a:tbl>
          </a:graphicData>
        </a:graphic>
      </p:graphicFrame>
    </p:spTree>
    <p:extLst>
      <p:ext uri="{BB962C8B-B14F-4D97-AF65-F5344CB8AC3E}">
        <p14:creationId xmlns:p14="http://schemas.microsoft.com/office/powerpoint/2010/main" val="1374103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1524</Words>
  <Application>Microsoft Office PowerPoint</Application>
  <PresentationFormat>Personalizado</PresentationFormat>
  <Paragraphs>329</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Calibri</vt:lpstr>
      <vt:lpstr>Calibri Light</vt:lpstr>
      <vt:lpstr>Century Gothic</vt:lpstr>
      <vt:lpstr>Poppins Medium</vt:lpstr>
      <vt:lpstr>Poppins Medium Bold</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Paez Flores</dc:creator>
  <cp:lastModifiedBy>Personal</cp:lastModifiedBy>
  <cp:revision>23</cp:revision>
  <dcterms:created xsi:type="dcterms:W3CDTF">2023-06-26T16:26:10Z</dcterms:created>
  <dcterms:modified xsi:type="dcterms:W3CDTF">2023-07-25T01:26:46Z</dcterms:modified>
</cp:coreProperties>
</file>