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0" r:id="rId4"/>
    <p:sldId id="261" r:id="rId5"/>
    <p:sldId id="263" r:id="rId6"/>
    <p:sldId id="262" r:id="rId7"/>
    <p:sldId id="259" r:id="rId8"/>
  </p:sldIdLst>
  <p:sldSz cx="13716000" cy="9144000"/>
  <p:notesSz cx="6858000" cy="9144000"/>
  <p:defaultTextStyle>
    <a:defPPr>
      <a:defRPr lang="es-C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107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496484"/>
            <a:ext cx="11658600" cy="3183467"/>
          </a:xfrm>
        </p:spPr>
        <p:txBody>
          <a:bodyPr anchor="b"/>
          <a:lstStyle>
            <a:lvl1pPr algn="ct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14500" y="4802717"/>
            <a:ext cx="10287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D6ACDEE6-BAFF-4B4A-AA98-B8D66130DC2B}" type="datetimeFigureOut">
              <a:rPr lang="es-CO" smtClean="0"/>
              <a:t>26/07/2023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3576384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ACDEE6-BAFF-4B4A-AA98-B8D66130DC2B}" type="datetimeFigureOut">
              <a:rPr lang="es-CO" smtClean="0"/>
              <a:t>26/07/2023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179566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486834"/>
            <a:ext cx="2957513" cy="77491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42976" y="486834"/>
            <a:ext cx="8701088" cy="77491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ACDEE6-BAFF-4B4A-AA98-B8D66130DC2B}" type="datetimeFigureOut">
              <a:rPr lang="es-CO" smtClean="0"/>
              <a:t>26/07/2023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22032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ACDEE6-BAFF-4B4A-AA98-B8D66130DC2B}" type="datetimeFigureOut">
              <a:rPr lang="es-CO" smtClean="0"/>
              <a:t>26/07/2023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148466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35832" y="2279653"/>
            <a:ext cx="11830050" cy="3803649"/>
          </a:xfrm>
        </p:spPr>
        <p:txBody>
          <a:bodyPr anchor="b"/>
          <a:lstStyle>
            <a:lvl1pPr>
              <a:defRPr sz="8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35832" y="6119286"/>
            <a:ext cx="1183005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D6ACDEE6-BAFF-4B4A-AA98-B8D66130DC2B}" type="datetimeFigureOut">
              <a:rPr lang="es-CO" smtClean="0"/>
              <a:t>26/07/2023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368444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42975" y="2434167"/>
            <a:ext cx="582930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943725" y="2434167"/>
            <a:ext cx="582930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6ACDEE6-BAFF-4B4A-AA98-B8D66130DC2B}" type="datetimeFigureOut">
              <a:rPr lang="es-CO" smtClean="0"/>
              <a:t>26/07/2023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415928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44762" y="486836"/>
            <a:ext cx="11830050" cy="17674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44763" y="2241551"/>
            <a:ext cx="580251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Editar el estilo de texto del patrón</a:t>
            </a:r>
          </a:p>
        </p:txBody>
      </p:sp>
      <p:sp>
        <p:nvSpPr>
          <p:cNvPr id="4" name="Content Placeholder 3"/>
          <p:cNvSpPr>
            <a:spLocks noGrp="1"/>
          </p:cNvSpPr>
          <p:nvPr>
            <p:ph sz="half" idx="2"/>
          </p:nvPr>
        </p:nvSpPr>
        <p:spPr>
          <a:xfrm>
            <a:off x="944763" y="3340100"/>
            <a:ext cx="5802510"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943726" y="2241551"/>
            <a:ext cx="583108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Editar el estilo de texto del patrón</a:t>
            </a:r>
          </a:p>
        </p:txBody>
      </p:sp>
      <p:sp>
        <p:nvSpPr>
          <p:cNvPr id="6" name="Content Placeholder 5"/>
          <p:cNvSpPr>
            <a:spLocks noGrp="1"/>
          </p:cNvSpPr>
          <p:nvPr>
            <p:ph sz="quarter" idx="4"/>
          </p:nvPr>
        </p:nvSpPr>
        <p:spPr>
          <a:xfrm>
            <a:off x="6943726" y="3340100"/>
            <a:ext cx="5831087"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6ACDEE6-BAFF-4B4A-AA98-B8D66130DC2B}" type="datetimeFigureOut">
              <a:rPr lang="es-CO" smtClean="0"/>
              <a:t>26/07/2023</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3106574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6ACDEE6-BAFF-4B4A-AA98-B8D66130DC2B}" type="datetimeFigureOut">
              <a:rPr lang="es-CO" smtClean="0"/>
              <a:t>26/07/2023</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734628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CDEE6-BAFF-4B4A-AA98-B8D66130DC2B}" type="datetimeFigureOut">
              <a:rPr lang="es-CO" smtClean="0"/>
              <a:t>26/07/2023</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405155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4762" y="609600"/>
            <a:ext cx="4423767" cy="2133600"/>
          </a:xfrm>
        </p:spPr>
        <p:txBody>
          <a:bodyPr anchor="b"/>
          <a:lstStyle>
            <a:lvl1pPr>
              <a:defRPr sz="4267"/>
            </a:lvl1pPr>
          </a:lstStyle>
          <a:p>
            <a:r>
              <a:rPr lang="es-ES"/>
              <a:t>Haga clic para modificar el estilo de título del patrón</a:t>
            </a:r>
            <a:endParaRPr lang="en-US" dirty="0"/>
          </a:p>
        </p:txBody>
      </p:sp>
      <p:sp>
        <p:nvSpPr>
          <p:cNvPr id="3" name="Content Placeholder 2"/>
          <p:cNvSpPr>
            <a:spLocks noGrp="1"/>
          </p:cNvSpPr>
          <p:nvPr>
            <p:ph idx="1"/>
          </p:nvPr>
        </p:nvSpPr>
        <p:spPr>
          <a:xfrm>
            <a:off x="5831087" y="1316569"/>
            <a:ext cx="6943725"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44762" y="2743200"/>
            <a:ext cx="442376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a:t>Editar el estilo de texto del patrón</a:t>
            </a:r>
          </a:p>
        </p:txBody>
      </p:sp>
      <p:sp>
        <p:nvSpPr>
          <p:cNvPr id="5" name="Date Placeholder 4"/>
          <p:cNvSpPr>
            <a:spLocks noGrp="1"/>
          </p:cNvSpPr>
          <p:nvPr>
            <p:ph type="dt" sz="half" idx="10"/>
          </p:nvPr>
        </p:nvSpPr>
        <p:spPr/>
        <p:txBody>
          <a:bodyPr/>
          <a:lstStyle/>
          <a:p>
            <a:fld id="{D6ACDEE6-BAFF-4B4A-AA98-B8D66130DC2B}" type="datetimeFigureOut">
              <a:rPr lang="es-CO" smtClean="0"/>
              <a:t>26/07/2023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382141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44762" y="609600"/>
            <a:ext cx="4423767" cy="2133600"/>
          </a:xfrm>
        </p:spPr>
        <p:txBody>
          <a:bodyPr anchor="b"/>
          <a:lstStyle>
            <a:lvl1pPr>
              <a:defRPr sz="4267"/>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831087" y="1316569"/>
            <a:ext cx="6943725"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44762" y="2743200"/>
            <a:ext cx="442376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a:t>Editar el estilo de texto del patrón</a:t>
            </a:r>
          </a:p>
        </p:txBody>
      </p:sp>
      <p:sp>
        <p:nvSpPr>
          <p:cNvPr id="5" name="Date Placeholder 4"/>
          <p:cNvSpPr>
            <a:spLocks noGrp="1"/>
          </p:cNvSpPr>
          <p:nvPr>
            <p:ph type="dt" sz="half" idx="10"/>
          </p:nvPr>
        </p:nvSpPr>
        <p:spPr/>
        <p:txBody>
          <a:bodyPr/>
          <a:lstStyle/>
          <a:p>
            <a:fld id="{D6ACDEE6-BAFF-4B4A-AA98-B8D66130DC2B}" type="datetimeFigureOut">
              <a:rPr lang="es-CO" smtClean="0"/>
              <a:t>26/07/2023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434073CA-FA6F-4F53-BB50-B56D6270DBA8}" type="slidenum">
              <a:rPr lang="es-CO" smtClean="0"/>
              <a:t>‹Nº›</a:t>
            </a:fld>
            <a:endParaRPr lang="es-CO"/>
          </a:p>
        </p:txBody>
      </p:sp>
    </p:spTree>
    <p:extLst>
      <p:ext uri="{BB962C8B-B14F-4D97-AF65-F5344CB8AC3E}">
        <p14:creationId xmlns:p14="http://schemas.microsoft.com/office/powerpoint/2010/main" val="327594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486836"/>
            <a:ext cx="11830050" cy="176741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42975" y="2434167"/>
            <a:ext cx="11830050" cy="580178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42975" y="8475136"/>
            <a:ext cx="30861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D6ACDEE6-BAFF-4B4A-AA98-B8D66130DC2B}" type="datetimeFigureOut">
              <a:rPr lang="es-CO" smtClean="0"/>
              <a:t>26/07/2023</a:t>
            </a:fld>
            <a:endParaRPr lang="es-CO"/>
          </a:p>
        </p:txBody>
      </p:sp>
      <p:sp>
        <p:nvSpPr>
          <p:cNvPr id="5" name="Footer Placeholder 4"/>
          <p:cNvSpPr>
            <a:spLocks noGrp="1"/>
          </p:cNvSpPr>
          <p:nvPr>
            <p:ph type="ftr" sz="quarter" idx="3"/>
          </p:nvPr>
        </p:nvSpPr>
        <p:spPr>
          <a:xfrm>
            <a:off x="4543425" y="8475136"/>
            <a:ext cx="462915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9686925" y="8475136"/>
            <a:ext cx="30861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34073CA-FA6F-4F53-BB50-B56D6270DBA8}" type="slidenum">
              <a:rPr lang="es-CO" smtClean="0"/>
              <a:t>‹Nº›</a:t>
            </a:fld>
            <a:endParaRPr lang="es-CO"/>
          </a:p>
        </p:txBody>
      </p:sp>
    </p:spTree>
    <p:extLst>
      <p:ext uri="{BB962C8B-B14F-4D97-AF65-F5344CB8AC3E}">
        <p14:creationId xmlns:p14="http://schemas.microsoft.com/office/powerpoint/2010/main" val="123184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dirty="0"/>
          </a:p>
        </p:txBody>
      </p:sp>
      <p:sp>
        <p:nvSpPr>
          <p:cNvPr id="3" name="Subtítulo 2"/>
          <p:cNvSpPr>
            <a:spLocks noGrp="1"/>
          </p:cNvSpPr>
          <p:nvPr>
            <p:ph type="subTitle" idx="1"/>
          </p:nvPr>
        </p:nvSpPr>
        <p:spPr/>
        <p:txBody>
          <a:bodyPr/>
          <a:lstStyle/>
          <a:p>
            <a:endParaRPr lang="es-CO"/>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 y="4206"/>
            <a:ext cx="13708061" cy="9139794"/>
          </a:xfrm>
          <a:prstGeom prst="rect">
            <a:avLst/>
          </a:prstGeom>
        </p:spPr>
      </p:pic>
    </p:spTree>
    <p:extLst>
      <p:ext uri="{BB962C8B-B14F-4D97-AF65-F5344CB8AC3E}">
        <p14:creationId xmlns:p14="http://schemas.microsoft.com/office/powerpoint/2010/main" val="13447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93" y="-21553"/>
            <a:ext cx="13746693" cy="9165553"/>
          </a:xfrm>
        </p:spPr>
      </p:pic>
      <p:sp>
        <p:nvSpPr>
          <p:cNvPr id="3" name="CuadroTexto 2">
            <a:extLst>
              <a:ext uri="{FF2B5EF4-FFF2-40B4-BE49-F238E27FC236}">
                <a16:creationId xmlns:a16="http://schemas.microsoft.com/office/drawing/2014/main" id="{18D716E7-D53F-4B2D-BA02-A8B69F09D42E}"/>
              </a:ext>
            </a:extLst>
          </p:cNvPr>
          <p:cNvSpPr txBox="1"/>
          <p:nvPr/>
        </p:nvSpPr>
        <p:spPr>
          <a:xfrm>
            <a:off x="3274845" y="3002340"/>
            <a:ext cx="7166309" cy="1569660"/>
          </a:xfrm>
          <a:prstGeom prst="rect">
            <a:avLst/>
          </a:prstGeom>
          <a:noFill/>
        </p:spPr>
        <p:txBody>
          <a:bodyPr wrap="square" rtlCol="0">
            <a:spAutoFit/>
          </a:bodyPr>
          <a:lstStyle/>
          <a:p>
            <a:r>
              <a:rPr lang="es-CO" sz="9600" dirty="0">
                <a:solidFill>
                  <a:schemeClr val="accent6">
                    <a:lumMod val="50000"/>
                  </a:schemeClr>
                </a:solidFill>
              </a:rPr>
              <a:t>Proposiciones</a:t>
            </a:r>
            <a:r>
              <a:rPr lang="es-CO" dirty="0"/>
              <a:t> </a:t>
            </a:r>
          </a:p>
        </p:txBody>
      </p:sp>
      <p:pic>
        <p:nvPicPr>
          <p:cNvPr id="8" name="Imagen 7">
            <a:extLst>
              <a:ext uri="{FF2B5EF4-FFF2-40B4-BE49-F238E27FC236}">
                <a16:creationId xmlns:a16="http://schemas.microsoft.com/office/drawing/2014/main" id="{784CB9A3-3966-805E-8319-1B2881F7C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 y="0"/>
            <a:ext cx="13684007" cy="9144000"/>
          </a:xfrm>
          <a:prstGeom prst="rect">
            <a:avLst/>
          </a:prstGeom>
        </p:spPr>
      </p:pic>
    </p:spTree>
    <p:extLst>
      <p:ext uri="{BB962C8B-B14F-4D97-AF65-F5344CB8AC3E}">
        <p14:creationId xmlns:p14="http://schemas.microsoft.com/office/powerpoint/2010/main" val="3589281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6097"/>
            <a:ext cx="13716001" cy="9145089"/>
          </a:xfrm>
        </p:spPr>
      </p:pic>
      <p:sp>
        <p:nvSpPr>
          <p:cNvPr id="3" name="CuadroTexto 2">
            <a:extLst>
              <a:ext uri="{FF2B5EF4-FFF2-40B4-BE49-F238E27FC236}">
                <a16:creationId xmlns:a16="http://schemas.microsoft.com/office/drawing/2014/main" id="{84224758-19EF-432D-8D17-D8D9907376A0}"/>
              </a:ext>
            </a:extLst>
          </p:cNvPr>
          <p:cNvSpPr txBox="1"/>
          <p:nvPr/>
        </p:nvSpPr>
        <p:spPr>
          <a:xfrm>
            <a:off x="1094874" y="1299408"/>
            <a:ext cx="11526252" cy="6186309"/>
          </a:xfrm>
          <a:prstGeom prst="rect">
            <a:avLst/>
          </a:prstGeom>
          <a:noFill/>
        </p:spPr>
        <p:txBody>
          <a:bodyPr wrap="square" rtlCol="0">
            <a:spAutoFit/>
          </a:bodyPr>
          <a:lstStyle/>
          <a:p>
            <a:r>
              <a:rPr lang="es-CO" sz="1800" dirty="0"/>
              <a:t>AUTOR</a:t>
            </a:r>
          </a:p>
          <a:p>
            <a:endParaRPr lang="es-CO" sz="1800" dirty="0"/>
          </a:p>
          <a:p>
            <a:r>
              <a:rPr lang="es-ES" sz="1800" dirty="0"/>
              <a:t>Proposición N. 011: Solicitud de control político a el DATT y la Umata para que den explicación de la ejecución de esta meta del Plan de Desarrollo y el lugar donde se encuentran los equinos entregados.</a:t>
            </a:r>
          </a:p>
          <a:p>
            <a:endParaRPr lang="es-CO" sz="1800" dirty="0"/>
          </a:p>
          <a:p>
            <a:r>
              <a:rPr lang="es-CO" sz="1800" dirty="0"/>
              <a:t>COAUTOR</a:t>
            </a:r>
          </a:p>
          <a:p>
            <a:endParaRPr lang="es-CO" sz="1800" dirty="0"/>
          </a:p>
          <a:p>
            <a:r>
              <a:rPr lang="es-CO" sz="1800" dirty="0"/>
              <a:t>Proposición N. 004: Solicitud de control excepcional a la Contraloría de la Republica, sobre los siguientes temas:</a:t>
            </a:r>
          </a:p>
          <a:p>
            <a:pPr marL="891540" lvl="1" indent="-342900">
              <a:buFont typeface="Arial" panose="020B0604020202020204" pitchFamily="34" charset="0"/>
              <a:buChar char="•"/>
            </a:pPr>
            <a:r>
              <a:rPr lang="es-ES" sz="1800" dirty="0"/>
              <a:t>Protección costera.</a:t>
            </a:r>
          </a:p>
          <a:p>
            <a:pPr marL="891540" lvl="1" indent="-342900">
              <a:buFont typeface="Arial" panose="020B0604020202020204" pitchFamily="34" charset="0"/>
              <a:buChar char="•"/>
            </a:pPr>
            <a:r>
              <a:rPr lang="es-ES" sz="1800" dirty="0"/>
              <a:t>Estudios y acciones efectuados en el Cerro de la Popa.</a:t>
            </a:r>
          </a:p>
          <a:p>
            <a:pPr marL="891540" lvl="1" indent="-342900">
              <a:buFont typeface="Arial" panose="020B0604020202020204" pitchFamily="34" charset="0"/>
              <a:buChar char="•"/>
            </a:pPr>
            <a:r>
              <a:rPr lang="es-ES" sz="1800" dirty="0"/>
              <a:t>Relimpia de la Bocana.</a:t>
            </a:r>
          </a:p>
          <a:p>
            <a:pPr marL="891540" lvl="1" indent="-342900">
              <a:buFont typeface="Arial" panose="020B0604020202020204" pitchFamily="34" charset="0"/>
              <a:buChar char="•"/>
            </a:pPr>
            <a:r>
              <a:rPr lang="es-ES" sz="1800" dirty="0"/>
              <a:t>Aplicación de las Rondas Hídricas dentro perímetro urbano en construcción. </a:t>
            </a:r>
          </a:p>
          <a:p>
            <a:pPr marL="891540" lvl="1" indent="-342900">
              <a:buFont typeface="Arial" panose="020B0604020202020204" pitchFamily="34" charset="0"/>
              <a:buChar char="•"/>
            </a:pPr>
            <a:r>
              <a:rPr lang="es-ES" sz="1800" dirty="0"/>
              <a:t>Problemática del Laguito.</a:t>
            </a:r>
          </a:p>
          <a:p>
            <a:pPr marL="891540" lvl="1" indent="-342900">
              <a:buFont typeface="Arial" panose="020B0604020202020204" pitchFamily="34" charset="0"/>
              <a:buChar char="•"/>
            </a:pPr>
            <a:r>
              <a:rPr lang="es-ES" sz="1800" dirty="0"/>
              <a:t>Estudios Traslado del Mercado Bazurto.</a:t>
            </a:r>
          </a:p>
          <a:p>
            <a:endParaRPr lang="es-CO" sz="1800" dirty="0"/>
          </a:p>
          <a:p>
            <a:r>
              <a:rPr lang="es-CO" sz="1800" dirty="0"/>
              <a:t>Proposición N. 014:  Solicitud de control político </a:t>
            </a:r>
            <a:r>
              <a:rPr lang="es-ES" sz="1800" dirty="0"/>
              <a:t>al Secretario del Interior, Director de Espacio Público, Comandante de Bomberos, Secretario General, Directora de Talento Humano, Director de Apoyo Logístico e invitar a la Sociedad de Mejoras Públicas, propietarios del Club de Pesca, sobre el club de pesca.</a:t>
            </a:r>
          </a:p>
          <a:p>
            <a:endParaRPr lang="es-ES" sz="1800" dirty="0"/>
          </a:p>
          <a:p>
            <a:r>
              <a:rPr lang="es-CO" sz="1800" dirty="0"/>
              <a:t>Proposición N. 027: Secretaria del interior, </a:t>
            </a:r>
            <a:r>
              <a:rPr lang="es-ES" sz="1800" dirty="0"/>
              <a:t>Director de Cooperación Internacional del Distrito, al Secretario de Planeación, e invitar a los representantes del Proyecto Cartagena Construyendo con el Agua. WAL y todos los que participaron en la elección del CONSORCIO “Las raíces de Cartagena” </a:t>
            </a:r>
            <a:r>
              <a:rPr lang="es-ES" sz="1800" dirty="0" err="1"/>
              <a:t>roots</a:t>
            </a:r>
            <a:r>
              <a:rPr lang="es-ES" sz="1800" dirty="0"/>
              <a:t> </a:t>
            </a:r>
            <a:r>
              <a:rPr lang="es-ES" sz="1800" dirty="0" err="1"/>
              <a:t>of</a:t>
            </a:r>
            <a:r>
              <a:rPr lang="es-ES" sz="1800" dirty="0"/>
              <a:t> Cartagena.</a:t>
            </a:r>
            <a:endParaRPr lang="es-CO" sz="1800" dirty="0"/>
          </a:p>
        </p:txBody>
      </p:sp>
      <p:pic>
        <p:nvPicPr>
          <p:cNvPr id="8" name="Imagen 7">
            <a:extLst>
              <a:ext uri="{FF2B5EF4-FFF2-40B4-BE49-F238E27FC236}">
                <a16:creationId xmlns:a16="http://schemas.microsoft.com/office/drawing/2014/main" id="{F2C354FE-9524-8BEC-C6C0-73AEBD948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 y="0"/>
            <a:ext cx="13684007" cy="9144000"/>
          </a:xfrm>
          <a:prstGeom prst="rect">
            <a:avLst/>
          </a:prstGeom>
        </p:spPr>
      </p:pic>
    </p:spTree>
    <p:extLst>
      <p:ext uri="{BB962C8B-B14F-4D97-AF65-F5344CB8AC3E}">
        <p14:creationId xmlns:p14="http://schemas.microsoft.com/office/powerpoint/2010/main" val="272047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6097"/>
            <a:ext cx="13716001" cy="9145089"/>
          </a:xfrm>
        </p:spPr>
      </p:pic>
      <p:sp>
        <p:nvSpPr>
          <p:cNvPr id="3" name="CuadroTexto 2">
            <a:extLst>
              <a:ext uri="{FF2B5EF4-FFF2-40B4-BE49-F238E27FC236}">
                <a16:creationId xmlns:a16="http://schemas.microsoft.com/office/drawing/2014/main" id="{84224758-19EF-432D-8D17-D8D9907376A0}"/>
              </a:ext>
            </a:extLst>
          </p:cNvPr>
          <p:cNvSpPr txBox="1"/>
          <p:nvPr/>
        </p:nvSpPr>
        <p:spPr>
          <a:xfrm>
            <a:off x="1094874" y="1299408"/>
            <a:ext cx="11526252" cy="4524315"/>
          </a:xfrm>
          <a:prstGeom prst="rect">
            <a:avLst/>
          </a:prstGeom>
          <a:noFill/>
        </p:spPr>
        <p:txBody>
          <a:bodyPr wrap="square" rtlCol="0">
            <a:spAutoFit/>
          </a:bodyPr>
          <a:lstStyle/>
          <a:p>
            <a:r>
              <a:rPr lang="es-CO" sz="1800" dirty="0"/>
              <a:t>COAUTOR</a:t>
            </a:r>
          </a:p>
          <a:p>
            <a:endParaRPr lang="es-CO" sz="1800" dirty="0"/>
          </a:p>
          <a:p>
            <a:r>
              <a:rPr lang="es-CO" sz="1800" dirty="0"/>
              <a:t>Proposición N. 030: </a:t>
            </a:r>
            <a:r>
              <a:rPr lang="es-ES" sz="1800" dirty="0"/>
              <a:t>Moción de censura secretaría del interior Ana María González Forero</a:t>
            </a:r>
            <a:r>
              <a:rPr lang="es-CO" sz="1800" dirty="0"/>
              <a:t>.</a:t>
            </a:r>
          </a:p>
          <a:p>
            <a:endParaRPr lang="es-CO" sz="1800" dirty="0"/>
          </a:p>
          <a:p>
            <a:r>
              <a:rPr lang="es-CO" sz="1800" dirty="0"/>
              <a:t>Proposición N. 040: </a:t>
            </a:r>
            <a:r>
              <a:rPr lang="es-ES" sz="1800" dirty="0"/>
              <a:t>Citación a control político a la Secretaría General, Secretaría del Interior, Secretaría de Hacienda, Oficina de Servicios Públicos Domiciliarios y la Oficina Jurídica del Distrito e invitar a los Congresistas del Departamento de Bolívar a la ANI, al Ministerio de Transporte, al Ministerio del Interior, Personería Distrital, Alcalde Local 2, sobre el tema de peajes.</a:t>
            </a:r>
          </a:p>
          <a:p>
            <a:endParaRPr lang="es-ES" sz="1800" dirty="0"/>
          </a:p>
          <a:p>
            <a:r>
              <a:rPr lang="es-CO" sz="1800" dirty="0"/>
              <a:t>Proposición N. 041: citación a control político </a:t>
            </a:r>
            <a:r>
              <a:rPr lang="es-ES" sz="1800" dirty="0"/>
              <a:t>Secretaría General del Distrito, Secretaría de Hacienda, a la Secretaría de Educación, Secretaría de Infraestructura, a la Oficina de Servicios Públicas, Aguas de Cartagena y a la Empresa Surtigas, para rendir informe detallado, a la cobertura de acueducto, alcantarillado y gas.</a:t>
            </a:r>
          </a:p>
          <a:p>
            <a:endParaRPr lang="es-ES" sz="1800" dirty="0"/>
          </a:p>
          <a:p>
            <a:r>
              <a:rPr lang="es-CO" sz="1800" dirty="0"/>
              <a:t>Proposición N. 043: Solicitud de información al Secretario General del Distrito sobre el tema de reincorporaciones.</a:t>
            </a:r>
          </a:p>
          <a:p>
            <a:endParaRPr lang="es-CO" sz="1800" dirty="0"/>
          </a:p>
          <a:p>
            <a:r>
              <a:rPr lang="es-CO" sz="1800" dirty="0"/>
              <a:t>Proposición N. 060: </a:t>
            </a:r>
            <a:r>
              <a:rPr lang="es-ES" sz="1800" dirty="0"/>
              <a:t>Solicitud de información al director del IPCC sobre proyecto de acuerdo cultural.</a:t>
            </a:r>
          </a:p>
        </p:txBody>
      </p:sp>
      <p:pic>
        <p:nvPicPr>
          <p:cNvPr id="8" name="Imagen 7">
            <a:extLst>
              <a:ext uri="{FF2B5EF4-FFF2-40B4-BE49-F238E27FC236}">
                <a16:creationId xmlns:a16="http://schemas.microsoft.com/office/drawing/2014/main" id="{9E580486-D398-1750-DE85-1C9010889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 y="0"/>
            <a:ext cx="13684007" cy="9144000"/>
          </a:xfrm>
          <a:prstGeom prst="rect">
            <a:avLst/>
          </a:prstGeom>
        </p:spPr>
      </p:pic>
    </p:spTree>
    <p:extLst>
      <p:ext uri="{BB962C8B-B14F-4D97-AF65-F5344CB8AC3E}">
        <p14:creationId xmlns:p14="http://schemas.microsoft.com/office/powerpoint/2010/main" val="359179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93" y="-21553"/>
            <a:ext cx="13746693" cy="9165553"/>
          </a:xfrm>
        </p:spPr>
      </p:pic>
      <p:sp>
        <p:nvSpPr>
          <p:cNvPr id="3" name="CuadroTexto 2">
            <a:extLst>
              <a:ext uri="{FF2B5EF4-FFF2-40B4-BE49-F238E27FC236}">
                <a16:creationId xmlns:a16="http://schemas.microsoft.com/office/drawing/2014/main" id="{18D716E7-D53F-4B2D-BA02-A8B69F09D42E}"/>
              </a:ext>
            </a:extLst>
          </p:cNvPr>
          <p:cNvSpPr txBox="1"/>
          <p:nvPr/>
        </p:nvSpPr>
        <p:spPr>
          <a:xfrm>
            <a:off x="1380316" y="3002340"/>
            <a:ext cx="10924673" cy="1569660"/>
          </a:xfrm>
          <a:prstGeom prst="rect">
            <a:avLst/>
          </a:prstGeom>
          <a:noFill/>
        </p:spPr>
        <p:txBody>
          <a:bodyPr wrap="square" rtlCol="0">
            <a:spAutoFit/>
          </a:bodyPr>
          <a:lstStyle/>
          <a:p>
            <a:r>
              <a:rPr lang="es-CO" sz="9600" dirty="0">
                <a:solidFill>
                  <a:schemeClr val="accent6">
                    <a:lumMod val="50000"/>
                  </a:schemeClr>
                </a:solidFill>
              </a:rPr>
              <a:t>Proyectos de acuerdo</a:t>
            </a:r>
            <a:r>
              <a:rPr lang="es-CO" dirty="0"/>
              <a:t> </a:t>
            </a:r>
          </a:p>
        </p:txBody>
      </p:sp>
      <p:pic>
        <p:nvPicPr>
          <p:cNvPr id="8" name="Imagen 7">
            <a:extLst>
              <a:ext uri="{FF2B5EF4-FFF2-40B4-BE49-F238E27FC236}">
                <a16:creationId xmlns:a16="http://schemas.microsoft.com/office/drawing/2014/main" id="{6398294F-1B1D-A7FF-F8F8-7F991A23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 y="0"/>
            <a:ext cx="13684007" cy="9144000"/>
          </a:xfrm>
          <a:prstGeom prst="rect">
            <a:avLst/>
          </a:prstGeom>
        </p:spPr>
      </p:pic>
    </p:spTree>
    <p:extLst>
      <p:ext uri="{BB962C8B-B14F-4D97-AF65-F5344CB8AC3E}">
        <p14:creationId xmlns:p14="http://schemas.microsoft.com/office/powerpoint/2010/main" val="3953075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6097"/>
            <a:ext cx="13716001" cy="9145089"/>
          </a:xfrm>
        </p:spPr>
      </p:pic>
      <p:sp>
        <p:nvSpPr>
          <p:cNvPr id="3" name="CuadroTexto 2">
            <a:extLst>
              <a:ext uri="{FF2B5EF4-FFF2-40B4-BE49-F238E27FC236}">
                <a16:creationId xmlns:a16="http://schemas.microsoft.com/office/drawing/2014/main" id="{84224758-19EF-432D-8D17-D8D9907376A0}"/>
              </a:ext>
            </a:extLst>
          </p:cNvPr>
          <p:cNvSpPr txBox="1"/>
          <p:nvPr/>
        </p:nvSpPr>
        <p:spPr>
          <a:xfrm>
            <a:off x="1094874" y="1299408"/>
            <a:ext cx="11526252" cy="4801314"/>
          </a:xfrm>
          <a:prstGeom prst="rect">
            <a:avLst/>
          </a:prstGeom>
          <a:noFill/>
        </p:spPr>
        <p:txBody>
          <a:bodyPr wrap="square" rtlCol="0">
            <a:spAutoFit/>
          </a:bodyPr>
          <a:lstStyle/>
          <a:p>
            <a:r>
              <a:rPr lang="es-CO" sz="1800" dirty="0"/>
              <a:t>PONENTE Y/O COORDINADOR</a:t>
            </a:r>
          </a:p>
          <a:p>
            <a:endParaRPr lang="es-CO" sz="1800" dirty="0"/>
          </a:p>
          <a:p>
            <a:r>
              <a:rPr lang="es-ES" sz="1800" dirty="0"/>
              <a:t>Proyecto de Acuerdo N° 181: Por medio del cual efectúa una incorporación en el presupuesto de rentas, recursos de capital, recursos de fondos especiales y establecimientos públicos, así como los gastos de funcionamiento, servicio de la deuda e inversiones para la vigencia fiscal del primero (1) de enero al treinta y uno (31) de diciembre de dos mil veintitrés 2023, del distrito turístico y cultural de Cartagena de indias y se dictan otras disposiciones.</a:t>
            </a:r>
          </a:p>
          <a:p>
            <a:endParaRPr lang="es-ES" sz="1800" dirty="0"/>
          </a:p>
          <a:p>
            <a:r>
              <a:rPr lang="es-ES" sz="1800" dirty="0"/>
              <a:t>Proyecto de Acuerdo N° 187: Por medio del cual se adopta la política pública para la implementación de estrategias de economía circular en el distrito de Cartagena de indias y se dictan otras disposiciones.</a:t>
            </a:r>
          </a:p>
          <a:p>
            <a:endParaRPr lang="es-ES" sz="1800" dirty="0"/>
          </a:p>
          <a:p>
            <a:r>
              <a:rPr lang="es-ES" sz="1800" dirty="0"/>
              <a:t>Proyecto de Acuerdo N° 188: Proyecto de acuerdo mediante el cual se modifica el numeral 27 y el parágrafo primero del artículo 5 del decreto 0304 del 2023 y se dictan otras disposiciones.</a:t>
            </a:r>
          </a:p>
          <a:p>
            <a:endParaRPr lang="es-ES" sz="1800" dirty="0"/>
          </a:p>
          <a:p>
            <a:r>
              <a:rPr lang="es-ES" sz="1800" dirty="0"/>
              <a:t>Proyecto de Acuerdo N° 191: Por medio de cual se modifica el acuerdo 009 de 2011, adicionando nuevas categorías de empleo en la escala salarial en la planta de empleo de la alcaldía mayor de Cartagena de indias.</a:t>
            </a:r>
          </a:p>
          <a:p>
            <a:endParaRPr lang="es-CO" sz="1800" dirty="0"/>
          </a:p>
          <a:p>
            <a:endParaRPr lang="es-CO" sz="1800" dirty="0"/>
          </a:p>
        </p:txBody>
      </p:sp>
      <p:pic>
        <p:nvPicPr>
          <p:cNvPr id="8" name="Imagen 7">
            <a:extLst>
              <a:ext uri="{FF2B5EF4-FFF2-40B4-BE49-F238E27FC236}">
                <a16:creationId xmlns:a16="http://schemas.microsoft.com/office/drawing/2014/main" id="{67112A15-AA9D-5018-7730-48B6A5465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 y="0"/>
            <a:ext cx="13684007" cy="9144000"/>
          </a:xfrm>
          <a:prstGeom prst="rect">
            <a:avLst/>
          </a:prstGeom>
        </p:spPr>
      </p:pic>
    </p:spTree>
    <p:extLst>
      <p:ext uri="{BB962C8B-B14F-4D97-AF65-F5344CB8AC3E}">
        <p14:creationId xmlns:p14="http://schemas.microsoft.com/office/powerpoint/2010/main" val="374727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13716001" cy="9145089"/>
          </a:xfrm>
        </p:spPr>
      </p:pic>
      <p:pic>
        <p:nvPicPr>
          <p:cNvPr id="7" name="Imagen 6">
            <a:extLst>
              <a:ext uri="{FF2B5EF4-FFF2-40B4-BE49-F238E27FC236}">
                <a16:creationId xmlns:a16="http://schemas.microsoft.com/office/drawing/2014/main" id="{FCADFDDB-7588-7062-ECFA-D920E786E8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6" y="0"/>
            <a:ext cx="13684007" cy="9144000"/>
          </a:xfrm>
          <a:prstGeom prst="rect">
            <a:avLst/>
          </a:prstGeom>
        </p:spPr>
      </p:pic>
    </p:spTree>
    <p:extLst>
      <p:ext uri="{BB962C8B-B14F-4D97-AF65-F5344CB8AC3E}">
        <p14:creationId xmlns:p14="http://schemas.microsoft.com/office/powerpoint/2010/main" val="116029222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312</TotalTime>
  <Words>605</Words>
  <Application>Microsoft Office PowerPoint</Application>
  <PresentationFormat>Personalizado</PresentationFormat>
  <Paragraphs>39</Paragraphs>
  <Slides>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vt:i4>
      </vt:variant>
    </vt:vector>
  </HeadingPairs>
  <TitlesOfParts>
    <vt:vector size="11"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Cecilia Paez Flores</dc:creator>
  <cp:lastModifiedBy>lemar herrera</cp:lastModifiedBy>
  <cp:revision>17</cp:revision>
  <dcterms:created xsi:type="dcterms:W3CDTF">2023-06-26T16:26:10Z</dcterms:created>
  <dcterms:modified xsi:type="dcterms:W3CDTF">2023-07-26T13:22:37Z</dcterms:modified>
</cp:coreProperties>
</file>