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0" r:id="rId5"/>
    <p:sldId id="261" r:id="rId6"/>
    <p:sldId id="262" r:id="rId7"/>
    <p:sldId id="269" r:id="rId8"/>
    <p:sldId id="263" r:id="rId9"/>
    <p:sldId id="264" r:id="rId10"/>
    <p:sldId id="268" r:id="rId11"/>
    <p:sldId id="265" r:id="rId12"/>
    <p:sldId id="267" r:id="rId13"/>
    <p:sldId id="266" r:id="rId14"/>
    <p:sldId id="259" r:id="rId15"/>
  </p:sldIdLst>
  <p:sldSz cx="13716000" cy="9144000"/>
  <p:notesSz cx="6858000" cy="9144000"/>
  <p:defaultTextStyle>
    <a:defPPr>
      <a:defRPr lang="es-CO"/>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us" initials="A" lastIdx="4" clrIdx="0">
    <p:extLst>
      <p:ext uri="{19B8F6BF-5375-455C-9EA6-DF929625EA0E}">
        <p15:presenceInfo xmlns:p15="http://schemas.microsoft.com/office/powerpoint/2012/main" userId="Asu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E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3" d="100"/>
          <a:sy n="53" d="100"/>
        </p:scale>
        <p:origin x="112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7-27T09:42:55.065" idx="3">
    <p:pos x="10" y="10"/>
    <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07-27T09:33:40.628" idx="1">
    <p:pos x="8640" y="0"/>
    <p:text/>
    <p:extLst>
      <p:ext uri="{C676402C-5697-4E1C-873F-D02D1690AC5C}">
        <p15:threadingInfo xmlns:p15="http://schemas.microsoft.com/office/powerpoint/2012/main" timeZoneBias="300"/>
      </p:ext>
    </p:extLst>
  </p:cm>
  <p:cm authorId="1" dt="2023-07-27T09:33:44.096" idx="2">
    <p:pos x="10" y="10"/>
    <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1496484"/>
            <a:ext cx="11658600" cy="3183467"/>
          </a:xfrm>
        </p:spPr>
        <p:txBody>
          <a:bodyPr anchor="b"/>
          <a:lstStyle>
            <a:lvl1pPr algn="ctr">
              <a:defRPr sz="8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14500" y="4802717"/>
            <a:ext cx="10287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D6ACDEE6-BAFF-4B4A-AA98-B8D66130DC2B}" type="datetimeFigureOut">
              <a:rPr lang="es-CO" smtClean="0"/>
              <a:t>27/07/2023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34073CA-FA6F-4F53-BB50-B56D6270DBA8}" type="slidenum">
              <a:rPr lang="es-CO" smtClean="0"/>
              <a:t>‹Nº›</a:t>
            </a:fld>
            <a:endParaRPr lang="es-CO"/>
          </a:p>
        </p:txBody>
      </p:sp>
    </p:spTree>
    <p:extLst>
      <p:ext uri="{BB962C8B-B14F-4D97-AF65-F5344CB8AC3E}">
        <p14:creationId xmlns:p14="http://schemas.microsoft.com/office/powerpoint/2010/main" val="3576384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6ACDEE6-BAFF-4B4A-AA98-B8D66130DC2B}" type="datetimeFigureOut">
              <a:rPr lang="es-CO" smtClean="0"/>
              <a:t>27/07/2023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34073CA-FA6F-4F53-BB50-B56D6270DBA8}" type="slidenum">
              <a:rPr lang="es-CO" smtClean="0"/>
              <a:t>‹Nº›</a:t>
            </a:fld>
            <a:endParaRPr lang="es-CO"/>
          </a:p>
        </p:txBody>
      </p:sp>
    </p:spTree>
    <p:extLst>
      <p:ext uri="{BB962C8B-B14F-4D97-AF65-F5344CB8AC3E}">
        <p14:creationId xmlns:p14="http://schemas.microsoft.com/office/powerpoint/2010/main" val="1795663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3" y="486834"/>
            <a:ext cx="2957513" cy="774911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42976" y="486834"/>
            <a:ext cx="8701088" cy="774911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6ACDEE6-BAFF-4B4A-AA98-B8D66130DC2B}" type="datetimeFigureOut">
              <a:rPr lang="es-CO" smtClean="0"/>
              <a:t>27/07/2023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34073CA-FA6F-4F53-BB50-B56D6270DBA8}" type="slidenum">
              <a:rPr lang="es-CO" smtClean="0"/>
              <a:t>‹Nº›</a:t>
            </a:fld>
            <a:endParaRPr lang="es-CO"/>
          </a:p>
        </p:txBody>
      </p:sp>
    </p:spTree>
    <p:extLst>
      <p:ext uri="{BB962C8B-B14F-4D97-AF65-F5344CB8AC3E}">
        <p14:creationId xmlns:p14="http://schemas.microsoft.com/office/powerpoint/2010/main" val="220320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6ACDEE6-BAFF-4B4A-AA98-B8D66130DC2B}" type="datetimeFigureOut">
              <a:rPr lang="es-CO" smtClean="0"/>
              <a:t>27/07/2023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34073CA-FA6F-4F53-BB50-B56D6270DBA8}" type="slidenum">
              <a:rPr lang="es-CO" smtClean="0"/>
              <a:t>‹Nº›</a:t>
            </a:fld>
            <a:endParaRPr lang="es-CO"/>
          </a:p>
        </p:txBody>
      </p:sp>
    </p:spTree>
    <p:extLst>
      <p:ext uri="{BB962C8B-B14F-4D97-AF65-F5344CB8AC3E}">
        <p14:creationId xmlns:p14="http://schemas.microsoft.com/office/powerpoint/2010/main" val="1484665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35832" y="2279653"/>
            <a:ext cx="11830050" cy="3803649"/>
          </a:xfrm>
        </p:spPr>
        <p:txBody>
          <a:bodyPr anchor="b"/>
          <a:lstStyle>
            <a:lvl1pPr>
              <a:defRPr sz="8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35832" y="6119286"/>
            <a:ext cx="11830050" cy="200024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D6ACDEE6-BAFF-4B4A-AA98-B8D66130DC2B}" type="datetimeFigureOut">
              <a:rPr lang="es-CO" smtClean="0"/>
              <a:t>27/07/2023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34073CA-FA6F-4F53-BB50-B56D6270DBA8}" type="slidenum">
              <a:rPr lang="es-CO" smtClean="0"/>
              <a:t>‹Nº›</a:t>
            </a:fld>
            <a:endParaRPr lang="es-CO"/>
          </a:p>
        </p:txBody>
      </p:sp>
    </p:spTree>
    <p:extLst>
      <p:ext uri="{BB962C8B-B14F-4D97-AF65-F5344CB8AC3E}">
        <p14:creationId xmlns:p14="http://schemas.microsoft.com/office/powerpoint/2010/main" val="3684448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942975" y="2434167"/>
            <a:ext cx="5829300" cy="580178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943725" y="2434167"/>
            <a:ext cx="5829300" cy="580178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6ACDEE6-BAFF-4B4A-AA98-B8D66130DC2B}" type="datetimeFigureOut">
              <a:rPr lang="es-CO" smtClean="0"/>
              <a:t>27/07/2023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34073CA-FA6F-4F53-BB50-B56D6270DBA8}" type="slidenum">
              <a:rPr lang="es-CO" smtClean="0"/>
              <a:t>‹Nº›</a:t>
            </a:fld>
            <a:endParaRPr lang="es-CO"/>
          </a:p>
        </p:txBody>
      </p:sp>
    </p:spTree>
    <p:extLst>
      <p:ext uri="{BB962C8B-B14F-4D97-AF65-F5344CB8AC3E}">
        <p14:creationId xmlns:p14="http://schemas.microsoft.com/office/powerpoint/2010/main" val="4159284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944762" y="486836"/>
            <a:ext cx="11830050" cy="17674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44763" y="2241551"/>
            <a:ext cx="5802510"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s-ES"/>
              <a:t>Editar el estilo de texto del patrón</a:t>
            </a:r>
          </a:p>
        </p:txBody>
      </p:sp>
      <p:sp>
        <p:nvSpPr>
          <p:cNvPr id="4" name="Content Placeholder 3"/>
          <p:cNvSpPr>
            <a:spLocks noGrp="1"/>
          </p:cNvSpPr>
          <p:nvPr>
            <p:ph sz="half" idx="2"/>
          </p:nvPr>
        </p:nvSpPr>
        <p:spPr>
          <a:xfrm>
            <a:off x="944763" y="3340100"/>
            <a:ext cx="5802510" cy="491278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943726" y="2241551"/>
            <a:ext cx="5831087"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s-ES"/>
              <a:t>Editar el estilo de texto del patrón</a:t>
            </a:r>
          </a:p>
        </p:txBody>
      </p:sp>
      <p:sp>
        <p:nvSpPr>
          <p:cNvPr id="6" name="Content Placeholder 5"/>
          <p:cNvSpPr>
            <a:spLocks noGrp="1"/>
          </p:cNvSpPr>
          <p:nvPr>
            <p:ph sz="quarter" idx="4"/>
          </p:nvPr>
        </p:nvSpPr>
        <p:spPr>
          <a:xfrm>
            <a:off x="6943726" y="3340100"/>
            <a:ext cx="5831087" cy="491278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6ACDEE6-BAFF-4B4A-AA98-B8D66130DC2B}" type="datetimeFigureOut">
              <a:rPr lang="es-CO" smtClean="0"/>
              <a:t>27/07/2023</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434073CA-FA6F-4F53-BB50-B56D6270DBA8}" type="slidenum">
              <a:rPr lang="es-CO" smtClean="0"/>
              <a:t>‹Nº›</a:t>
            </a:fld>
            <a:endParaRPr lang="es-CO"/>
          </a:p>
        </p:txBody>
      </p:sp>
    </p:spTree>
    <p:extLst>
      <p:ext uri="{BB962C8B-B14F-4D97-AF65-F5344CB8AC3E}">
        <p14:creationId xmlns:p14="http://schemas.microsoft.com/office/powerpoint/2010/main" val="3106574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6ACDEE6-BAFF-4B4A-AA98-B8D66130DC2B}" type="datetimeFigureOut">
              <a:rPr lang="es-CO" smtClean="0"/>
              <a:t>27/07/2023</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434073CA-FA6F-4F53-BB50-B56D6270DBA8}" type="slidenum">
              <a:rPr lang="es-CO" smtClean="0"/>
              <a:t>‹Nº›</a:t>
            </a:fld>
            <a:endParaRPr lang="es-CO"/>
          </a:p>
        </p:txBody>
      </p:sp>
    </p:spTree>
    <p:extLst>
      <p:ext uri="{BB962C8B-B14F-4D97-AF65-F5344CB8AC3E}">
        <p14:creationId xmlns:p14="http://schemas.microsoft.com/office/powerpoint/2010/main" val="734628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ACDEE6-BAFF-4B4A-AA98-B8D66130DC2B}" type="datetimeFigureOut">
              <a:rPr lang="es-CO" smtClean="0"/>
              <a:t>27/07/2023</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434073CA-FA6F-4F53-BB50-B56D6270DBA8}" type="slidenum">
              <a:rPr lang="es-CO" smtClean="0"/>
              <a:t>‹Nº›</a:t>
            </a:fld>
            <a:endParaRPr lang="es-CO"/>
          </a:p>
        </p:txBody>
      </p:sp>
    </p:spTree>
    <p:extLst>
      <p:ext uri="{BB962C8B-B14F-4D97-AF65-F5344CB8AC3E}">
        <p14:creationId xmlns:p14="http://schemas.microsoft.com/office/powerpoint/2010/main" val="4051551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4267"/>
            </a:lvl1pPr>
          </a:lstStyle>
          <a:p>
            <a:r>
              <a:rPr lang="es-ES"/>
              <a:t>Haga clic para modificar el estilo de título del patrón</a:t>
            </a:r>
            <a:endParaRPr lang="en-US" dirty="0"/>
          </a:p>
        </p:txBody>
      </p:sp>
      <p:sp>
        <p:nvSpPr>
          <p:cNvPr id="3" name="Content Placeholder 2"/>
          <p:cNvSpPr>
            <a:spLocks noGrp="1"/>
          </p:cNvSpPr>
          <p:nvPr>
            <p:ph idx="1"/>
          </p:nvPr>
        </p:nvSpPr>
        <p:spPr>
          <a:xfrm>
            <a:off x="5831087" y="1316569"/>
            <a:ext cx="6943725"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44762" y="2743200"/>
            <a:ext cx="442376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s-ES"/>
              <a:t>Editar el estilo de texto del patrón</a:t>
            </a:r>
          </a:p>
        </p:txBody>
      </p:sp>
      <p:sp>
        <p:nvSpPr>
          <p:cNvPr id="5" name="Date Placeholder 4"/>
          <p:cNvSpPr>
            <a:spLocks noGrp="1"/>
          </p:cNvSpPr>
          <p:nvPr>
            <p:ph type="dt" sz="half" idx="10"/>
          </p:nvPr>
        </p:nvSpPr>
        <p:spPr/>
        <p:txBody>
          <a:bodyPr/>
          <a:lstStyle/>
          <a:p>
            <a:fld id="{D6ACDEE6-BAFF-4B4A-AA98-B8D66130DC2B}" type="datetimeFigureOut">
              <a:rPr lang="es-CO" smtClean="0"/>
              <a:t>27/07/2023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34073CA-FA6F-4F53-BB50-B56D6270DBA8}" type="slidenum">
              <a:rPr lang="es-CO" smtClean="0"/>
              <a:t>‹Nº›</a:t>
            </a:fld>
            <a:endParaRPr lang="es-CO"/>
          </a:p>
        </p:txBody>
      </p:sp>
    </p:spTree>
    <p:extLst>
      <p:ext uri="{BB962C8B-B14F-4D97-AF65-F5344CB8AC3E}">
        <p14:creationId xmlns:p14="http://schemas.microsoft.com/office/powerpoint/2010/main" val="382141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4267"/>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831087" y="1316569"/>
            <a:ext cx="6943725"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44762" y="2743200"/>
            <a:ext cx="442376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s-ES"/>
              <a:t>Editar el estilo de texto del patrón</a:t>
            </a:r>
          </a:p>
        </p:txBody>
      </p:sp>
      <p:sp>
        <p:nvSpPr>
          <p:cNvPr id="5" name="Date Placeholder 4"/>
          <p:cNvSpPr>
            <a:spLocks noGrp="1"/>
          </p:cNvSpPr>
          <p:nvPr>
            <p:ph type="dt" sz="half" idx="10"/>
          </p:nvPr>
        </p:nvSpPr>
        <p:spPr/>
        <p:txBody>
          <a:bodyPr/>
          <a:lstStyle/>
          <a:p>
            <a:fld id="{D6ACDEE6-BAFF-4B4A-AA98-B8D66130DC2B}" type="datetimeFigureOut">
              <a:rPr lang="es-CO" smtClean="0"/>
              <a:t>27/07/2023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34073CA-FA6F-4F53-BB50-B56D6270DBA8}" type="slidenum">
              <a:rPr lang="es-CO" smtClean="0"/>
              <a:t>‹Nº›</a:t>
            </a:fld>
            <a:endParaRPr lang="es-CO"/>
          </a:p>
        </p:txBody>
      </p:sp>
    </p:spTree>
    <p:extLst>
      <p:ext uri="{BB962C8B-B14F-4D97-AF65-F5344CB8AC3E}">
        <p14:creationId xmlns:p14="http://schemas.microsoft.com/office/powerpoint/2010/main" val="3275940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486836"/>
            <a:ext cx="11830050" cy="176741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42975" y="2434167"/>
            <a:ext cx="11830050" cy="5801784"/>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42975" y="8475136"/>
            <a:ext cx="30861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D6ACDEE6-BAFF-4B4A-AA98-B8D66130DC2B}" type="datetimeFigureOut">
              <a:rPr lang="es-CO" smtClean="0"/>
              <a:t>27/07/2023</a:t>
            </a:fld>
            <a:endParaRPr lang="es-CO"/>
          </a:p>
        </p:txBody>
      </p:sp>
      <p:sp>
        <p:nvSpPr>
          <p:cNvPr id="5" name="Footer Placeholder 4"/>
          <p:cNvSpPr>
            <a:spLocks noGrp="1"/>
          </p:cNvSpPr>
          <p:nvPr>
            <p:ph type="ftr" sz="quarter" idx="3"/>
          </p:nvPr>
        </p:nvSpPr>
        <p:spPr>
          <a:xfrm>
            <a:off x="4543425" y="8475136"/>
            <a:ext cx="462915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9686925" y="8475136"/>
            <a:ext cx="30861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434073CA-FA6F-4F53-BB50-B56D6270DBA8}" type="slidenum">
              <a:rPr lang="es-CO" smtClean="0"/>
              <a:t>‹Nº›</a:t>
            </a:fld>
            <a:endParaRPr lang="es-CO"/>
          </a:p>
        </p:txBody>
      </p:sp>
    </p:spTree>
    <p:extLst>
      <p:ext uri="{BB962C8B-B14F-4D97-AF65-F5344CB8AC3E}">
        <p14:creationId xmlns:p14="http://schemas.microsoft.com/office/powerpoint/2010/main" val="12318489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5.jfif"/><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17" Type="http://schemas.openxmlformats.org/officeDocument/2006/relationships/image" Target="../media/image4.png"/><Relationship Id="rId2" Type="http://schemas.openxmlformats.org/officeDocument/2006/relationships/image" Target="../media/image6.jpeg"/><Relationship Id="rId16"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fif"/><Relationship Id="rId15" Type="http://schemas.openxmlformats.org/officeDocument/2006/relationships/image" Target="../media/image1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4.jfif"/><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CO" dirty="0"/>
          </a:p>
        </p:txBody>
      </p:sp>
      <p:sp>
        <p:nvSpPr>
          <p:cNvPr id="3" name="Subtítulo 2"/>
          <p:cNvSpPr>
            <a:spLocks noGrp="1"/>
          </p:cNvSpPr>
          <p:nvPr>
            <p:ph type="subTitle" idx="1"/>
          </p:nvPr>
        </p:nvSpPr>
        <p:spPr/>
        <p:txBody>
          <a:bodyPr/>
          <a:lstStyle/>
          <a:p>
            <a:endParaRPr lang="es-CO"/>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9" y="4206"/>
            <a:ext cx="13708061" cy="9139794"/>
          </a:xfrm>
          <a:prstGeom prst="rect">
            <a:avLst/>
          </a:prstGeom>
        </p:spPr>
      </p:pic>
    </p:spTree>
    <p:extLst>
      <p:ext uri="{BB962C8B-B14F-4D97-AF65-F5344CB8AC3E}">
        <p14:creationId xmlns:p14="http://schemas.microsoft.com/office/powerpoint/2010/main" val="134472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Marcador de conteni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6577"/>
            <a:ext cx="13716001" cy="9145089"/>
          </a:xfrm>
          <a:prstGeom prst="rect">
            <a:avLst/>
          </a:prstGeom>
        </p:spPr>
      </p:pic>
      <p:pic>
        <p:nvPicPr>
          <p:cNvPr id="7" name="Imagen 6">
            <a:extLst>
              <a:ext uri="{FF2B5EF4-FFF2-40B4-BE49-F238E27FC236}">
                <a16:creationId xmlns:a16="http://schemas.microsoft.com/office/drawing/2014/main" id="{62470387-7A81-45F4-89F9-ED75F579D110}"/>
              </a:ext>
            </a:extLst>
          </p:cNvPr>
          <p:cNvPicPr>
            <a:picLocks noChangeAspect="1"/>
          </p:cNvPicPr>
          <p:nvPr/>
        </p:nvPicPr>
        <p:blipFill>
          <a:blip r:embed="rId3"/>
          <a:stretch>
            <a:fillRect/>
          </a:stretch>
        </p:blipFill>
        <p:spPr>
          <a:xfrm>
            <a:off x="1427021" y="2422697"/>
            <a:ext cx="5668166" cy="3896269"/>
          </a:xfrm>
          <a:prstGeom prst="rect">
            <a:avLst/>
          </a:prstGeom>
        </p:spPr>
      </p:pic>
      <p:pic>
        <p:nvPicPr>
          <p:cNvPr id="12" name="Imagen 11">
            <a:extLst>
              <a:ext uri="{FF2B5EF4-FFF2-40B4-BE49-F238E27FC236}">
                <a16:creationId xmlns:a16="http://schemas.microsoft.com/office/drawing/2014/main" id="{E122A8DF-EF96-4893-8A6A-D6BAD8411E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6648" y="1766849"/>
            <a:ext cx="4480560" cy="2985173"/>
          </a:xfrm>
          <a:prstGeom prst="rect">
            <a:avLst/>
          </a:prstGeom>
        </p:spPr>
      </p:pic>
      <p:pic>
        <p:nvPicPr>
          <p:cNvPr id="14" name="Imagen 13">
            <a:extLst>
              <a:ext uri="{FF2B5EF4-FFF2-40B4-BE49-F238E27FC236}">
                <a16:creationId xmlns:a16="http://schemas.microsoft.com/office/drawing/2014/main" id="{804149C1-0D85-4109-BC01-E48E913C6B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52560" y="4227542"/>
            <a:ext cx="3563874" cy="3608986"/>
          </a:xfrm>
          <a:prstGeom prst="rect">
            <a:avLst/>
          </a:prstGeom>
        </p:spPr>
      </p:pic>
      <p:pic>
        <p:nvPicPr>
          <p:cNvPr id="16" name="Imagen 15">
            <a:extLst>
              <a:ext uri="{FF2B5EF4-FFF2-40B4-BE49-F238E27FC236}">
                <a16:creationId xmlns:a16="http://schemas.microsoft.com/office/drawing/2014/main" id="{81CC9DED-B2CD-40E0-A039-147A2C26B6EC}"/>
              </a:ext>
            </a:extLst>
          </p:cNvPr>
          <p:cNvPicPr>
            <a:picLocks noChangeAspect="1"/>
          </p:cNvPicPr>
          <p:nvPr/>
        </p:nvPicPr>
        <p:blipFill>
          <a:blip r:embed="rId6"/>
          <a:stretch>
            <a:fillRect/>
          </a:stretch>
        </p:blipFill>
        <p:spPr>
          <a:xfrm>
            <a:off x="2864540" y="6487410"/>
            <a:ext cx="5572903" cy="1505160"/>
          </a:xfrm>
          <a:prstGeom prst="rect">
            <a:avLst/>
          </a:prstGeom>
        </p:spPr>
      </p:pic>
    </p:spTree>
    <p:extLst>
      <p:ext uri="{BB962C8B-B14F-4D97-AF65-F5344CB8AC3E}">
        <p14:creationId xmlns:p14="http://schemas.microsoft.com/office/powerpoint/2010/main" val="1900128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Marcador de conteni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9"/>
            <a:ext cx="13716001" cy="9145089"/>
          </a:xfrm>
          <a:prstGeom prst="rect">
            <a:avLst/>
          </a:prstGeom>
        </p:spPr>
      </p:pic>
      <p:pic>
        <p:nvPicPr>
          <p:cNvPr id="8" name="Imagen 7">
            <a:extLst>
              <a:ext uri="{FF2B5EF4-FFF2-40B4-BE49-F238E27FC236}">
                <a16:creationId xmlns:a16="http://schemas.microsoft.com/office/drawing/2014/main" id="{6EA687E8-3D9E-446A-BAA8-07EACC21EBCB}"/>
              </a:ext>
            </a:extLst>
          </p:cNvPr>
          <p:cNvPicPr>
            <a:picLocks noChangeAspect="1"/>
          </p:cNvPicPr>
          <p:nvPr/>
        </p:nvPicPr>
        <p:blipFill>
          <a:blip r:embed="rId3"/>
          <a:stretch>
            <a:fillRect/>
          </a:stretch>
        </p:blipFill>
        <p:spPr>
          <a:xfrm>
            <a:off x="942975" y="1611071"/>
            <a:ext cx="5915025" cy="6482977"/>
          </a:xfrm>
          <a:prstGeom prst="rect">
            <a:avLst/>
          </a:prstGeom>
        </p:spPr>
      </p:pic>
      <p:pic>
        <p:nvPicPr>
          <p:cNvPr id="10" name="Marcador de contenido 9">
            <a:extLst>
              <a:ext uri="{FF2B5EF4-FFF2-40B4-BE49-F238E27FC236}">
                <a16:creationId xmlns:a16="http://schemas.microsoft.com/office/drawing/2014/main" id="{2400C557-BA76-4DBE-8544-B4B6A7CC1DFC}"/>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302092" y="1611071"/>
            <a:ext cx="3866696" cy="5802312"/>
          </a:xfrm>
        </p:spPr>
      </p:pic>
    </p:spTree>
    <p:extLst>
      <p:ext uri="{BB962C8B-B14F-4D97-AF65-F5344CB8AC3E}">
        <p14:creationId xmlns:p14="http://schemas.microsoft.com/office/powerpoint/2010/main" val="1523457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9"/>
            <a:ext cx="13716001" cy="9145089"/>
          </a:xfrm>
          <a:prstGeom prst="rect">
            <a:avLst/>
          </a:prstGeom>
        </p:spPr>
      </p:pic>
      <p:pic>
        <p:nvPicPr>
          <p:cNvPr id="12" name="Marcador de contenido 11">
            <a:extLst>
              <a:ext uri="{FF2B5EF4-FFF2-40B4-BE49-F238E27FC236}">
                <a16:creationId xmlns:a16="http://schemas.microsoft.com/office/drawing/2014/main" id="{6D5BE80B-4FF6-4183-972B-D61E7AA872AC}"/>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7567"/>
          <a:stretch/>
        </p:blipFill>
        <p:spPr>
          <a:xfrm>
            <a:off x="1604400" y="4571454"/>
            <a:ext cx="3040751" cy="3759897"/>
          </a:xfrm>
        </p:spPr>
      </p:pic>
      <p:pic>
        <p:nvPicPr>
          <p:cNvPr id="8" name="Imagen 7">
            <a:extLst>
              <a:ext uri="{FF2B5EF4-FFF2-40B4-BE49-F238E27FC236}">
                <a16:creationId xmlns:a16="http://schemas.microsoft.com/office/drawing/2014/main" id="{4DF3528F-93A7-44D4-993B-25DFB099314F}"/>
              </a:ext>
            </a:extLst>
          </p:cNvPr>
          <p:cNvPicPr>
            <a:picLocks noChangeAspect="1"/>
          </p:cNvPicPr>
          <p:nvPr/>
        </p:nvPicPr>
        <p:blipFill>
          <a:blip r:embed="rId4"/>
          <a:stretch>
            <a:fillRect/>
          </a:stretch>
        </p:blipFill>
        <p:spPr>
          <a:xfrm>
            <a:off x="942975" y="1665943"/>
            <a:ext cx="6462951" cy="2906057"/>
          </a:xfrm>
          <a:prstGeom prst="rect">
            <a:avLst/>
          </a:prstGeom>
        </p:spPr>
      </p:pic>
      <p:pic>
        <p:nvPicPr>
          <p:cNvPr id="10" name="Imagen 9">
            <a:extLst>
              <a:ext uri="{FF2B5EF4-FFF2-40B4-BE49-F238E27FC236}">
                <a16:creationId xmlns:a16="http://schemas.microsoft.com/office/drawing/2014/main" id="{CB2F2929-709E-4D42-819A-D477B58D7067}"/>
              </a:ext>
            </a:extLst>
          </p:cNvPr>
          <p:cNvPicPr>
            <a:picLocks noChangeAspect="1"/>
          </p:cNvPicPr>
          <p:nvPr/>
        </p:nvPicPr>
        <p:blipFill>
          <a:blip r:embed="rId5"/>
          <a:stretch>
            <a:fillRect/>
          </a:stretch>
        </p:blipFill>
        <p:spPr>
          <a:xfrm>
            <a:off x="7405926" y="2631921"/>
            <a:ext cx="5367099" cy="5406275"/>
          </a:xfrm>
          <a:prstGeom prst="rect">
            <a:avLst/>
          </a:prstGeom>
        </p:spPr>
      </p:pic>
    </p:spTree>
    <p:extLst>
      <p:ext uri="{BB962C8B-B14F-4D97-AF65-F5344CB8AC3E}">
        <p14:creationId xmlns:p14="http://schemas.microsoft.com/office/powerpoint/2010/main" val="3155204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Marcador de conteni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3716001" cy="9145089"/>
          </a:xfrm>
          <a:prstGeom prst="rect">
            <a:avLst/>
          </a:prstGeom>
        </p:spPr>
      </p:pic>
      <p:pic>
        <p:nvPicPr>
          <p:cNvPr id="5" name="Marcador de contenido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72030" y="1598234"/>
            <a:ext cx="4238398" cy="6360083"/>
          </a:xfrm>
        </p:spPr>
      </p:pic>
      <p:pic>
        <p:nvPicPr>
          <p:cNvPr id="6" name="Imagen 5">
            <a:extLst>
              <a:ext uri="{FF2B5EF4-FFF2-40B4-BE49-F238E27FC236}">
                <a16:creationId xmlns:a16="http://schemas.microsoft.com/office/drawing/2014/main" id="{CD5CA1FC-7923-4267-9A9C-DDA63CFFB6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5572" y="1576217"/>
            <a:ext cx="4238398" cy="6363812"/>
          </a:xfrm>
          <a:prstGeom prst="rect">
            <a:avLst/>
          </a:prstGeom>
        </p:spPr>
      </p:pic>
      <p:pic>
        <p:nvPicPr>
          <p:cNvPr id="7" name="Imagen 6">
            <a:extLst>
              <a:ext uri="{FF2B5EF4-FFF2-40B4-BE49-F238E27FC236}">
                <a16:creationId xmlns:a16="http://schemas.microsoft.com/office/drawing/2014/main" id="{E2A5286A-8C24-4DF1-BA65-CEA10223AADA}"/>
              </a:ext>
            </a:extLst>
          </p:cNvPr>
          <p:cNvPicPr>
            <a:picLocks noChangeAspect="1"/>
          </p:cNvPicPr>
          <p:nvPr/>
        </p:nvPicPr>
        <p:blipFill>
          <a:blip r:embed="rId5"/>
          <a:stretch>
            <a:fillRect/>
          </a:stretch>
        </p:blipFill>
        <p:spPr>
          <a:xfrm>
            <a:off x="5854064" y="3568064"/>
            <a:ext cx="2007872" cy="2007872"/>
          </a:xfrm>
          <a:prstGeom prst="rect">
            <a:avLst/>
          </a:prstGeom>
        </p:spPr>
      </p:pic>
    </p:spTree>
    <p:extLst>
      <p:ext uri="{BB962C8B-B14F-4D97-AF65-F5344CB8AC3E}">
        <p14:creationId xmlns:p14="http://schemas.microsoft.com/office/powerpoint/2010/main" val="269131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
            <a:ext cx="13716001" cy="9145089"/>
          </a:xfrm>
        </p:spPr>
      </p:pic>
      <p:sp>
        <p:nvSpPr>
          <p:cNvPr id="3" name="CuadroTexto 2"/>
          <p:cNvSpPr txBox="1"/>
          <p:nvPr/>
        </p:nvSpPr>
        <p:spPr>
          <a:xfrm>
            <a:off x="942975" y="2400300"/>
            <a:ext cx="11830050" cy="3154710"/>
          </a:xfrm>
          <a:prstGeom prst="rect">
            <a:avLst/>
          </a:prstGeom>
          <a:noFill/>
        </p:spPr>
        <p:txBody>
          <a:bodyPr wrap="square" rtlCol="0">
            <a:spAutoFit/>
          </a:bodyPr>
          <a:lstStyle/>
          <a:p>
            <a:pPr algn="ctr"/>
            <a:r>
              <a:rPr lang="es-CO" sz="19900" b="1" dirty="0">
                <a:solidFill>
                  <a:schemeClr val="bg1"/>
                </a:solidFill>
                <a:latin typeface="Adobe Garamond Pro Bold" panose="02020702060506020403" pitchFamily="18" charset="0"/>
              </a:rPr>
              <a:t>GRACIAS</a:t>
            </a:r>
          </a:p>
        </p:txBody>
      </p:sp>
    </p:spTree>
    <p:extLst>
      <p:ext uri="{BB962C8B-B14F-4D97-AF65-F5344CB8AC3E}">
        <p14:creationId xmlns:p14="http://schemas.microsoft.com/office/powerpoint/2010/main" val="1160292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693" y="-21553"/>
            <a:ext cx="13746693" cy="9165553"/>
          </a:xfrm>
        </p:spPr>
      </p:pic>
      <p:sp>
        <p:nvSpPr>
          <p:cNvPr id="3" name="CuadroTexto 2"/>
          <p:cNvSpPr txBox="1"/>
          <p:nvPr/>
        </p:nvSpPr>
        <p:spPr>
          <a:xfrm>
            <a:off x="505860" y="1729020"/>
            <a:ext cx="12673584" cy="3631763"/>
          </a:xfrm>
          <a:prstGeom prst="rect">
            <a:avLst/>
          </a:prstGeom>
          <a:noFill/>
        </p:spPr>
        <p:txBody>
          <a:bodyPr wrap="square" rtlCol="0">
            <a:spAutoFit/>
          </a:bodyPr>
          <a:lstStyle/>
          <a:p>
            <a:pPr algn="ctr"/>
            <a:r>
              <a:rPr lang="es-CO" sz="11500" b="1" dirty="0">
                <a:solidFill>
                  <a:srgbClr val="001E0B"/>
                </a:solidFill>
                <a:latin typeface="Adobe Garamond Pro Bold" panose="02020702060506020403" pitchFamily="18" charset="0"/>
              </a:rPr>
              <a:t>PARTIDO ALIANZA VERDE</a:t>
            </a:r>
          </a:p>
        </p:txBody>
      </p:sp>
      <p:sp>
        <p:nvSpPr>
          <p:cNvPr id="5" name="CuadroTexto 4"/>
          <p:cNvSpPr txBox="1"/>
          <p:nvPr/>
        </p:nvSpPr>
        <p:spPr>
          <a:xfrm>
            <a:off x="1289885" y="5845320"/>
            <a:ext cx="11105535" cy="1569660"/>
          </a:xfrm>
          <a:prstGeom prst="rect">
            <a:avLst/>
          </a:prstGeom>
          <a:noFill/>
        </p:spPr>
        <p:txBody>
          <a:bodyPr wrap="square" rtlCol="0">
            <a:spAutoFit/>
          </a:bodyPr>
          <a:lstStyle/>
          <a:p>
            <a:pPr algn="ctr"/>
            <a:r>
              <a:rPr lang="es-CO" sz="4800" b="1" dirty="0">
                <a:solidFill>
                  <a:schemeClr val="accent6">
                    <a:lumMod val="50000"/>
                  </a:schemeClr>
                </a:solidFill>
              </a:rPr>
              <a:t>SERGIO MENDOZA CASTRO</a:t>
            </a:r>
          </a:p>
          <a:p>
            <a:pPr algn="ctr"/>
            <a:r>
              <a:rPr lang="es-CO" sz="4800" b="1" dirty="0">
                <a:solidFill>
                  <a:schemeClr val="accent6">
                    <a:lumMod val="50000"/>
                  </a:schemeClr>
                </a:solidFill>
              </a:rPr>
              <a:t>LUDER ARIZA SANMARTIN</a:t>
            </a:r>
          </a:p>
        </p:txBody>
      </p:sp>
      <p:pic>
        <p:nvPicPr>
          <p:cNvPr id="6" name="Imagen 5">
            <a:extLst>
              <a:ext uri="{FF2B5EF4-FFF2-40B4-BE49-F238E27FC236}">
                <a16:creationId xmlns:a16="http://schemas.microsoft.com/office/drawing/2014/main" id="{B4E18989-A09B-4B2A-8C84-D7A279C41FD8}"/>
              </a:ext>
            </a:extLst>
          </p:cNvPr>
          <p:cNvPicPr>
            <a:picLocks noChangeAspect="1"/>
          </p:cNvPicPr>
          <p:nvPr/>
        </p:nvPicPr>
        <p:blipFill>
          <a:blip r:embed="rId3"/>
          <a:stretch>
            <a:fillRect/>
          </a:stretch>
        </p:blipFill>
        <p:spPr>
          <a:xfrm>
            <a:off x="1137664" y="1223839"/>
            <a:ext cx="2007872" cy="2007872"/>
          </a:xfrm>
          <a:prstGeom prst="rect">
            <a:avLst/>
          </a:prstGeom>
        </p:spPr>
      </p:pic>
      <p:pic>
        <p:nvPicPr>
          <p:cNvPr id="7" name="Imagen 6">
            <a:extLst>
              <a:ext uri="{FF2B5EF4-FFF2-40B4-BE49-F238E27FC236}">
                <a16:creationId xmlns:a16="http://schemas.microsoft.com/office/drawing/2014/main" id="{39EDC901-2F35-4B4C-A3CF-1ACF814BCC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975" y="5415646"/>
            <a:ext cx="2001393" cy="1982641"/>
          </a:xfrm>
          <a:prstGeom prst="rect">
            <a:avLst/>
          </a:prstGeom>
        </p:spPr>
      </p:pic>
      <p:pic>
        <p:nvPicPr>
          <p:cNvPr id="8" name="Imagen 7">
            <a:extLst>
              <a:ext uri="{FF2B5EF4-FFF2-40B4-BE49-F238E27FC236}">
                <a16:creationId xmlns:a16="http://schemas.microsoft.com/office/drawing/2014/main" id="{335D35B3-F40F-4DD3-8F9B-4B2DDC40DBD1}"/>
              </a:ext>
            </a:extLst>
          </p:cNvPr>
          <p:cNvPicPr>
            <a:picLocks noChangeAspect="1"/>
          </p:cNvPicPr>
          <p:nvPr/>
        </p:nvPicPr>
        <p:blipFill>
          <a:blip r:embed="rId5"/>
          <a:stretch>
            <a:fillRect/>
          </a:stretch>
        </p:blipFill>
        <p:spPr>
          <a:xfrm>
            <a:off x="10666342" y="5845320"/>
            <a:ext cx="2001393" cy="1229907"/>
          </a:xfrm>
          <a:prstGeom prst="rect">
            <a:avLst/>
          </a:prstGeom>
        </p:spPr>
      </p:pic>
    </p:spTree>
    <p:extLst>
      <p:ext uri="{BB962C8B-B14F-4D97-AF65-F5344CB8AC3E}">
        <p14:creationId xmlns:p14="http://schemas.microsoft.com/office/powerpoint/2010/main" val="3589281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
            <a:ext cx="13716001" cy="9145089"/>
          </a:xfrm>
        </p:spPr>
      </p:pic>
      <p:sp>
        <p:nvSpPr>
          <p:cNvPr id="3" name="CuadroTexto 2"/>
          <p:cNvSpPr txBox="1"/>
          <p:nvPr/>
        </p:nvSpPr>
        <p:spPr>
          <a:xfrm>
            <a:off x="1312606" y="2079523"/>
            <a:ext cx="11105536" cy="5743111"/>
          </a:xfrm>
          <a:prstGeom prst="rect">
            <a:avLst/>
          </a:prstGeom>
          <a:noFill/>
        </p:spPr>
        <p:txBody>
          <a:bodyPr wrap="square" rtlCol="0">
            <a:spAutoFit/>
          </a:bodyPr>
          <a:lstStyle/>
          <a:p>
            <a:pPr algn="ctr"/>
            <a:r>
              <a:rPr lang="es-CO" dirty="0">
                <a:solidFill>
                  <a:schemeClr val="accent6">
                    <a:lumMod val="50000"/>
                  </a:schemeClr>
                </a:solidFill>
                <a:latin typeface="Adobe Garamond Pro Bold" panose="02020702060506020403" pitchFamily="18" charset="0"/>
              </a:rPr>
              <a:t>PROPOSICIONES PRESENTADAS</a:t>
            </a:r>
            <a:r>
              <a:rPr lang="es-CO" dirty="0">
                <a:solidFill>
                  <a:schemeClr val="accent6">
                    <a:lumMod val="50000"/>
                  </a:schemeClr>
                </a:solidFill>
              </a:rPr>
              <a:t> </a:t>
            </a:r>
          </a:p>
          <a:p>
            <a:endParaRPr lang="es-CO" dirty="0"/>
          </a:p>
          <a:p>
            <a:pPr marL="342900" indent="-342900">
              <a:buFont typeface="Arial" panose="020B0604020202020204" pitchFamily="34" charset="0"/>
              <a:buChar char="•"/>
            </a:pPr>
            <a:r>
              <a:rPr lang="es-CO" dirty="0">
                <a:solidFill>
                  <a:schemeClr val="accent6">
                    <a:lumMod val="75000"/>
                  </a:schemeClr>
                </a:solidFill>
              </a:rPr>
              <a:t>Control político a Contratación en Secretaría del Interior</a:t>
            </a:r>
          </a:p>
          <a:p>
            <a:pPr marL="342900" indent="-342900">
              <a:buFont typeface="Arial" panose="020B0604020202020204" pitchFamily="34" charset="0"/>
              <a:buChar char="•"/>
            </a:pPr>
            <a:endParaRPr lang="es-CO" dirty="0">
              <a:solidFill>
                <a:schemeClr val="accent6">
                  <a:lumMod val="75000"/>
                </a:schemeClr>
              </a:solidFill>
            </a:endParaRPr>
          </a:p>
          <a:p>
            <a:pPr marL="342900" indent="-342900">
              <a:buFont typeface="Arial" panose="020B0604020202020204" pitchFamily="34" charset="0"/>
              <a:buChar char="•"/>
            </a:pPr>
            <a:r>
              <a:rPr lang="es-CO" dirty="0">
                <a:solidFill>
                  <a:schemeClr val="accent6">
                    <a:lumMod val="75000"/>
                  </a:schemeClr>
                </a:solidFill>
              </a:rPr>
              <a:t>Control Fiscal a la alcaldía de Cartagena</a:t>
            </a:r>
          </a:p>
          <a:p>
            <a:pPr marL="342900" indent="-342900">
              <a:buFont typeface="Arial" panose="020B0604020202020204" pitchFamily="34" charset="0"/>
              <a:buChar char="•"/>
            </a:pPr>
            <a:endParaRPr lang="es-CO" dirty="0">
              <a:solidFill>
                <a:schemeClr val="accent6">
                  <a:lumMod val="75000"/>
                </a:schemeClr>
              </a:solidFill>
            </a:endParaRPr>
          </a:p>
          <a:p>
            <a:pPr marL="342900" indent="-342900">
              <a:buFont typeface="Arial" panose="020B0604020202020204" pitchFamily="34" charset="0"/>
              <a:buChar char="•"/>
            </a:pPr>
            <a:r>
              <a:rPr lang="es-CO" dirty="0">
                <a:solidFill>
                  <a:schemeClr val="accent6">
                    <a:lumMod val="75000"/>
                  </a:schemeClr>
                </a:solidFill>
              </a:rPr>
              <a:t>Proposición Vehículos de tracción Animal</a:t>
            </a:r>
          </a:p>
          <a:p>
            <a:pPr marL="342900" indent="-342900">
              <a:buFont typeface="Arial" panose="020B0604020202020204" pitchFamily="34" charset="0"/>
              <a:buChar char="•"/>
            </a:pPr>
            <a:endParaRPr lang="es-CO" dirty="0">
              <a:solidFill>
                <a:schemeClr val="accent6">
                  <a:lumMod val="75000"/>
                </a:schemeClr>
              </a:solidFill>
            </a:endParaRPr>
          </a:p>
          <a:p>
            <a:pPr marL="342900" indent="-342900">
              <a:buFont typeface="Arial" panose="020B0604020202020204" pitchFamily="34" charset="0"/>
              <a:buChar char="•"/>
            </a:pPr>
            <a:r>
              <a:rPr lang="es-CO" dirty="0">
                <a:solidFill>
                  <a:schemeClr val="accent6">
                    <a:lumMod val="75000"/>
                  </a:schemeClr>
                </a:solidFill>
              </a:rPr>
              <a:t>Control Político a contratación Fundación FEM</a:t>
            </a:r>
          </a:p>
          <a:p>
            <a:pPr marL="342900" indent="-342900">
              <a:buFont typeface="Arial" panose="020B0604020202020204" pitchFamily="34" charset="0"/>
              <a:buChar char="•"/>
            </a:pPr>
            <a:endParaRPr lang="es-CO" dirty="0">
              <a:solidFill>
                <a:schemeClr val="accent6">
                  <a:lumMod val="75000"/>
                </a:schemeClr>
              </a:solidFill>
            </a:endParaRPr>
          </a:p>
          <a:p>
            <a:pPr marL="342900" indent="-342900">
              <a:buFont typeface="Arial" panose="020B0604020202020204" pitchFamily="34" charset="0"/>
              <a:buChar char="•"/>
            </a:pPr>
            <a:r>
              <a:rPr lang="es-CO" dirty="0">
                <a:solidFill>
                  <a:schemeClr val="accent6">
                    <a:lumMod val="75000"/>
                  </a:schemeClr>
                </a:solidFill>
              </a:rPr>
              <a:t>Moción de censura a Secretaria del Interior</a:t>
            </a:r>
          </a:p>
          <a:p>
            <a:pPr marL="342900" indent="-342900">
              <a:buFont typeface="Arial" panose="020B0604020202020204" pitchFamily="34" charset="0"/>
              <a:buChar char="•"/>
            </a:pPr>
            <a:endParaRPr lang="es-CO" dirty="0">
              <a:solidFill>
                <a:schemeClr val="accent6">
                  <a:lumMod val="75000"/>
                </a:schemeClr>
              </a:solidFill>
            </a:endParaRPr>
          </a:p>
          <a:p>
            <a:pPr marL="342900" indent="-342900">
              <a:buFont typeface="Arial" panose="020B0604020202020204" pitchFamily="34" charset="0"/>
              <a:buChar char="•"/>
            </a:pPr>
            <a:r>
              <a:rPr lang="es-CO" dirty="0">
                <a:solidFill>
                  <a:schemeClr val="accent6">
                    <a:lumMod val="75000"/>
                  </a:schemeClr>
                </a:solidFill>
              </a:rPr>
              <a:t>Control a situación actual de las Comisarías de Familia</a:t>
            </a:r>
          </a:p>
          <a:p>
            <a:pPr marL="342900" indent="-342900">
              <a:buFont typeface="Arial" panose="020B0604020202020204" pitchFamily="34" charset="0"/>
              <a:buChar char="•"/>
            </a:pPr>
            <a:endParaRPr lang="es-CO" dirty="0">
              <a:solidFill>
                <a:schemeClr val="accent6">
                  <a:lumMod val="75000"/>
                </a:schemeClr>
              </a:solidFill>
            </a:endParaRPr>
          </a:p>
          <a:p>
            <a:pPr marL="342900" indent="-342900">
              <a:buFont typeface="Arial" panose="020B0604020202020204" pitchFamily="34" charset="0"/>
              <a:buChar char="•"/>
            </a:pPr>
            <a:r>
              <a:rPr lang="es-CO" dirty="0">
                <a:solidFill>
                  <a:schemeClr val="accent6">
                    <a:lumMod val="75000"/>
                  </a:schemeClr>
                </a:solidFill>
              </a:rPr>
              <a:t>Solicitud de retractación a la Senadora Claudia Lozano</a:t>
            </a:r>
          </a:p>
          <a:p>
            <a:pPr marL="342900" indent="-342900">
              <a:buFont typeface="Arial" panose="020B0604020202020204" pitchFamily="34" charset="0"/>
              <a:buChar char="•"/>
            </a:pPr>
            <a:endParaRPr lang="es-CO" dirty="0">
              <a:solidFill>
                <a:schemeClr val="accent6">
                  <a:lumMod val="75000"/>
                </a:schemeClr>
              </a:solidFill>
            </a:endParaRPr>
          </a:p>
          <a:p>
            <a:pPr marL="342900" indent="-342900">
              <a:buFont typeface="Arial" panose="020B0604020202020204" pitchFamily="34" charset="0"/>
              <a:buChar char="•"/>
            </a:pPr>
            <a:r>
              <a:rPr lang="es-CO" dirty="0">
                <a:solidFill>
                  <a:schemeClr val="accent6">
                    <a:lumMod val="75000"/>
                  </a:schemeClr>
                </a:solidFill>
              </a:rPr>
              <a:t>Proposición al proyecto de Incorporación al presupuesto </a:t>
            </a:r>
          </a:p>
        </p:txBody>
      </p:sp>
    </p:spTree>
    <p:extLst>
      <p:ext uri="{BB962C8B-B14F-4D97-AF65-F5344CB8AC3E}">
        <p14:creationId xmlns:p14="http://schemas.microsoft.com/office/powerpoint/2010/main" val="2061872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
            <a:ext cx="13716001" cy="9145089"/>
          </a:xfrm>
        </p:spPr>
      </p:pic>
      <p:pic>
        <p:nvPicPr>
          <p:cNvPr id="28" name="Imagen 27">
            <a:extLst>
              <a:ext uri="{FF2B5EF4-FFF2-40B4-BE49-F238E27FC236}">
                <a16:creationId xmlns:a16="http://schemas.microsoft.com/office/drawing/2014/main" id="{B8598C1D-46E6-4BAA-85E2-27C7AD5ADB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6314" y="2967606"/>
            <a:ext cx="2540192" cy="3808428"/>
          </a:xfrm>
          <a:prstGeom prst="rect">
            <a:avLst/>
          </a:prstGeom>
        </p:spPr>
      </p:pic>
      <p:pic>
        <p:nvPicPr>
          <p:cNvPr id="16" name="Imagen 15">
            <a:extLst>
              <a:ext uri="{FF2B5EF4-FFF2-40B4-BE49-F238E27FC236}">
                <a16:creationId xmlns:a16="http://schemas.microsoft.com/office/drawing/2014/main" id="{E3DAB7C6-3392-4212-9AD4-4FA732AD06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0976" y="2160473"/>
            <a:ext cx="3049489" cy="4572001"/>
          </a:xfrm>
          <a:prstGeom prst="rect">
            <a:avLst/>
          </a:prstGeom>
        </p:spPr>
      </p:pic>
      <p:pic>
        <p:nvPicPr>
          <p:cNvPr id="5" name="Image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4743" y="1321573"/>
            <a:ext cx="3968448" cy="2646924"/>
          </a:xfrm>
          <a:prstGeom prst="rect">
            <a:avLst/>
          </a:prstGeom>
        </p:spPr>
      </p:pic>
      <p:pic>
        <p:nvPicPr>
          <p:cNvPr id="3" name="Imagen 2">
            <a:extLst>
              <a:ext uri="{FF2B5EF4-FFF2-40B4-BE49-F238E27FC236}">
                <a16:creationId xmlns:a16="http://schemas.microsoft.com/office/drawing/2014/main" id="{9159E96B-A4EF-4AB9-9B42-438FACF336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04589" y="2923311"/>
            <a:ext cx="2878719" cy="4315971"/>
          </a:xfrm>
          <a:prstGeom prst="rect">
            <a:avLst/>
          </a:prstGeom>
        </p:spPr>
      </p:pic>
      <p:pic>
        <p:nvPicPr>
          <p:cNvPr id="8" name="Imagen 7">
            <a:extLst>
              <a:ext uri="{FF2B5EF4-FFF2-40B4-BE49-F238E27FC236}">
                <a16:creationId xmlns:a16="http://schemas.microsoft.com/office/drawing/2014/main" id="{44B252C6-6AAC-4763-9DEF-977FB50F9DD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10018" y="855550"/>
            <a:ext cx="2002157" cy="3001769"/>
          </a:xfrm>
          <a:prstGeom prst="rect">
            <a:avLst/>
          </a:prstGeom>
        </p:spPr>
      </p:pic>
      <p:pic>
        <p:nvPicPr>
          <p:cNvPr id="10" name="Imagen 9">
            <a:extLst>
              <a:ext uri="{FF2B5EF4-FFF2-40B4-BE49-F238E27FC236}">
                <a16:creationId xmlns:a16="http://schemas.microsoft.com/office/drawing/2014/main" id="{464F857A-9893-43A2-8DC2-11C38792B57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71208" y="1321573"/>
            <a:ext cx="3187788" cy="4779348"/>
          </a:xfrm>
          <a:prstGeom prst="rect">
            <a:avLst/>
          </a:prstGeom>
        </p:spPr>
      </p:pic>
      <p:pic>
        <p:nvPicPr>
          <p:cNvPr id="12" name="Imagen 11">
            <a:extLst>
              <a:ext uri="{FF2B5EF4-FFF2-40B4-BE49-F238E27FC236}">
                <a16:creationId xmlns:a16="http://schemas.microsoft.com/office/drawing/2014/main" id="{FF088CDD-A855-43DE-BF3F-18E53C2CD1D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51355" y="2967606"/>
            <a:ext cx="3751469" cy="5632704"/>
          </a:xfrm>
          <a:prstGeom prst="rect">
            <a:avLst/>
          </a:prstGeom>
        </p:spPr>
      </p:pic>
      <p:pic>
        <p:nvPicPr>
          <p:cNvPr id="14" name="Imagen 13">
            <a:extLst>
              <a:ext uri="{FF2B5EF4-FFF2-40B4-BE49-F238E27FC236}">
                <a16:creationId xmlns:a16="http://schemas.microsoft.com/office/drawing/2014/main" id="{896A1089-C717-4AA2-8FBE-84DCD126C615}"/>
              </a:ext>
            </a:extLst>
          </p:cNvPr>
          <p:cNvPicPr>
            <a:picLocks noChangeAspect="1"/>
          </p:cNvPicPr>
          <p:nvPr/>
        </p:nvPicPr>
        <p:blipFill rotWithShape="1">
          <a:blip r:embed="rId10">
            <a:extLst>
              <a:ext uri="{28A0092B-C50C-407E-A947-70E740481C1C}">
                <a14:useLocalDpi xmlns:a14="http://schemas.microsoft.com/office/drawing/2010/main" val="0"/>
              </a:ext>
            </a:extLst>
          </a:blip>
          <a:srcRect b="28136"/>
          <a:stretch/>
        </p:blipFill>
        <p:spPr>
          <a:xfrm>
            <a:off x="2963816" y="6000667"/>
            <a:ext cx="4507055" cy="2157178"/>
          </a:xfrm>
          <a:prstGeom prst="rect">
            <a:avLst/>
          </a:prstGeom>
        </p:spPr>
      </p:pic>
      <p:pic>
        <p:nvPicPr>
          <p:cNvPr id="18" name="Imagen 17">
            <a:extLst>
              <a:ext uri="{FF2B5EF4-FFF2-40B4-BE49-F238E27FC236}">
                <a16:creationId xmlns:a16="http://schemas.microsoft.com/office/drawing/2014/main" id="{72BB45E8-E356-4255-92BA-EAEE1D51C1D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52771" y="4031138"/>
            <a:ext cx="4876799" cy="3290887"/>
          </a:xfrm>
          <a:prstGeom prst="rect">
            <a:avLst/>
          </a:prstGeom>
        </p:spPr>
      </p:pic>
      <p:pic>
        <p:nvPicPr>
          <p:cNvPr id="20" name="Imagen 19">
            <a:extLst>
              <a:ext uri="{FF2B5EF4-FFF2-40B4-BE49-F238E27FC236}">
                <a16:creationId xmlns:a16="http://schemas.microsoft.com/office/drawing/2014/main" id="{BD588201-5AC8-47D9-B11C-478C1F25A1A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2194" y="3855102"/>
            <a:ext cx="2659912" cy="4745208"/>
          </a:xfrm>
          <a:prstGeom prst="rect">
            <a:avLst/>
          </a:prstGeom>
        </p:spPr>
      </p:pic>
      <p:pic>
        <p:nvPicPr>
          <p:cNvPr id="22" name="Imagen 21">
            <a:extLst>
              <a:ext uri="{FF2B5EF4-FFF2-40B4-BE49-F238E27FC236}">
                <a16:creationId xmlns:a16="http://schemas.microsoft.com/office/drawing/2014/main" id="{94465277-F6B8-4045-BB03-529714465A32}"/>
              </a:ext>
            </a:extLst>
          </p:cNvPr>
          <p:cNvPicPr>
            <a:picLocks noChangeAspect="1"/>
          </p:cNvPicPr>
          <p:nvPr/>
        </p:nvPicPr>
        <p:blipFill rotWithShape="1">
          <a:blip r:embed="rId13">
            <a:extLst>
              <a:ext uri="{28A0092B-C50C-407E-A947-70E740481C1C}">
                <a14:useLocalDpi xmlns:a14="http://schemas.microsoft.com/office/drawing/2010/main" val="0"/>
              </a:ext>
            </a:extLst>
          </a:blip>
          <a:srcRect l="-1728" t="19988" r="1728" b="31864"/>
          <a:stretch/>
        </p:blipFill>
        <p:spPr>
          <a:xfrm>
            <a:off x="6578783" y="5968132"/>
            <a:ext cx="3049489" cy="2157177"/>
          </a:xfrm>
          <a:prstGeom prst="rect">
            <a:avLst/>
          </a:prstGeom>
        </p:spPr>
      </p:pic>
      <p:pic>
        <p:nvPicPr>
          <p:cNvPr id="24" name="Imagen 23">
            <a:extLst>
              <a:ext uri="{FF2B5EF4-FFF2-40B4-BE49-F238E27FC236}">
                <a16:creationId xmlns:a16="http://schemas.microsoft.com/office/drawing/2014/main" id="{083C823E-B052-474D-97DC-D5C7502F054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733418" y="920760"/>
            <a:ext cx="2249890" cy="3378134"/>
          </a:xfrm>
          <a:prstGeom prst="rect">
            <a:avLst/>
          </a:prstGeom>
        </p:spPr>
      </p:pic>
      <p:pic>
        <p:nvPicPr>
          <p:cNvPr id="26" name="Imagen 25">
            <a:extLst>
              <a:ext uri="{FF2B5EF4-FFF2-40B4-BE49-F238E27FC236}">
                <a16:creationId xmlns:a16="http://schemas.microsoft.com/office/drawing/2014/main" id="{45FA5808-D061-484E-BEF3-66B9454231D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540569" y="3541666"/>
            <a:ext cx="2348365" cy="3445166"/>
          </a:xfrm>
          <a:prstGeom prst="rect">
            <a:avLst/>
          </a:prstGeom>
        </p:spPr>
      </p:pic>
      <p:pic>
        <p:nvPicPr>
          <p:cNvPr id="30" name="Imagen 29">
            <a:extLst>
              <a:ext uri="{FF2B5EF4-FFF2-40B4-BE49-F238E27FC236}">
                <a16:creationId xmlns:a16="http://schemas.microsoft.com/office/drawing/2014/main" id="{3E1C4542-4BCA-49C2-9390-4FD77E5EC2E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078990" y="640420"/>
            <a:ext cx="2569932" cy="3853016"/>
          </a:xfrm>
          <a:prstGeom prst="rect">
            <a:avLst/>
          </a:prstGeom>
        </p:spPr>
      </p:pic>
      <p:pic>
        <p:nvPicPr>
          <p:cNvPr id="6" name="Imagen 5">
            <a:extLst>
              <a:ext uri="{FF2B5EF4-FFF2-40B4-BE49-F238E27FC236}">
                <a16:creationId xmlns:a16="http://schemas.microsoft.com/office/drawing/2014/main" id="{15C99AF3-3501-42E8-A353-5124152D465C}"/>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489756" y="5586703"/>
            <a:ext cx="3336417" cy="3305157"/>
          </a:xfrm>
          <a:prstGeom prst="rect">
            <a:avLst/>
          </a:prstGeom>
        </p:spPr>
      </p:pic>
    </p:spTree>
    <p:extLst>
      <p:ext uri="{BB962C8B-B14F-4D97-AF65-F5344CB8AC3E}">
        <p14:creationId xmlns:p14="http://schemas.microsoft.com/office/powerpoint/2010/main" val="3794696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
            <a:ext cx="13716001" cy="9145089"/>
          </a:xfrm>
        </p:spPr>
      </p:pic>
      <p:sp>
        <p:nvSpPr>
          <p:cNvPr id="5" name="CuadroTexto 4"/>
          <p:cNvSpPr txBox="1"/>
          <p:nvPr/>
        </p:nvSpPr>
        <p:spPr>
          <a:xfrm>
            <a:off x="2403987" y="1887794"/>
            <a:ext cx="8893278" cy="646331"/>
          </a:xfrm>
          <a:prstGeom prst="rect">
            <a:avLst/>
          </a:prstGeom>
          <a:noFill/>
        </p:spPr>
        <p:txBody>
          <a:bodyPr wrap="square" rtlCol="0">
            <a:spAutoFit/>
          </a:bodyPr>
          <a:lstStyle/>
          <a:p>
            <a:pPr algn="ctr"/>
            <a:r>
              <a:rPr lang="es-CO" sz="3600" b="1" dirty="0">
                <a:latin typeface="Adobe Garamond Pro Bold" panose="02020702060506020403" pitchFamily="18" charset="0"/>
              </a:rPr>
              <a:t>INTERVENCIONES</a:t>
            </a:r>
          </a:p>
        </p:txBody>
      </p:sp>
      <p:sp>
        <p:nvSpPr>
          <p:cNvPr id="6" name="CuadroTexto 5"/>
          <p:cNvSpPr txBox="1"/>
          <p:nvPr/>
        </p:nvSpPr>
        <p:spPr>
          <a:xfrm>
            <a:off x="1231785" y="2534125"/>
            <a:ext cx="10412362" cy="5410712"/>
          </a:xfrm>
          <a:prstGeom prst="rect">
            <a:avLst/>
          </a:prstGeom>
          <a:noFill/>
        </p:spPr>
        <p:txBody>
          <a:bodyPr wrap="square" rtlCol="0">
            <a:spAutoFit/>
          </a:bodyPr>
          <a:lstStyle/>
          <a:p>
            <a:pPr marL="342900" indent="-342900">
              <a:buFont typeface="Arial" panose="020B0604020202020204" pitchFamily="34" charset="0"/>
              <a:buChar char="•"/>
            </a:pPr>
            <a:r>
              <a:rPr lang="es-CO" dirty="0"/>
              <a:t>Desaprobación proyecto de Protección costera</a:t>
            </a:r>
          </a:p>
          <a:p>
            <a:pPr marL="342900" indent="-342900">
              <a:buFont typeface="Arial" panose="020B0604020202020204" pitchFamily="34" charset="0"/>
              <a:buChar char="•"/>
            </a:pPr>
            <a:r>
              <a:rPr lang="es-CO" dirty="0"/>
              <a:t>Mediante intervención se presentó proposición de debate de Control Político a la Secretaría de Hacienda Distrital, para que la titular de la dependencia rindiera informe sobre el recaudo y cobro del impuesto predial de las vigencias del 2018 al 2022.</a:t>
            </a:r>
          </a:p>
          <a:p>
            <a:pPr marL="342900" indent="-342900">
              <a:buFont typeface="Arial" panose="020B0604020202020204" pitchFamily="34" charset="0"/>
              <a:buChar char="•"/>
            </a:pPr>
            <a:r>
              <a:rPr lang="es-CO" dirty="0"/>
              <a:t>Manifestación de postura contraria con respecto a la utilización de la Bolsa Mercantil como mecanismo del distrito para contratar, quitándole autonomía a las unidades ejecutoras, y recordó que por una situación un secretario de despacho fue objeto de moción de censura.</a:t>
            </a:r>
          </a:p>
          <a:p>
            <a:pPr marL="342900" indent="-342900">
              <a:buFont typeface="Arial" panose="020B0604020202020204" pitchFamily="34" charset="0"/>
              <a:buChar char="•"/>
            </a:pPr>
            <a:r>
              <a:rPr lang="es-CO" dirty="0"/>
              <a:t>En audiencia Pública en el corregimiento de Arroyo Grande, se manifestó la inconformidad y la iniciativa de gestión frente a la ANI para la reubicación del peaje </a:t>
            </a:r>
            <a:r>
              <a:rPr lang="es-CO" dirty="0" err="1"/>
              <a:t>Marahuaco</a:t>
            </a:r>
            <a:r>
              <a:rPr lang="es-CO" dirty="0"/>
              <a:t>, o para buscar soluciones a esta población que ha sido empobrecida por este peaje.</a:t>
            </a:r>
          </a:p>
          <a:p>
            <a:pPr marL="342900" indent="-342900">
              <a:buFont typeface="Arial" panose="020B0604020202020204" pitchFamily="34" charset="0"/>
              <a:buChar char="•"/>
            </a:pPr>
            <a:r>
              <a:rPr lang="es-CO" dirty="0"/>
              <a:t>En audiencia pública en el corregimiento de Arroyo Grande también se manifestó la inconformidad y se evidenció la necesidad del servicio de agua potable para esta comunidad y se solicitó al distrito y a Aguas de Cartagena, hallar una solución para cubrir estas necesidades de la población.</a:t>
            </a:r>
          </a:p>
        </p:txBody>
      </p:sp>
    </p:spTree>
    <p:extLst>
      <p:ext uri="{BB962C8B-B14F-4D97-AF65-F5344CB8AC3E}">
        <p14:creationId xmlns:p14="http://schemas.microsoft.com/office/powerpoint/2010/main" val="4202950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lstStyle/>
          <a:p>
            <a:endParaRPr lang="es-CO"/>
          </a:p>
        </p:txBody>
      </p:sp>
      <p:pic>
        <p:nvPicPr>
          <p:cNvPr id="4" name="Marcador de conteni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3716001" cy="9145089"/>
          </a:xfrm>
          <a:prstGeom prst="rect">
            <a:avLst/>
          </a:prstGeom>
        </p:spPr>
      </p:pic>
      <p:sp>
        <p:nvSpPr>
          <p:cNvPr id="5" name="CuadroTexto 4"/>
          <p:cNvSpPr txBox="1"/>
          <p:nvPr/>
        </p:nvSpPr>
        <p:spPr>
          <a:xfrm>
            <a:off x="2403987" y="1887794"/>
            <a:ext cx="8893278" cy="646331"/>
          </a:xfrm>
          <a:prstGeom prst="rect">
            <a:avLst/>
          </a:prstGeom>
          <a:noFill/>
        </p:spPr>
        <p:txBody>
          <a:bodyPr wrap="square" rtlCol="0">
            <a:spAutoFit/>
          </a:bodyPr>
          <a:lstStyle/>
          <a:p>
            <a:pPr algn="ctr"/>
            <a:r>
              <a:rPr lang="es-CO" sz="3600" b="1" dirty="0">
                <a:latin typeface="Adobe Garamond Pro Bold" panose="02020702060506020403" pitchFamily="18" charset="0"/>
              </a:rPr>
              <a:t>INTERVENCIONES</a:t>
            </a:r>
          </a:p>
        </p:txBody>
      </p:sp>
      <p:sp>
        <p:nvSpPr>
          <p:cNvPr id="6" name="CuadroTexto 5"/>
          <p:cNvSpPr txBox="1"/>
          <p:nvPr/>
        </p:nvSpPr>
        <p:spPr>
          <a:xfrm>
            <a:off x="1725561" y="2905432"/>
            <a:ext cx="10412362" cy="3083921"/>
          </a:xfrm>
          <a:prstGeom prst="rect">
            <a:avLst/>
          </a:prstGeom>
          <a:noFill/>
        </p:spPr>
        <p:txBody>
          <a:bodyPr wrap="square" rtlCol="0">
            <a:spAutoFit/>
          </a:bodyPr>
          <a:lstStyle/>
          <a:p>
            <a:pPr marL="342900" indent="-342900">
              <a:buFont typeface="Arial" panose="020B0604020202020204" pitchFamily="34" charset="0"/>
              <a:buChar char="•"/>
            </a:pPr>
            <a:r>
              <a:rPr lang="es-CO" dirty="0"/>
              <a:t>Investigación y denuncia sobre la presunta nómina paralela de la secretaria del interior y la forma como beneficiaba a una organización de su propiedad con dineros públicos del distrito.</a:t>
            </a:r>
          </a:p>
          <a:p>
            <a:pPr marL="342900" indent="-342900">
              <a:buFont typeface="Arial" panose="020B0604020202020204" pitchFamily="34" charset="0"/>
              <a:buChar char="•"/>
            </a:pPr>
            <a:r>
              <a:rPr lang="es-CO" dirty="0"/>
              <a:t>Citación a debate de control político a la secretaria del interior, Director de Cooperación Internacional, Secretarios de Infraestructura y Hacienda, con respecto a la presunta manipulación en el proyecto de </a:t>
            </a:r>
            <a:r>
              <a:rPr lang="es-CO" dirty="0" err="1"/>
              <a:t>Water</a:t>
            </a:r>
            <a:r>
              <a:rPr lang="es-CO" dirty="0"/>
              <a:t> As </a:t>
            </a:r>
            <a:r>
              <a:rPr lang="es-CO" dirty="0" err="1"/>
              <a:t>Leverage</a:t>
            </a:r>
            <a:r>
              <a:rPr lang="es-CO" dirty="0"/>
              <a:t> Cartagena.</a:t>
            </a:r>
          </a:p>
          <a:p>
            <a:pPr marL="342900" indent="-342900">
              <a:buFont typeface="Arial" panose="020B0604020202020204" pitchFamily="34" charset="0"/>
              <a:buChar char="•"/>
            </a:pPr>
            <a:r>
              <a:rPr lang="es-CO" dirty="0"/>
              <a:t>Proposición de moción de censura contra la secretaria del interior y convivencia ciudadana, por los hechos denunciados respecto a su fundación FEM y a la manipulación del proyecto WAS para su propio favorecimiento.</a:t>
            </a:r>
          </a:p>
        </p:txBody>
      </p:sp>
    </p:spTree>
    <p:extLst>
      <p:ext uri="{BB962C8B-B14F-4D97-AF65-F5344CB8AC3E}">
        <p14:creationId xmlns:p14="http://schemas.microsoft.com/office/powerpoint/2010/main" val="1438693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Marcador de conteni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3716001" cy="9145089"/>
          </a:xfrm>
          <a:prstGeom prst="rect">
            <a:avLst/>
          </a:prstGeom>
        </p:spPr>
      </p:pic>
      <p:sp>
        <p:nvSpPr>
          <p:cNvPr id="7" name="CuadroTexto 6">
            <a:extLst>
              <a:ext uri="{FF2B5EF4-FFF2-40B4-BE49-F238E27FC236}">
                <a16:creationId xmlns:a16="http://schemas.microsoft.com/office/drawing/2014/main" id="{3806CF93-8144-4A42-B865-EB69FECE57E2}"/>
              </a:ext>
            </a:extLst>
          </p:cNvPr>
          <p:cNvSpPr txBox="1"/>
          <p:nvPr/>
        </p:nvSpPr>
        <p:spPr>
          <a:xfrm>
            <a:off x="942975" y="2889504"/>
            <a:ext cx="6756273" cy="3083921"/>
          </a:xfrm>
          <a:prstGeom prst="rect">
            <a:avLst/>
          </a:prstGeom>
          <a:noFill/>
        </p:spPr>
        <p:txBody>
          <a:bodyPr wrap="square" rtlCol="0">
            <a:spAutoFit/>
          </a:bodyPr>
          <a:lstStyle/>
          <a:p>
            <a:r>
              <a:rPr lang="es-ES" b="1" dirty="0"/>
              <a:t>(9 de Mayo de 2023)</a:t>
            </a:r>
          </a:p>
          <a:p>
            <a:endParaRPr lang="es-ES" dirty="0"/>
          </a:p>
          <a:p>
            <a:r>
              <a:rPr lang="es-ES" dirty="0"/>
              <a:t>Gobierno Nacional es quien debe decidir reubicación del  peaje de </a:t>
            </a:r>
            <a:r>
              <a:rPr lang="es-ES" dirty="0" err="1"/>
              <a:t>Marahuaco</a:t>
            </a:r>
            <a:r>
              <a:rPr lang="es-ES" dirty="0"/>
              <a:t>: Concejo.</a:t>
            </a:r>
          </a:p>
          <a:p>
            <a:endParaRPr lang="es-ES" dirty="0"/>
          </a:p>
          <a:p>
            <a:r>
              <a:rPr lang="es-ES" b="1" dirty="0"/>
              <a:t>Sergio Mendoza </a:t>
            </a:r>
            <a:r>
              <a:rPr lang="es-ES" dirty="0"/>
              <a:t>agregó que, estos son un negocio lesivo, "muchas lo planean para mejorar la infraestructura de las ciudades. Pero si fuera así Cartagena no estuviera tan mal, ni presentara tantos problemas, no es una fórmula".</a:t>
            </a:r>
            <a:endParaRPr lang="es-CO" dirty="0"/>
          </a:p>
        </p:txBody>
      </p:sp>
      <p:sp>
        <p:nvSpPr>
          <p:cNvPr id="8" name="CuadroTexto 7">
            <a:extLst>
              <a:ext uri="{FF2B5EF4-FFF2-40B4-BE49-F238E27FC236}">
                <a16:creationId xmlns:a16="http://schemas.microsoft.com/office/drawing/2014/main" id="{2A088638-55AD-4FEC-8713-5A4D964EDC64}"/>
              </a:ext>
            </a:extLst>
          </p:cNvPr>
          <p:cNvSpPr txBox="1"/>
          <p:nvPr/>
        </p:nvSpPr>
        <p:spPr>
          <a:xfrm>
            <a:off x="8187880" y="2497387"/>
            <a:ext cx="4096512" cy="424732"/>
          </a:xfrm>
          <a:prstGeom prst="rect">
            <a:avLst/>
          </a:prstGeom>
          <a:noFill/>
        </p:spPr>
        <p:txBody>
          <a:bodyPr wrap="square" rtlCol="0">
            <a:spAutoFit/>
          </a:bodyPr>
          <a:lstStyle/>
          <a:p>
            <a:r>
              <a:rPr lang="es-CO" dirty="0"/>
              <a:t>https://youtu.be/GgccqkHVM_8</a:t>
            </a:r>
          </a:p>
        </p:txBody>
      </p:sp>
      <p:pic>
        <p:nvPicPr>
          <p:cNvPr id="10" name="Marcador de contenido 9">
            <a:extLst>
              <a:ext uri="{FF2B5EF4-FFF2-40B4-BE49-F238E27FC236}">
                <a16:creationId xmlns:a16="http://schemas.microsoft.com/office/drawing/2014/main" id="{2CA32BA9-286C-4EEA-9B2B-2365F335858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964091" y="3762760"/>
            <a:ext cx="4808934" cy="3205956"/>
          </a:xfrm>
        </p:spPr>
      </p:pic>
    </p:spTree>
    <p:extLst>
      <p:ext uri="{BB962C8B-B14F-4D97-AF65-F5344CB8AC3E}">
        <p14:creationId xmlns:p14="http://schemas.microsoft.com/office/powerpoint/2010/main" val="667995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Marcador de conteni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3716001" cy="9145089"/>
          </a:xfrm>
          <a:prstGeom prst="rect">
            <a:avLst/>
          </a:prstGeom>
        </p:spPr>
      </p:pic>
      <p:sp>
        <p:nvSpPr>
          <p:cNvPr id="3" name="CuadroTexto 2">
            <a:extLst>
              <a:ext uri="{FF2B5EF4-FFF2-40B4-BE49-F238E27FC236}">
                <a16:creationId xmlns:a16="http://schemas.microsoft.com/office/drawing/2014/main" id="{0D86FA2C-63C7-4A9A-9532-471313A60D1A}"/>
              </a:ext>
            </a:extLst>
          </p:cNvPr>
          <p:cNvSpPr txBox="1"/>
          <p:nvPr/>
        </p:nvSpPr>
        <p:spPr>
          <a:xfrm>
            <a:off x="1212724" y="2365241"/>
            <a:ext cx="6437376" cy="4413516"/>
          </a:xfrm>
          <a:prstGeom prst="rect">
            <a:avLst/>
          </a:prstGeom>
          <a:noFill/>
        </p:spPr>
        <p:txBody>
          <a:bodyPr wrap="square" rtlCol="0">
            <a:spAutoFit/>
          </a:bodyPr>
          <a:lstStyle/>
          <a:p>
            <a:r>
              <a:rPr lang="es-ES" b="1" dirty="0"/>
              <a:t>(12 de Abril de 2023)</a:t>
            </a:r>
          </a:p>
          <a:p>
            <a:endParaRPr lang="es-ES" dirty="0"/>
          </a:p>
          <a:p>
            <a:r>
              <a:rPr lang="es-ES" dirty="0"/>
              <a:t>Concejo inicia trámite de Moción de Censura a Ana María González Cartagena, 12 de abril de 2022. </a:t>
            </a:r>
          </a:p>
          <a:p>
            <a:endParaRPr lang="es-ES" dirty="0"/>
          </a:p>
          <a:p>
            <a:r>
              <a:rPr lang="es-ES" b="1" dirty="0"/>
              <a:t>Sergio Mendoza </a:t>
            </a:r>
            <a:r>
              <a:rPr lang="es-ES" dirty="0"/>
              <a:t>hizo énfasis en las consecuencias que debe asumir un funcionario que utilice su investidura para favorecer intereses personales. En este caso la jefa de la cartera del interior y varios funcionarios del distrito, que trabajaron con FEM, intervinieron en la elección de esta fundación como consorcio de este proyecto de cooperación internacional con los países bajos.</a:t>
            </a:r>
            <a:endParaRPr lang="es-CO" dirty="0"/>
          </a:p>
        </p:txBody>
      </p:sp>
      <p:pic>
        <p:nvPicPr>
          <p:cNvPr id="13" name="Imagen 12">
            <a:extLst>
              <a:ext uri="{FF2B5EF4-FFF2-40B4-BE49-F238E27FC236}">
                <a16:creationId xmlns:a16="http://schemas.microsoft.com/office/drawing/2014/main" id="{48221610-DE5E-41C3-84C5-2FB86271DB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3765" y="1370544"/>
            <a:ext cx="3842482" cy="5759223"/>
          </a:xfrm>
          <a:prstGeom prst="rect">
            <a:avLst/>
          </a:prstGeom>
        </p:spPr>
      </p:pic>
      <p:pic>
        <p:nvPicPr>
          <p:cNvPr id="15" name="Imagen 14">
            <a:extLst>
              <a:ext uri="{FF2B5EF4-FFF2-40B4-BE49-F238E27FC236}">
                <a16:creationId xmlns:a16="http://schemas.microsoft.com/office/drawing/2014/main" id="{DC4EC0D8-2E0C-4C99-A719-B5AB99E70B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2039" y="4956048"/>
            <a:ext cx="3763338" cy="3181380"/>
          </a:xfrm>
          <a:prstGeom prst="ellipse">
            <a:avLst/>
          </a:prstGeom>
          <a:ln>
            <a:noFill/>
          </a:ln>
          <a:effectLst>
            <a:softEdge rad="112500"/>
          </a:effectLst>
        </p:spPr>
      </p:pic>
    </p:spTree>
    <p:extLst>
      <p:ext uri="{BB962C8B-B14F-4D97-AF65-F5344CB8AC3E}">
        <p14:creationId xmlns:p14="http://schemas.microsoft.com/office/powerpoint/2010/main" val="1439589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Marcador de conteni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6577"/>
            <a:ext cx="13716001" cy="9145089"/>
          </a:xfrm>
          <a:prstGeom prst="rect">
            <a:avLst/>
          </a:prstGeom>
        </p:spPr>
      </p:pic>
      <p:pic>
        <p:nvPicPr>
          <p:cNvPr id="5" name="Marcador de contenido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013668" y="1414282"/>
            <a:ext cx="4566542" cy="4406713"/>
          </a:xfrm>
        </p:spPr>
      </p:pic>
      <p:pic>
        <p:nvPicPr>
          <p:cNvPr id="6" name="Imagen 5">
            <a:extLst>
              <a:ext uri="{FF2B5EF4-FFF2-40B4-BE49-F238E27FC236}">
                <a16:creationId xmlns:a16="http://schemas.microsoft.com/office/drawing/2014/main" id="{A9925D09-BF5F-428F-9EBA-53425470E65C}"/>
              </a:ext>
            </a:extLst>
          </p:cNvPr>
          <p:cNvPicPr>
            <a:picLocks noChangeAspect="1"/>
          </p:cNvPicPr>
          <p:nvPr/>
        </p:nvPicPr>
        <p:blipFill>
          <a:blip r:embed="rId4"/>
          <a:stretch>
            <a:fillRect/>
          </a:stretch>
        </p:blipFill>
        <p:spPr>
          <a:xfrm>
            <a:off x="1290447" y="1571712"/>
            <a:ext cx="5934903" cy="3610479"/>
          </a:xfrm>
          <a:prstGeom prst="rect">
            <a:avLst/>
          </a:prstGeom>
        </p:spPr>
      </p:pic>
      <p:pic>
        <p:nvPicPr>
          <p:cNvPr id="9" name="Imagen 8">
            <a:extLst>
              <a:ext uri="{FF2B5EF4-FFF2-40B4-BE49-F238E27FC236}">
                <a16:creationId xmlns:a16="http://schemas.microsoft.com/office/drawing/2014/main" id="{BACAB450-6A53-441F-ACD6-F364F441666C}"/>
              </a:ext>
            </a:extLst>
          </p:cNvPr>
          <p:cNvPicPr>
            <a:picLocks noChangeAspect="1"/>
          </p:cNvPicPr>
          <p:nvPr/>
        </p:nvPicPr>
        <p:blipFill>
          <a:blip r:embed="rId5"/>
          <a:stretch>
            <a:fillRect/>
          </a:stretch>
        </p:blipFill>
        <p:spPr>
          <a:xfrm>
            <a:off x="4901184" y="5679509"/>
            <a:ext cx="2957511" cy="1817466"/>
          </a:xfrm>
          <a:prstGeom prst="rect">
            <a:avLst/>
          </a:prstGeom>
        </p:spPr>
      </p:pic>
    </p:spTree>
    <p:extLst>
      <p:ext uri="{BB962C8B-B14F-4D97-AF65-F5344CB8AC3E}">
        <p14:creationId xmlns:p14="http://schemas.microsoft.com/office/powerpoint/2010/main" val="2935216027"/>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203</TotalTime>
  <Words>520</Words>
  <Application>Microsoft Office PowerPoint</Application>
  <PresentationFormat>Personalizado</PresentationFormat>
  <Paragraphs>42</Paragraphs>
  <Slides>14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14</vt:i4>
      </vt:variant>
    </vt:vector>
  </HeadingPairs>
  <TitlesOfParts>
    <vt:vector size="19" baseType="lpstr">
      <vt:lpstr>Adobe Garamond Pro Bold</vt: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Cecilia Paez Flores</dc:creator>
  <cp:lastModifiedBy>Asus</cp:lastModifiedBy>
  <cp:revision>14</cp:revision>
  <dcterms:created xsi:type="dcterms:W3CDTF">2023-06-26T16:26:10Z</dcterms:created>
  <dcterms:modified xsi:type="dcterms:W3CDTF">2023-07-27T15:12:07Z</dcterms:modified>
</cp:coreProperties>
</file>