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6" r:id="rId2"/>
    <p:sldId id="266" r:id="rId3"/>
    <p:sldId id="267" r:id="rId4"/>
    <p:sldId id="268" r:id="rId5"/>
    <p:sldId id="269" r:id="rId6"/>
    <p:sldId id="270" r:id="rId7"/>
  </p:sldIdLst>
  <p:sldSz cx="13716000" cy="9144000"/>
  <p:notesSz cx="7053263" cy="9309100"/>
  <p:defaultTextStyle>
    <a:defPPr>
      <a:defRPr lang="es-CO"/>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10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11/08/2023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57638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11/08/2023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179566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11/08/2023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22032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ACDEE6-BAFF-4B4A-AA98-B8D66130DC2B}" type="datetimeFigureOut">
              <a:rPr lang="es-CO" smtClean="0"/>
              <a:t>11/08/2023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148466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6ACDEE6-BAFF-4B4A-AA98-B8D66130DC2B}" type="datetimeFigureOut">
              <a:rPr lang="es-CO" smtClean="0"/>
              <a:t>11/08/2023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68444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6ACDEE6-BAFF-4B4A-AA98-B8D66130DC2B}" type="datetimeFigureOut">
              <a:rPr lang="es-CO" smtClean="0"/>
              <a:t>11/08/2023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415928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Editar el estilo de texto del patrón</a:t>
            </a:r>
          </a:p>
        </p:txBody>
      </p:sp>
      <p:sp>
        <p:nvSpPr>
          <p:cNvPr id="4" name="Content Placeholder 3"/>
          <p:cNvSpPr>
            <a:spLocks noGrp="1"/>
          </p:cNvSpPr>
          <p:nvPr>
            <p:ph sz="half" idx="2"/>
          </p:nvPr>
        </p:nvSpPr>
        <p:spPr>
          <a:xfrm>
            <a:off x="944763" y="3340100"/>
            <a:ext cx="5802510"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Editar el estilo de texto del patrón</a:t>
            </a:r>
          </a:p>
        </p:txBody>
      </p:sp>
      <p:sp>
        <p:nvSpPr>
          <p:cNvPr id="6" name="Content Placeholder 5"/>
          <p:cNvSpPr>
            <a:spLocks noGrp="1"/>
          </p:cNvSpPr>
          <p:nvPr>
            <p:ph sz="quarter" idx="4"/>
          </p:nvPr>
        </p:nvSpPr>
        <p:spPr>
          <a:xfrm>
            <a:off x="6943726" y="3340100"/>
            <a:ext cx="5831087"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6ACDEE6-BAFF-4B4A-AA98-B8D66130DC2B}" type="datetimeFigureOut">
              <a:rPr lang="es-CO" smtClean="0"/>
              <a:t>11/08/2023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10657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ACDEE6-BAFF-4B4A-AA98-B8D66130DC2B}" type="datetimeFigureOut">
              <a:rPr lang="es-CO" smtClean="0"/>
              <a:t>11/08/2023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73462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CDEE6-BAFF-4B4A-AA98-B8D66130DC2B}" type="datetimeFigureOut">
              <a:rPr lang="es-CO" smtClean="0"/>
              <a:t>11/08/2023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405155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Editar el estilo de texto del patrón</a:t>
            </a:r>
          </a:p>
        </p:txBody>
      </p:sp>
      <p:sp>
        <p:nvSpPr>
          <p:cNvPr id="5" name="Date Placeholder 4"/>
          <p:cNvSpPr>
            <a:spLocks noGrp="1"/>
          </p:cNvSpPr>
          <p:nvPr>
            <p:ph type="dt" sz="half" idx="10"/>
          </p:nvPr>
        </p:nvSpPr>
        <p:spPr/>
        <p:txBody>
          <a:bodyPr/>
          <a:lstStyle/>
          <a:p>
            <a:fld id="{D6ACDEE6-BAFF-4B4A-AA98-B8D66130DC2B}" type="datetimeFigureOut">
              <a:rPr lang="es-CO" smtClean="0"/>
              <a:t>11/08/2023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8214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
              <a:t>Editar el estilo de texto del patrón</a:t>
            </a:r>
          </a:p>
        </p:txBody>
      </p:sp>
      <p:sp>
        <p:nvSpPr>
          <p:cNvPr id="5" name="Date Placeholder 4"/>
          <p:cNvSpPr>
            <a:spLocks noGrp="1"/>
          </p:cNvSpPr>
          <p:nvPr>
            <p:ph type="dt" sz="half" idx="10"/>
          </p:nvPr>
        </p:nvSpPr>
        <p:spPr/>
        <p:txBody>
          <a:bodyPr/>
          <a:lstStyle/>
          <a:p>
            <a:fld id="{D6ACDEE6-BAFF-4B4A-AA98-B8D66130DC2B}" type="datetimeFigureOut">
              <a:rPr lang="es-CO" smtClean="0"/>
              <a:t>11/08/2023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4073CA-FA6F-4F53-BB50-B56D6270DBA8}" type="slidenum">
              <a:rPr lang="es-CO" smtClean="0"/>
              <a:t>‹Nº›</a:t>
            </a:fld>
            <a:endParaRPr lang="es-CO"/>
          </a:p>
        </p:txBody>
      </p:sp>
    </p:spTree>
    <p:extLst>
      <p:ext uri="{BB962C8B-B14F-4D97-AF65-F5344CB8AC3E}">
        <p14:creationId xmlns:p14="http://schemas.microsoft.com/office/powerpoint/2010/main" val="327594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D6ACDEE6-BAFF-4B4A-AA98-B8D66130DC2B}" type="datetimeFigureOut">
              <a:rPr lang="es-CO" smtClean="0"/>
              <a:t>11/08/2023</a:t>
            </a:fld>
            <a:endParaRPr lang="es-CO"/>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434073CA-FA6F-4F53-BB50-B56D6270DBA8}" type="slidenum">
              <a:rPr lang="es-CO" smtClean="0"/>
              <a:t>‹Nº›</a:t>
            </a:fld>
            <a:endParaRPr lang="es-CO"/>
          </a:p>
        </p:txBody>
      </p:sp>
    </p:spTree>
    <p:extLst>
      <p:ext uri="{BB962C8B-B14F-4D97-AF65-F5344CB8AC3E}">
        <p14:creationId xmlns:p14="http://schemas.microsoft.com/office/powerpoint/2010/main" val="12318489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dirty="0"/>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 y="4206"/>
            <a:ext cx="13708061" cy="9139794"/>
          </a:xfrm>
          <a:prstGeom prst="rect">
            <a:avLst/>
          </a:prstGeom>
        </p:spPr>
      </p:pic>
    </p:spTree>
    <p:extLst>
      <p:ext uri="{BB962C8B-B14F-4D97-AF65-F5344CB8AC3E}">
        <p14:creationId xmlns:p14="http://schemas.microsoft.com/office/powerpoint/2010/main" val="134472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 y="0"/>
            <a:ext cx="13685520" cy="9145089"/>
          </a:xfrm>
        </p:spPr>
      </p:pic>
      <p:sp>
        <p:nvSpPr>
          <p:cNvPr id="5" name="CuadroTexto 4">
            <a:extLst>
              <a:ext uri="{FF2B5EF4-FFF2-40B4-BE49-F238E27FC236}">
                <a16:creationId xmlns:a16="http://schemas.microsoft.com/office/drawing/2014/main" id="{D2CB66F1-7B85-9ACF-7E8D-D534C479F343}"/>
              </a:ext>
            </a:extLst>
          </p:cNvPr>
          <p:cNvSpPr txBox="1"/>
          <p:nvPr/>
        </p:nvSpPr>
        <p:spPr>
          <a:xfrm>
            <a:off x="1603717" y="1882960"/>
            <a:ext cx="10705513" cy="6440546"/>
          </a:xfrm>
          <a:prstGeom prst="rect">
            <a:avLst/>
          </a:prstGeom>
          <a:noFill/>
        </p:spPr>
        <p:txBody>
          <a:bodyPr wrap="square">
            <a:spAutoFit/>
          </a:bodyPr>
          <a:lstStyle/>
          <a:p>
            <a:pPr marL="342900" indent="-342900" algn="ctr">
              <a:lnSpc>
                <a:spcPct val="107000"/>
              </a:lnSpc>
              <a:spcAft>
                <a:spcPts val="800"/>
              </a:spcAft>
              <a:buFont typeface="Arial" panose="020B0604020202020204" pitchFamily="34" charset="0"/>
              <a:buChar char="•"/>
            </a:pPr>
            <a:r>
              <a:rPr lang="es-CO" sz="1600" b="1" kern="100" dirty="0">
                <a:effectLst/>
                <a:latin typeface="Calibri" panose="020F0502020204030204" pitchFamily="34" charset="0"/>
                <a:ea typeface="Calibri" panose="020F0502020204030204" pitchFamily="34" charset="0"/>
                <a:cs typeface="Times New Roman" panose="02020603050405020304" pitchFamily="18" charset="0"/>
              </a:rPr>
              <a:t>PROPOSICIONES PRESENTADAS  POR LA </a:t>
            </a:r>
            <a:r>
              <a:rPr lang="es-CO" sz="1600" b="1" kern="100">
                <a:effectLst/>
                <a:latin typeface="Calibri" panose="020F0502020204030204" pitchFamily="34" charset="0"/>
                <a:ea typeface="Calibri" panose="020F0502020204030204" pitchFamily="34" charset="0"/>
                <a:cs typeface="Times New Roman" panose="02020603050405020304" pitchFamily="18" charset="0"/>
              </a:rPr>
              <a:t>BANCADA  CAMBIO RADICAL</a:t>
            </a:r>
            <a:endParaRPr lang="es-CO"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1600" b="1" kern="100" dirty="0">
                <a:effectLst/>
                <a:latin typeface="Bookman Old Style" panose="02050604050505020204" pitchFamily="18" charset="0"/>
                <a:ea typeface="Times New Roman" panose="02020603050405020304" pitchFamily="18" charset="0"/>
                <a:cs typeface="Calibri" panose="020F0502020204030204" pitchFamily="34" charset="0"/>
              </a:rPr>
              <a:t>PROPOSICION No. 022 </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600" b="1" kern="100" dirty="0">
                <a:effectLst/>
                <a:latin typeface="Bookman Old Style" panose="02050604050505020204" pitchFamily="18" charset="0"/>
                <a:ea typeface="Times New Roman" panose="02020603050405020304" pitchFamily="18" charset="0"/>
                <a:cs typeface="Calibri" panose="020F0502020204030204" pitchFamily="34" charset="0"/>
              </a:rPr>
              <a:t> </a:t>
            </a:r>
            <a:r>
              <a:rPr lang="es-ES" sz="1600" b="1" kern="100" dirty="0">
                <a:latin typeface="Bookman Old Style" panose="02050604050505020204" pitchFamily="18" charset="0"/>
                <a:ea typeface="Times New Roman" panose="02020603050405020304" pitchFamily="18" charset="0"/>
                <a:cs typeface="Calibri" panose="020F0502020204030204" pitchFamily="34" charset="0"/>
              </a:rPr>
              <a:t>S</a:t>
            </a:r>
            <a:r>
              <a:rPr lang="es-ES" sz="1600" kern="100" dirty="0">
                <a:effectLst/>
                <a:latin typeface="Bookman Old Style" panose="02050604050505020204" pitchFamily="18" charset="0"/>
                <a:ea typeface="Times New Roman" panose="02020603050405020304" pitchFamily="18" charset="0"/>
                <a:cs typeface="Calibri" panose="020F0502020204030204" pitchFamily="34" charset="0"/>
              </a:rPr>
              <a:t>olicitar a la Directora de la UAC entregar a esta Corporación todos los contratos realizados con relación al Capítulo Especial de Regalías priorizados por las comunidades y además que asistan a la Plenaria todos los integrantes del Comité de Contratación del Distrito.</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1600" b="1" kern="100" dirty="0">
                <a:effectLst/>
                <a:latin typeface="Bookman Old Style" panose="02050604050505020204" pitchFamily="18" charset="0"/>
                <a:ea typeface="Times New Roman" panose="02020603050405020304" pitchFamily="18" charset="0"/>
                <a:cs typeface="Calibri" panose="020F0502020204030204" pitchFamily="34" charset="0"/>
              </a:rPr>
              <a:t> </a:t>
            </a:r>
            <a:r>
              <a:rPr lang="es-419" sz="1600" b="1" kern="100" dirty="0">
                <a:effectLst/>
                <a:latin typeface="Bookman Old Style" panose="02050604050505020204" pitchFamily="18" charset="0"/>
                <a:ea typeface="Calibri" panose="020F0502020204030204" pitchFamily="34" charset="0"/>
                <a:cs typeface="Times New Roman" panose="02020603050405020304" pitchFamily="18" charset="0"/>
              </a:rPr>
              <a:t>PROPOSICIÓN No. 030 </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419" sz="1600" b="1" kern="100" dirty="0">
                <a:effectLst/>
                <a:latin typeface="Bookman Old Style" panose="02050604050505020204" pitchFamily="18" charset="0"/>
                <a:ea typeface="Calibri" panose="020F0502020204030204" pitchFamily="34" charset="0"/>
                <a:cs typeface="Times New Roman" panose="02020603050405020304" pitchFamily="18" charset="0"/>
              </a:rPr>
              <a:t> </a:t>
            </a:r>
            <a:r>
              <a:rPr lang="es-ES" sz="1600" kern="100" dirty="0">
                <a:effectLst/>
                <a:latin typeface="Bookman Old Style" panose="02050604050505020204" pitchFamily="18" charset="0"/>
                <a:ea typeface="Calibri" panose="020F0502020204030204" pitchFamily="34" charset="0"/>
                <a:cs typeface="Times New Roman" panose="02020603050405020304" pitchFamily="18" charset="0"/>
              </a:rPr>
              <a:t>Control Político a la Secretaria del Interior la Sra. Ana María González Forero, para responder cuestionario en el marco de la proposiciones No. 014-015-017 y las proposiciones aditivas 025 y 027, luego de concluido el debate los abajo firmantes estamos convencidos que la Secretaría del Interior </a:t>
            </a:r>
            <a:r>
              <a:rPr lang="es-ES" sz="1600" b="1" kern="100" dirty="0">
                <a:effectLst/>
                <a:latin typeface="Bookman Old Style" panose="02050604050505020204" pitchFamily="18" charset="0"/>
                <a:ea typeface="Calibri" panose="020F0502020204030204" pitchFamily="34" charset="0"/>
                <a:cs typeface="Times New Roman" panose="02020603050405020304" pitchFamily="18" charset="0"/>
              </a:rPr>
              <a:t>NO HA CUMPLIDO CON RESPONSABILIDAD SUS FUNCIONES PROPIAS DEL CARGO DE SECRETARIA DE INTERIOR. </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CO" sz="1600" b="1" dirty="0">
                <a:effectLst/>
                <a:latin typeface="Bookman Old Style" panose="02050604050505020204" pitchFamily="18" charset="0"/>
                <a:ea typeface="Times New Roman" panose="02020603050405020304" pitchFamily="18" charset="0"/>
                <a:cs typeface="Arial" panose="020B0604020202020204" pitchFamily="34" charset="0"/>
              </a:rPr>
              <a:t>PROPOSICION No. 036</a:t>
            </a:r>
            <a:endParaRPr lang="es-419"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es-CO" sz="1600" b="1" dirty="0">
                <a:effectLst/>
                <a:latin typeface="Bookman Old Style" panose="02050604050505020204" pitchFamily="18" charset="0"/>
                <a:ea typeface="Times New Roman" panose="02020603050405020304" pitchFamily="18" charset="0"/>
                <a:cs typeface="Arial" panose="020B0604020202020204" pitchFamily="34" charset="0"/>
              </a:rPr>
              <a:t> </a:t>
            </a:r>
            <a:endParaRPr lang="es-419"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s-CO" sz="1600" dirty="0">
                <a:latin typeface="Bookman Old Style" panose="02050604050505020204" pitchFamily="18" charset="0"/>
                <a:ea typeface="Times New Roman" panose="02020603050405020304" pitchFamily="18" charset="0"/>
                <a:cs typeface="Arial" panose="020B0604020202020204" pitchFamily="34" charset="0"/>
              </a:rPr>
              <a:t>L</a:t>
            </a:r>
            <a:r>
              <a:rPr lang="es-CO" sz="1600" dirty="0">
                <a:effectLst/>
                <a:latin typeface="Bookman Old Style" panose="02050604050505020204" pitchFamily="18" charset="0"/>
                <a:ea typeface="Times New Roman" panose="02020603050405020304" pitchFamily="18" charset="0"/>
                <a:cs typeface="Arial" panose="020B0604020202020204" pitchFamily="34" charset="0"/>
              </a:rPr>
              <a:t>a senadora Angélica Lozano Correa, aseguró en su cuenta en Twitter que unos concejales de Cartagena estaban al servicio de unas "intocables mafias de trata de personas camufladas en bares", pretendiendo desviar la atención de la opinión pública "atacando a una funcionaria honrada".</a:t>
            </a:r>
            <a:endParaRPr lang="es-419"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CO"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s-CO" sz="2400" b="1"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ctr">
              <a:lnSpc>
                <a:spcPct val="107000"/>
              </a:lnSpc>
              <a:spcAft>
                <a:spcPts val="800"/>
              </a:spcAft>
              <a:buFont typeface="Arial" panose="020B0604020202020204" pitchFamily="34" charset="0"/>
              <a:buChar char="•"/>
            </a:pPr>
            <a:endParaRPr lang="es-419"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575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3716001" cy="9145089"/>
          </a:xfrm>
        </p:spPr>
      </p:pic>
      <p:sp>
        <p:nvSpPr>
          <p:cNvPr id="5" name="CuadroTexto 4">
            <a:extLst>
              <a:ext uri="{FF2B5EF4-FFF2-40B4-BE49-F238E27FC236}">
                <a16:creationId xmlns:a16="http://schemas.microsoft.com/office/drawing/2014/main" id="{6B3429A3-A2C9-0E33-C853-C30356D993EC}"/>
              </a:ext>
            </a:extLst>
          </p:cNvPr>
          <p:cNvSpPr txBox="1"/>
          <p:nvPr/>
        </p:nvSpPr>
        <p:spPr>
          <a:xfrm>
            <a:off x="1336431" y="1885071"/>
            <a:ext cx="11127544" cy="6452536"/>
          </a:xfrm>
          <a:prstGeom prst="rect">
            <a:avLst/>
          </a:prstGeom>
          <a:noFill/>
        </p:spPr>
        <p:txBody>
          <a:bodyPr wrap="square">
            <a:spAutoFit/>
          </a:bodyPr>
          <a:lstStyle/>
          <a:p>
            <a:pPr algn="ctr">
              <a:lnSpc>
                <a:spcPct val="115000"/>
              </a:lnSpc>
              <a:spcAft>
                <a:spcPts val="800"/>
              </a:spcAft>
            </a:pPr>
            <a:endParaRPr lang="es-419" sz="1000" b="1" kern="100" dirty="0">
              <a:effectLst/>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s-419" sz="1600" b="1" kern="100" dirty="0">
                <a:effectLst/>
                <a:latin typeface="Bookman Old Style" panose="02050604050505020204" pitchFamily="18" charset="0"/>
                <a:ea typeface="Calibri" panose="020F0502020204030204" pitchFamily="34" charset="0"/>
                <a:cs typeface="Times New Roman" panose="02020603050405020304" pitchFamily="18" charset="0"/>
              </a:rPr>
              <a:t>PROPOSICIÓN No. 041</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419" sz="1600" kern="100" dirty="0">
                <a:effectLst/>
                <a:latin typeface="Bookman Old Style" panose="02050604050505020204" pitchFamily="18" charset="0"/>
                <a:ea typeface="Calibri" panose="020F0502020204030204" pitchFamily="34" charset="0"/>
                <a:cs typeface="Times New Roman" panose="02020603050405020304" pitchFamily="18" charset="0"/>
              </a:rPr>
              <a:t> Citar en hora y fecha que determine la Mesa Directiva, a la, con la finalidad de que rindan un informe detallado, a la cobertura de acueducto, alcantarillado </a:t>
            </a:r>
            <a:r>
              <a:rPr lang="es-419" sz="1600" kern="100" dirty="0">
                <a:latin typeface="Bookman Old Style" panose="02050604050505020204" pitchFamily="18" charset="0"/>
                <a:ea typeface="Calibri" panose="020F0502020204030204" pitchFamily="34" charset="0"/>
                <a:cs typeface="Times New Roman" panose="02020603050405020304" pitchFamily="18" charset="0"/>
              </a:rPr>
              <a:t>Secretaría General del Distrito, Secretaría de Hacienda, a la Secretaría de Educación, Secretaría de Infraestructura, a la Oficina de Servicios Públicas, Aguas de Cartagena y a la Empresa Surtigas</a:t>
            </a:r>
            <a:r>
              <a:rPr lang="es-419" sz="1600" kern="100" dirty="0">
                <a:effectLst/>
                <a:latin typeface="Bookman Old Style" panose="02050604050505020204" pitchFamily="18" charset="0"/>
                <a:ea typeface="Calibri" panose="020F0502020204030204" pitchFamily="34" charset="0"/>
                <a:cs typeface="Times New Roman" panose="02020603050405020304" pitchFamily="18" charset="0"/>
              </a:rPr>
              <a:t> y gas. A los corregimientos de la Zona Norte, así como un informe de cobertura del alumbrado público, e invitar a la Gobernación para que nos de un informe sobre el estudio del diseño del acueducto y la comunidad para que participe.</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419" sz="1600" b="1" kern="100" dirty="0">
              <a:latin typeface="Bookman Old Style" panose="020506040505050202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s-419" sz="1600" b="1" kern="100" dirty="0">
                <a:latin typeface="Bookman Old Style" panose="02050604050505020204" pitchFamily="18" charset="0"/>
                <a:ea typeface="Calibri" panose="020F0502020204030204" pitchFamily="34" charset="0"/>
                <a:cs typeface="Times New Roman" panose="02020603050405020304" pitchFamily="18" charset="0"/>
              </a:rPr>
              <a:t>PROPOSICION </a:t>
            </a:r>
            <a:r>
              <a:rPr lang="es-419" sz="1600" b="1" kern="100" dirty="0">
                <a:effectLst/>
                <a:latin typeface="Bookman Old Style" panose="02050604050505020204" pitchFamily="18" charset="0"/>
                <a:ea typeface="Calibri" panose="020F0502020204030204" pitchFamily="34" charset="0"/>
                <a:cs typeface="Times New Roman" panose="02020603050405020304" pitchFamily="18" charset="0"/>
              </a:rPr>
              <a:t> No. 048</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s-419" sz="1600" b="1" kern="1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419" sz="1600" kern="100" dirty="0">
                <a:effectLst/>
                <a:latin typeface="Bookman Old Style" panose="02050604050505020204" pitchFamily="18" charset="0"/>
                <a:ea typeface="Calibri" panose="020F0502020204030204" pitchFamily="34" charset="0"/>
                <a:cs typeface="Times New Roman" panose="02020603050405020304" pitchFamily="18" charset="0"/>
              </a:rPr>
              <a:t>El Concejo Distrital de Cartagena de Indias en sesión de la fecha propone citar al Secretario del Distrito de Cartagena en fecha y hora que determine la Mesa Directiva, al Secretario de Infraestructura, EDURBE y a la Oficina de Gestión del Riesgo e invitar a la Procuradora Ambiental, con el fin de que rindan informe a esta Corporación como a la ciudadanía de los planes implementados o a implementar, y las acciones realizadas para mitigar las inundaciones en este tiempo de lluvia, teniendo en cuenta que se están presentando afectados, especialmente las personas que viven al rededor en los cuerpos de agua.</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419" sz="1600" kern="100" dirty="0">
                <a:effectLst/>
                <a:latin typeface="Bookman Old Style" panose="02050604050505020204" pitchFamily="18" charset="0"/>
                <a:ea typeface="Calibri" panose="020F0502020204030204" pitchFamily="34" charset="0"/>
                <a:cs typeface="Times New Roman" panose="02020603050405020304" pitchFamily="18" charset="0"/>
              </a:rPr>
              <a:t> </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s-419" sz="1600" kern="100" dirty="0">
                <a:effectLst/>
                <a:latin typeface="Bookman Old Style" panose="02050604050505020204" pitchFamily="18" charset="0"/>
                <a:ea typeface="Calibri" panose="020F0502020204030204" pitchFamily="34" charset="0"/>
                <a:cs typeface="Times New Roman" panose="02020603050405020304" pitchFamily="18" charset="0"/>
              </a:rPr>
              <a:t>Así mismo, nos informen sobre la contratación de limpieza de canales y cuáles son los canales priorizados por la Secretaría del Distrito.</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74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685800"/>
            <a:ext cx="13716001" cy="9145089"/>
          </a:xfrm>
        </p:spPr>
      </p:pic>
      <p:sp>
        <p:nvSpPr>
          <p:cNvPr id="7" name="CuadroTexto 6">
            <a:extLst>
              <a:ext uri="{FF2B5EF4-FFF2-40B4-BE49-F238E27FC236}">
                <a16:creationId xmlns:a16="http://schemas.microsoft.com/office/drawing/2014/main" id="{18B0F89C-DADB-87CA-AC79-FB5369D39D1F}"/>
              </a:ext>
            </a:extLst>
          </p:cNvPr>
          <p:cNvSpPr txBox="1"/>
          <p:nvPr/>
        </p:nvSpPr>
        <p:spPr>
          <a:xfrm>
            <a:off x="1371599" y="2924852"/>
            <a:ext cx="10972800" cy="4666983"/>
          </a:xfrm>
          <a:prstGeom prst="rect">
            <a:avLst/>
          </a:prstGeom>
          <a:noFill/>
        </p:spPr>
        <p:txBody>
          <a:bodyPr wrap="square">
            <a:spAutoFit/>
          </a:bodyPr>
          <a:lstStyle/>
          <a:p>
            <a:pPr algn="just">
              <a:lnSpc>
                <a:spcPct val="115000"/>
              </a:lnSpc>
              <a:spcAft>
                <a:spcPts val="800"/>
              </a:spcAft>
            </a:pPr>
            <a:r>
              <a:rPr lang="es-419" sz="1600" kern="100" dirty="0">
                <a:effectLst/>
                <a:latin typeface="Bookman Old Style" panose="02050604050505020204" pitchFamily="18" charset="0"/>
                <a:ea typeface="Calibri" panose="020F0502020204030204" pitchFamily="34" charset="0"/>
                <a:cs typeface="Times New Roman" panose="02020603050405020304" pitchFamily="18" charset="0"/>
              </a:rPr>
              <a:t>PONENTE DE LOS PROYECTOS DE ACUERDO </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es-419" sz="1600" b="1" kern="100" dirty="0">
                <a:effectLst/>
                <a:latin typeface="Century Gothic" panose="020B0502020202020204" pitchFamily="34" charset="0"/>
                <a:ea typeface="Calibri" panose="020F0502020204030204" pitchFamily="34" charset="0"/>
                <a:cs typeface="Times New Roman" panose="02020603050405020304" pitchFamily="18" charset="0"/>
              </a:rPr>
              <a:t>PA 183 </a:t>
            </a:r>
            <a:r>
              <a:rPr lang="es-419" sz="1600" kern="100" dirty="0">
                <a:effectLst/>
                <a:latin typeface="Century Gothic" panose="020B0502020202020204" pitchFamily="34" charset="0"/>
                <a:ea typeface="Calibri" panose="020F0502020204030204" pitchFamily="34" charset="0"/>
                <a:cs typeface="Times New Roman" panose="02020603050405020304" pitchFamily="18" charset="0"/>
              </a:rPr>
              <a:t>por medio del cual se adopta la "estampilla para la justicia familiar", consagrada en la ley 2126 del 4 de agosto de 2021 y se dictan otras disposiciones”</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419"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s-419" sz="1600" b="1" kern="100" dirty="0">
                <a:effectLst/>
                <a:latin typeface="Calibri" panose="020F0502020204030204" pitchFamily="34" charset="0"/>
                <a:ea typeface="Calibri" panose="020F0502020204030204" pitchFamily="34" charset="0"/>
                <a:cs typeface="Times New Roman" panose="02020603050405020304" pitchFamily="18" charset="0"/>
              </a:rPr>
              <a:t>PA 188 </a:t>
            </a:r>
            <a:r>
              <a:rPr lang="es-419" sz="1600" kern="100" dirty="0">
                <a:effectLst/>
                <a:latin typeface="Century Gothic" panose="020B0502020202020204" pitchFamily="34" charset="0"/>
                <a:ea typeface="Calibri" panose="020F0502020204030204" pitchFamily="34" charset="0"/>
                <a:cs typeface="Tahoma" panose="020B0604030504040204" pitchFamily="34" charset="0"/>
              </a:rPr>
              <a:t>proyecto de acuerdo mediante el cual se modifica el numeral 27 y el parágrafo primero del artículo 5 del decreto 0304 del 2023 y se dictan otras disposiciones”</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419" sz="1600" b="1" kern="100" dirty="0">
                <a:effectLst/>
                <a:latin typeface="Century Gothic" panose="020B0502020202020204" pitchFamily="34" charset="0"/>
                <a:ea typeface="Calibri" panose="020F0502020204030204" pitchFamily="34" charset="0"/>
                <a:cs typeface="Tahoma" panose="020B0604030504040204" pitchFamily="34" charset="0"/>
              </a:rPr>
              <a:t>PA 195 </a:t>
            </a:r>
            <a:r>
              <a:rPr lang="es-419" sz="1600" kern="100" dirty="0">
                <a:effectLst/>
                <a:latin typeface="Century Gothic" panose="020B0502020202020204" pitchFamily="34" charset="0"/>
                <a:ea typeface="Arial" panose="020B0604020202020204" pitchFamily="34" charset="0"/>
                <a:cs typeface="Times New Roman" panose="02020603050405020304" pitchFamily="18" charset="0"/>
              </a:rPr>
              <a:t>“por el cual se rediseña la estructura administrativa, se determinan las funciones de sus dependencias, se establece la planta de empleos, la escala salarial para las distintas categorías de empleos y el manual especifico de funciones, requisitos y competencias laborales de la personería distrital de Cartagena de indias y se dictan otras disposiciones”</a:t>
            </a:r>
            <a:endParaRPr lang="es-419"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419" sz="1600" b="1" kern="100" dirty="0">
                <a:effectLst/>
                <a:latin typeface="Century Gothic" panose="020B0502020202020204" pitchFamily="34" charset="0"/>
                <a:ea typeface="Calibri" panose="020F0502020204030204" pitchFamily="34" charset="0"/>
                <a:cs typeface="Tahoma" panose="020B0604030504040204" pitchFamily="34" charset="0"/>
              </a:rPr>
              <a:t>PA 196 </a:t>
            </a:r>
            <a:r>
              <a:rPr lang="es-419" sz="1600" kern="100" dirty="0">
                <a:effectLst/>
                <a:latin typeface="Century Gothic" panose="020B0502020202020204" pitchFamily="34" charset="0"/>
                <a:ea typeface="Calibri" panose="020F0502020204030204" pitchFamily="34" charset="0"/>
                <a:cs typeface="Times New Roman" panose="02020603050405020304" pitchFamily="18" charset="0"/>
              </a:rPr>
              <a:t>mediante el cual se institucionaliza el 16 de junio como el día del campesino en el distrito de Cartagena, se gestiona y se reorganizan actividades con las asociaciones de campesinos existentes y se promueve en nuestra área rural y municipios vecinos la integración de políticas públicas en intercambio de la obra de mano, cultivo, comercialización y fortalecimiento de las asociaciones de </a:t>
            </a:r>
            <a:r>
              <a:rPr lang="es-419" sz="1800" kern="100" dirty="0">
                <a:effectLst/>
                <a:latin typeface="Century Gothic" panose="020B0502020202020204" pitchFamily="34" charset="0"/>
                <a:ea typeface="Calibri" panose="020F0502020204030204" pitchFamily="34" charset="0"/>
                <a:cs typeface="Times New Roman" panose="02020603050405020304" pitchFamily="18" charset="0"/>
              </a:rPr>
              <a:t>campesinos creadas</a:t>
            </a:r>
            <a:endParaRPr lang="es-419"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23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3716001" cy="9145089"/>
          </a:xfrm>
        </p:spPr>
      </p:pic>
      <p:sp>
        <p:nvSpPr>
          <p:cNvPr id="5" name="CuadroTexto 4">
            <a:extLst>
              <a:ext uri="{FF2B5EF4-FFF2-40B4-BE49-F238E27FC236}">
                <a16:creationId xmlns:a16="http://schemas.microsoft.com/office/drawing/2014/main" id="{10999D55-3A6E-C56D-992B-CEBFD92DF1AC}"/>
              </a:ext>
            </a:extLst>
          </p:cNvPr>
          <p:cNvSpPr txBox="1"/>
          <p:nvPr/>
        </p:nvSpPr>
        <p:spPr>
          <a:xfrm>
            <a:off x="1730325" y="3277772"/>
            <a:ext cx="10213145" cy="1063368"/>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s-419" sz="2000" kern="100" dirty="0">
                <a:effectLst/>
                <a:latin typeface="Century Gothic" panose="020B0502020202020204" pitchFamily="34" charset="0"/>
                <a:ea typeface="Calibri" panose="020F0502020204030204" pitchFamily="34" charset="0"/>
                <a:cs typeface="Tahoma" panose="020B0604030504040204" pitchFamily="34" charset="0"/>
              </a:rPr>
              <a:t>PA 197 </a:t>
            </a:r>
            <a:r>
              <a:rPr lang="es-419" sz="2000" kern="100" dirty="0">
                <a:effectLst/>
                <a:latin typeface="Century Gothic" panose="020B0502020202020204" pitchFamily="34" charset="0"/>
                <a:ea typeface="Calibri" panose="020F0502020204030204" pitchFamily="34" charset="0"/>
                <a:cs typeface="Times New Roman" panose="02020603050405020304" pitchFamily="18" charset="0"/>
              </a:rPr>
              <a:t>Por el cual se modifica la estructura de la administración distrital de Cartagena de indias. Las funciones de sus dependencias se modifican unas entidades descentralizadas y se dictan otras disposiciones.</a:t>
            </a:r>
            <a:endParaRPr lang="es-419"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665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3716001" cy="9145089"/>
          </a:xfrm>
        </p:spPr>
      </p:pic>
      <p:sp>
        <p:nvSpPr>
          <p:cNvPr id="5" name="CuadroTexto 4">
            <a:extLst>
              <a:ext uri="{FF2B5EF4-FFF2-40B4-BE49-F238E27FC236}">
                <a16:creationId xmlns:a16="http://schemas.microsoft.com/office/drawing/2014/main" id="{41D93A5A-4897-1FB8-C61D-56ED1B531FCC}"/>
              </a:ext>
            </a:extLst>
          </p:cNvPr>
          <p:cNvSpPr txBox="1"/>
          <p:nvPr/>
        </p:nvSpPr>
        <p:spPr>
          <a:xfrm>
            <a:off x="2264898" y="3643532"/>
            <a:ext cx="8075442" cy="470000"/>
          </a:xfrm>
          <a:prstGeom prst="rect">
            <a:avLst/>
          </a:prstGeom>
          <a:noFill/>
        </p:spPr>
        <p:txBody>
          <a:bodyPr wrap="square">
            <a:spAutoFit/>
          </a:bodyPr>
          <a:lstStyle/>
          <a:p>
            <a:pPr algn="ctr">
              <a:lnSpc>
                <a:spcPct val="107000"/>
              </a:lnSpc>
              <a:spcAft>
                <a:spcPts val="800"/>
              </a:spcAft>
            </a:pPr>
            <a:r>
              <a:rPr lang="es-419" sz="2400" kern="100" dirty="0">
                <a:effectLst/>
                <a:latin typeface="Calibri" panose="020F0502020204030204" pitchFamily="34" charset="0"/>
                <a:ea typeface="Calibri" panose="020F0502020204030204" pitchFamily="34" charset="0"/>
                <a:cs typeface="Times New Roman" panose="02020603050405020304" pitchFamily="18" charset="0"/>
              </a:rPr>
              <a:t>GRACIAS</a:t>
            </a:r>
          </a:p>
        </p:txBody>
      </p:sp>
    </p:spTree>
    <p:extLst>
      <p:ext uri="{BB962C8B-B14F-4D97-AF65-F5344CB8AC3E}">
        <p14:creationId xmlns:p14="http://schemas.microsoft.com/office/powerpoint/2010/main" val="230564534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3817</TotalTime>
  <Words>671</Words>
  <Application>Microsoft Office PowerPoint</Application>
  <PresentationFormat>Personalizado</PresentationFormat>
  <Paragraphs>27</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Cecilia Paez Flores</dc:creator>
  <cp:lastModifiedBy>rosaamelia maciasseguanes</cp:lastModifiedBy>
  <cp:revision>9</cp:revision>
  <cp:lastPrinted>2023-07-27T13:33:53Z</cp:lastPrinted>
  <dcterms:created xsi:type="dcterms:W3CDTF">2023-06-26T16:26:10Z</dcterms:created>
  <dcterms:modified xsi:type="dcterms:W3CDTF">2023-08-11T18:55:00Z</dcterms:modified>
</cp:coreProperties>
</file>