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2" r:id="rId5"/>
    <p:sldId id="264" r:id="rId6"/>
    <p:sldId id="263" r:id="rId7"/>
    <p:sldId id="266" r:id="rId8"/>
    <p:sldId id="265" r:id="rId9"/>
    <p:sldId id="269" r:id="rId10"/>
    <p:sldId id="270" r:id="rId11"/>
    <p:sldId id="271" r:id="rId12"/>
    <p:sldId id="272" r:id="rId13"/>
    <p:sldId id="273" r:id="rId14"/>
    <p:sldId id="259" r:id="rId15"/>
  </p:sldIdLst>
  <p:sldSz cx="13716000" cy="9144000"/>
  <p:notesSz cx="6858000" cy="9144000"/>
  <p:defaultTextStyle>
    <a:defPPr>
      <a:defRPr lang="es-CO"/>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100" d="100"/>
          <a:sy n="100" d="100"/>
        </p:scale>
        <p:origin x="50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57638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7956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2203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48466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6ACDEE6-BAFF-4B4A-AA98-B8D66130DC2B}" type="datetimeFigureOut">
              <a:rPr lang="es-CO" smtClean="0"/>
              <a:t>24/07/23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6844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ACDEE6-BAFF-4B4A-AA98-B8D66130DC2B}" type="datetimeFigureOut">
              <a:rPr lang="es-CO" smtClean="0"/>
              <a:t>24/07/23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1592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4" name="Content Placeholder 3"/>
          <p:cNvSpPr>
            <a:spLocks noGrp="1"/>
          </p:cNvSpPr>
          <p:nvPr>
            <p:ph sz="half" idx="2"/>
          </p:nvPr>
        </p:nvSpPr>
        <p:spPr>
          <a:xfrm>
            <a:off x="944763" y="3340100"/>
            <a:ext cx="5802510"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6" name="Content Placeholder 5"/>
          <p:cNvSpPr>
            <a:spLocks noGrp="1"/>
          </p:cNvSpPr>
          <p:nvPr>
            <p:ph sz="quarter" idx="4"/>
          </p:nvPr>
        </p:nvSpPr>
        <p:spPr>
          <a:xfrm>
            <a:off x="6943726" y="3340100"/>
            <a:ext cx="5831087"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6ACDEE6-BAFF-4B4A-AA98-B8D66130DC2B}" type="datetimeFigureOut">
              <a:rPr lang="es-CO" smtClean="0"/>
              <a:t>24/07/23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1065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ACDEE6-BAFF-4B4A-AA98-B8D66130DC2B}" type="datetimeFigureOut">
              <a:rPr lang="es-CO" smtClean="0"/>
              <a:t>24/07/23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7346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CDEE6-BAFF-4B4A-AA98-B8D66130DC2B}" type="datetimeFigureOut">
              <a:rPr lang="es-CO" smtClean="0"/>
              <a:t>24/07/23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0515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24/07/23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8214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24/07/23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27594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D6ACDEE6-BAFF-4B4A-AA98-B8D66130DC2B}" type="datetimeFigureOut">
              <a:rPr lang="es-CO" smtClean="0"/>
              <a:t>24/07/23</a:t>
            </a:fld>
            <a:endParaRPr lang="es-CO"/>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34073CA-FA6F-4F53-BB50-B56D6270DBA8}" type="slidenum">
              <a:rPr lang="es-CO" smtClean="0"/>
              <a:t>‹Nº›</a:t>
            </a:fld>
            <a:endParaRPr lang="es-CO"/>
          </a:p>
        </p:txBody>
      </p:sp>
    </p:spTree>
    <p:extLst>
      <p:ext uri="{BB962C8B-B14F-4D97-AF65-F5344CB8AC3E}">
        <p14:creationId xmlns:p14="http://schemas.microsoft.com/office/powerpoint/2010/main" val="1231848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 y="4206"/>
            <a:ext cx="13708061" cy="9139794"/>
          </a:xfrm>
          <a:prstGeom prst="rect">
            <a:avLst/>
          </a:prstGeom>
        </p:spPr>
      </p:pic>
    </p:spTree>
    <p:extLst>
      <p:ext uri="{BB962C8B-B14F-4D97-AF65-F5344CB8AC3E}">
        <p14:creationId xmlns:p14="http://schemas.microsoft.com/office/powerpoint/2010/main" val="13447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sp>
        <p:nvSpPr>
          <p:cNvPr id="6" name="CuadroTexto 5">
            <a:extLst>
              <a:ext uri="{FF2B5EF4-FFF2-40B4-BE49-F238E27FC236}">
                <a16:creationId xmlns:a16="http://schemas.microsoft.com/office/drawing/2014/main" id="{079AD488-6422-79CB-F877-C7C972EB6141}"/>
              </a:ext>
            </a:extLst>
          </p:cNvPr>
          <p:cNvSpPr txBox="1"/>
          <p:nvPr/>
        </p:nvSpPr>
        <p:spPr>
          <a:xfrm>
            <a:off x="1122949" y="1233055"/>
            <a:ext cx="11470102" cy="3785652"/>
          </a:xfrm>
          <a:prstGeom prst="rect">
            <a:avLst/>
          </a:prstGeom>
          <a:noFill/>
        </p:spPr>
        <p:txBody>
          <a:bodyPr wrap="square" rtlCol="0">
            <a:spAutoFit/>
          </a:bodyPr>
          <a:lstStyle/>
          <a:p>
            <a:pPr algn="ctr"/>
            <a:endParaRPr lang="es-CO" sz="8000" dirty="0"/>
          </a:p>
          <a:p>
            <a:pPr algn="ctr"/>
            <a:r>
              <a:rPr lang="es-CO" sz="8000" b="1" dirty="0"/>
              <a:t>15</a:t>
            </a:r>
          </a:p>
          <a:p>
            <a:pPr algn="ctr"/>
            <a:r>
              <a:rPr lang="es-CO" sz="8000" b="1" dirty="0"/>
              <a:t>PROPOSICIONES</a:t>
            </a:r>
          </a:p>
        </p:txBody>
      </p:sp>
    </p:spTree>
    <p:extLst>
      <p:ext uri="{BB962C8B-B14F-4D97-AF65-F5344CB8AC3E}">
        <p14:creationId xmlns:p14="http://schemas.microsoft.com/office/powerpoint/2010/main" val="106589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7" name="Tabla 7">
            <a:extLst>
              <a:ext uri="{FF2B5EF4-FFF2-40B4-BE49-F238E27FC236}">
                <a16:creationId xmlns:a16="http://schemas.microsoft.com/office/drawing/2014/main" id="{ED8A7A4A-87A6-29B8-1CA6-B2A2F3A5B90F}"/>
              </a:ext>
            </a:extLst>
          </p:cNvPr>
          <p:cNvGraphicFramePr>
            <a:graphicFrameLocks noGrp="1"/>
          </p:cNvGraphicFramePr>
          <p:nvPr>
            <p:extLst>
              <p:ext uri="{D42A27DB-BD31-4B8C-83A1-F6EECF244321}">
                <p14:modId xmlns:p14="http://schemas.microsoft.com/office/powerpoint/2010/main" val="2792636183"/>
              </p:ext>
            </p:extLst>
          </p:nvPr>
        </p:nvGraphicFramePr>
        <p:xfrm>
          <a:off x="2286000" y="1159084"/>
          <a:ext cx="9144000" cy="5852160"/>
        </p:xfrm>
        <a:graphic>
          <a:graphicData uri="http://schemas.openxmlformats.org/drawingml/2006/table">
            <a:tbl>
              <a:tblPr firstRow="1" bandRow="1">
                <a:tableStyleId>{17292A2E-F333-43FB-9621-5CBBE7FDCDCB}</a:tableStyleId>
              </a:tblPr>
              <a:tblGrid>
                <a:gridCol w="1288473">
                  <a:extLst>
                    <a:ext uri="{9D8B030D-6E8A-4147-A177-3AD203B41FA5}">
                      <a16:colId xmlns:a16="http://schemas.microsoft.com/office/drawing/2014/main" val="3861733910"/>
                    </a:ext>
                  </a:extLst>
                </a:gridCol>
                <a:gridCol w="3186545">
                  <a:extLst>
                    <a:ext uri="{9D8B030D-6E8A-4147-A177-3AD203B41FA5}">
                      <a16:colId xmlns:a16="http://schemas.microsoft.com/office/drawing/2014/main" val="2749529995"/>
                    </a:ext>
                  </a:extLst>
                </a:gridCol>
                <a:gridCol w="4668982">
                  <a:extLst>
                    <a:ext uri="{9D8B030D-6E8A-4147-A177-3AD203B41FA5}">
                      <a16:colId xmlns:a16="http://schemas.microsoft.com/office/drawing/2014/main" val="1323909094"/>
                    </a:ext>
                  </a:extLst>
                </a:gridCol>
              </a:tblGrid>
              <a:tr h="370840">
                <a:tc>
                  <a:txBody>
                    <a:bodyPr/>
                    <a:lstStyle/>
                    <a:p>
                      <a:pPr algn="ctr"/>
                      <a:r>
                        <a:rPr lang="es-CO" dirty="0" err="1"/>
                        <a:t>Nº</a:t>
                      </a:r>
                      <a:endParaRPr lang="es-C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PARTICIPANTES MIEMBROS DE LA BANCADA 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TEMA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444194"/>
                  </a:ext>
                </a:extLst>
              </a:tr>
              <a:tr h="370840">
                <a:tc>
                  <a:txBody>
                    <a:bodyPr/>
                    <a:lstStyle/>
                    <a:p>
                      <a:pPr algn="ctr"/>
                      <a:r>
                        <a:rPr lang="es-CO" sz="1400" dirty="0"/>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r>
                        <a:rPr lang="es-CO" sz="1400" dirty="0">
                          <a:effectLst/>
                        </a:rPr>
                        <a:t> Y OTROS</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u="none" dirty="0"/>
                        <a:t>Solicitud de Información  al </a:t>
                      </a:r>
                      <a:r>
                        <a:rPr lang="es-CO" sz="1200" u="none" kern="1200" dirty="0">
                          <a:solidFill>
                            <a:schemeClr val="tx1"/>
                          </a:solidFill>
                          <a:effectLst/>
                          <a:latin typeface="+mn-lt"/>
                          <a:ea typeface="+mn-ea"/>
                          <a:cs typeface="+mn-cs"/>
                        </a:rPr>
                        <a:t>GERENTE DE TRANSCARIBE - JEFE DE OFICINA JURÍDICA. - SECRETARIA DE HACIENDA; Previa a la Audiencia Pública,</a:t>
                      </a:r>
                      <a:r>
                        <a:rPr lang="es-CO" sz="1200" u="none" dirty="0">
                          <a:effectLst/>
                        </a:rPr>
                        <a:t> relacionada con </a:t>
                      </a:r>
                      <a:r>
                        <a:rPr lang="es-CO" sz="1200" u="none" kern="1200" dirty="0">
                          <a:solidFill>
                            <a:schemeClr val="tx1"/>
                          </a:solidFill>
                          <a:effectLst/>
                          <a:latin typeface="+mn-lt"/>
                          <a:ea typeface="+mn-ea"/>
                          <a:cs typeface="+mn-cs"/>
                        </a:rPr>
                        <a:t>la sostenibilidad en el tiempo, del Sistema Integrado de Transporte Masivo.</a:t>
                      </a:r>
                      <a:endParaRPr lang="es-CO" sz="12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6420"/>
                  </a:ext>
                </a:extLst>
              </a:tr>
              <a:tr h="370840">
                <a:tc>
                  <a:txBody>
                    <a:bodyPr/>
                    <a:lstStyle/>
                    <a:p>
                      <a:pPr algn="ctr"/>
                      <a:r>
                        <a:rPr lang="es-CO" sz="1400"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u="none" dirty="0"/>
                        <a:t>Citación a </a:t>
                      </a:r>
                      <a:r>
                        <a:rPr lang="es-CO" sz="1200" b="0" u="none" kern="1200" dirty="0">
                          <a:solidFill>
                            <a:schemeClr val="tx1"/>
                          </a:solidFill>
                          <a:effectLst/>
                          <a:latin typeface="+mn-lt"/>
                          <a:ea typeface="+mn-ea"/>
                          <a:cs typeface="+mn-cs"/>
                        </a:rPr>
                        <a:t>GERENTE DE TRANSCARIBE  para que se exponga, el método, estrategia y/o mecanismo, para garantizar la sostenibilidad en el tiempo, del Sistema Integrado de Transporte Masivo.</a:t>
                      </a:r>
                      <a:endParaRPr lang="es-CO" sz="12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060347"/>
                  </a:ext>
                </a:extLst>
              </a:tr>
              <a:tr h="370840">
                <a:tc>
                  <a:txBody>
                    <a:bodyPr/>
                    <a:lstStyle/>
                    <a:p>
                      <a:pPr algn="ctr"/>
                      <a:r>
                        <a:rPr lang="es-CO" sz="1400" dirty="0"/>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kern="1200" dirty="0">
                          <a:solidFill>
                            <a:schemeClr val="tx1"/>
                          </a:solidFill>
                          <a:effectLst/>
                          <a:latin typeface="+mn-lt"/>
                          <a:ea typeface="+mn-ea"/>
                          <a:cs typeface="+mn-cs"/>
                        </a:rPr>
                        <a:t>Citación al Gerente de Covivienda para control político y </a:t>
                      </a:r>
                      <a:r>
                        <a:rPr lang="es-CO" sz="1200" dirty="0">
                          <a:effectLst/>
                        </a:rPr>
                        <a:t> </a:t>
                      </a:r>
                      <a:r>
                        <a:rPr lang="es-CO" sz="1200" kern="1200" dirty="0">
                          <a:solidFill>
                            <a:schemeClr val="tx1"/>
                          </a:solidFill>
                          <a:effectLst/>
                          <a:latin typeface="+mn-lt"/>
                          <a:ea typeface="+mn-ea"/>
                          <a:cs typeface="+mn-cs"/>
                        </a:rPr>
                        <a:t>sustente porque la comunidad del barrio Nelson Mandela no esta incluida en los proyectos de mejoramiento de vivienda planteados en la exposición de motivos del Proyecto de Acuerdo No. 180 de 2023.</a:t>
                      </a:r>
                      <a:r>
                        <a:rPr lang="es-CO" sz="1200" dirty="0">
                          <a:effectLst/>
                        </a:rPr>
                        <a:t> </a:t>
                      </a: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508858"/>
                  </a:ext>
                </a:extLst>
              </a:tr>
              <a:tr h="370840">
                <a:tc>
                  <a:txBody>
                    <a:bodyPr/>
                    <a:lstStyle/>
                    <a:p>
                      <a:pPr algn="ctr"/>
                      <a:r>
                        <a:rPr lang="es-CO" sz="1400" dirty="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LAUREANO CURI ZAPATA</a:t>
                      </a:r>
                      <a:r>
                        <a:rPr lang="es-CO" sz="1400" dirty="0">
                          <a:effectLst/>
                        </a:rPr>
                        <a:t> Y OTROS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O" sz="1200" kern="1200" dirty="0">
                          <a:solidFill>
                            <a:schemeClr val="tx1"/>
                          </a:solidFill>
                          <a:effectLst/>
                          <a:latin typeface="+mn-lt"/>
                          <a:ea typeface="+mn-ea"/>
                          <a:cs typeface="+mn-cs"/>
                        </a:rPr>
                        <a:t>Control </a:t>
                      </a:r>
                      <a:r>
                        <a:rPr lang="es-CO" sz="1200" kern="1200" dirty="0" err="1">
                          <a:solidFill>
                            <a:schemeClr val="tx1"/>
                          </a:solidFill>
                          <a:effectLst/>
                          <a:latin typeface="+mn-lt"/>
                          <a:ea typeface="+mn-ea"/>
                          <a:cs typeface="+mn-cs"/>
                        </a:rPr>
                        <a:t>Politico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1.    Protección costera</a:t>
                      </a:r>
                    </a:p>
                    <a:p>
                      <a:r>
                        <a:rPr lang="es-CO" sz="1200" kern="1200" dirty="0">
                          <a:solidFill>
                            <a:schemeClr val="tx1"/>
                          </a:solidFill>
                          <a:effectLst/>
                          <a:latin typeface="+mn-lt"/>
                          <a:ea typeface="+mn-ea"/>
                          <a:cs typeface="+mn-cs"/>
                        </a:rPr>
                        <a:t>2.    Estudios y acciones efectuados en el Cerro de la Popa</a:t>
                      </a:r>
                    </a:p>
                    <a:p>
                      <a:r>
                        <a:rPr lang="es-CO" sz="1200" kern="1200" dirty="0">
                          <a:solidFill>
                            <a:schemeClr val="tx1"/>
                          </a:solidFill>
                          <a:effectLst/>
                          <a:latin typeface="+mn-lt"/>
                          <a:ea typeface="+mn-ea"/>
                          <a:cs typeface="+mn-cs"/>
                        </a:rPr>
                        <a:t>3.    Relimpia de la Bocana</a:t>
                      </a:r>
                    </a:p>
                    <a:p>
                      <a:r>
                        <a:rPr lang="es-CO" sz="1200" kern="1200" dirty="0">
                          <a:solidFill>
                            <a:schemeClr val="tx1"/>
                          </a:solidFill>
                          <a:effectLst/>
                          <a:latin typeface="+mn-lt"/>
                          <a:ea typeface="+mn-ea"/>
                          <a:cs typeface="+mn-cs"/>
                        </a:rPr>
                        <a:t>4.    Aplicación de las Rondas Hídricas dentro perímetro urbano en construcción </a:t>
                      </a:r>
                    </a:p>
                    <a:p>
                      <a:r>
                        <a:rPr lang="es-CO" sz="1200" kern="1200" dirty="0">
                          <a:solidFill>
                            <a:schemeClr val="tx1"/>
                          </a:solidFill>
                          <a:effectLst/>
                          <a:latin typeface="+mn-lt"/>
                          <a:ea typeface="+mn-ea"/>
                          <a:cs typeface="+mn-cs"/>
                        </a:rPr>
                        <a:t>5.    Problemática del Laguito</a:t>
                      </a:r>
                    </a:p>
                    <a:p>
                      <a:r>
                        <a:rPr lang="es-CO" sz="1200" kern="1200" dirty="0">
                          <a:solidFill>
                            <a:schemeClr val="tx1"/>
                          </a:solidFill>
                          <a:effectLst/>
                          <a:latin typeface="+mn-lt"/>
                          <a:ea typeface="+mn-ea"/>
                          <a:cs typeface="+mn-cs"/>
                        </a:rPr>
                        <a:t>6.    Estudios Traslado del Mercado Bazurto </a:t>
                      </a:r>
                    </a:p>
                    <a:p>
                      <a:pPr algn="ct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263551"/>
                  </a:ext>
                </a:extLst>
              </a:tr>
              <a:tr h="370840">
                <a:tc>
                  <a:txBody>
                    <a:bodyPr/>
                    <a:lstStyle/>
                    <a:p>
                      <a:pPr algn="ctr"/>
                      <a:r>
                        <a:rPr lang="es-CO" sz="1400" dirty="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LAUREANO CURI ZAPATA</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kern="1200" dirty="0">
                          <a:solidFill>
                            <a:schemeClr val="tx1"/>
                          </a:solidFill>
                          <a:effectLst/>
                          <a:latin typeface="+mn-lt"/>
                          <a:ea typeface="+mn-ea"/>
                          <a:cs typeface="+mn-cs"/>
                        </a:rPr>
                        <a:t>Comisión Accidental Ordinaria de Concejales, para definir la lista de los elegibles en la convocatoria pública para elegir al Contralor Distrital de Cartagena de Indias, periodo 2023 – 2025. </a:t>
                      </a: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138451"/>
                  </a:ext>
                </a:extLst>
              </a:tr>
            </a:tbl>
          </a:graphicData>
        </a:graphic>
      </p:graphicFrame>
    </p:spTree>
    <p:extLst>
      <p:ext uri="{BB962C8B-B14F-4D97-AF65-F5344CB8AC3E}">
        <p14:creationId xmlns:p14="http://schemas.microsoft.com/office/powerpoint/2010/main" val="136987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7" name="Tabla 7">
            <a:extLst>
              <a:ext uri="{FF2B5EF4-FFF2-40B4-BE49-F238E27FC236}">
                <a16:creationId xmlns:a16="http://schemas.microsoft.com/office/drawing/2014/main" id="{ED8A7A4A-87A6-29B8-1CA6-B2A2F3A5B90F}"/>
              </a:ext>
            </a:extLst>
          </p:cNvPr>
          <p:cNvGraphicFramePr>
            <a:graphicFrameLocks noGrp="1"/>
          </p:cNvGraphicFramePr>
          <p:nvPr>
            <p:extLst>
              <p:ext uri="{D42A27DB-BD31-4B8C-83A1-F6EECF244321}">
                <p14:modId xmlns:p14="http://schemas.microsoft.com/office/powerpoint/2010/main" val="1175024163"/>
              </p:ext>
            </p:extLst>
          </p:nvPr>
        </p:nvGraphicFramePr>
        <p:xfrm>
          <a:off x="2286000" y="1147463"/>
          <a:ext cx="9144000" cy="6827520"/>
        </p:xfrm>
        <a:graphic>
          <a:graphicData uri="http://schemas.openxmlformats.org/drawingml/2006/table">
            <a:tbl>
              <a:tblPr firstRow="1" bandRow="1">
                <a:tableStyleId>{17292A2E-F333-43FB-9621-5CBBE7FDCDCB}</a:tableStyleId>
              </a:tblPr>
              <a:tblGrid>
                <a:gridCol w="1288473">
                  <a:extLst>
                    <a:ext uri="{9D8B030D-6E8A-4147-A177-3AD203B41FA5}">
                      <a16:colId xmlns:a16="http://schemas.microsoft.com/office/drawing/2014/main" val="3861733910"/>
                    </a:ext>
                  </a:extLst>
                </a:gridCol>
                <a:gridCol w="3186545">
                  <a:extLst>
                    <a:ext uri="{9D8B030D-6E8A-4147-A177-3AD203B41FA5}">
                      <a16:colId xmlns:a16="http://schemas.microsoft.com/office/drawing/2014/main" val="2749529995"/>
                    </a:ext>
                  </a:extLst>
                </a:gridCol>
                <a:gridCol w="4668982">
                  <a:extLst>
                    <a:ext uri="{9D8B030D-6E8A-4147-A177-3AD203B41FA5}">
                      <a16:colId xmlns:a16="http://schemas.microsoft.com/office/drawing/2014/main" val="1323909094"/>
                    </a:ext>
                  </a:extLst>
                </a:gridCol>
              </a:tblGrid>
              <a:tr h="370840">
                <a:tc>
                  <a:txBody>
                    <a:bodyPr/>
                    <a:lstStyle/>
                    <a:p>
                      <a:pPr algn="ctr"/>
                      <a:r>
                        <a:rPr lang="es-CO" dirty="0" err="1"/>
                        <a:t>Nº</a:t>
                      </a:r>
                      <a:endParaRPr lang="es-C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PARTICIPANTES MIEMBROS DE LA BANCADA 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TEMA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444194"/>
                  </a:ext>
                </a:extLst>
              </a:tr>
              <a:tr h="370840">
                <a:tc>
                  <a:txBody>
                    <a:bodyPr/>
                    <a:lstStyle/>
                    <a:p>
                      <a:pPr algn="ctr"/>
                      <a:r>
                        <a:rPr lang="es-CO" sz="1400" dirty="0"/>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Presentada por el concejal RODRIGO REYES PEREIRA</a:t>
                      </a:r>
                    </a:p>
                    <a:p>
                      <a:pPr algn="ctr"/>
                      <a:r>
                        <a:rPr lang="es-CO" sz="1400" b="1" kern="1200" dirty="0">
                          <a:solidFill>
                            <a:schemeClr val="tx1"/>
                          </a:solidFill>
                          <a:effectLst/>
                          <a:latin typeface="+mn-lt"/>
                          <a:ea typeface="+mn-ea"/>
                          <a:cs typeface="+mn-cs"/>
                        </a:rPr>
                        <a:t>Adicionada por CAROLINA LOZANO BENITOREVOLLO</a:t>
                      </a:r>
                      <a:r>
                        <a:rPr lang="es-CO" sz="1400" dirty="0">
                          <a:effectLst/>
                        </a:rPr>
                        <a:t> Y OTROS</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Control </a:t>
                      </a:r>
                      <a:r>
                        <a:rPr lang="es-CO" sz="1200" b="1" kern="1200" dirty="0" err="1">
                          <a:solidFill>
                            <a:schemeClr val="tx1"/>
                          </a:solidFill>
                          <a:effectLst/>
                          <a:latin typeface="+mn-lt"/>
                          <a:ea typeface="+mn-ea"/>
                          <a:cs typeface="+mn-cs"/>
                        </a:rPr>
                        <a:t>Politico</a:t>
                      </a:r>
                      <a:r>
                        <a:rPr lang="es-CO" sz="1200" b="1" kern="1200" dirty="0">
                          <a:solidFill>
                            <a:schemeClr val="tx1"/>
                          </a:solidFill>
                          <a:effectLst/>
                          <a:latin typeface="+mn-lt"/>
                          <a:ea typeface="+mn-ea"/>
                          <a:cs typeface="+mn-cs"/>
                        </a:rPr>
                        <a:t>: Secretario del Interior, Director de Espacio Público, Comandante de Bomberos, Secretario General, Directora de Talento Humano, Director de Apoyo Logístico e invitar a la Sociedad de Mejoras Públicas, propietarios del Club de Pesca.</a:t>
                      </a:r>
                      <a:endParaRPr lang="es-CO" sz="12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6420"/>
                  </a:ext>
                </a:extLst>
              </a:tr>
              <a:tr h="370840">
                <a:tc>
                  <a:txBody>
                    <a:bodyPr/>
                    <a:lstStyle/>
                    <a:p>
                      <a:pPr algn="ctr"/>
                      <a:r>
                        <a:rPr lang="es-CO" sz="1400" dirty="0"/>
                        <a:t>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200" kern="1200" dirty="0">
                          <a:solidFill>
                            <a:schemeClr val="tx1"/>
                          </a:solidFill>
                          <a:effectLst/>
                          <a:latin typeface="+mn-lt"/>
                          <a:ea typeface="+mn-ea"/>
                          <a:cs typeface="+mn-cs"/>
                        </a:rPr>
                        <a:t>Solicitud a: Gerente de Transcaribe, Secretario de Infraestructura y al Secretario de Planeación, de </a:t>
                      </a:r>
                      <a:r>
                        <a:rPr lang="es-CO" sz="1200" kern="1200" dirty="0">
                          <a:solidFill>
                            <a:schemeClr val="tx1"/>
                          </a:solidFill>
                          <a:effectLst/>
                          <a:latin typeface="+mn-lt"/>
                          <a:ea typeface="+mn-ea"/>
                          <a:cs typeface="+mn-cs"/>
                        </a:rPr>
                        <a:t>AMPLIACION de la exposición de motivos del proyecto de Acuerdo en cuanto al presente asunto, toda vez que en lo expuesto, la administración distrital requiere fortalecer el rubro FORTALECIMIENTO OPERACIONAL DEL SISTEMA INTEGRADO DE TRANSPORTE MASIVO DE CARTAGENA DE INDIAS TRANSCARIBE CARTAGENA DE INDIAS. Y explique </a:t>
                      </a:r>
                      <a:r>
                        <a:rPr lang="es-CO" sz="1200" dirty="0">
                          <a:effectLst/>
                        </a:rPr>
                        <a:t> </a:t>
                      </a:r>
                      <a:r>
                        <a:rPr lang="es-CO" sz="1200" kern="1200" dirty="0">
                          <a:solidFill>
                            <a:schemeClr val="tx1"/>
                          </a:solidFill>
                          <a:effectLst/>
                          <a:latin typeface="+mn-lt"/>
                          <a:ea typeface="+mn-ea"/>
                          <a:cs typeface="+mn-cs"/>
                        </a:rPr>
                        <a:t>precisara el objetivo específico para la ejecución de los recursos en el rubro CONSTRUCCIÓN DEL PARQUE DISTRITAL CIENAGA DE LA VIRGEN aportando los estudios que determinan la priorización de su ejecución por encima de otras obras consideradas más preponderantes para la </a:t>
                      </a:r>
                      <a:r>
                        <a:rPr lang="es-CO" sz="1200" kern="1200" dirty="0" err="1">
                          <a:solidFill>
                            <a:schemeClr val="tx1"/>
                          </a:solidFill>
                          <a:effectLst/>
                          <a:latin typeface="+mn-lt"/>
                          <a:ea typeface="+mn-ea"/>
                          <a:cs typeface="+mn-cs"/>
                        </a:rPr>
                        <a:t>ciuda</a:t>
                      </a:r>
                      <a:r>
                        <a:rPr lang="es-CO" sz="1200" kern="1200" dirty="0">
                          <a:solidFill>
                            <a:schemeClr val="tx1"/>
                          </a:solidFill>
                          <a:effectLst/>
                          <a:latin typeface="+mn-lt"/>
                          <a:ea typeface="+mn-ea"/>
                          <a:cs typeface="+mn-cs"/>
                        </a:rPr>
                        <a:t>.</a:t>
                      </a:r>
                      <a:r>
                        <a:rPr lang="es-CO" sz="1200" dirty="0">
                          <a:effectLst/>
                        </a:rPr>
                        <a:t> </a:t>
                      </a:r>
                      <a:endParaRPr lang="es-CO" sz="12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060347"/>
                  </a:ext>
                </a:extLst>
              </a:tr>
              <a:tr h="370840">
                <a:tc>
                  <a:txBody>
                    <a:bodyPr/>
                    <a:lstStyle/>
                    <a:p>
                      <a:pPr algn="ctr"/>
                      <a:r>
                        <a:rPr lang="es-CO" sz="1400" dirty="0"/>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200" kern="1200" dirty="0">
                          <a:solidFill>
                            <a:schemeClr val="tx1"/>
                          </a:solidFill>
                          <a:effectLst/>
                          <a:latin typeface="+mn-lt"/>
                          <a:ea typeface="+mn-ea"/>
                          <a:cs typeface="+mn-cs"/>
                        </a:rPr>
                        <a:t>Solicitud a Secretaria del interior – inspectores de policía, Secretaria de Planeación, Secretaria de Hacienda, Secretaria General, Dirección Administrativa de apoyo logístico y Oficina de instrumentos públicos</a:t>
                      </a:r>
                      <a:r>
                        <a:rPr lang="es-CO" sz="1200" kern="1200" dirty="0">
                          <a:solidFill>
                            <a:schemeClr val="tx1"/>
                          </a:solidFill>
                          <a:effectLst/>
                          <a:latin typeface="+mn-lt"/>
                          <a:ea typeface="+mn-ea"/>
                          <a:cs typeface="+mn-cs"/>
                        </a:rPr>
                        <a:t>, pidiendo ampliación de la información relacionada con el </a:t>
                      </a:r>
                      <a:r>
                        <a:rPr lang="es-ES" sz="1200" kern="1200" dirty="0">
                          <a:solidFill>
                            <a:schemeClr val="tx1"/>
                          </a:solidFill>
                          <a:effectLst/>
                          <a:latin typeface="+mn-lt"/>
                          <a:ea typeface="+mn-ea"/>
                          <a:cs typeface="+mn-cs"/>
                        </a:rPr>
                        <a:t>proyecto de acuerdo No 182 de titulación colectiva de un polígono en Tierra Bomba.</a:t>
                      </a: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508858"/>
                  </a:ext>
                </a:extLst>
              </a:tr>
              <a:tr h="370840">
                <a:tc>
                  <a:txBody>
                    <a:bodyPr/>
                    <a:lstStyle/>
                    <a:p>
                      <a:pPr algn="ctr"/>
                      <a:r>
                        <a:rPr lang="es-CO" sz="1400" dirty="0"/>
                        <a:t>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dirty="0">
                          <a:effectLst/>
                        </a:rPr>
                        <a:t>La Bancada del Partido ASI y otros</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INICIO DE MOCIÓN DE CENSURA</a:t>
                      </a:r>
                      <a:endParaRPr lang="es-CO" sz="1200" kern="1200" dirty="0">
                        <a:solidFill>
                          <a:schemeClr val="tx1"/>
                        </a:solidFill>
                        <a:effectLst/>
                        <a:latin typeface="+mn-lt"/>
                        <a:ea typeface="+mn-ea"/>
                        <a:cs typeface="+mn-cs"/>
                      </a:endParaRPr>
                    </a:p>
                    <a:p>
                      <a:pPr algn="ctr"/>
                      <a:r>
                        <a:rPr lang="es-ES" sz="1200" b="1" kern="1200" dirty="0">
                          <a:solidFill>
                            <a:schemeClr val="tx1"/>
                          </a:solidFill>
                          <a:effectLst/>
                          <a:latin typeface="+mn-lt"/>
                          <a:ea typeface="+mn-ea"/>
                          <a:cs typeface="+mn-cs"/>
                        </a:rPr>
                        <a:t>MOCIÓN DE CENSURA SECRETARÍA DEL INTERIOR </a:t>
                      </a:r>
                      <a:endParaRPr lang="es-CO" sz="1200" kern="1200" dirty="0">
                        <a:solidFill>
                          <a:schemeClr val="tx1"/>
                        </a:solidFill>
                        <a:effectLst/>
                        <a:latin typeface="+mn-lt"/>
                        <a:ea typeface="+mn-ea"/>
                        <a:cs typeface="+mn-cs"/>
                      </a:endParaRPr>
                    </a:p>
                    <a:p>
                      <a:pPr algn="ctr"/>
                      <a:r>
                        <a:rPr lang="es-ES" sz="1200" b="1" kern="1200" dirty="0">
                          <a:solidFill>
                            <a:schemeClr val="tx1"/>
                          </a:solidFill>
                          <a:effectLst/>
                          <a:latin typeface="+mn-lt"/>
                          <a:ea typeface="+mn-ea"/>
                          <a:cs typeface="+mn-cs"/>
                        </a:rPr>
                        <a:t>ANA MARIA GONZALEZ FORERO</a:t>
                      </a:r>
                      <a:endParaRPr lang="es-CO" sz="12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263551"/>
                  </a:ext>
                </a:extLst>
              </a:tr>
              <a:tr h="370840">
                <a:tc>
                  <a:txBody>
                    <a:bodyPr/>
                    <a:lstStyle/>
                    <a:p>
                      <a:pPr algn="ctr"/>
                      <a:r>
                        <a:rPr lang="es-CO" sz="1400" dirty="0"/>
                        <a:t>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s-CO" sz="1400" b="1" kern="1200" dirty="0">
                          <a:solidFill>
                            <a:schemeClr val="tx1"/>
                          </a:solidFill>
                          <a:effectLst/>
                          <a:latin typeface="+mn-lt"/>
                          <a:ea typeface="+mn-ea"/>
                          <a:cs typeface="+mn-cs"/>
                        </a:rPr>
                        <a:t>CAROLINA LOZANO BENITOREVOLLO, </a:t>
                      </a:r>
                      <a:r>
                        <a:rPr lang="es-CO" sz="1400" dirty="0"/>
                        <a:t> </a:t>
                      </a:r>
                      <a:r>
                        <a:rPr lang="es-CO" sz="1400" b="1" dirty="0"/>
                        <a:t>LILIANA SUAREZ BETANCOURT y los demás miembros de la comisión de presupuesto.</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kern="1200" dirty="0">
                          <a:solidFill>
                            <a:schemeClr val="tx1"/>
                          </a:solidFill>
                          <a:effectLst/>
                          <a:latin typeface="+mn-lt"/>
                          <a:ea typeface="+mn-ea"/>
                          <a:cs typeface="+mn-cs"/>
                        </a:rPr>
                        <a:t>Control </a:t>
                      </a:r>
                      <a:r>
                        <a:rPr lang="es-CO" sz="1200" kern="1200" dirty="0" err="1">
                          <a:solidFill>
                            <a:schemeClr val="tx1"/>
                          </a:solidFill>
                          <a:effectLst/>
                          <a:latin typeface="+mn-lt"/>
                          <a:ea typeface="+mn-ea"/>
                          <a:cs typeface="+mn-cs"/>
                        </a:rPr>
                        <a:t>Politico</a:t>
                      </a:r>
                      <a:r>
                        <a:rPr lang="es-CO" sz="1200" kern="1200" dirty="0">
                          <a:solidFill>
                            <a:schemeClr val="tx1"/>
                          </a:solidFill>
                          <a:effectLst/>
                          <a:latin typeface="+mn-lt"/>
                          <a:ea typeface="+mn-ea"/>
                          <a:cs typeface="+mn-cs"/>
                        </a:rPr>
                        <a:t>, a: Directora Administrativa de Talento Humano, a la Secretaria de Hacienda Distrital, a la Secretaria del Interior y Convivencia Ciudadana, sobre el proyecto de acuerdo para fortalecer las comisarias de familia y la ampliación de información financiera. </a:t>
                      </a: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138451"/>
                  </a:ext>
                </a:extLst>
              </a:tr>
            </a:tbl>
          </a:graphicData>
        </a:graphic>
      </p:graphicFrame>
    </p:spTree>
    <p:extLst>
      <p:ext uri="{BB962C8B-B14F-4D97-AF65-F5344CB8AC3E}">
        <p14:creationId xmlns:p14="http://schemas.microsoft.com/office/powerpoint/2010/main" val="345508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7" name="Tabla 7">
            <a:extLst>
              <a:ext uri="{FF2B5EF4-FFF2-40B4-BE49-F238E27FC236}">
                <a16:creationId xmlns:a16="http://schemas.microsoft.com/office/drawing/2014/main" id="{ED8A7A4A-87A6-29B8-1CA6-B2A2F3A5B90F}"/>
              </a:ext>
            </a:extLst>
          </p:cNvPr>
          <p:cNvGraphicFramePr>
            <a:graphicFrameLocks noGrp="1"/>
          </p:cNvGraphicFramePr>
          <p:nvPr>
            <p:extLst>
              <p:ext uri="{D42A27DB-BD31-4B8C-83A1-F6EECF244321}">
                <p14:modId xmlns:p14="http://schemas.microsoft.com/office/powerpoint/2010/main" val="3835009065"/>
              </p:ext>
            </p:extLst>
          </p:nvPr>
        </p:nvGraphicFramePr>
        <p:xfrm>
          <a:off x="2286000" y="1159084"/>
          <a:ext cx="9144000" cy="6217920"/>
        </p:xfrm>
        <a:graphic>
          <a:graphicData uri="http://schemas.openxmlformats.org/drawingml/2006/table">
            <a:tbl>
              <a:tblPr firstRow="1" bandRow="1">
                <a:tableStyleId>{17292A2E-F333-43FB-9621-5CBBE7FDCDCB}</a:tableStyleId>
              </a:tblPr>
              <a:tblGrid>
                <a:gridCol w="1288473">
                  <a:extLst>
                    <a:ext uri="{9D8B030D-6E8A-4147-A177-3AD203B41FA5}">
                      <a16:colId xmlns:a16="http://schemas.microsoft.com/office/drawing/2014/main" val="3861733910"/>
                    </a:ext>
                  </a:extLst>
                </a:gridCol>
                <a:gridCol w="3186545">
                  <a:extLst>
                    <a:ext uri="{9D8B030D-6E8A-4147-A177-3AD203B41FA5}">
                      <a16:colId xmlns:a16="http://schemas.microsoft.com/office/drawing/2014/main" val="2749529995"/>
                    </a:ext>
                  </a:extLst>
                </a:gridCol>
                <a:gridCol w="4668982">
                  <a:extLst>
                    <a:ext uri="{9D8B030D-6E8A-4147-A177-3AD203B41FA5}">
                      <a16:colId xmlns:a16="http://schemas.microsoft.com/office/drawing/2014/main" val="1323909094"/>
                    </a:ext>
                  </a:extLst>
                </a:gridCol>
              </a:tblGrid>
              <a:tr h="370840">
                <a:tc>
                  <a:txBody>
                    <a:bodyPr/>
                    <a:lstStyle/>
                    <a:p>
                      <a:pPr algn="ctr"/>
                      <a:r>
                        <a:rPr lang="es-CO" dirty="0" err="1"/>
                        <a:t>Nº</a:t>
                      </a:r>
                      <a:endParaRPr lang="es-C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PARTICIPANTES MIEMBROS DE LA BANCADA 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TEMA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444194"/>
                  </a:ext>
                </a:extLst>
              </a:tr>
              <a:tr h="370840">
                <a:tc>
                  <a:txBody>
                    <a:bodyPr/>
                    <a:lstStyle/>
                    <a:p>
                      <a:pPr algn="ctr"/>
                      <a:r>
                        <a:rPr lang="es-CO" sz="1400" dirty="0"/>
                        <a:t>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CAROLINA LOZANO BENITOREVOLLO</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Secretaría del Interior, Alcalde Local 1, Comisarías de Familias e invitar al ICBF y a la Policía Nacional para que nos rindan un informe sobre el tema de Mendicidad Infantil y Trabajo Infantil en el Centro de la ciudad.</a:t>
                      </a:r>
                      <a:r>
                        <a:rPr lang="es-CO" sz="1200" b="1" dirty="0">
                          <a:effectLst/>
                        </a:rPr>
                        <a:t> </a:t>
                      </a:r>
                      <a:endParaRPr lang="es-CO" sz="1200" b="1"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6420"/>
                  </a:ext>
                </a:extLst>
              </a:tr>
              <a:tr h="370840">
                <a:tc>
                  <a:txBody>
                    <a:bodyPr/>
                    <a:lstStyle/>
                    <a:p>
                      <a:pPr algn="ctr"/>
                      <a:r>
                        <a:rPr lang="es-CO" sz="1400" dirty="0"/>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dirty="0"/>
                        <a:t>LA BANCADA DEL PARTIDO ASI Y OTRAS.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Solicitud de información a la  senadora Angélica Lozano de las pruebas de sus aseveraciones, denunciando con nombres propios a los concejales de Cartagena que, según sus afirmaciones tienen vínculos trata de personas.</a:t>
                      </a:r>
                      <a:r>
                        <a:rPr lang="es-CO" sz="1200" b="1" dirty="0">
                          <a:effectLst/>
                        </a:rPr>
                        <a:t> </a:t>
                      </a:r>
                      <a:endParaRPr lang="es-CO" sz="1200" b="1"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060347"/>
                  </a:ext>
                </a:extLst>
              </a:tr>
              <a:tr h="370840">
                <a:tc>
                  <a:txBody>
                    <a:bodyPr/>
                    <a:lstStyle/>
                    <a:p>
                      <a:pPr algn="ctr"/>
                      <a:r>
                        <a:rPr lang="es-CO" sz="1400" dirty="0"/>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kern="1200" dirty="0">
                          <a:solidFill>
                            <a:schemeClr val="tx1"/>
                          </a:solidFill>
                          <a:effectLst/>
                          <a:latin typeface="+mn-lt"/>
                          <a:ea typeface="+mn-ea"/>
                          <a:cs typeface="+mn-cs"/>
                        </a:rPr>
                        <a:t>TODAS LAS BANCADAS</a:t>
                      </a:r>
                      <a:r>
                        <a:rPr lang="es-CO" sz="1400" dirty="0">
                          <a:effectLst/>
                        </a:rPr>
                        <a:t> </a:t>
                      </a:r>
                      <a:endParaRPr lang="es-CO"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Control Político a: Secretaría General, Secretaría del Interior, Secretaría de Hacienda, Oficina de Servicios Públicos Domiciliarios y la Oficina Jurídica del Distrito e invitar a los Congresistas del Departamento de Bolívar a la ANI, al Ministerio de Transporte, al Ministerio del Interior, Personería Distrital, Alcalde Local 2, para tratar la inconformidad de los cartageneros y en especial los ciudadanos de los corregimientos de la zona norte, relacionado con la ubicación del peaje de </a:t>
                      </a:r>
                      <a:r>
                        <a:rPr lang="es-CO" sz="1200" b="1" kern="1200" dirty="0" err="1">
                          <a:solidFill>
                            <a:schemeClr val="tx1"/>
                          </a:solidFill>
                          <a:effectLst/>
                          <a:latin typeface="+mn-lt"/>
                          <a:ea typeface="+mn-ea"/>
                          <a:cs typeface="+mn-cs"/>
                        </a:rPr>
                        <a:t>Marahuaco</a:t>
                      </a:r>
                      <a:r>
                        <a:rPr lang="es-CO" sz="1200" b="1" kern="1200" dirty="0">
                          <a:solidFill>
                            <a:schemeClr val="tx1"/>
                          </a:solidFill>
                          <a:effectLst/>
                          <a:latin typeface="+mn-lt"/>
                          <a:ea typeface="+mn-ea"/>
                          <a:cs typeface="+mn-cs"/>
                        </a:rPr>
                        <a:t>.</a:t>
                      </a:r>
                      <a:r>
                        <a:rPr lang="es-CO" sz="1200" b="1" dirty="0">
                          <a:effectLst/>
                        </a:rPr>
                        <a:t> </a:t>
                      </a:r>
                      <a:endParaRPr lang="es-CO"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508858"/>
                  </a:ext>
                </a:extLst>
              </a:tr>
              <a:tr h="370840">
                <a:tc>
                  <a:txBody>
                    <a:bodyPr/>
                    <a:lstStyle/>
                    <a:p>
                      <a:pPr algn="ctr"/>
                      <a:r>
                        <a:rPr lang="es-CO" sz="1400" dirty="0"/>
                        <a:t>041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400" b="1" dirty="0"/>
                        <a:t>TODAS LAS BANCADAS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Control Político a: Secretaría General del Distrito, Secretaría de Hacienda, a la Secretaría de Educación, Secretaría de Infraestructura, a la Oficina de Servicios Públicas, Aguas de Cartagena y a la Empresa Surtigas, con la finalidad de que rindan un informe detallado, sobre la cobertura de acueducto, alcantarillado y gas. A los corregimientos de la Zona Norte, así como un informe de cobertura del alumbrado público, e invitar a la Gobernación para que nos de un informe sobre el estudio del diseño del acueducto y la comunidad para que participe.</a:t>
                      </a:r>
                      <a:r>
                        <a:rPr lang="es-CO" sz="1200" b="1" dirty="0">
                          <a:effectLst/>
                        </a:rPr>
                        <a:t> </a:t>
                      </a:r>
                      <a:endParaRPr lang="es-CO"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263551"/>
                  </a:ext>
                </a:extLst>
              </a:tr>
              <a:tr h="370840">
                <a:tc>
                  <a:txBody>
                    <a:bodyPr/>
                    <a:lstStyle/>
                    <a:p>
                      <a:pPr algn="ctr"/>
                      <a:r>
                        <a:rPr lang="es-CO" sz="1400" dirty="0"/>
                        <a:t>043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LILIANA SUAREZ BETANCOURT Y LAUREANO CURI ZAPATA</a:t>
                      </a:r>
                      <a:r>
                        <a:rPr lang="es-CO" sz="1200" dirty="0">
                          <a:effectLst/>
                        </a:rPr>
                        <a:t> </a:t>
                      </a:r>
                      <a:endParaRPr lang="es-CO"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1" kern="1200" dirty="0">
                          <a:solidFill>
                            <a:schemeClr val="tx1"/>
                          </a:solidFill>
                          <a:effectLst/>
                          <a:latin typeface="+mn-lt"/>
                          <a:ea typeface="+mn-ea"/>
                          <a:cs typeface="+mn-cs"/>
                        </a:rPr>
                        <a:t>SOLICITUD DE INFORMACIÓN</a:t>
                      </a:r>
                      <a:endParaRPr lang="es-CO" sz="1200" kern="1200" dirty="0">
                        <a:solidFill>
                          <a:schemeClr val="tx1"/>
                        </a:solidFill>
                        <a:effectLst/>
                        <a:latin typeface="+mn-lt"/>
                        <a:ea typeface="+mn-ea"/>
                        <a:cs typeface="+mn-cs"/>
                      </a:endParaRPr>
                    </a:p>
                    <a:p>
                      <a:pPr algn="ctr"/>
                      <a:r>
                        <a:rPr lang="es-CO" sz="1200" b="1" kern="1200" dirty="0">
                          <a:solidFill>
                            <a:schemeClr val="tx1"/>
                          </a:solidFill>
                          <a:effectLst/>
                          <a:latin typeface="+mn-lt"/>
                          <a:ea typeface="+mn-ea"/>
                          <a:cs typeface="+mn-cs"/>
                        </a:rPr>
                        <a:t>TEMA REINCORPORACIONES</a:t>
                      </a:r>
                      <a:endParaRPr lang="es-CO" sz="12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138451"/>
                  </a:ext>
                </a:extLst>
              </a:tr>
            </a:tbl>
          </a:graphicData>
        </a:graphic>
      </p:graphicFrame>
    </p:spTree>
    <p:extLst>
      <p:ext uri="{BB962C8B-B14F-4D97-AF65-F5344CB8AC3E}">
        <p14:creationId xmlns:p14="http://schemas.microsoft.com/office/powerpoint/2010/main" val="326825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sp>
        <p:nvSpPr>
          <p:cNvPr id="3" name="CuadroTexto 2">
            <a:extLst>
              <a:ext uri="{FF2B5EF4-FFF2-40B4-BE49-F238E27FC236}">
                <a16:creationId xmlns:a16="http://schemas.microsoft.com/office/drawing/2014/main" id="{CEE4894E-FB32-EC95-DEAA-DC722882EC2C}"/>
              </a:ext>
            </a:extLst>
          </p:cNvPr>
          <p:cNvSpPr txBox="1"/>
          <p:nvPr/>
        </p:nvSpPr>
        <p:spPr>
          <a:xfrm>
            <a:off x="3022600" y="2997200"/>
            <a:ext cx="7759700" cy="1446550"/>
          </a:xfrm>
          <a:prstGeom prst="rect">
            <a:avLst/>
          </a:prstGeom>
          <a:noFill/>
        </p:spPr>
        <p:txBody>
          <a:bodyPr wrap="square" rtlCol="0">
            <a:spAutoFit/>
          </a:bodyPr>
          <a:lstStyle/>
          <a:p>
            <a:pPr algn="ctr"/>
            <a:r>
              <a:rPr lang="es-CO" sz="8800" b="1" dirty="0">
                <a:solidFill>
                  <a:srgbClr val="FFC000"/>
                </a:solidFill>
              </a:rPr>
              <a:t>GRACIAS</a:t>
            </a:r>
          </a:p>
        </p:txBody>
      </p:sp>
    </p:spTree>
    <p:extLst>
      <p:ext uri="{BB962C8B-B14F-4D97-AF65-F5344CB8AC3E}">
        <p14:creationId xmlns:p14="http://schemas.microsoft.com/office/powerpoint/2010/main" val="11602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3" name="Marcador de contenido 4">
            <a:extLst>
              <a:ext uri="{FF2B5EF4-FFF2-40B4-BE49-F238E27FC236}">
                <a16:creationId xmlns:a16="http://schemas.microsoft.com/office/drawing/2014/main" id="{F7B224D0-96B0-E873-8603-DD2520CAF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423" y="2510927"/>
            <a:ext cx="6827413" cy="4351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a:extLst>
              <a:ext uri="{FF2B5EF4-FFF2-40B4-BE49-F238E27FC236}">
                <a16:creationId xmlns:a16="http://schemas.microsoft.com/office/drawing/2014/main" id="{4D86DD52-B004-5719-6653-C3D42C79D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spTree>
    <p:extLst>
      <p:ext uri="{BB962C8B-B14F-4D97-AF65-F5344CB8AC3E}">
        <p14:creationId xmlns:p14="http://schemas.microsoft.com/office/powerpoint/2010/main" val="35892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14" y="0"/>
            <a:ext cx="13712571"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3"/>
          <a:stretch/>
        </p:blipFill>
        <p:spPr>
          <a:xfrm>
            <a:off x="20" y="1709"/>
            <a:ext cx="13715980" cy="9142291"/>
          </a:xfrm>
          <a:prstGeom prst="rect">
            <a:avLst/>
          </a:prstGeom>
        </p:spPr>
      </p:pic>
      <p:sp>
        <p:nvSpPr>
          <p:cNvPr id="6" name="CuadroTexto 5">
            <a:extLst>
              <a:ext uri="{FF2B5EF4-FFF2-40B4-BE49-F238E27FC236}">
                <a16:creationId xmlns:a16="http://schemas.microsoft.com/office/drawing/2014/main" id="{B8813822-EAEC-99DD-75C2-028231ABC7D7}"/>
              </a:ext>
            </a:extLst>
          </p:cNvPr>
          <p:cNvSpPr txBox="1"/>
          <p:nvPr/>
        </p:nvSpPr>
        <p:spPr>
          <a:xfrm>
            <a:off x="1530926" y="1095320"/>
            <a:ext cx="10654146" cy="5041380"/>
          </a:xfrm>
          <a:prstGeom prst="rect">
            <a:avLst/>
          </a:prstGeom>
          <a:noFill/>
        </p:spPr>
        <p:txBody>
          <a:bodyPr wrap="square" rtlCol="0">
            <a:spAutoFit/>
          </a:bodyPr>
          <a:lstStyle/>
          <a:p>
            <a:pPr algn="ctr"/>
            <a:endParaRPr lang="es-CO" dirty="0"/>
          </a:p>
          <a:p>
            <a:pPr algn="ctr"/>
            <a:endParaRPr lang="es-CO" sz="6000" dirty="0"/>
          </a:p>
          <a:p>
            <a:pPr algn="ctr"/>
            <a:r>
              <a:rPr lang="es-CO" sz="8000" b="1" dirty="0"/>
              <a:t>12</a:t>
            </a:r>
          </a:p>
          <a:p>
            <a:pPr algn="ctr"/>
            <a:r>
              <a:rPr lang="es-CO" sz="8000" b="1" dirty="0"/>
              <a:t>PROYECTOS DE ACUERDO</a:t>
            </a:r>
          </a:p>
        </p:txBody>
      </p:sp>
      <p:pic>
        <p:nvPicPr>
          <p:cNvPr id="7" name="Imagen 6">
            <a:extLst>
              <a:ext uri="{FF2B5EF4-FFF2-40B4-BE49-F238E27FC236}">
                <a16:creationId xmlns:a16="http://schemas.microsoft.com/office/drawing/2014/main" id="{020D1236-CCDF-71CF-4AA9-E83D763D2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spTree>
    <p:extLst>
      <p:ext uri="{BB962C8B-B14F-4D97-AF65-F5344CB8AC3E}">
        <p14:creationId xmlns:p14="http://schemas.microsoft.com/office/powerpoint/2010/main" val="3700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pic>
        <p:nvPicPr>
          <p:cNvPr id="3" name="Imagen 2">
            <a:extLst>
              <a:ext uri="{FF2B5EF4-FFF2-40B4-BE49-F238E27FC236}">
                <a16:creationId xmlns:a16="http://schemas.microsoft.com/office/drawing/2014/main" id="{D961E15B-DEED-69EF-F1B5-40DA3D596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5" name="Tabla 4">
            <a:extLst>
              <a:ext uri="{FF2B5EF4-FFF2-40B4-BE49-F238E27FC236}">
                <a16:creationId xmlns:a16="http://schemas.microsoft.com/office/drawing/2014/main" id="{D7F8134B-81CB-10B8-07E2-FFFB52DB2C37}"/>
              </a:ext>
            </a:extLst>
          </p:cNvPr>
          <p:cNvGraphicFramePr>
            <a:graphicFrameLocks noGrp="1"/>
          </p:cNvGraphicFramePr>
          <p:nvPr>
            <p:extLst>
              <p:ext uri="{D42A27DB-BD31-4B8C-83A1-F6EECF244321}">
                <p14:modId xmlns:p14="http://schemas.microsoft.com/office/powerpoint/2010/main" val="372189278"/>
              </p:ext>
            </p:extLst>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graphicFrame>
        <p:nvGraphicFramePr>
          <p:cNvPr id="6" name="Tabla 5">
            <a:extLst>
              <a:ext uri="{FF2B5EF4-FFF2-40B4-BE49-F238E27FC236}">
                <a16:creationId xmlns:a16="http://schemas.microsoft.com/office/drawing/2014/main" id="{344EA432-8429-30D6-FF9D-BBEB01491D85}"/>
              </a:ext>
            </a:extLst>
          </p:cNvPr>
          <p:cNvGraphicFramePr>
            <a:graphicFrameLocks noGrp="1"/>
          </p:cNvGraphicFramePr>
          <p:nvPr>
            <p:extLst>
              <p:ext uri="{D42A27DB-BD31-4B8C-83A1-F6EECF244321}">
                <p14:modId xmlns:p14="http://schemas.microsoft.com/office/powerpoint/2010/main" val="2754060309"/>
              </p:ext>
            </p:extLst>
          </p:nvPr>
        </p:nvGraphicFramePr>
        <p:xfrm>
          <a:off x="1380443" y="2254253"/>
          <a:ext cx="10924420" cy="4368219"/>
        </p:xfrm>
        <a:graphic>
          <a:graphicData uri="http://schemas.openxmlformats.org/drawingml/2006/table">
            <a:tbl>
              <a:tblPr firstRow="1" firstCol="1" bandRow="1">
                <a:tableStyleId>{5C22544A-7EE6-4342-B048-85BDC9FD1C3A}</a:tableStyleId>
              </a:tblPr>
              <a:tblGrid>
                <a:gridCol w="774610">
                  <a:extLst>
                    <a:ext uri="{9D8B030D-6E8A-4147-A177-3AD203B41FA5}">
                      <a16:colId xmlns:a16="http://schemas.microsoft.com/office/drawing/2014/main" val="3375663994"/>
                    </a:ext>
                  </a:extLst>
                </a:gridCol>
                <a:gridCol w="2984983">
                  <a:extLst>
                    <a:ext uri="{9D8B030D-6E8A-4147-A177-3AD203B41FA5}">
                      <a16:colId xmlns:a16="http://schemas.microsoft.com/office/drawing/2014/main" val="2184323332"/>
                    </a:ext>
                  </a:extLst>
                </a:gridCol>
                <a:gridCol w="2105891">
                  <a:extLst>
                    <a:ext uri="{9D8B030D-6E8A-4147-A177-3AD203B41FA5}">
                      <a16:colId xmlns:a16="http://schemas.microsoft.com/office/drawing/2014/main" val="22671811"/>
                    </a:ext>
                  </a:extLst>
                </a:gridCol>
                <a:gridCol w="1787237">
                  <a:extLst>
                    <a:ext uri="{9D8B030D-6E8A-4147-A177-3AD203B41FA5}">
                      <a16:colId xmlns:a16="http://schemas.microsoft.com/office/drawing/2014/main" val="948000073"/>
                    </a:ext>
                  </a:extLst>
                </a:gridCol>
                <a:gridCol w="3271699">
                  <a:extLst>
                    <a:ext uri="{9D8B030D-6E8A-4147-A177-3AD203B41FA5}">
                      <a16:colId xmlns:a16="http://schemas.microsoft.com/office/drawing/2014/main" val="4020772157"/>
                    </a:ext>
                  </a:extLst>
                </a:gridCol>
              </a:tblGrid>
              <a:tr h="4368219">
                <a:tc>
                  <a:txBody>
                    <a:bodyPr/>
                    <a:lstStyle/>
                    <a:p>
                      <a:pPr algn="ctr">
                        <a:lnSpc>
                          <a:spcPct val="115000"/>
                        </a:lnSpc>
                        <a:spcAft>
                          <a:spcPts val="1000"/>
                        </a:spcAft>
                      </a:pPr>
                      <a:r>
                        <a:rPr lang="es-CO" sz="1400" dirty="0">
                          <a:solidFill>
                            <a:schemeClr val="tx1"/>
                          </a:solidFill>
                          <a:effectLst/>
                        </a:rPr>
                        <a:t>178</a:t>
                      </a:r>
                      <a:endParaRPr lang="es-CO"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400" dirty="0">
                          <a:solidFill>
                            <a:schemeClr val="tx1"/>
                          </a:solidFill>
                          <a:effectLst/>
                        </a:rPr>
                        <a:t> “Por medio del cual efectúa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 </a:t>
                      </a:r>
                      <a:endParaRPr lang="es-CO"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400" dirty="0">
                          <a:solidFill>
                            <a:schemeClr val="tx1"/>
                          </a:solidFill>
                          <a:effectLst/>
                        </a:rPr>
                        <a:t>El Ejecutivo</a:t>
                      </a:r>
                    </a:p>
                    <a:p>
                      <a:pPr algn="ctr">
                        <a:tabLst>
                          <a:tab pos="2806065" algn="ctr"/>
                          <a:tab pos="5612130" algn="r"/>
                        </a:tabLst>
                      </a:pPr>
                      <a:r>
                        <a:rPr lang="es-CO" sz="1400" dirty="0">
                          <a:solidFill>
                            <a:schemeClr val="tx1"/>
                          </a:solidFill>
                          <a:effectLst/>
                        </a:rPr>
                        <a:t> </a:t>
                      </a:r>
                    </a:p>
                    <a:p>
                      <a:pPr algn="ctr">
                        <a:tabLst>
                          <a:tab pos="2806065" algn="ctr"/>
                          <a:tab pos="5612130" algn="r"/>
                        </a:tabLst>
                      </a:pPr>
                      <a:r>
                        <a:rPr lang="es-CO" sz="1400" dirty="0">
                          <a:solidFill>
                            <a:schemeClr val="tx1"/>
                          </a:solidFill>
                          <a:effectLst/>
                        </a:rPr>
                        <a:t>23/01/23</a:t>
                      </a:r>
                    </a:p>
                    <a:p>
                      <a:pPr algn="ctr">
                        <a:tabLst>
                          <a:tab pos="2806065" algn="ctr"/>
                          <a:tab pos="5612130" algn="r"/>
                        </a:tabLst>
                      </a:pPr>
                      <a:r>
                        <a:rPr lang="es-CO" sz="1400" dirty="0">
                          <a:solidFill>
                            <a:schemeClr val="tx1"/>
                          </a:solidFill>
                          <a:effectLst/>
                        </a:rPr>
                        <a:t> </a:t>
                      </a:r>
                    </a:p>
                    <a:p>
                      <a:pPr algn="ctr">
                        <a:tabLst>
                          <a:tab pos="2806065" algn="ctr"/>
                          <a:tab pos="5612130" algn="r"/>
                        </a:tabLst>
                      </a:pPr>
                      <a:r>
                        <a:rPr lang="es-CO" sz="1400" dirty="0">
                          <a:solidFill>
                            <a:schemeClr val="tx1"/>
                          </a:solidFill>
                          <a:effectLst/>
                        </a:rPr>
                        <a:t>Plenaria</a:t>
                      </a:r>
                    </a:p>
                    <a:p>
                      <a:pPr algn="ctr">
                        <a:tabLst>
                          <a:tab pos="2806065" algn="ctr"/>
                          <a:tab pos="5612130" algn="r"/>
                        </a:tabLst>
                      </a:pPr>
                      <a:r>
                        <a:rPr lang="es-CO" sz="1400" dirty="0">
                          <a:solidFill>
                            <a:schemeClr val="tx1"/>
                          </a:solidFill>
                          <a:effectLst/>
                        </a:rPr>
                        <a:t> </a:t>
                      </a:r>
                    </a:p>
                    <a:p>
                      <a:pPr algn="ctr">
                        <a:tabLst>
                          <a:tab pos="2806065" algn="ctr"/>
                          <a:tab pos="5612130" algn="r"/>
                        </a:tabLst>
                      </a:pPr>
                      <a:r>
                        <a:rPr lang="es-CO" sz="1400" dirty="0">
                          <a:solidFill>
                            <a:schemeClr val="tx1"/>
                          </a:solidFill>
                          <a:effectLst/>
                        </a:rPr>
                        <a:t>24/01/23</a:t>
                      </a:r>
                      <a:endParaRPr lang="es-CO"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400" dirty="0">
                          <a:solidFill>
                            <a:schemeClr val="tx1"/>
                          </a:solidFill>
                          <a:effectLst/>
                        </a:rPr>
                        <a:t>COMISION 1RAY  2DA</a:t>
                      </a:r>
                    </a:p>
                    <a:p>
                      <a:pPr algn="ctr">
                        <a:lnSpc>
                          <a:spcPct val="115000"/>
                        </a:lnSpc>
                        <a:spcAft>
                          <a:spcPts val="1000"/>
                        </a:spcAft>
                      </a:pPr>
                      <a:r>
                        <a:rPr lang="es-CO" sz="1400" dirty="0">
                          <a:solidFill>
                            <a:schemeClr val="tx1"/>
                          </a:solidFill>
                          <a:effectLst/>
                        </a:rPr>
                        <a:t> </a:t>
                      </a:r>
                    </a:p>
                    <a:p>
                      <a:pPr algn="ctr">
                        <a:lnSpc>
                          <a:spcPct val="115000"/>
                        </a:lnSpc>
                        <a:spcAft>
                          <a:spcPts val="1000"/>
                        </a:spcAft>
                      </a:pPr>
                      <a:r>
                        <a:rPr lang="es-CO" sz="1400" dirty="0">
                          <a:solidFill>
                            <a:schemeClr val="tx1"/>
                          </a:solidFill>
                          <a:effectLst/>
                        </a:rPr>
                        <a:t>Liliana Suarez (c )</a:t>
                      </a:r>
                    </a:p>
                    <a:p>
                      <a:pPr algn="ctr">
                        <a:lnSpc>
                          <a:spcPct val="115000"/>
                        </a:lnSpc>
                        <a:spcAft>
                          <a:spcPts val="1000"/>
                        </a:spcAft>
                      </a:pPr>
                      <a:r>
                        <a:rPr lang="es-CO" sz="1400" dirty="0">
                          <a:solidFill>
                            <a:schemeClr val="tx1"/>
                          </a:solidFill>
                          <a:effectLst/>
                        </a:rPr>
                        <a:t>Sergio Mendoza</a:t>
                      </a:r>
                    </a:p>
                    <a:p>
                      <a:pPr algn="ctr">
                        <a:lnSpc>
                          <a:spcPct val="115000"/>
                        </a:lnSpc>
                        <a:spcAft>
                          <a:spcPts val="1000"/>
                        </a:spcAft>
                      </a:pPr>
                      <a:r>
                        <a:rPr lang="es-CO" sz="1400" dirty="0">
                          <a:solidFill>
                            <a:schemeClr val="tx1"/>
                          </a:solidFill>
                          <a:effectLst/>
                        </a:rPr>
                        <a:t>Rafael Meza</a:t>
                      </a:r>
                    </a:p>
                    <a:p>
                      <a:pPr algn="ctr">
                        <a:lnSpc>
                          <a:spcPct val="115000"/>
                        </a:lnSpc>
                        <a:spcAft>
                          <a:spcPts val="1000"/>
                        </a:spcAft>
                      </a:pPr>
                      <a:r>
                        <a:rPr lang="es-CO" sz="1400" dirty="0">
                          <a:solidFill>
                            <a:schemeClr val="tx1"/>
                          </a:solidFill>
                          <a:effectLst/>
                        </a:rPr>
                        <a:t> </a:t>
                      </a:r>
                    </a:p>
                    <a:p>
                      <a:pPr algn="ctr">
                        <a:lnSpc>
                          <a:spcPct val="115000"/>
                        </a:lnSpc>
                        <a:spcAft>
                          <a:spcPts val="100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400" dirty="0">
                          <a:solidFill>
                            <a:schemeClr val="tx1"/>
                          </a:solidFill>
                          <a:effectLst/>
                        </a:rPr>
                        <a:t>Aprobado en segundo debate, el 16 de febrero de 2023, convertido en acuerdo 117, “Por medio del cual efectúa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 </a:t>
                      </a:r>
                    </a:p>
                    <a:p>
                      <a:pPr algn="just">
                        <a:lnSpc>
                          <a:spcPct val="115000"/>
                        </a:lnSpc>
                        <a:spcAft>
                          <a:spcPts val="1000"/>
                        </a:spcAft>
                      </a:pPr>
                      <a:r>
                        <a:rPr lang="es-CO" sz="1400" dirty="0">
                          <a:solidFill>
                            <a:schemeClr val="tx1"/>
                          </a:solidFill>
                          <a:effectLst/>
                        </a:rPr>
                        <a:t>Sancionado por el alcalde el día 16 de febrero 2023</a:t>
                      </a:r>
                      <a:endParaRPr lang="es-CO"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71035649"/>
                  </a:ext>
                </a:extLst>
              </a:tr>
            </a:tbl>
          </a:graphicData>
        </a:graphic>
      </p:graphicFrame>
    </p:spTree>
    <p:extLst>
      <p:ext uri="{BB962C8B-B14F-4D97-AF65-F5344CB8AC3E}">
        <p14:creationId xmlns:p14="http://schemas.microsoft.com/office/powerpoint/2010/main" val="375465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graphicFrame>
        <p:nvGraphicFramePr>
          <p:cNvPr id="3" name="Tabla 2">
            <a:extLst>
              <a:ext uri="{FF2B5EF4-FFF2-40B4-BE49-F238E27FC236}">
                <a16:creationId xmlns:a16="http://schemas.microsoft.com/office/drawing/2014/main" id="{2AF78E04-1B20-C487-740A-27B1EB055DFA}"/>
              </a:ext>
            </a:extLst>
          </p:cNvPr>
          <p:cNvGraphicFramePr>
            <a:graphicFrameLocks noGrp="1"/>
          </p:cNvGraphicFramePr>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758" y="7219695"/>
            <a:ext cx="3026309" cy="2276317"/>
          </a:xfrm>
          <a:prstGeom prst="rect">
            <a:avLst/>
          </a:prstGeom>
        </p:spPr>
      </p:pic>
      <p:graphicFrame>
        <p:nvGraphicFramePr>
          <p:cNvPr id="6" name="Tabla 5">
            <a:extLst>
              <a:ext uri="{FF2B5EF4-FFF2-40B4-BE49-F238E27FC236}">
                <a16:creationId xmlns:a16="http://schemas.microsoft.com/office/drawing/2014/main" id="{5257A34C-4860-F7C9-2BA8-084B04EA5403}"/>
              </a:ext>
            </a:extLst>
          </p:cNvPr>
          <p:cNvGraphicFramePr>
            <a:graphicFrameLocks noGrp="1"/>
          </p:cNvGraphicFramePr>
          <p:nvPr>
            <p:extLst>
              <p:ext uri="{D42A27DB-BD31-4B8C-83A1-F6EECF244321}">
                <p14:modId xmlns:p14="http://schemas.microsoft.com/office/powerpoint/2010/main" val="3940216892"/>
              </p:ext>
            </p:extLst>
          </p:nvPr>
        </p:nvGraphicFramePr>
        <p:xfrm>
          <a:off x="1380443" y="2425078"/>
          <a:ext cx="7680430" cy="2511425"/>
        </p:xfrm>
        <a:graphic>
          <a:graphicData uri="http://schemas.openxmlformats.org/drawingml/2006/table">
            <a:tbl>
              <a:tblPr firstRow="1" firstCol="1" bandRow="1">
                <a:tableStyleId>{5C22544A-7EE6-4342-B048-85BDC9FD1C3A}</a:tableStyleId>
              </a:tblPr>
              <a:tblGrid>
                <a:gridCol w="718103">
                  <a:extLst>
                    <a:ext uri="{9D8B030D-6E8A-4147-A177-3AD203B41FA5}">
                      <a16:colId xmlns:a16="http://schemas.microsoft.com/office/drawing/2014/main" val="1974309428"/>
                    </a:ext>
                  </a:extLst>
                </a:gridCol>
                <a:gridCol w="3041490">
                  <a:extLst>
                    <a:ext uri="{9D8B030D-6E8A-4147-A177-3AD203B41FA5}">
                      <a16:colId xmlns:a16="http://schemas.microsoft.com/office/drawing/2014/main" val="1086394758"/>
                    </a:ext>
                  </a:extLst>
                </a:gridCol>
                <a:gridCol w="2147455">
                  <a:extLst>
                    <a:ext uri="{9D8B030D-6E8A-4147-A177-3AD203B41FA5}">
                      <a16:colId xmlns:a16="http://schemas.microsoft.com/office/drawing/2014/main" val="447350863"/>
                    </a:ext>
                  </a:extLst>
                </a:gridCol>
                <a:gridCol w="1773382">
                  <a:extLst>
                    <a:ext uri="{9D8B030D-6E8A-4147-A177-3AD203B41FA5}">
                      <a16:colId xmlns:a16="http://schemas.microsoft.com/office/drawing/2014/main" val="895100951"/>
                    </a:ext>
                  </a:extLst>
                </a:gridCol>
              </a:tblGrid>
              <a:tr h="472440">
                <a:tc>
                  <a:txBody>
                    <a:bodyPr/>
                    <a:lstStyle/>
                    <a:p>
                      <a:pPr algn="ctr">
                        <a:lnSpc>
                          <a:spcPct val="115000"/>
                        </a:lnSpc>
                        <a:spcAft>
                          <a:spcPts val="1000"/>
                        </a:spcAft>
                      </a:pPr>
                      <a:r>
                        <a:rPr lang="es-CO" sz="1200" dirty="0">
                          <a:solidFill>
                            <a:schemeClr val="tx1"/>
                          </a:solidFill>
                          <a:effectLst/>
                        </a:rPr>
                        <a:t>179</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dirty="0">
                          <a:solidFill>
                            <a:schemeClr val="tx1"/>
                          </a:solidFill>
                          <a:effectLst/>
                        </a:rPr>
                        <a:t>Por medio del cual se modifica el acuerdo 04 del 1ero de febrero del 2003, a través del cual se concede autorización a alcalde mayor de la ciudad de Cartagena de indias para crear una empresa que se encargue de desarrollar el sistemas integrado de servicios públicos, urbano y de transporte máximo multimodal, que tengo por objeto la gestión, organización, planificación del sistema de transporte colectivo, máximo y multimodal de pasajeros en el distrito de Cartagena y su área de influencia y para constituir un fondo cuenta.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El Ejecutivo</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24/01/23</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Plenaria</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25/01/23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dirty="0">
                          <a:solidFill>
                            <a:schemeClr val="tx1"/>
                          </a:solidFill>
                          <a:effectLst/>
                        </a:rPr>
                        <a:t>COMISION 1RAY  3RA</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rPr>
                        <a:t>Cesar Pion (c)</a:t>
                      </a:r>
                    </a:p>
                    <a:p>
                      <a:pPr algn="ctr">
                        <a:lnSpc>
                          <a:spcPct val="115000"/>
                        </a:lnSpc>
                        <a:spcAft>
                          <a:spcPts val="1000"/>
                        </a:spcAft>
                      </a:pPr>
                      <a:r>
                        <a:rPr lang="es-CO" sz="1200" dirty="0">
                          <a:solidFill>
                            <a:schemeClr val="tx1"/>
                          </a:solidFill>
                          <a:effectLst/>
                        </a:rPr>
                        <a:t>Carolina Lozano</a:t>
                      </a:r>
                    </a:p>
                    <a:p>
                      <a:pPr algn="ctr">
                        <a:lnSpc>
                          <a:spcPct val="115000"/>
                        </a:lnSpc>
                        <a:spcAft>
                          <a:spcPts val="1000"/>
                        </a:spcAft>
                      </a:pPr>
                      <a:r>
                        <a:rPr lang="es-CO" sz="1200" dirty="0">
                          <a:solidFill>
                            <a:schemeClr val="tx1"/>
                          </a:solidFill>
                          <a:effectLst/>
                        </a:rPr>
                        <a:t>Carlos Barrios</a:t>
                      </a:r>
                    </a:p>
                    <a:p>
                      <a:pPr algn="ctr">
                        <a:lnSpc>
                          <a:spcPct val="115000"/>
                        </a:lnSpc>
                        <a:spcAft>
                          <a:spcPts val="1000"/>
                        </a:spcAft>
                      </a:pPr>
                      <a:r>
                        <a:rPr lang="es-CO" sz="1200" dirty="0">
                          <a:solidFill>
                            <a:schemeClr val="tx1"/>
                          </a:solidFill>
                          <a:effectLst/>
                        </a:rPr>
                        <a:t>Wilson Toncel</a:t>
                      </a:r>
                    </a:p>
                    <a:p>
                      <a:pPr algn="ctr">
                        <a:lnSpc>
                          <a:spcPct val="115000"/>
                        </a:lnSpc>
                        <a:spcAft>
                          <a:spcPts val="1000"/>
                        </a:spcAf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85483320"/>
                  </a:ext>
                </a:extLst>
              </a:tr>
            </a:tbl>
          </a:graphicData>
        </a:graphic>
      </p:graphicFrame>
      <p:graphicFrame>
        <p:nvGraphicFramePr>
          <p:cNvPr id="8" name="Tabla 7">
            <a:extLst>
              <a:ext uri="{FF2B5EF4-FFF2-40B4-BE49-F238E27FC236}">
                <a16:creationId xmlns:a16="http://schemas.microsoft.com/office/drawing/2014/main" id="{96E8450F-7B28-1484-9E37-25A189D3F2A0}"/>
              </a:ext>
            </a:extLst>
          </p:cNvPr>
          <p:cNvGraphicFramePr>
            <a:graphicFrameLocks noGrp="1"/>
          </p:cNvGraphicFramePr>
          <p:nvPr>
            <p:extLst>
              <p:ext uri="{D42A27DB-BD31-4B8C-83A1-F6EECF244321}">
                <p14:modId xmlns:p14="http://schemas.microsoft.com/office/powerpoint/2010/main" val="2750468356"/>
              </p:ext>
            </p:extLst>
          </p:nvPr>
        </p:nvGraphicFramePr>
        <p:xfrm>
          <a:off x="9060873" y="2425078"/>
          <a:ext cx="3274684" cy="2511425"/>
        </p:xfrm>
        <a:graphic>
          <a:graphicData uri="http://schemas.openxmlformats.org/drawingml/2006/table">
            <a:tbl>
              <a:tblPr firstRow="1" firstCol="1" bandRow="1">
                <a:tableStyleId>{5C22544A-7EE6-4342-B048-85BDC9FD1C3A}</a:tableStyleId>
              </a:tblPr>
              <a:tblGrid>
                <a:gridCol w="3274684">
                  <a:extLst>
                    <a:ext uri="{9D8B030D-6E8A-4147-A177-3AD203B41FA5}">
                      <a16:colId xmlns:a16="http://schemas.microsoft.com/office/drawing/2014/main" val="1052236759"/>
                    </a:ext>
                  </a:extLst>
                </a:gridCol>
              </a:tblGrid>
              <a:tr h="2511425">
                <a:tc>
                  <a:txBody>
                    <a:bodyPr/>
                    <a:lstStyle/>
                    <a:p>
                      <a:pPr algn="ctr">
                        <a:lnSpc>
                          <a:spcPct val="115000"/>
                        </a:lnSpc>
                        <a:spcAft>
                          <a:spcPts val="1000"/>
                        </a:spcAft>
                      </a:pPr>
                      <a:r>
                        <a:rPr lang="es-CO" sz="1200" dirty="0">
                          <a:solidFill>
                            <a:schemeClr val="tx1"/>
                          </a:solidFill>
                          <a:effectLst/>
                        </a:rPr>
                        <a:t>RETIRADO </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rPr>
                        <a:t>POR LA ADMINISTRACION MEDIANTE OFICIO   AMC-OFI-0008199-2023 EL DIA 31 DE ENERO 2023</a:t>
                      </a:r>
                    </a:p>
                    <a:p>
                      <a:pPr algn="ctr">
                        <a:lnSpc>
                          <a:spcPct val="115000"/>
                        </a:lnSpc>
                        <a:spcAft>
                          <a:spcPts val="1000"/>
                        </a:spcAft>
                      </a:pPr>
                      <a:r>
                        <a:rPr lang="es-CO" sz="1000" dirty="0">
                          <a:effectLst/>
                        </a:rPr>
                        <a:t>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519692845"/>
                  </a:ext>
                </a:extLst>
              </a:tr>
            </a:tbl>
          </a:graphicData>
        </a:graphic>
      </p:graphicFrame>
      <p:graphicFrame>
        <p:nvGraphicFramePr>
          <p:cNvPr id="9" name="Tabla 8">
            <a:extLst>
              <a:ext uri="{FF2B5EF4-FFF2-40B4-BE49-F238E27FC236}">
                <a16:creationId xmlns:a16="http://schemas.microsoft.com/office/drawing/2014/main" id="{E0E742E2-640C-96D7-98A6-92E60B793D88}"/>
              </a:ext>
            </a:extLst>
          </p:cNvPr>
          <p:cNvGraphicFramePr>
            <a:graphicFrameLocks noGrp="1"/>
          </p:cNvGraphicFramePr>
          <p:nvPr>
            <p:extLst>
              <p:ext uri="{D42A27DB-BD31-4B8C-83A1-F6EECF244321}">
                <p14:modId xmlns:p14="http://schemas.microsoft.com/office/powerpoint/2010/main" val="851975203"/>
              </p:ext>
            </p:extLst>
          </p:nvPr>
        </p:nvGraphicFramePr>
        <p:xfrm>
          <a:off x="1380444" y="5065432"/>
          <a:ext cx="7680430" cy="2301113"/>
        </p:xfrm>
        <a:graphic>
          <a:graphicData uri="http://schemas.openxmlformats.org/drawingml/2006/table">
            <a:tbl>
              <a:tblPr firstRow="1" firstCol="1" bandRow="1">
                <a:tableStyleId>{5C22544A-7EE6-4342-B048-85BDC9FD1C3A}</a:tableStyleId>
              </a:tblPr>
              <a:tblGrid>
                <a:gridCol w="718103">
                  <a:extLst>
                    <a:ext uri="{9D8B030D-6E8A-4147-A177-3AD203B41FA5}">
                      <a16:colId xmlns:a16="http://schemas.microsoft.com/office/drawing/2014/main" val="1981852420"/>
                    </a:ext>
                  </a:extLst>
                </a:gridCol>
                <a:gridCol w="3020843">
                  <a:extLst>
                    <a:ext uri="{9D8B030D-6E8A-4147-A177-3AD203B41FA5}">
                      <a16:colId xmlns:a16="http://schemas.microsoft.com/office/drawing/2014/main" val="3113446474"/>
                    </a:ext>
                  </a:extLst>
                </a:gridCol>
                <a:gridCol w="2177065">
                  <a:extLst>
                    <a:ext uri="{9D8B030D-6E8A-4147-A177-3AD203B41FA5}">
                      <a16:colId xmlns:a16="http://schemas.microsoft.com/office/drawing/2014/main" val="698118616"/>
                    </a:ext>
                  </a:extLst>
                </a:gridCol>
                <a:gridCol w="1764419">
                  <a:extLst>
                    <a:ext uri="{9D8B030D-6E8A-4147-A177-3AD203B41FA5}">
                      <a16:colId xmlns:a16="http://schemas.microsoft.com/office/drawing/2014/main" val="3167705642"/>
                    </a:ext>
                  </a:extLst>
                </a:gridCol>
              </a:tblGrid>
              <a:tr h="1766740">
                <a:tc>
                  <a:txBody>
                    <a:bodyPr/>
                    <a:lstStyle/>
                    <a:p>
                      <a:pPr algn="ctr">
                        <a:lnSpc>
                          <a:spcPct val="115000"/>
                        </a:lnSpc>
                        <a:spcAft>
                          <a:spcPts val="1000"/>
                        </a:spcAft>
                      </a:pPr>
                      <a:r>
                        <a:rPr lang="es-CO" sz="1200">
                          <a:solidFill>
                            <a:schemeClr val="tx1"/>
                          </a:solidFill>
                          <a:effectLst/>
                        </a:rPr>
                        <a:t>181</a:t>
                      </a:r>
                      <a:endParaRPr lang="es-CO"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dirty="0">
                          <a:solidFill>
                            <a:schemeClr val="tx1"/>
                          </a:solidFill>
                          <a:effectLst/>
                        </a:rPr>
                        <a:t>“Por medio del cual efectúa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El Ejecutivo</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24/01/23</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Plenaria</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25/01/23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dirty="0">
                          <a:solidFill>
                            <a:schemeClr val="tx1"/>
                          </a:solidFill>
                          <a:effectLst/>
                        </a:rPr>
                        <a:t>COMISION 1RA Y 2DA</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rPr>
                        <a:t>Laureano </a:t>
                      </a:r>
                      <a:r>
                        <a:rPr lang="es-CO" sz="1200" dirty="0" err="1">
                          <a:solidFill>
                            <a:schemeClr val="tx1"/>
                          </a:solidFill>
                          <a:effectLst/>
                        </a:rPr>
                        <a:t>Curi</a:t>
                      </a:r>
                      <a:r>
                        <a:rPr lang="es-CO" sz="1200" dirty="0">
                          <a:solidFill>
                            <a:schemeClr val="tx1"/>
                          </a:solidFill>
                          <a:effectLst/>
                        </a:rPr>
                        <a:t> (c)</a:t>
                      </a:r>
                    </a:p>
                    <a:p>
                      <a:pPr algn="ctr">
                        <a:lnSpc>
                          <a:spcPct val="115000"/>
                        </a:lnSpc>
                        <a:spcAft>
                          <a:spcPts val="1000"/>
                        </a:spcAft>
                      </a:pPr>
                      <a:r>
                        <a:rPr lang="es-CO" sz="1200" dirty="0">
                          <a:solidFill>
                            <a:schemeClr val="tx1"/>
                          </a:solidFill>
                          <a:effectLst/>
                        </a:rPr>
                        <a:t>Javier Julio Bejarano</a:t>
                      </a:r>
                    </a:p>
                    <a:p>
                      <a:pPr algn="ctr">
                        <a:lnSpc>
                          <a:spcPct val="115000"/>
                        </a:lnSpc>
                        <a:spcAft>
                          <a:spcPts val="1000"/>
                        </a:spcAft>
                      </a:pPr>
                      <a:r>
                        <a:rPr lang="es-CO" sz="1200" dirty="0">
                          <a:solidFill>
                            <a:schemeClr val="tx1"/>
                          </a:solidFill>
                          <a:effectLst/>
                        </a:rPr>
                        <a:t>David Caballero</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80741161"/>
                  </a:ext>
                </a:extLst>
              </a:tr>
            </a:tbl>
          </a:graphicData>
        </a:graphic>
      </p:graphicFrame>
      <p:graphicFrame>
        <p:nvGraphicFramePr>
          <p:cNvPr id="17" name="Tabla 16">
            <a:extLst>
              <a:ext uri="{FF2B5EF4-FFF2-40B4-BE49-F238E27FC236}">
                <a16:creationId xmlns:a16="http://schemas.microsoft.com/office/drawing/2014/main" id="{489DCC4E-9455-8880-3108-CA27E9C11BAD}"/>
              </a:ext>
            </a:extLst>
          </p:cNvPr>
          <p:cNvGraphicFramePr>
            <a:graphicFrameLocks noGrp="1"/>
          </p:cNvGraphicFramePr>
          <p:nvPr>
            <p:extLst>
              <p:ext uri="{D42A27DB-BD31-4B8C-83A1-F6EECF244321}">
                <p14:modId xmlns:p14="http://schemas.microsoft.com/office/powerpoint/2010/main" val="3313817006"/>
              </p:ext>
            </p:extLst>
          </p:nvPr>
        </p:nvGraphicFramePr>
        <p:xfrm>
          <a:off x="9060873" y="5060281"/>
          <a:ext cx="3274684" cy="2511425"/>
        </p:xfrm>
        <a:graphic>
          <a:graphicData uri="http://schemas.openxmlformats.org/drawingml/2006/table">
            <a:tbl>
              <a:tblPr>
                <a:tableStyleId>{5C22544A-7EE6-4342-B048-85BDC9FD1C3A}</a:tableStyleId>
              </a:tblPr>
              <a:tblGrid>
                <a:gridCol w="3274684">
                  <a:extLst>
                    <a:ext uri="{9D8B030D-6E8A-4147-A177-3AD203B41FA5}">
                      <a16:colId xmlns:a16="http://schemas.microsoft.com/office/drawing/2014/main" val="2103813671"/>
                    </a:ext>
                  </a:extLst>
                </a:gridCol>
              </a:tblGrid>
              <a:tr h="1732488">
                <a:tc>
                  <a:txBody>
                    <a:bodyPr/>
                    <a:lstStyle/>
                    <a:p>
                      <a:pPr algn="just">
                        <a:lnSpc>
                          <a:spcPct val="115000"/>
                        </a:lnSpc>
                        <a:spcAft>
                          <a:spcPts val="1000"/>
                        </a:spcAft>
                      </a:pPr>
                      <a:r>
                        <a:rPr lang="es-CO" sz="1200" b="1" dirty="0">
                          <a:solidFill>
                            <a:schemeClr val="tx1"/>
                          </a:solidFill>
                          <a:effectLst/>
                        </a:rPr>
                        <a:t>Aprobado en segundo debate, el 16 de febrero de 2023, convertido en acuerdo 118, “por medio del cual efectúa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3633959504"/>
                  </a:ext>
                </a:extLst>
              </a:tr>
            </a:tbl>
          </a:graphicData>
        </a:graphic>
      </p:graphicFrame>
    </p:spTree>
    <p:extLst>
      <p:ext uri="{BB962C8B-B14F-4D97-AF65-F5344CB8AC3E}">
        <p14:creationId xmlns:p14="http://schemas.microsoft.com/office/powerpoint/2010/main" val="15751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graphicFrame>
        <p:nvGraphicFramePr>
          <p:cNvPr id="3" name="Tabla 2">
            <a:extLst>
              <a:ext uri="{FF2B5EF4-FFF2-40B4-BE49-F238E27FC236}">
                <a16:creationId xmlns:a16="http://schemas.microsoft.com/office/drawing/2014/main" id="{2AF78E04-1B20-C487-740A-27B1EB055DFA}"/>
              </a:ext>
            </a:extLst>
          </p:cNvPr>
          <p:cNvGraphicFramePr>
            <a:graphicFrameLocks noGrp="1"/>
          </p:cNvGraphicFramePr>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6" name="Tabla 5">
            <a:extLst>
              <a:ext uri="{FF2B5EF4-FFF2-40B4-BE49-F238E27FC236}">
                <a16:creationId xmlns:a16="http://schemas.microsoft.com/office/drawing/2014/main" id="{E08958D4-E54A-9D67-6FA4-2E6FED48BD58}"/>
              </a:ext>
            </a:extLst>
          </p:cNvPr>
          <p:cNvGraphicFramePr>
            <a:graphicFrameLocks noGrp="1"/>
          </p:cNvGraphicFramePr>
          <p:nvPr>
            <p:extLst>
              <p:ext uri="{D42A27DB-BD31-4B8C-83A1-F6EECF244321}">
                <p14:modId xmlns:p14="http://schemas.microsoft.com/office/powerpoint/2010/main" val="2829505161"/>
              </p:ext>
            </p:extLst>
          </p:nvPr>
        </p:nvGraphicFramePr>
        <p:xfrm>
          <a:off x="1380443" y="2265706"/>
          <a:ext cx="7666575" cy="4653979"/>
        </p:xfrm>
        <a:graphic>
          <a:graphicData uri="http://schemas.openxmlformats.org/drawingml/2006/table">
            <a:tbl>
              <a:tblPr firstRow="1" firstCol="1" bandRow="1">
                <a:tableStyleId>{5C22544A-7EE6-4342-B048-85BDC9FD1C3A}</a:tableStyleId>
              </a:tblPr>
              <a:tblGrid>
                <a:gridCol w="767012">
                  <a:extLst>
                    <a:ext uri="{9D8B030D-6E8A-4147-A177-3AD203B41FA5}">
                      <a16:colId xmlns:a16="http://schemas.microsoft.com/office/drawing/2014/main" val="787915829"/>
                    </a:ext>
                  </a:extLst>
                </a:gridCol>
                <a:gridCol w="3020290">
                  <a:extLst>
                    <a:ext uri="{9D8B030D-6E8A-4147-A177-3AD203B41FA5}">
                      <a16:colId xmlns:a16="http://schemas.microsoft.com/office/drawing/2014/main" val="2799666252"/>
                    </a:ext>
                  </a:extLst>
                </a:gridCol>
                <a:gridCol w="2105891">
                  <a:extLst>
                    <a:ext uri="{9D8B030D-6E8A-4147-A177-3AD203B41FA5}">
                      <a16:colId xmlns:a16="http://schemas.microsoft.com/office/drawing/2014/main" val="1508529656"/>
                    </a:ext>
                  </a:extLst>
                </a:gridCol>
                <a:gridCol w="1773382">
                  <a:extLst>
                    <a:ext uri="{9D8B030D-6E8A-4147-A177-3AD203B41FA5}">
                      <a16:colId xmlns:a16="http://schemas.microsoft.com/office/drawing/2014/main" val="1638852027"/>
                    </a:ext>
                  </a:extLst>
                </a:gridCol>
              </a:tblGrid>
              <a:tr h="1072515">
                <a:tc>
                  <a:txBody>
                    <a:bodyPr/>
                    <a:lstStyle/>
                    <a:p>
                      <a:pPr algn="ctr">
                        <a:lnSpc>
                          <a:spcPct val="115000"/>
                        </a:lnSpc>
                        <a:spcAft>
                          <a:spcPts val="1000"/>
                        </a:spcAft>
                      </a:pPr>
                      <a:r>
                        <a:rPr lang="es-CO" sz="1200" dirty="0">
                          <a:solidFill>
                            <a:schemeClr val="tx1"/>
                          </a:solidFill>
                          <a:effectLst/>
                        </a:rPr>
                        <a:t>183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dirty="0">
                          <a:solidFill>
                            <a:schemeClr val="tx1"/>
                          </a:solidFill>
                          <a:effectLst/>
                        </a:rPr>
                        <a:t>“Por medio del cual se adopta la ”Estampilla para la justicia familiar", consagrada en la Ley 2126 del 4 de agosto de 2021 y se dictan otras disposiciones”</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El Ejecutivo</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16/03/23</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Plenaria</a:t>
                      </a:r>
                    </a:p>
                    <a:p>
                      <a:pPr algn="ctr">
                        <a:tabLst>
                          <a:tab pos="2806065" algn="ctr"/>
                          <a:tab pos="5612130" algn="r"/>
                        </a:tabLst>
                      </a:pPr>
                      <a:r>
                        <a:rPr lang="es-CO" sz="1200" dirty="0">
                          <a:solidFill>
                            <a:schemeClr val="tx1"/>
                          </a:solidFill>
                          <a:effectLst/>
                        </a:rPr>
                        <a:t>18/03/23</a:t>
                      </a:r>
                    </a:p>
                    <a:p>
                      <a:pPr algn="ctr">
                        <a:tabLst>
                          <a:tab pos="2806065" algn="ctr"/>
                          <a:tab pos="5612130" algn="r"/>
                        </a:tabLs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dirty="0">
                          <a:solidFill>
                            <a:schemeClr val="tx1"/>
                          </a:solidFill>
                          <a:effectLst/>
                        </a:rPr>
                        <a:t>COMISION 3RA</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rPr>
                        <a:t>Luis Javier Cassiani (C)</a:t>
                      </a:r>
                    </a:p>
                    <a:p>
                      <a:pPr algn="ctr">
                        <a:lnSpc>
                          <a:spcPct val="115000"/>
                        </a:lnSpc>
                        <a:spcAft>
                          <a:spcPts val="1000"/>
                        </a:spcAft>
                      </a:pPr>
                      <a:r>
                        <a:rPr lang="es-CO" sz="1200" dirty="0">
                          <a:solidFill>
                            <a:schemeClr val="tx1"/>
                          </a:solidFill>
                          <a:effectLst/>
                        </a:rPr>
                        <a:t>Liliana Suarez B</a:t>
                      </a:r>
                    </a:p>
                    <a:p>
                      <a:pPr algn="ctr">
                        <a:lnSpc>
                          <a:spcPct val="115000"/>
                        </a:lnSpc>
                        <a:spcAft>
                          <a:spcPts val="1000"/>
                        </a:spcAft>
                      </a:pPr>
                      <a:r>
                        <a:rPr lang="es-CO" sz="1200" dirty="0" err="1">
                          <a:solidFill>
                            <a:schemeClr val="tx1"/>
                          </a:solidFill>
                          <a:effectLst/>
                        </a:rPr>
                        <a:t>Kattya</a:t>
                      </a:r>
                      <a:r>
                        <a:rPr lang="es-CO" sz="1200" dirty="0">
                          <a:solidFill>
                            <a:schemeClr val="tx1"/>
                          </a:solidFill>
                          <a:effectLst/>
                        </a:rPr>
                        <a:t> Mendoza</a:t>
                      </a:r>
                    </a:p>
                    <a:p>
                      <a:pPr algn="l">
                        <a:lnSpc>
                          <a:spcPct val="115000"/>
                        </a:lnSpc>
                        <a:spcAft>
                          <a:spcPts val="1000"/>
                        </a:spcAf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54551760"/>
                  </a:ext>
                </a:extLst>
              </a:tr>
              <a:tr h="349250">
                <a:tc>
                  <a:txBody>
                    <a:bodyPr/>
                    <a:lstStyle/>
                    <a:p>
                      <a:pPr algn="ctr">
                        <a:lnSpc>
                          <a:spcPct val="115000"/>
                        </a:lnSpc>
                        <a:spcAft>
                          <a:spcPts val="1000"/>
                        </a:spcAft>
                      </a:pPr>
                      <a:r>
                        <a:rPr lang="es-CO" sz="1200">
                          <a:solidFill>
                            <a:schemeClr val="tx1"/>
                          </a:solidFill>
                          <a:effectLst/>
                        </a:rPr>
                        <a:t>184</a:t>
                      </a:r>
                      <a:endParaRPr lang="es-CO"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ES_tradnl" sz="1200" dirty="0">
                          <a:solidFill>
                            <a:schemeClr val="tx1"/>
                          </a:solidFill>
                          <a:effectLst/>
                        </a:rPr>
                        <a:t>“Por medio del cual se realiza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El Ejecutivo</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17/03/23</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Plenaria</a:t>
                      </a:r>
                    </a:p>
                    <a:p>
                      <a:pPr algn="ctr">
                        <a:tabLst>
                          <a:tab pos="2806065" algn="ctr"/>
                          <a:tab pos="5612130" algn="r"/>
                        </a:tabLst>
                      </a:pPr>
                      <a:r>
                        <a:rPr lang="es-CO" sz="1200" dirty="0">
                          <a:solidFill>
                            <a:schemeClr val="tx1"/>
                          </a:solidFill>
                          <a:effectLst/>
                        </a:rPr>
                        <a:t>18/03/23</a:t>
                      </a:r>
                    </a:p>
                    <a:p>
                      <a:pPr algn="ctr">
                        <a:lnSpc>
                          <a:spcPct val="115000"/>
                        </a:lnSpc>
                        <a:spcAft>
                          <a:spcPts val="1000"/>
                        </a:spcAf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dirty="0">
                          <a:solidFill>
                            <a:schemeClr val="tx1"/>
                          </a:solidFill>
                          <a:effectLst/>
                        </a:rPr>
                        <a:t>COMISION 1RA Y 2DA</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rPr>
                        <a:t>Wilson Toncel (C)</a:t>
                      </a:r>
                    </a:p>
                    <a:p>
                      <a:pPr algn="ctr">
                        <a:lnSpc>
                          <a:spcPct val="115000"/>
                        </a:lnSpc>
                        <a:spcAft>
                          <a:spcPts val="1000"/>
                        </a:spcAft>
                      </a:pPr>
                      <a:r>
                        <a:rPr lang="es-CO" sz="1200" dirty="0">
                          <a:solidFill>
                            <a:schemeClr val="tx1"/>
                          </a:solidFill>
                          <a:effectLst/>
                        </a:rPr>
                        <a:t>Hernando Piña</a:t>
                      </a:r>
                    </a:p>
                    <a:p>
                      <a:pPr algn="ctr">
                        <a:lnSpc>
                          <a:spcPct val="115000"/>
                        </a:lnSpc>
                        <a:spcAft>
                          <a:spcPts val="1000"/>
                        </a:spcAft>
                      </a:pPr>
                      <a:r>
                        <a:rPr lang="es-CO" sz="1200" dirty="0">
                          <a:solidFill>
                            <a:schemeClr val="tx1"/>
                          </a:solidFill>
                          <a:effectLst/>
                        </a:rPr>
                        <a:t>Carolina Lozano</a:t>
                      </a:r>
                    </a:p>
                    <a:p>
                      <a:pPr algn="ctr">
                        <a:lnSpc>
                          <a:spcPct val="115000"/>
                        </a:lnSpc>
                        <a:spcAft>
                          <a:spcPts val="1000"/>
                        </a:spcAft>
                      </a:pPr>
                      <a:r>
                        <a:rPr lang="es-CO" sz="1200" dirty="0">
                          <a:solidFill>
                            <a:schemeClr val="tx1"/>
                          </a:solidFill>
                          <a:effectLst/>
                        </a:rPr>
                        <a:t> </a:t>
                      </a:r>
                    </a:p>
                    <a:p>
                      <a:pPr algn="ctr">
                        <a:lnSpc>
                          <a:spcPct val="115000"/>
                        </a:lnSpc>
                        <a:spcAft>
                          <a:spcPts val="1000"/>
                        </a:spcAft>
                      </a:pPr>
                      <a:r>
                        <a:rPr lang="es-CO" sz="1200" dirty="0">
                          <a:solidFill>
                            <a:schemeClr val="tx1"/>
                          </a:solidFill>
                          <a:effectLst/>
                          <a:highlight>
                            <a:srgbClr val="FFFF00"/>
                          </a:highlight>
                        </a:rPr>
                        <a:t>Rodrigo Reyes </a:t>
                      </a:r>
                      <a:endParaRPr lang="es-CO" sz="1200" dirty="0">
                        <a:solidFill>
                          <a:schemeClr val="tx1"/>
                        </a:solidFill>
                        <a:effectLst/>
                      </a:endParaRPr>
                    </a:p>
                    <a:p>
                      <a:pPr algn="ctr">
                        <a:lnSpc>
                          <a:spcPct val="115000"/>
                        </a:lnSpc>
                        <a:spcAft>
                          <a:spcPts val="1000"/>
                        </a:spcAft>
                      </a:pPr>
                      <a:r>
                        <a:rPr lang="es-CO" sz="1200" dirty="0">
                          <a:solidFill>
                            <a:schemeClr val="tx1"/>
                          </a:solidFill>
                          <a:effectLst/>
                          <a:highlight>
                            <a:srgbClr val="FFFF00"/>
                          </a:highlight>
                        </a:rPr>
                        <a:t>RENUNCIO EN PLENARIA EL DIA 16/05/2023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30937436"/>
                  </a:ext>
                </a:extLst>
              </a:tr>
            </a:tbl>
          </a:graphicData>
        </a:graphic>
      </p:graphicFrame>
      <p:graphicFrame>
        <p:nvGraphicFramePr>
          <p:cNvPr id="8" name="Tabla 7">
            <a:extLst>
              <a:ext uri="{FF2B5EF4-FFF2-40B4-BE49-F238E27FC236}">
                <a16:creationId xmlns:a16="http://schemas.microsoft.com/office/drawing/2014/main" id="{D87FB20D-A782-5081-42DC-05F15263172E}"/>
              </a:ext>
            </a:extLst>
          </p:cNvPr>
          <p:cNvGraphicFramePr>
            <a:graphicFrameLocks noGrp="1"/>
          </p:cNvGraphicFramePr>
          <p:nvPr>
            <p:extLst>
              <p:ext uri="{D42A27DB-BD31-4B8C-83A1-F6EECF244321}">
                <p14:modId xmlns:p14="http://schemas.microsoft.com/office/powerpoint/2010/main" val="1386230580"/>
              </p:ext>
            </p:extLst>
          </p:nvPr>
        </p:nvGraphicFramePr>
        <p:xfrm>
          <a:off x="9047018" y="2254254"/>
          <a:ext cx="3257845" cy="5152097"/>
        </p:xfrm>
        <a:graphic>
          <a:graphicData uri="http://schemas.openxmlformats.org/drawingml/2006/table">
            <a:tbl>
              <a:tblPr firstRow="1" firstCol="1" bandRow="1">
                <a:tableStyleId>{5C22544A-7EE6-4342-B048-85BDC9FD1C3A}</a:tableStyleId>
              </a:tblPr>
              <a:tblGrid>
                <a:gridCol w="3257845">
                  <a:extLst>
                    <a:ext uri="{9D8B030D-6E8A-4147-A177-3AD203B41FA5}">
                      <a16:colId xmlns:a16="http://schemas.microsoft.com/office/drawing/2014/main" val="752362134"/>
                    </a:ext>
                  </a:extLst>
                </a:gridCol>
              </a:tblGrid>
              <a:tr h="2276182">
                <a:tc>
                  <a:txBody>
                    <a:bodyPr/>
                    <a:lstStyle/>
                    <a:p>
                      <a:pPr algn="ctr">
                        <a:lnSpc>
                          <a:spcPct val="115000"/>
                        </a:lnSpc>
                        <a:spcAft>
                          <a:spcPts val="1000"/>
                        </a:spcAft>
                      </a:pPr>
                      <a:r>
                        <a:rPr lang="es-CO" sz="1100" dirty="0">
                          <a:solidFill>
                            <a:schemeClr val="tx1"/>
                          </a:solidFill>
                          <a:effectLst/>
                        </a:rPr>
                        <a:t>Aprobado en segundo debate, el 23 de mayo de 2023, convertido en acuerdo 121, </a:t>
                      </a:r>
                    </a:p>
                    <a:p>
                      <a:pPr algn="ctr">
                        <a:lnSpc>
                          <a:spcPct val="115000"/>
                        </a:lnSpc>
                        <a:spcAft>
                          <a:spcPts val="1000"/>
                        </a:spcAft>
                      </a:pPr>
                      <a:r>
                        <a:rPr lang="es-CO" sz="1100" dirty="0">
                          <a:solidFill>
                            <a:schemeClr val="tx1"/>
                          </a:solidFill>
                          <a:effectLst/>
                        </a:rPr>
                        <a:t>“Por medio del cual se adopta la "estampilla para la justicia familiar", consagrada en la Ley 2126 del 4 de agosto de 2021 y se dictan otras disposiciones”</a:t>
                      </a:r>
                    </a:p>
                    <a:p>
                      <a:pPr algn="ctr">
                        <a:lnSpc>
                          <a:spcPct val="115000"/>
                        </a:lnSpc>
                        <a:spcAft>
                          <a:spcPts val="1000"/>
                        </a:spcAft>
                      </a:pPr>
                      <a:r>
                        <a:rPr lang="es-CO" sz="1100" dirty="0">
                          <a:solidFill>
                            <a:schemeClr val="tx1"/>
                          </a:solidFill>
                          <a:effectLst/>
                        </a:rPr>
                        <a:t>Sancionado por el Alcalde el día 23 de mayo 2023</a:t>
                      </a:r>
                      <a:endParaRPr lang="es-CO"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171611360"/>
                  </a:ext>
                </a:extLst>
              </a:tr>
              <a:tr h="2663729">
                <a:tc>
                  <a:txBody>
                    <a:bodyPr/>
                    <a:lstStyle/>
                    <a:p>
                      <a:pPr algn="ctr">
                        <a:lnSpc>
                          <a:spcPct val="115000"/>
                        </a:lnSpc>
                        <a:spcAft>
                          <a:spcPts val="1000"/>
                        </a:spcAft>
                      </a:pPr>
                      <a:r>
                        <a:rPr lang="es-CO" sz="1100" dirty="0">
                          <a:solidFill>
                            <a:schemeClr val="tx1"/>
                          </a:solidFill>
                          <a:effectLst/>
                        </a:rPr>
                        <a:t>Aprobado en segundo debate, el 20 de mayo de 2023, convertido en acuerdo 120, </a:t>
                      </a:r>
                    </a:p>
                    <a:p>
                      <a:pPr algn="ctr">
                        <a:lnSpc>
                          <a:spcPct val="115000"/>
                        </a:lnSpc>
                        <a:spcAft>
                          <a:spcPts val="1000"/>
                        </a:spcAft>
                      </a:pPr>
                      <a:r>
                        <a:rPr lang="es-ES_tradnl" sz="1100" dirty="0">
                          <a:solidFill>
                            <a:schemeClr val="tx1"/>
                          </a:solidFill>
                          <a:effectLst/>
                        </a:rPr>
                        <a:t>“Por medio del cual se realiza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a:t>
                      </a:r>
                      <a:endParaRPr lang="es-CO" sz="1100" dirty="0">
                        <a:solidFill>
                          <a:schemeClr val="tx1"/>
                        </a:solidFill>
                        <a:effectLst/>
                      </a:endParaRPr>
                    </a:p>
                    <a:p>
                      <a:pPr algn="ctr">
                        <a:lnSpc>
                          <a:spcPct val="115000"/>
                        </a:lnSpc>
                        <a:spcAft>
                          <a:spcPts val="1000"/>
                        </a:spcAft>
                      </a:pPr>
                      <a:r>
                        <a:rPr lang="es-CO" sz="1100" dirty="0">
                          <a:solidFill>
                            <a:schemeClr val="tx1"/>
                          </a:solidFill>
                          <a:effectLst/>
                        </a:rPr>
                        <a:t>Sancionado por el Alcalde el día 23 de mayo 2023</a:t>
                      </a:r>
                    </a:p>
                    <a:p>
                      <a:pPr algn="l">
                        <a:lnSpc>
                          <a:spcPct val="115000"/>
                        </a:lnSpc>
                        <a:spcAft>
                          <a:spcPts val="1000"/>
                        </a:spcAft>
                      </a:pPr>
                      <a:r>
                        <a:rPr lang="es-CO" sz="1100" dirty="0">
                          <a:solidFill>
                            <a:schemeClr val="tx1"/>
                          </a:solidFill>
                          <a:effectLst/>
                        </a:rPr>
                        <a:t> </a:t>
                      </a:r>
                      <a:endParaRPr lang="es-CO" sz="11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52191379"/>
                  </a:ext>
                </a:extLst>
              </a:tr>
            </a:tbl>
          </a:graphicData>
        </a:graphic>
      </p:graphicFrame>
    </p:spTree>
    <p:extLst>
      <p:ext uri="{BB962C8B-B14F-4D97-AF65-F5344CB8AC3E}">
        <p14:creationId xmlns:p14="http://schemas.microsoft.com/office/powerpoint/2010/main" val="106542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4" y="0"/>
            <a:ext cx="13746693" cy="9165553"/>
          </a:xfrm>
        </p:spPr>
      </p:pic>
      <p:graphicFrame>
        <p:nvGraphicFramePr>
          <p:cNvPr id="3" name="Tabla 2">
            <a:extLst>
              <a:ext uri="{FF2B5EF4-FFF2-40B4-BE49-F238E27FC236}">
                <a16:creationId xmlns:a16="http://schemas.microsoft.com/office/drawing/2014/main" id="{2AF78E04-1B20-C487-740A-27B1EB055DFA}"/>
              </a:ext>
            </a:extLst>
          </p:cNvPr>
          <p:cNvGraphicFramePr>
            <a:graphicFrameLocks noGrp="1"/>
          </p:cNvGraphicFramePr>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6" name="Tabla 5">
            <a:extLst>
              <a:ext uri="{FF2B5EF4-FFF2-40B4-BE49-F238E27FC236}">
                <a16:creationId xmlns:a16="http://schemas.microsoft.com/office/drawing/2014/main" id="{001953F9-4FEA-FBF2-AEF8-BCAC4D43DE0B}"/>
              </a:ext>
            </a:extLst>
          </p:cNvPr>
          <p:cNvGraphicFramePr>
            <a:graphicFrameLocks noGrp="1"/>
          </p:cNvGraphicFramePr>
          <p:nvPr>
            <p:extLst>
              <p:ext uri="{D42A27DB-BD31-4B8C-83A1-F6EECF244321}">
                <p14:modId xmlns:p14="http://schemas.microsoft.com/office/powerpoint/2010/main" val="3868615776"/>
              </p:ext>
            </p:extLst>
          </p:nvPr>
        </p:nvGraphicFramePr>
        <p:xfrm>
          <a:off x="1380443" y="2254253"/>
          <a:ext cx="7680430" cy="4058666"/>
        </p:xfrm>
        <a:graphic>
          <a:graphicData uri="http://schemas.openxmlformats.org/drawingml/2006/table">
            <a:tbl>
              <a:tblPr firstRow="1" firstCol="1" bandRow="1">
                <a:tableStyleId>{5C22544A-7EE6-4342-B048-85BDC9FD1C3A}</a:tableStyleId>
              </a:tblPr>
              <a:tblGrid>
                <a:gridCol w="808575">
                  <a:extLst>
                    <a:ext uri="{9D8B030D-6E8A-4147-A177-3AD203B41FA5}">
                      <a16:colId xmlns:a16="http://schemas.microsoft.com/office/drawing/2014/main" val="2812791291"/>
                    </a:ext>
                  </a:extLst>
                </a:gridCol>
                <a:gridCol w="2951018">
                  <a:extLst>
                    <a:ext uri="{9D8B030D-6E8A-4147-A177-3AD203B41FA5}">
                      <a16:colId xmlns:a16="http://schemas.microsoft.com/office/drawing/2014/main" val="1412593895"/>
                    </a:ext>
                  </a:extLst>
                </a:gridCol>
                <a:gridCol w="2133600">
                  <a:extLst>
                    <a:ext uri="{9D8B030D-6E8A-4147-A177-3AD203B41FA5}">
                      <a16:colId xmlns:a16="http://schemas.microsoft.com/office/drawing/2014/main" val="4114592673"/>
                    </a:ext>
                  </a:extLst>
                </a:gridCol>
                <a:gridCol w="1787237">
                  <a:extLst>
                    <a:ext uri="{9D8B030D-6E8A-4147-A177-3AD203B41FA5}">
                      <a16:colId xmlns:a16="http://schemas.microsoft.com/office/drawing/2014/main" val="2618816717"/>
                    </a:ext>
                  </a:extLst>
                </a:gridCol>
              </a:tblGrid>
              <a:tr h="472440">
                <a:tc>
                  <a:txBody>
                    <a:bodyPr/>
                    <a:lstStyle/>
                    <a:p>
                      <a:pPr algn="ctr">
                        <a:lnSpc>
                          <a:spcPct val="115000"/>
                        </a:lnSpc>
                        <a:spcAft>
                          <a:spcPts val="1000"/>
                        </a:spcAft>
                      </a:pPr>
                      <a:r>
                        <a:rPr lang="es-CO" sz="1200" b="1">
                          <a:solidFill>
                            <a:schemeClr val="tx1"/>
                          </a:solidFill>
                          <a:effectLst/>
                        </a:rPr>
                        <a:t>185</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b="1" dirty="0">
                          <a:solidFill>
                            <a:schemeClr val="tx1"/>
                          </a:solidFill>
                          <a:effectLst/>
                        </a:rPr>
                        <a:t>Mediante el cual se prioriza la proyección y organización de  minoristas y vendedores del mercado publico Bazurto como reactivador de la economía y alternativa en solución de sustento y alimentación principalmente a los pobres monetarios como a la extrema pobreza de Cartagenera paralela al cumplimiento del fallo de acción popular del Tribunal Administrativo de Bolívar de noviembre de 2010, que conmina al Distrito a realizar el traslado definitivo del mercado de Bazurto.</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b="1" dirty="0">
                          <a:solidFill>
                            <a:schemeClr val="tx1"/>
                          </a:solidFill>
                          <a:effectLst/>
                        </a:rPr>
                        <a:t>Bancada de la U</a:t>
                      </a:r>
                    </a:p>
                    <a:p>
                      <a:pPr algn="ctr">
                        <a:tabLst>
                          <a:tab pos="2806065" algn="ctr"/>
                          <a:tab pos="5612130" algn="r"/>
                        </a:tabLst>
                      </a:pPr>
                      <a:r>
                        <a:rPr lang="es-CO" sz="1200" b="1" dirty="0">
                          <a:solidFill>
                            <a:schemeClr val="tx1"/>
                          </a:solidFill>
                          <a:effectLst/>
                        </a:rPr>
                        <a:t> </a:t>
                      </a:r>
                    </a:p>
                    <a:p>
                      <a:pPr algn="ctr">
                        <a:tabLst>
                          <a:tab pos="2806065" algn="ctr"/>
                          <a:tab pos="5612130" algn="r"/>
                        </a:tabLst>
                      </a:pPr>
                      <a:r>
                        <a:rPr lang="es-CO" sz="1200" b="1" dirty="0">
                          <a:solidFill>
                            <a:schemeClr val="tx1"/>
                          </a:solidFill>
                          <a:effectLst/>
                        </a:rPr>
                        <a:t>21/03/2023</a:t>
                      </a:r>
                    </a:p>
                    <a:p>
                      <a:pPr algn="ctr">
                        <a:tabLst>
                          <a:tab pos="2806065" algn="ctr"/>
                          <a:tab pos="5612130" algn="r"/>
                        </a:tabLst>
                      </a:pPr>
                      <a:r>
                        <a:rPr lang="es-CO" sz="1200" b="1" dirty="0">
                          <a:solidFill>
                            <a:schemeClr val="tx1"/>
                          </a:solidFill>
                          <a:effectLst/>
                        </a:rPr>
                        <a:t>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b="1" dirty="0">
                          <a:solidFill>
                            <a:schemeClr val="tx1"/>
                          </a:solidFill>
                          <a:effectLst/>
                        </a:rPr>
                        <a:t> Carlos Barrios (c )</a:t>
                      </a:r>
                    </a:p>
                    <a:p>
                      <a:pPr algn="ctr">
                        <a:lnSpc>
                          <a:spcPct val="115000"/>
                        </a:lnSpc>
                        <a:spcAft>
                          <a:spcPts val="1000"/>
                        </a:spcAft>
                      </a:pPr>
                      <a:r>
                        <a:rPr lang="es-CO" sz="1200" b="1" dirty="0">
                          <a:solidFill>
                            <a:schemeClr val="tx1"/>
                          </a:solidFill>
                          <a:effectLst/>
                        </a:rPr>
                        <a:t>Rodrigo Reyes</a:t>
                      </a:r>
                    </a:p>
                    <a:p>
                      <a:pPr algn="ctr">
                        <a:lnSpc>
                          <a:spcPct val="115000"/>
                        </a:lnSpc>
                        <a:spcAft>
                          <a:spcPts val="1000"/>
                        </a:spcAft>
                      </a:pPr>
                      <a:r>
                        <a:rPr lang="es-CO" sz="1200" b="1" dirty="0">
                          <a:solidFill>
                            <a:schemeClr val="tx1"/>
                          </a:solidFill>
                          <a:effectLst/>
                        </a:rPr>
                        <a:t>Carolina Lozano </a:t>
                      </a:r>
                    </a:p>
                    <a:p>
                      <a:pPr algn="ctr">
                        <a:lnSpc>
                          <a:spcPct val="115000"/>
                        </a:lnSpc>
                        <a:spcAft>
                          <a:spcPts val="1000"/>
                        </a:spcAft>
                      </a:pPr>
                      <a:r>
                        <a:rPr lang="es-CO" sz="1200" b="1" dirty="0">
                          <a:solidFill>
                            <a:schemeClr val="tx1"/>
                          </a:solidFill>
                          <a:effectLst/>
                        </a:rPr>
                        <a:t>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34584527"/>
                  </a:ext>
                </a:extLst>
              </a:tr>
              <a:tr h="472440">
                <a:tc>
                  <a:txBody>
                    <a:bodyPr/>
                    <a:lstStyle/>
                    <a:p>
                      <a:pPr algn="ctr">
                        <a:lnSpc>
                          <a:spcPct val="115000"/>
                        </a:lnSpc>
                        <a:spcAft>
                          <a:spcPts val="1000"/>
                        </a:spcAft>
                      </a:pPr>
                      <a:r>
                        <a:rPr lang="es-CO" sz="1200" b="1">
                          <a:solidFill>
                            <a:schemeClr val="tx1"/>
                          </a:solidFill>
                          <a:effectLst/>
                        </a:rPr>
                        <a:t>186</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b="1" dirty="0">
                          <a:solidFill>
                            <a:schemeClr val="tx1"/>
                          </a:solidFill>
                          <a:effectLst/>
                        </a:rPr>
                        <a:t>“Por medio del cual se cambia el nombre de la plaza de toros monumental de Cartagena de Indias por plaza monumental de arte y cultura de Cartagena de Indias”</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b="1" dirty="0">
                          <a:solidFill>
                            <a:schemeClr val="tx1"/>
                          </a:solidFill>
                          <a:effectLst/>
                        </a:rPr>
                        <a:t>Alianza Verde</a:t>
                      </a:r>
                    </a:p>
                    <a:p>
                      <a:pPr algn="ctr">
                        <a:tabLst>
                          <a:tab pos="2806065" algn="ctr"/>
                          <a:tab pos="5612130" algn="r"/>
                        </a:tabLst>
                      </a:pPr>
                      <a:r>
                        <a:rPr lang="es-CO" sz="1200" b="1" dirty="0">
                          <a:solidFill>
                            <a:schemeClr val="tx1"/>
                          </a:solidFill>
                          <a:effectLst/>
                        </a:rPr>
                        <a:t> </a:t>
                      </a:r>
                    </a:p>
                    <a:p>
                      <a:pPr algn="ctr">
                        <a:tabLst>
                          <a:tab pos="2806065" algn="ctr"/>
                          <a:tab pos="5612130" algn="r"/>
                        </a:tabLst>
                      </a:pPr>
                      <a:r>
                        <a:rPr lang="es-CO" sz="1200" b="1" dirty="0">
                          <a:solidFill>
                            <a:schemeClr val="tx1"/>
                          </a:solidFill>
                          <a:effectLst/>
                        </a:rPr>
                        <a:t>23/03/2023</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endParaRPr lang="es-CO" sz="1200" b="1" dirty="0">
                        <a:solidFill>
                          <a:schemeClr val="tx1"/>
                        </a:solidFill>
                        <a:effectLst/>
                      </a:endParaRPr>
                    </a:p>
                    <a:p>
                      <a:pPr algn="ctr">
                        <a:lnSpc>
                          <a:spcPct val="115000"/>
                        </a:lnSpc>
                        <a:spcAft>
                          <a:spcPts val="1000"/>
                        </a:spcAft>
                      </a:pPr>
                      <a:r>
                        <a:rPr lang="es-CO" sz="1200" b="1" dirty="0">
                          <a:solidFill>
                            <a:schemeClr val="tx1"/>
                          </a:solidFill>
                          <a:effectLst/>
                        </a:rPr>
                        <a:t>Rodrigo Reyes (c)</a:t>
                      </a:r>
                    </a:p>
                    <a:p>
                      <a:pPr algn="ctr">
                        <a:lnSpc>
                          <a:spcPct val="115000"/>
                        </a:lnSpc>
                        <a:spcAft>
                          <a:spcPts val="1000"/>
                        </a:spcAft>
                      </a:pPr>
                      <a:r>
                        <a:rPr lang="es-CO" sz="1200" b="1" dirty="0" err="1">
                          <a:solidFill>
                            <a:schemeClr val="tx1"/>
                          </a:solidFill>
                          <a:effectLst/>
                        </a:rPr>
                        <a:t>Kattya</a:t>
                      </a:r>
                      <a:r>
                        <a:rPr lang="es-CO" sz="1200" b="1" dirty="0">
                          <a:solidFill>
                            <a:schemeClr val="tx1"/>
                          </a:solidFill>
                          <a:effectLst/>
                        </a:rPr>
                        <a:t> Mendoza</a:t>
                      </a:r>
                    </a:p>
                    <a:p>
                      <a:pPr algn="ctr">
                        <a:lnSpc>
                          <a:spcPct val="115000"/>
                        </a:lnSpc>
                        <a:spcAft>
                          <a:spcPts val="1000"/>
                        </a:spcAft>
                      </a:pPr>
                      <a:r>
                        <a:rPr lang="es-CO" sz="1200" b="1" dirty="0">
                          <a:solidFill>
                            <a:schemeClr val="tx1"/>
                          </a:solidFill>
                          <a:effectLst/>
                        </a:rPr>
                        <a:t>Laureano </a:t>
                      </a:r>
                      <a:r>
                        <a:rPr lang="es-CO" sz="1200" b="1" dirty="0" err="1">
                          <a:solidFill>
                            <a:schemeClr val="tx1"/>
                          </a:solidFill>
                          <a:effectLst/>
                        </a:rPr>
                        <a:t>Curi</a:t>
                      </a:r>
                      <a:r>
                        <a:rPr lang="es-CO" sz="1200" b="1" dirty="0">
                          <a:solidFill>
                            <a:schemeClr val="tx1"/>
                          </a:solidFill>
                          <a:effectLst/>
                        </a:rPr>
                        <a:t> </a:t>
                      </a:r>
                    </a:p>
                    <a:p>
                      <a:pPr algn="ctr">
                        <a:lnSpc>
                          <a:spcPct val="115000"/>
                        </a:lnSpc>
                        <a:spcAft>
                          <a:spcPts val="1000"/>
                        </a:spcAft>
                      </a:pPr>
                      <a:r>
                        <a:rPr lang="es-CO" sz="1200" b="1" dirty="0">
                          <a:solidFill>
                            <a:schemeClr val="tx1"/>
                          </a:solidFill>
                          <a:effectLst/>
                        </a:rPr>
                        <a:t>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13116987"/>
                  </a:ext>
                </a:extLst>
              </a:tr>
            </a:tbl>
          </a:graphicData>
        </a:graphic>
      </p:graphicFrame>
      <p:graphicFrame>
        <p:nvGraphicFramePr>
          <p:cNvPr id="8" name="Tabla 7">
            <a:extLst>
              <a:ext uri="{FF2B5EF4-FFF2-40B4-BE49-F238E27FC236}">
                <a16:creationId xmlns:a16="http://schemas.microsoft.com/office/drawing/2014/main" id="{7E6B43F2-BCFF-E47A-D84E-653EF2D19064}"/>
              </a:ext>
            </a:extLst>
          </p:cNvPr>
          <p:cNvGraphicFramePr>
            <a:graphicFrameLocks noGrp="1"/>
          </p:cNvGraphicFramePr>
          <p:nvPr>
            <p:extLst>
              <p:ext uri="{D42A27DB-BD31-4B8C-83A1-F6EECF244321}">
                <p14:modId xmlns:p14="http://schemas.microsoft.com/office/powerpoint/2010/main" val="2309280102"/>
              </p:ext>
            </p:extLst>
          </p:nvPr>
        </p:nvGraphicFramePr>
        <p:xfrm>
          <a:off x="9498341" y="4572000"/>
          <a:ext cx="2465243" cy="1371519"/>
        </p:xfrm>
        <a:graphic>
          <a:graphicData uri="http://schemas.openxmlformats.org/drawingml/2006/table">
            <a:tbl>
              <a:tblPr>
                <a:tableStyleId>{5C22544A-7EE6-4342-B048-85BDC9FD1C3A}</a:tableStyleId>
              </a:tblPr>
              <a:tblGrid>
                <a:gridCol w="2465243">
                  <a:extLst>
                    <a:ext uri="{9D8B030D-6E8A-4147-A177-3AD203B41FA5}">
                      <a16:colId xmlns:a16="http://schemas.microsoft.com/office/drawing/2014/main" val="2515258955"/>
                    </a:ext>
                  </a:extLst>
                </a:gridCol>
              </a:tblGrid>
              <a:tr h="1371519">
                <a:tc>
                  <a:txBody>
                    <a:bodyPr/>
                    <a:lstStyle/>
                    <a:p>
                      <a:pPr algn="ctr">
                        <a:lnSpc>
                          <a:spcPct val="115000"/>
                        </a:lnSpc>
                        <a:spcAft>
                          <a:spcPts val="1000"/>
                        </a:spcAft>
                      </a:pPr>
                      <a:endParaRPr lang="es-CO" sz="1000" dirty="0">
                        <a:effectLst/>
                      </a:endParaRPr>
                    </a:p>
                    <a:p>
                      <a:pPr algn="ctr">
                        <a:lnSpc>
                          <a:spcPct val="115000"/>
                        </a:lnSpc>
                        <a:spcAft>
                          <a:spcPts val="1000"/>
                        </a:spcAft>
                      </a:pPr>
                      <a:r>
                        <a:rPr lang="es-CO" sz="1200" b="1" dirty="0">
                          <a:effectLst/>
                        </a:rPr>
                        <a:t>ARCHIVADO</a:t>
                      </a:r>
                    </a:p>
                    <a:p>
                      <a:pPr algn="ctr">
                        <a:lnSpc>
                          <a:spcPct val="115000"/>
                        </a:lnSpc>
                        <a:spcAft>
                          <a:spcPts val="1000"/>
                        </a:spcAft>
                      </a:pPr>
                      <a:r>
                        <a:rPr lang="es-CO" sz="1200" b="1" dirty="0">
                          <a:effectLst/>
                        </a:rPr>
                        <a:t>Negado en Primer Debate (05/05/2023)</a:t>
                      </a:r>
                    </a:p>
                    <a:p>
                      <a:pPr algn="ctr">
                        <a:lnSpc>
                          <a:spcPct val="115000"/>
                        </a:lnSpc>
                        <a:spcAft>
                          <a:spcPts val="1000"/>
                        </a:spcAft>
                      </a:pPr>
                      <a:r>
                        <a:rPr lang="es-CO" sz="1000" dirty="0">
                          <a:effectLst/>
                        </a:rPr>
                        <a:t>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198776399"/>
                  </a:ext>
                </a:extLst>
              </a:tr>
            </a:tbl>
          </a:graphicData>
        </a:graphic>
      </p:graphicFrame>
      <p:sp>
        <p:nvSpPr>
          <p:cNvPr id="9" name="Rectangle 1">
            <a:extLst>
              <a:ext uri="{FF2B5EF4-FFF2-40B4-BE49-F238E27FC236}">
                <a16:creationId xmlns:a16="http://schemas.microsoft.com/office/drawing/2014/main" id="{2B6470A6-2148-9A0A-A4A6-6C4E97C90940}"/>
              </a:ext>
            </a:extLst>
          </p:cNvPr>
          <p:cNvSpPr>
            <a:spLocks noChangeArrowheads="1"/>
          </p:cNvSpPr>
          <p:nvPr/>
        </p:nvSpPr>
        <p:spPr bwMode="auto">
          <a:xfrm>
            <a:off x="9341788" y="3183512"/>
            <a:ext cx="2858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Aprobado en primer debate positivo condicionado</a:t>
            </a:r>
            <a:r>
              <a:rPr kumimoji="0" lang="es-CO" altLang="es-CO" sz="1200" b="1" i="0" u="none" strike="noStrike" cap="none" normalizeH="0" baseline="0" dirty="0">
                <a:ln>
                  <a:noFill/>
                </a:ln>
                <a:solidFill>
                  <a:schemeClr val="tx1"/>
                </a:solidFill>
                <a:effectLst/>
              </a:rPr>
              <a:t> el 5/5/2023</a:t>
            </a:r>
          </a:p>
        </p:txBody>
      </p:sp>
      <p:graphicFrame>
        <p:nvGraphicFramePr>
          <p:cNvPr id="10" name="Tabla 9">
            <a:extLst>
              <a:ext uri="{FF2B5EF4-FFF2-40B4-BE49-F238E27FC236}">
                <a16:creationId xmlns:a16="http://schemas.microsoft.com/office/drawing/2014/main" id="{292F8401-E625-54ED-B622-C9A70116E663}"/>
              </a:ext>
            </a:extLst>
          </p:cNvPr>
          <p:cNvGraphicFramePr>
            <a:graphicFrameLocks noGrp="1"/>
          </p:cNvGraphicFramePr>
          <p:nvPr>
            <p:extLst>
              <p:ext uri="{D42A27DB-BD31-4B8C-83A1-F6EECF244321}">
                <p14:modId xmlns:p14="http://schemas.microsoft.com/office/powerpoint/2010/main" val="135657553"/>
              </p:ext>
            </p:extLst>
          </p:nvPr>
        </p:nvGraphicFramePr>
        <p:xfrm>
          <a:off x="1380443" y="6417370"/>
          <a:ext cx="7680430" cy="1376553"/>
        </p:xfrm>
        <a:graphic>
          <a:graphicData uri="http://schemas.openxmlformats.org/drawingml/2006/table">
            <a:tbl>
              <a:tblPr firstRow="1" firstCol="1" bandRow="1">
                <a:tableStyleId>{5C22544A-7EE6-4342-B048-85BDC9FD1C3A}</a:tableStyleId>
              </a:tblPr>
              <a:tblGrid>
                <a:gridCol w="718103">
                  <a:extLst>
                    <a:ext uri="{9D8B030D-6E8A-4147-A177-3AD203B41FA5}">
                      <a16:colId xmlns:a16="http://schemas.microsoft.com/office/drawing/2014/main" val="4156013370"/>
                    </a:ext>
                  </a:extLst>
                </a:gridCol>
                <a:gridCol w="2999927">
                  <a:extLst>
                    <a:ext uri="{9D8B030D-6E8A-4147-A177-3AD203B41FA5}">
                      <a16:colId xmlns:a16="http://schemas.microsoft.com/office/drawing/2014/main" val="2576120772"/>
                    </a:ext>
                  </a:extLst>
                </a:gridCol>
                <a:gridCol w="2092036">
                  <a:extLst>
                    <a:ext uri="{9D8B030D-6E8A-4147-A177-3AD203B41FA5}">
                      <a16:colId xmlns:a16="http://schemas.microsoft.com/office/drawing/2014/main" val="1029932203"/>
                    </a:ext>
                  </a:extLst>
                </a:gridCol>
                <a:gridCol w="1870364">
                  <a:extLst>
                    <a:ext uri="{9D8B030D-6E8A-4147-A177-3AD203B41FA5}">
                      <a16:colId xmlns:a16="http://schemas.microsoft.com/office/drawing/2014/main" val="2644658184"/>
                    </a:ext>
                  </a:extLst>
                </a:gridCol>
              </a:tblGrid>
              <a:tr h="472440">
                <a:tc>
                  <a:txBody>
                    <a:bodyPr/>
                    <a:lstStyle/>
                    <a:p>
                      <a:pPr algn="ctr">
                        <a:lnSpc>
                          <a:spcPct val="115000"/>
                        </a:lnSpc>
                        <a:spcAft>
                          <a:spcPts val="1000"/>
                        </a:spcAft>
                      </a:pPr>
                      <a:r>
                        <a:rPr lang="es-CO" sz="1200">
                          <a:solidFill>
                            <a:schemeClr val="tx1"/>
                          </a:solidFill>
                          <a:effectLst/>
                        </a:rPr>
                        <a:t>189</a:t>
                      </a:r>
                      <a:endParaRPr lang="es-CO"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dirty="0">
                          <a:solidFill>
                            <a:schemeClr val="tx1"/>
                          </a:solidFill>
                          <a:effectLst/>
                        </a:rPr>
                        <a:t>“Por medio del cual se establecen medidas para garantizar los derechos de los cuidadores familiares de personas con discapacidad y disfuncionalidad del Distrito de Cartagena y se dictan otras disposiciones”</a:t>
                      </a:r>
                    </a:p>
                    <a:p>
                      <a:pPr algn="just">
                        <a:lnSpc>
                          <a:spcPct val="115000"/>
                        </a:lnSpc>
                        <a:spcAft>
                          <a:spcPts val="1000"/>
                        </a:spcAf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Partido de la u </a:t>
                      </a:r>
                    </a:p>
                    <a:p>
                      <a:pPr algn="ctr">
                        <a:tabLst>
                          <a:tab pos="2806065" algn="ctr"/>
                          <a:tab pos="5612130" algn="r"/>
                        </a:tabLst>
                      </a:pPr>
                      <a:r>
                        <a:rPr lang="es-CO" sz="1200" dirty="0">
                          <a:solidFill>
                            <a:schemeClr val="tx1"/>
                          </a:solidFill>
                          <a:effectLst/>
                        </a:rPr>
                        <a:t>14/ 04 / 2023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endParaRPr lang="es-CO" sz="1200" dirty="0">
                        <a:solidFill>
                          <a:schemeClr val="tx1"/>
                        </a:solidFill>
                        <a:effectLst/>
                      </a:endParaRP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CAROLINA LOZANO (c)</a:t>
                      </a:r>
                    </a:p>
                    <a:p>
                      <a:pPr algn="ctr">
                        <a:tabLst>
                          <a:tab pos="2806065" algn="ctr"/>
                          <a:tab pos="5612130" algn="r"/>
                        </a:tabLst>
                      </a:pPr>
                      <a:r>
                        <a:rPr lang="es-CO" sz="1200" dirty="0">
                          <a:solidFill>
                            <a:schemeClr val="tx1"/>
                          </a:solidFill>
                          <a:effectLst/>
                        </a:rPr>
                        <a:t>CLAUDIA ARBOLEDA </a:t>
                      </a:r>
                    </a:p>
                    <a:p>
                      <a:pPr algn="ctr">
                        <a:tabLst>
                          <a:tab pos="2806065" algn="ctr"/>
                          <a:tab pos="5612130" algn="r"/>
                        </a:tabLst>
                      </a:pPr>
                      <a:r>
                        <a:rPr lang="es-CO" sz="1200" dirty="0">
                          <a:solidFill>
                            <a:schemeClr val="tx1"/>
                          </a:solidFill>
                          <a:effectLst/>
                        </a:rPr>
                        <a:t>LILILIANA SUAREZ </a:t>
                      </a:r>
                    </a:p>
                    <a:p>
                      <a:pPr algn="l">
                        <a:tabLst>
                          <a:tab pos="2806065" algn="ctr"/>
                          <a:tab pos="5612130" algn="r"/>
                        </a:tabLs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40163827"/>
                  </a:ext>
                </a:extLst>
              </a:tr>
            </a:tbl>
          </a:graphicData>
        </a:graphic>
      </p:graphicFrame>
      <p:graphicFrame>
        <p:nvGraphicFramePr>
          <p:cNvPr id="11" name="Tabla 10">
            <a:extLst>
              <a:ext uri="{FF2B5EF4-FFF2-40B4-BE49-F238E27FC236}">
                <a16:creationId xmlns:a16="http://schemas.microsoft.com/office/drawing/2014/main" id="{8299C0E7-CE1F-4A14-51CE-DD32880B2866}"/>
              </a:ext>
            </a:extLst>
          </p:cNvPr>
          <p:cNvGraphicFramePr>
            <a:graphicFrameLocks noGrp="1"/>
          </p:cNvGraphicFramePr>
          <p:nvPr>
            <p:extLst>
              <p:ext uri="{D42A27DB-BD31-4B8C-83A1-F6EECF244321}">
                <p14:modId xmlns:p14="http://schemas.microsoft.com/office/powerpoint/2010/main" val="2992596998"/>
              </p:ext>
            </p:extLst>
          </p:nvPr>
        </p:nvGraphicFramePr>
        <p:xfrm>
          <a:off x="9016324" y="6143557"/>
          <a:ext cx="3274684" cy="1797177"/>
        </p:xfrm>
        <a:graphic>
          <a:graphicData uri="http://schemas.openxmlformats.org/drawingml/2006/table">
            <a:tbl>
              <a:tblPr firstRow="1" firstCol="1" bandRow="1">
                <a:tableStyleId>{5C22544A-7EE6-4342-B048-85BDC9FD1C3A}</a:tableStyleId>
              </a:tblPr>
              <a:tblGrid>
                <a:gridCol w="3274684">
                  <a:extLst>
                    <a:ext uri="{9D8B030D-6E8A-4147-A177-3AD203B41FA5}">
                      <a16:colId xmlns:a16="http://schemas.microsoft.com/office/drawing/2014/main" val="127462377"/>
                    </a:ext>
                  </a:extLst>
                </a:gridCol>
              </a:tblGrid>
              <a:tr h="472440">
                <a:tc>
                  <a:txBody>
                    <a:bodyPr/>
                    <a:lstStyle/>
                    <a:p>
                      <a:pPr algn="just">
                        <a:lnSpc>
                          <a:spcPct val="115000"/>
                        </a:lnSpc>
                        <a:spcAft>
                          <a:spcPts val="1000"/>
                        </a:spcAft>
                      </a:pPr>
                      <a:r>
                        <a:rPr lang="es-CO" sz="1200" dirty="0">
                          <a:solidFill>
                            <a:schemeClr val="tx1"/>
                          </a:solidFill>
                          <a:effectLst/>
                        </a:rPr>
                        <a:t>Aprobado en segundo debate, el 30 de junio de 2023, convertido en acuerdo 123, “Por medio del cual se establecen medidas para garantizar los derechos de los cuidadores familiares de personas con discapacidad y disfuncionalidad del Distrito de Cartagena y se dictan otras disposiciones”</a:t>
                      </a:r>
                    </a:p>
                    <a:p>
                      <a:pPr algn="just">
                        <a:lnSpc>
                          <a:spcPct val="115000"/>
                        </a:lnSpc>
                        <a:spcAft>
                          <a:spcPts val="1000"/>
                        </a:spcAft>
                      </a:pPr>
                      <a:r>
                        <a:rPr lang="es-CO" sz="1200" dirty="0">
                          <a:solidFill>
                            <a:schemeClr val="tx1"/>
                          </a:solidFill>
                          <a:effectLst/>
                        </a:rPr>
                        <a:t>Sancionado por el Alcalde el día 05 de julio 2023</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338591998"/>
                  </a:ext>
                </a:extLst>
              </a:tr>
            </a:tbl>
          </a:graphicData>
        </a:graphic>
      </p:graphicFrame>
    </p:spTree>
    <p:extLst>
      <p:ext uri="{BB962C8B-B14F-4D97-AF65-F5344CB8AC3E}">
        <p14:creationId xmlns:p14="http://schemas.microsoft.com/office/powerpoint/2010/main" val="278849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graphicFrame>
        <p:nvGraphicFramePr>
          <p:cNvPr id="3" name="Tabla 2">
            <a:extLst>
              <a:ext uri="{FF2B5EF4-FFF2-40B4-BE49-F238E27FC236}">
                <a16:creationId xmlns:a16="http://schemas.microsoft.com/office/drawing/2014/main" id="{2AF78E04-1B20-C487-740A-27B1EB055DFA}"/>
              </a:ext>
            </a:extLst>
          </p:cNvPr>
          <p:cNvGraphicFramePr>
            <a:graphicFrameLocks noGrp="1"/>
          </p:cNvGraphicFramePr>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6" name="Tabla 5">
            <a:extLst>
              <a:ext uri="{FF2B5EF4-FFF2-40B4-BE49-F238E27FC236}">
                <a16:creationId xmlns:a16="http://schemas.microsoft.com/office/drawing/2014/main" id="{C31A6B73-B195-6463-3B73-0FF92D2A1DC9}"/>
              </a:ext>
            </a:extLst>
          </p:cNvPr>
          <p:cNvGraphicFramePr>
            <a:graphicFrameLocks noGrp="1"/>
          </p:cNvGraphicFramePr>
          <p:nvPr>
            <p:extLst>
              <p:ext uri="{D42A27DB-BD31-4B8C-83A1-F6EECF244321}">
                <p14:modId xmlns:p14="http://schemas.microsoft.com/office/powerpoint/2010/main" val="2238510873"/>
              </p:ext>
            </p:extLst>
          </p:nvPr>
        </p:nvGraphicFramePr>
        <p:xfrm>
          <a:off x="1380443" y="2365865"/>
          <a:ext cx="7680430" cy="4747514"/>
        </p:xfrm>
        <a:graphic>
          <a:graphicData uri="http://schemas.openxmlformats.org/drawingml/2006/table">
            <a:tbl>
              <a:tblPr firstRow="1" firstCol="1" bandRow="1">
                <a:tableStyleId>{5C22544A-7EE6-4342-B048-85BDC9FD1C3A}</a:tableStyleId>
              </a:tblPr>
              <a:tblGrid>
                <a:gridCol w="777450">
                  <a:extLst>
                    <a:ext uri="{9D8B030D-6E8A-4147-A177-3AD203B41FA5}">
                      <a16:colId xmlns:a16="http://schemas.microsoft.com/office/drawing/2014/main" val="2641331610"/>
                    </a:ext>
                  </a:extLst>
                </a:gridCol>
                <a:gridCol w="3009852">
                  <a:extLst>
                    <a:ext uri="{9D8B030D-6E8A-4147-A177-3AD203B41FA5}">
                      <a16:colId xmlns:a16="http://schemas.microsoft.com/office/drawing/2014/main" val="1356347482"/>
                    </a:ext>
                  </a:extLst>
                </a:gridCol>
                <a:gridCol w="2105891">
                  <a:extLst>
                    <a:ext uri="{9D8B030D-6E8A-4147-A177-3AD203B41FA5}">
                      <a16:colId xmlns:a16="http://schemas.microsoft.com/office/drawing/2014/main" val="4053012485"/>
                    </a:ext>
                  </a:extLst>
                </a:gridCol>
                <a:gridCol w="1787237">
                  <a:extLst>
                    <a:ext uri="{9D8B030D-6E8A-4147-A177-3AD203B41FA5}">
                      <a16:colId xmlns:a16="http://schemas.microsoft.com/office/drawing/2014/main" val="3062193644"/>
                    </a:ext>
                  </a:extLst>
                </a:gridCol>
              </a:tblGrid>
              <a:tr h="352337">
                <a:tc>
                  <a:txBody>
                    <a:bodyPr/>
                    <a:lstStyle/>
                    <a:p>
                      <a:pPr algn="ctr">
                        <a:lnSpc>
                          <a:spcPct val="115000"/>
                        </a:lnSpc>
                        <a:spcAft>
                          <a:spcPts val="1000"/>
                        </a:spcAft>
                      </a:pPr>
                      <a:r>
                        <a:rPr lang="es-CO" sz="1200" b="1" dirty="0">
                          <a:solidFill>
                            <a:schemeClr val="tx1"/>
                          </a:solidFill>
                          <a:effectLst/>
                        </a:rPr>
                        <a:t>194</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Aft>
                          <a:spcPts val="1000"/>
                        </a:spcAft>
                      </a:pPr>
                      <a:r>
                        <a:rPr lang="es-CO" sz="1200" b="1" dirty="0">
                          <a:solidFill>
                            <a:schemeClr val="tx1"/>
                          </a:solidFill>
                          <a:effectLst/>
                        </a:rPr>
                        <a:t>Por el cual se institucionaliza y se incorpora en la agenda cultural del </a:t>
                      </a:r>
                      <a:r>
                        <a:rPr lang="es-CO" sz="1200" b="1" dirty="0" err="1">
                          <a:solidFill>
                            <a:schemeClr val="tx1"/>
                          </a:solidFill>
                          <a:effectLst/>
                        </a:rPr>
                        <a:t>Ipcc</a:t>
                      </a:r>
                      <a:r>
                        <a:rPr lang="es-CO" sz="1200" b="1" dirty="0">
                          <a:solidFill>
                            <a:schemeClr val="tx1"/>
                          </a:solidFill>
                          <a:effectLst/>
                        </a:rPr>
                        <a:t>, el reinado juvenil de la zona insular de Cartagena de Indias.</a:t>
                      </a:r>
                    </a:p>
                    <a:p>
                      <a:pPr algn="just">
                        <a:lnSpc>
                          <a:spcPct val="115000"/>
                        </a:lnSpc>
                        <a:spcAft>
                          <a:spcPts val="1000"/>
                        </a:spcAft>
                      </a:pP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b="1">
                          <a:solidFill>
                            <a:schemeClr val="tx1"/>
                          </a:solidFill>
                          <a:effectLst/>
                        </a:rPr>
                        <a:t>Partido conservador </a:t>
                      </a:r>
                    </a:p>
                    <a:p>
                      <a:pPr algn="ctr">
                        <a:tabLst>
                          <a:tab pos="2806065" algn="ctr"/>
                          <a:tab pos="5612130" algn="r"/>
                        </a:tabLst>
                      </a:pPr>
                      <a:r>
                        <a:rPr lang="es-CO" sz="1200" b="1">
                          <a:solidFill>
                            <a:schemeClr val="tx1"/>
                          </a:solidFill>
                          <a:effectLst/>
                        </a:rPr>
                        <a:t> </a:t>
                      </a:r>
                    </a:p>
                    <a:p>
                      <a:pPr algn="ctr">
                        <a:tabLst>
                          <a:tab pos="2806065" algn="ctr"/>
                          <a:tab pos="5612130" algn="r"/>
                        </a:tabLst>
                      </a:pPr>
                      <a:r>
                        <a:rPr lang="es-CO" sz="1200" b="1">
                          <a:solidFill>
                            <a:schemeClr val="tx1"/>
                          </a:solidFill>
                          <a:effectLst/>
                        </a:rPr>
                        <a:t>02/06/2023</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b="1">
                          <a:solidFill>
                            <a:schemeClr val="tx1"/>
                          </a:solidFill>
                          <a:effectLst/>
                        </a:rPr>
                        <a:t>Comisión 3era</a:t>
                      </a:r>
                    </a:p>
                    <a:p>
                      <a:pPr algn="ctr">
                        <a:lnSpc>
                          <a:spcPct val="115000"/>
                        </a:lnSpc>
                        <a:spcAft>
                          <a:spcPts val="1000"/>
                        </a:spcAft>
                      </a:pPr>
                      <a:r>
                        <a:rPr lang="es-CO" sz="1200" b="1">
                          <a:solidFill>
                            <a:schemeClr val="tx1"/>
                          </a:solidFill>
                          <a:effectLst/>
                        </a:rPr>
                        <a:t> </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67509573"/>
                  </a:ext>
                </a:extLst>
              </a:tr>
              <a:tr h="472440">
                <a:tc>
                  <a:txBody>
                    <a:bodyPr/>
                    <a:lstStyle/>
                    <a:p>
                      <a:pPr algn="ctr">
                        <a:lnSpc>
                          <a:spcPct val="115000"/>
                        </a:lnSpc>
                        <a:spcAft>
                          <a:spcPts val="1000"/>
                        </a:spcAft>
                      </a:pPr>
                      <a:r>
                        <a:rPr lang="es-CO" sz="1200" b="1">
                          <a:solidFill>
                            <a:schemeClr val="tx1"/>
                          </a:solidFill>
                          <a:effectLst/>
                        </a:rPr>
                        <a:t>196</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Bef>
                          <a:spcPts val="1200"/>
                        </a:spcBef>
                        <a:spcAft>
                          <a:spcPts val="800"/>
                        </a:spcAft>
                      </a:pPr>
                      <a:r>
                        <a:rPr lang="es-CO" sz="1200" b="1" dirty="0">
                          <a:solidFill>
                            <a:schemeClr val="tx1"/>
                          </a:solidFill>
                          <a:effectLst/>
                        </a:rPr>
                        <a:t>Mediante el cual se institucionaliza el 16 de junio como el día del campesino en el Distrito de Cartagena, se gestiona y se reorganizan actividades con las asociaciones de campesinos existentes y se promueve en nuestra área rural y municipios vecinos la integración de políticas publicas en intercambio de la obra de mano, cultivo, comercialización y fortalecimiento de las asociaciones de campesinos creadas y establecidas en el Distrito de Cartagena.</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b="1" dirty="0">
                          <a:solidFill>
                            <a:schemeClr val="tx1"/>
                          </a:solidFill>
                          <a:effectLst/>
                        </a:rPr>
                        <a:t>PARTIDO DE U</a:t>
                      </a:r>
                    </a:p>
                    <a:p>
                      <a:pPr algn="ctr">
                        <a:tabLst>
                          <a:tab pos="2806065" algn="ctr"/>
                          <a:tab pos="5612130" algn="r"/>
                        </a:tabLst>
                      </a:pPr>
                      <a:r>
                        <a:rPr lang="es-CO" sz="1200" b="1" dirty="0">
                          <a:solidFill>
                            <a:schemeClr val="tx1"/>
                          </a:solidFill>
                          <a:effectLst/>
                        </a:rPr>
                        <a:t> </a:t>
                      </a:r>
                    </a:p>
                    <a:p>
                      <a:pPr algn="ctr">
                        <a:tabLst>
                          <a:tab pos="2806065" algn="ctr"/>
                          <a:tab pos="5612130" algn="r"/>
                        </a:tabLst>
                      </a:pPr>
                      <a:r>
                        <a:rPr lang="es-CO" sz="1200" b="1" dirty="0">
                          <a:solidFill>
                            <a:schemeClr val="tx1"/>
                          </a:solidFill>
                          <a:effectLst/>
                        </a:rPr>
                        <a:t>05/06/2023</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endParaRPr lang="es-CO" sz="1200" b="1" dirty="0">
                        <a:solidFill>
                          <a:schemeClr val="tx1"/>
                        </a:solidFill>
                        <a:effectLst/>
                      </a:endParaRPr>
                    </a:p>
                    <a:p>
                      <a:pPr algn="ctr">
                        <a:lnSpc>
                          <a:spcPct val="115000"/>
                        </a:lnSpc>
                        <a:spcAft>
                          <a:spcPts val="1000"/>
                        </a:spcAft>
                      </a:pPr>
                      <a:r>
                        <a:rPr lang="es-CO" sz="1200" b="1" dirty="0">
                          <a:solidFill>
                            <a:schemeClr val="tx1"/>
                          </a:solidFill>
                          <a:effectLst/>
                        </a:rPr>
                        <a:t> </a:t>
                      </a:r>
                    </a:p>
                    <a:p>
                      <a:pPr algn="ctr">
                        <a:lnSpc>
                          <a:spcPct val="115000"/>
                        </a:lnSpc>
                        <a:spcAft>
                          <a:spcPts val="1000"/>
                        </a:spcAft>
                      </a:pPr>
                      <a:r>
                        <a:rPr lang="es-CO" sz="1200" b="1" dirty="0">
                          <a:solidFill>
                            <a:schemeClr val="tx1"/>
                          </a:solidFill>
                          <a:effectLst/>
                        </a:rPr>
                        <a:t>Carolina Lozano </a:t>
                      </a:r>
                    </a:p>
                    <a:p>
                      <a:pPr algn="ctr">
                        <a:lnSpc>
                          <a:spcPct val="115000"/>
                        </a:lnSpc>
                        <a:spcAft>
                          <a:spcPts val="1000"/>
                        </a:spcAft>
                      </a:pPr>
                      <a:r>
                        <a:rPr lang="es-CO" sz="1200" b="1" dirty="0">
                          <a:solidFill>
                            <a:schemeClr val="tx1"/>
                          </a:solidFill>
                          <a:effectLst/>
                        </a:rPr>
                        <a:t>Rafael Meza </a:t>
                      </a:r>
                    </a:p>
                    <a:p>
                      <a:pPr algn="ctr">
                        <a:lnSpc>
                          <a:spcPct val="115000"/>
                        </a:lnSpc>
                        <a:spcAft>
                          <a:spcPts val="1000"/>
                        </a:spcAft>
                      </a:pPr>
                      <a:r>
                        <a:rPr lang="es-CO" sz="1200" b="1" dirty="0">
                          <a:solidFill>
                            <a:schemeClr val="tx1"/>
                          </a:solidFill>
                          <a:effectLst/>
                        </a:rPr>
                        <a:t>Luis Cassiani </a:t>
                      </a:r>
                    </a:p>
                    <a:p>
                      <a:pPr algn="ctr">
                        <a:lnSpc>
                          <a:spcPct val="115000"/>
                        </a:lnSpc>
                        <a:spcAft>
                          <a:spcPts val="1000"/>
                        </a:spcAft>
                      </a:pPr>
                      <a:r>
                        <a:rPr lang="es-CO" sz="1200" b="1" dirty="0">
                          <a:solidFill>
                            <a:schemeClr val="tx1"/>
                          </a:solidFill>
                          <a:effectLst/>
                        </a:rPr>
                        <a:t> </a:t>
                      </a:r>
                    </a:p>
                    <a:p>
                      <a:pPr algn="ctr">
                        <a:lnSpc>
                          <a:spcPct val="115000"/>
                        </a:lnSpc>
                        <a:spcAft>
                          <a:spcPts val="1000"/>
                        </a:spcAft>
                      </a:pPr>
                      <a:r>
                        <a:rPr lang="es-CO" sz="1200" b="1" dirty="0">
                          <a:solidFill>
                            <a:schemeClr val="tx1"/>
                          </a:solidFill>
                          <a:effectLst/>
                        </a:rPr>
                        <a:t>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83622457"/>
                  </a:ext>
                </a:extLst>
              </a:tr>
              <a:tr h="264795">
                <a:tc>
                  <a:txBody>
                    <a:bodyPr/>
                    <a:lstStyle/>
                    <a:p>
                      <a:pPr algn="ctr">
                        <a:lnSpc>
                          <a:spcPct val="115000"/>
                        </a:lnSpc>
                        <a:spcAft>
                          <a:spcPts val="1000"/>
                        </a:spcAft>
                      </a:pPr>
                      <a:r>
                        <a:rPr lang="es-CO" sz="1200" b="1">
                          <a:solidFill>
                            <a:schemeClr val="tx1"/>
                          </a:solidFill>
                          <a:effectLst/>
                        </a:rPr>
                        <a:t>198</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spcBef>
                          <a:spcPts val="1200"/>
                        </a:spcBef>
                        <a:spcAft>
                          <a:spcPts val="800"/>
                        </a:spcAft>
                      </a:pPr>
                      <a:r>
                        <a:rPr lang="es-CO" sz="1200" b="1" dirty="0">
                          <a:solidFill>
                            <a:schemeClr val="tx1"/>
                          </a:solidFill>
                          <a:effectLst/>
                        </a:rPr>
                        <a:t>Proyecto de acuerdo “Por medio del cual se establece el plan de saneamiento fiscal y financiero parcial vigencia 2023 del Distrito de Cartagena indias, y se establecen otras disposiciones”</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b="1">
                          <a:solidFill>
                            <a:schemeClr val="tx1"/>
                          </a:solidFill>
                          <a:effectLst/>
                        </a:rPr>
                        <a:t>El Ejecutivo</a:t>
                      </a:r>
                    </a:p>
                    <a:p>
                      <a:pPr algn="ctr">
                        <a:tabLst>
                          <a:tab pos="2806065" algn="ctr"/>
                          <a:tab pos="5612130" algn="r"/>
                        </a:tabLst>
                      </a:pPr>
                      <a:r>
                        <a:rPr lang="es-CO" sz="1200" b="1">
                          <a:solidFill>
                            <a:schemeClr val="tx1"/>
                          </a:solidFill>
                          <a:effectLst/>
                        </a:rPr>
                        <a:t> </a:t>
                      </a:r>
                    </a:p>
                    <a:p>
                      <a:pPr algn="ctr">
                        <a:tabLst>
                          <a:tab pos="2806065" algn="ctr"/>
                          <a:tab pos="5612130" algn="r"/>
                        </a:tabLst>
                      </a:pPr>
                      <a:r>
                        <a:rPr lang="es-CO" sz="1200" b="1">
                          <a:solidFill>
                            <a:schemeClr val="tx1"/>
                          </a:solidFill>
                          <a:effectLst/>
                        </a:rPr>
                        <a:t>30/06/23</a:t>
                      </a:r>
                    </a:p>
                    <a:p>
                      <a:pPr algn="ctr">
                        <a:tabLst>
                          <a:tab pos="2806065" algn="ctr"/>
                          <a:tab pos="5612130" algn="r"/>
                        </a:tabLst>
                      </a:pPr>
                      <a:r>
                        <a:rPr lang="es-CO" sz="1200" b="1">
                          <a:solidFill>
                            <a:schemeClr val="tx1"/>
                          </a:solidFill>
                          <a:effectLst/>
                        </a:rPr>
                        <a:t> </a:t>
                      </a:r>
                    </a:p>
                    <a:p>
                      <a:pPr algn="ctr">
                        <a:tabLst>
                          <a:tab pos="2806065" algn="ctr"/>
                          <a:tab pos="5612130" algn="r"/>
                        </a:tabLst>
                      </a:pPr>
                      <a:r>
                        <a:rPr lang="es-CO" sz="1200" b="1">
                          <a:solidFill>
                            <a:schemeClr val="tx1"/>
                          </a:solidFill>
                          <a:effectLst/>
                        </a:rPr>
                        <a:t>Plenaria</a:t>
                      </a:r>
                    </a:p>
                    <a:p>
                      <a:pPr algn="ctr">
                        <a:tabLst>
                          <a:tab pos="2806065" algn="ctr"/>
                          <a:tab pos="5612130" algn="r"/>
                        </a:tabLst>
                      </a:pPr>
                      <a:r>
                        <a:rPr lang="es-CO" sz="1200" b="1">
                          <a:solidFill>
                            <a:schemeClr val="tx1"/>
                          </a:solidFill>
                          <a:effectLst/>
                        </a:rPr>
                        <a:t>04/07/23</a:t>
                      </a:r>
                    </a:p>
                    <a:p>
                      <a:pPr algn="ctr">
                        <a:tabLst>
                          <a:tab pos="2806065" algn="ctr"/>
                          <a:tab pos="5612130" algn="r"/>
                        </a:tabLst>
                      </a:pPr>
                      <a:r>
                        <a:rPr lang="es-CO" sz="1200" b="1">
                          <a:solidFill>
                            <a:schemeClr val="tx1"/>
                          </a:solidFill>
                          <a:effectLst/>
                        </a:rPr>
                        <a:t> </a:t>
                      </a:r>
                      <a:endParaRPr lang="es-CO"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b="1" dirty="0">
                          <a:solidFill>
                            <a:schemeClr val="tx1"/>
                          </a:solidFill>
                          <a:effectLst/>
                        </a:rPr>
                        <a:t>Wilson Toncel (c)</a:t>
                      </a:r>
                    </a:p>
                    <a:p>
                      <a:pPr algn="ctr">
                        <a:lnSpc>
                          <a:spcPct val="115000"/>
                        </a:lnSpc>
                        <a:spcAft>
                          <a:spcPts val="1000"/>
                        </a:spcAft>
                      </a:pPr>
                      <a:r>
                        <a:rPr lang="es-CO" sz="1200" b="1" dirty="0">
                          <a:solidFill>
                            <a:schemeClr val="tx1"/>
                          </a:solidFill>
                          <a:effectLst/>
                        </a:rPr>
                        <a:t>Cesar pion</a:t>
                      </a:r>
                    </a:p>
                    <a:p>
                      <a:pPr algn="ctr">
                        <a:lnSpc>
                          <a:spcPct val="115000"/>
                        </a:lnSpc>
                        <a:spcAft>
                          <a:spcPts val="1000"/>
                        </a:spcAft>
                      </a:pPr>
                      <a:r>
                        <a:rPr lang="es-CO" sz="1200" b="1" dirty="0">
                          <a:solidFill>
                            <a:schemeClr val="tx1"/>
                          </a:solidFill>
                          <a:effectLst/>
                        </a:rPr>
                        <a:t>Carolina lozano </a:t>
                      </a:r>
                    </a:p>
                    <a:p>
                      <a:pPr algn="ctr">
                        <a:lnSpc>
                          <a:spcPct val="115000"/>
                        </a:lnSpc>
                        <a:spcAft>
                          <a:spcPts val="1000"/>
                        </a:spcAft>
                      </a:pPr>
                      <a:r>
                        <a:rPr lang="es-CO" sz="1200" b="1" dirty="0">
                          <a:solidFill>
                            <a:schemeClr val="tx1"/>
                          </a:solidFill>
                          <a:effectLst/>
                        </a:rPr>
                        <a:t>Gloria estrada </a:t>
                      </a:r>
                      <a:endParaRPr lang="es-CO"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29708053"/>
                  </a:ext>
                </a:extLst>
              </a:tr>
            </a:tbl>
          </a:graphicData>
        </a:graphic>
      </p:graphicFrame>
      <p:sp>
        <p:nvSpPr>
          <p:cNvPr id="7" name="CuadroTexto 6">
            <a:extLst>
              <a:ext uri="{FF2B5EF4-FFF2-40B4-BE49-F238E27FC236}">
                <a16:creationId xmlns:a16="http://schemas.microsoft.com/office/drawing/2014/main" id="{A6107F77-6688-BF2E-A48A-AE3484BC994A}"/>
              </a:ext>
            </a:extLst>
          </p:cNvPr>
          <p:cNvSpPr txBox="1"/>
          <p:nvPr/>
        </p:nvSpPr>
        <p:spPr>
          <a:xfrm>
            <a:off x="9314311" y="2369127"/>
            <a:ext cx="2990552" cy="4524315"/>
          </a:xfrm>
          <a:prstGeom prst="rect">
            <a:avLst/>
          </a:prstGeom>
          <a:noFill/>
        </p:spPr>
        <p:txBody>
          <a:bodyPr wrap="square" rtlCol="0">
            <a:spAutoFit/>
          </a:bodyPr>
          <a:lstStyle/>
          <a:p>
            <a:endParaRPr lang="es-CO" sz="1200" dirty="0"/>
          </a:p>
          <a:p>
            <a:endParaRPr lang="es-CO" sz="1200" b="1" dirty="0"/>
          </a:p>
          <a:p>
            <a:pPr algn="ctr"/>
            <a:r>
              <a:rPr lang="es-CO" sz="1200" b="1" dirty="0"/>
              <a:t>Se realizo audiencia pública</a:t>
            </a:r>
          </a:p>
          <a:p>
            <a:pPr algn="ctr"/>
            <a:r>
              <a:rPr lang="es-CO" sz="1200" b="1" dirty="0"/>
              <a:t>15/06/2023</a:t>
            </a:r>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r>
              <a:rPr lang="es-CO" sz="1200" b="1" dirty="0"/>
              <a:t>Se realizo audiencia pública</a:t>
            </a:r>
          </a:p>
          <a:p>
            <a:pPr algn="ctr"/>
            <a:r>
              <a:rPr lang="es-CO" sz="1200" b="1" dirty="0"/>
              <a:t>14/06/2023</a:t>
            </a:r>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endParaRPr lang="es-CO" sz="1200" b="1" dirty="0"/>
          </a:p>
          <a:p>
            <a:pPr algn="ctr"/>
            <a:r>
              <a:rPr lang="es-CO" sz="1200" b="1" dirty="0"/>
              <a:t>Se realizo audiencia pública </a:t>
            </a:r>
          </a:p>
          <a:p>
            <a:pPr algn="ctr"/>
            <a:r>
              <a:rPr lang="es-CO" sz="1200" b="1" dirty="0"/>
              <a:t>11/07/2023 </a:t>
            </a:r>
          </a:p>
          <a:p>
            <a:endParaRPr lang="es-CO" sz="1200" dirty="0"/>
          </a:p>
        </p:txBody>
      </p:sp>
    </p:spTree>
    <p:extLst>
      <p:ext uri="{BB962C8B-B14F-4D97-AF65-F5344CB8AC3E}">
        <p14:creationId xmlns:p14="http://schemas.microsoft.com/office/powerpoint/2010/main" val="8381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graphicFrame>
        <p:nvGraphicFramePr>
          <p:cNvPr id="3" name="Tabla 2">
            <a:extLst>
              <a:ext uri="{FF2B5EF4-FFF2-40B4-BE49-F238E27FC236}">
                <a16:creationId xmlns:a16="http://schemas.microsoft.com/office/drawing/2014/main" id="{2AF78E04-1B20-C487-740A-27B1EB055DFA}"/>
              </a:ext>
            </a:extLst>
          </p:cNvPr>
          <p:cNvGraphicFramePr>
            <a:graphicFrameLocks noGrp="1"/>
          </p:cNvGraphicFramePr>
          <p:nvPr/>
        </p:nvGraphicFramePr>
        <p:xfrm>
          <a:off x="1380443" y="1646928"/>
          <a:ext cx="10924420" cy="607325"/>
        </p:xfrm>
        <a:graphic>
          <a:graphicData uri="http://schemas.openxmlformats.org/drawingml/2006/table">
            <a:tbl>
              <a:tblPr firstRow="1" firstCol="1" bandRow="1"/>
              <a:tblGrid>
                <a:gridCol w="774096">
                  <a:extLst>
                    <a:ext uri="{9D8B030D-6E8A-4147-A177-3AD203B41FA5}">
                      <a16:colId xmlns:a16="http://schemas.microsoft.com/office/drawing/2014/main" val="3896878153"/>
                    </a:ext>
                  </a:extLst>
                </a:gridCol>
                <a:gridCol w="2975428">
                  <a:extLst>
                    <a:ext uri="{9D8B030D-6E8A-4147-A177-3AD203B41FA5}">
                      <a16:colId xmlns:a16="http://schemas.microsoft.com/office/drawing/2014/main" val="3369922192"/>
                    </a:ext>
                  </a:extLst>
                </a:gridCol>
                <a:gridCol w="2133600">
                  <a:extLst>
                    <a:ext uri="{9D8B030D-6E8A-4147-A177-3AD203B41FA5}">
                      <a16:colId xmlns:a16="http://schemas.microsoft.com/office/drawing/2014/main" val="373166570"/>
                    </a:ext>
                  </a:extLst>
                </a:gridCol>
                <a:gridCol w="1784119">
                  <a:extLst>
                    <a:ext uri="{9D8B030D-6E8A-4147-A177-3AD203B41FA5}">
                      <a16:colId xmlns:a16="http://schemas.microsoft.com/office/drawing/2014/main" val="3241487268"/>
                    </a:ext>
                  </a:extLst>
                </a:gridCol>
                <a:gridCol w="3257177">
                  <a:extLst>
                    <a:ext uri="{9D8B030D-6E8A-4147-A177-3AD203B41FA5}">
                      <a16:colId xmlns:a16="http://schemas.microsoft.com/office/drawing/2014/main" val="481831355"/>
                    </a:ext>
                  </a:extLst>
                </a:gridCol>
              </a:tblGrid>
              <a:tr h="607325">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TITULO </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PRESENTADO POR</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PONENTES</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tabLst>
                          <a:tab pos="2806065" algn="ctr"/>
                          <a:tab pos="5612130" algn="r"/>
                        </a:tabLst>
                      </a:pPr>
                      <a:r>
                        <a:rPr lang="es-CO" sz="1400" b="1" i="0" u="none" strike="noStrike" dirty="0">
                          <a:effectLst/>
                          <a:latin typeface="Calibri" panose="020F0502020204030204" pitchFamily="34" charset="0"/>
                          <a:cs typeface="Times New Roman" panose="02020603050405020304" pitchFamily="18" charset="0"/>
                        </a:rPr>
                        <a:t>ESTADO DEL PROYECTO DE ACUERDO</a:t>
                      </a:r>
                      <a:endParaRPr lang="es-CO" sz="1400" b="0" i="0" u="none" strike="noStrike" dirty="0">
                        <a:effectLst/>
                        <a:latin typeface="Arial" panose="020B0604020202020204" pitchFamily="34" charset="0"/>
                      </a:endParaRPr>
                    </a:p>
                  </a:txBody>
                  <a:tcPr marL="188893" marR="188893" marT="2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8221"/>
                  </a:ext>
                </a:extLst>
              </a:tr>
            </a:tbl>
          </a:graphicData>
        </a:graphic>
      </p:graphicFrame>
      <p:pic>
        <p:nvPicPr>
          <p:cNvPr id="5" name="Imagen 4">
            <a:extLst>
              <a:ext uri="{FF2B5EF4-FFF2-40B4-BE49-F238E27FC236}">
                <a16:creationId xmlns:a16="http://schemas.microsoft.com/office/drawing/2014/main" id="{D0B6DDE4-EC6B-24E2-B4D3-A8F5B6289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742" y="6380847"/>
            <a:ext cx="3026309" cy="2276317"/>
          </a:xfrm>
          <a:prstGeom prst="rect">
            <a:avLst/>
          </a:prstGeom>
        </p:spPr>
      </p:pic>
      <p:graphicFrame>
        <p:nvGraphicFramePr>
          <p:cNvPr id="7" name="Tabla 6">
            <a:extLst>
              <a:ext uri="{FF2B5EF4-FFF2-40B4-BE49-F238E27FC236}">
                <a16:creationId xmlns:a16="http://schemas.microsoft.com/office/drawing/2014/main" id="{8B2B185B-8EDB-D56C-44C9-C9C12FFEBD82}"/>
              </a:ext>
            </a:extLst>
          </p:cNvPr>
          <p:cNvGraphicFramePr>
            <a:graphicFrameLocks noGrp="1"/>
          </p:cNvGraphicFramePr>
          <p:nvPr>
            <p:extLst>
              <p:ext uri="{D42A27DB-BD31-4B8C-83A1-F6EECF244321}">
                <p14:modId xmlns:p14="http://schemas.microsoft.com/office/powerpoint/2010/main" val="3587734310"/>
              </p:ext>
            </p:extLst>
          </p:nvPr>
        </p:nvGraphicFramePr>
        <p:xfrm>
          <a:off x="1380443" y="2610242"/>
          <a:ext cx="7763557" cy="2301113"/>
        </p:xfrm>
        <a:graphic>
          <a:graphicData uri="http://schemas.openxmlformats.org/drawingml/2006/table">
            <a:tbl>
              <a:tblPr firstRow="1" firstCol="1" bandRow="1">
                <a:tableStyleId>{5C22544A-7EE6-4342-B048-85BDC9FD1C3A}</a:tableStyleId>
              </a:tblPr>
              <a:tblGrid>
                <a:gridCol w="780866">
                  <a:extLst>
                    <a:ext uri="{9D8B030D-6E8A-4147-A177-3AD203B41FA5}">
                      <a16:colId xmlns:a16="http://schemas.microsoft.com/office/drawing/2014/main" val="10004511"/>
                    </a:ext>
                  </a:extLst>
                </a:gridCol>
                <a:gridCol w="2992582">
                  <a:extLst>
                    <a:ext uri="{9D8B030D-6E8A-4147-A177-3AD203B41FA5}">
                      <a16:colId xmlns:a16="http://schemas.microsoft.com/office/drawing/2014/main" val="2374341614"/>
                    </a:ext>
                  </a:extLst>
                </a:gridCol>
                <a:gridCol w="2147454">
                  <a:extLst>
                    <a:ext uri="{9D8B030D-6E8A-4147-A177-3AD203B41FA5}">
                      <a16:colId xmlns:a16="http://schemas.microsoft.com/office/drawing/2014/main" val="823585462"/>
                    </a:ext>
                  </a:extLst>
                </a:gridCol>
                <a:gridCol w="1842655">
                  <a:extLst>
                    <a:ext uri="{9D8B030D-6E8A-4147-A177-3AD203B41FA5}">
                      <a16:colId xmlns:a16="http://schemas.microsoft.com/office/drawing/2014/main" val="1545435603"/>
                    </a:ext>
                  </a:extLst>
                </a:gridCol>
              </a:tblGrid>
              <a:tr h="715010">
                <a:tc>
                  <a:txBody>
                    <a:bodyPr/>
                    <a:lstStyle/>
                    <a:p>
                      <a:pPr algn="ctr">
                        <a:lnSpc>
                          <a:spcPct val="115000"/>
                        </a:lnSpc>
                        <a:spcAft>
                          <a:spcPts val="1000"/>
                        </a:spcAft>
                      </a:pPr>
                      <a:r>
                        <a:rPr lang="es-CO" sz="1200" dirty="0">
                          <a:solidFill>
                            <a:schemeClr val="tx1"/>
                          </a:solidFill>
                          <a:effectLst/>
                        </a:rPr>
                        <a:t>199</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21590" algn="just">
                        <a:lnSpc>
                          <a:spcPct val="115000"/>
                        </a:lnSpc>
                        <a:spcBef>
                          <a:spcPts val="1200"/>
                        </a:spcBef>
                        <a:spcAft>
                          <a:spcPts val="800"/>
                        </a:spcAft>
                      </a:pPr>
                      <a:r>
                        <a:rPr lang="es-CO" sz="1200" dirty="0">
                          <a:solidFill>
                            <a:schemeClr val="tx1"/>
                          </a:solidFill>
                          <a:effectLst/>
                        </a:rPr>
                        <a:t>“Por medio del cual se realiza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tabLst>
                          <a:tab pos="2806065" algn="ctr"/>
                          <a:tab pos="5612130" algn="r"/>
                        </a:tabLst>
                      </a:pPr>
                      <a:r>
                        <a:rPr lang="es-CO" sz="1200" dirty="0">
                          <a:solidFill>
                            <a:schemeClr val="tx1"/>
                          </a:solidFill>
                          <a:effectLst/>
                        </a:rPr>
                        <a:t>El Ejecutivo</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07/07/23</a:t>
                      </a:r>
                    </a:p>
                    <a:p>
                      <a:pPr algn="ctr">
                        <a:tabLst>
                          <a:tab pos="2806065" algn="ctr"/>
                          <a:tab pos="5612130" algn="r"/>
                        </a:tabLst>
                      </a:pPr>
                      <a:r>
                        <a:rPr lang="es-CO" sz="1200" dirty="0">
                          <a:solidFill>
                            <a:schemeClr val="tx1"/>
                          </a:solidFill>
                          <a:effectLst/>
                        </a:rPr>
                        <a:t> </a:t>
                      </a:r>
                    </a:p>
                    <a:p>
                      <a:pPr algn="ctr">
                        <a:tabLst>
                          <a:tab pos="2806065" algn="ctr"/>
                          <a:tab pos="5612130" algn="r"/>
                        </a:tabLst>
                      </a:pPr>
                      <a:r>
                        <a:rPr lang="es-CO" sz="1200" dirty="0">
                          <a:solidFill>
                            <a:schemeClr val="tx1"/>
                          </a:solidFill>
                          <a:effectLst/>
                        </a:rPr>
                        <a:t>Plenaria</a:t>
                      </a:r>
                    </a:p>
                    <a:p>
                      <a:pPr algn="ctr">
                        <a:tabLst>
                          <a:tab pos="2806065" algn="ctr"/>
                          <a:tab pos="5612130" algn="r"/>
                        </a:tabLst>
                      </a:pPr>
                      <a:r>
                        <a:rPr lang="es-CO" sz="1200" dirty="0">
                          <a:solidFill>
                            <a:schemeClr val="tx1"/>
                          </a:solidFill>
                          <a:effectLst/>
                        </a:rPr>
                        <a:t>08/07/23</a:t>
                      </a:r>
                    </a:p>
                    <a:p>
                      <a:pPr algn="l">
                        <a:tabLst>
                          <a:tab pos="2806065" algn="ctr"/>
                          <a:tab pos="5612130" algn="r"/>
                        </a:tabLst>
                      </a:pPr>
                      <a:r>
                        <a:rPr lang="es-CO" sz="1200" dirty="0">
                          <a:solidFill>
                            <a:schemeClr val="tx1"/>
                          </a:solidFill>
                          <a:effectLst/>
                        </a:rPr>
                        <a:t>          </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es-CO" sz="1200" dirty="0">
                          <a:solidFill>
                            <a:schemeClr val="tx1"/>
                          </a:solidFill>
                          <a:effectLst/>
                        </a:rPr>
                        <a:t>Liliana Suarez (c )</a:t>
                      </a:r>
                    </a:p>
                    <a:p>
                      <a:pPr algn="ctr">
                        <a:lnSpc>
                          <a:spcPct val="115000"/>
                        </a:lnSpc>
                        <a:spcAft>
                          <a:spcPts val="1000"/>
                        </a:spcAft>
                      </a:pPr>
                      <a:r>
                        <a:rPr lang="es-CO" sz="1200" dirty="0">
                          <a:solidFill>
                            <a:schemeClr val="tx1"/>
                          </a:solidFill>
                          <a:effectLst/>
                        </a:rPr>
                        <a:t>Laureano </a:t>
                      </a:r>
                      <a:r>
                        <a:rPr lang="es-CO" sz="1200" dirty="0" err="1">
                          <a:solidFill>
                            <a:schemeClr val="tx1"/>
                          </a:solidFill>
                          <a:effectLst/>
                        </a:rPr>
                        <a:t>Curi</a:t>
                      </a:r>
                      <a:r>
                        <a:rPr lang="es-CO" sz="1200" dirty="0">
                          <a:solidFill>
                            <a:schemeClr val="tx1"/>
                          </a:solidFill>
                          <a:effectLst/>
                        </a:rPr>
                        <a:t> </a:t>
                      </a:r>
                    </a:p>
                    <a:p>
                      <a:pPr algn="ctr">
                        <a:lnSpc>
                          <a:spcPct val="115000"/>
                        </a:lnSpc>
                        <a:spcAft>
                          <a:spcPts val="1000"/>
                        </a:spcAft>
                      </a:pPr>
                      <a:r>
                        <a:rPr lang="es-CO" sz="1200" dirty="0">
                          <a:solidFill>
                            <a:schemeClr val="tx1"/>
                          </a:solidFill>
                          <a:effectLst/>
                        </a:rPr>
                        <a:t>Claudia Arboleda</a:t>
                      </a:r>
                    </a:p>
                    <a:p>
                      <a:pPr algn="ctr">
                        <a:lnSpc>
                          <a:spcPct val="115000"/>
                        </a:lnSpc>
                        <a:spcAft>
                          <a:spcPts val="1000"/>
                        </a:spcAft>
                      </a:pPr>
                      <a:r>
                        <a:rPr lang="es-CO" sz="1200" dirty="0">
                          <a:solidFill>
                            <a:schemeClr val="tx1"/>
                          </a:solidFill>
                          <a:effectLst/>
                        </a:rPr>
                        <a:t>David Caballero</a:t>
                      </a:r>
                    </a:p>
                    <a:p>
                      <a:pPr algn="ctr">
                        <a:lnSpc>
                          <a:spcPct val="115000"/>
                        </a:lnSpc>
                        <a:spcAft>
                          <a:spcPts val="1000"/>
                        </a:spcAft>
                      </a:pPr>
                      <a:r>
                        <a:rPr lang="es-CO" sz="1200" dirty="0" err="1">
                          <a:solidFill>
                            <a:schemeClr val="tx1"/>
                          </a:solidFill>
                          <a:effectLst/>
                        </a:rPr>
                        <a:t>Luder</a:t>
                      </a:r>
                      <a:r>
                        <a:rPr lang="es-CO" sz="1200" dirty="0">
                          <a:solidFill>
                            <a:schemeClr val="tx1"/>
                          </a:solidFill>
                          <a:effectLst/>
                        </a:rPr>
                        <a:t> Ariza</a:t>
                      </a:r>
                      <a:endParaRPr lang="es-CO"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721266943"/>
                  </a:ext>
                </a:extLst>
              </a:tr>
            </a:tbl>
          </a:graphicData>
        </a:graphic>
      </p:graphicFrame>
    </p:spTree>
    <p:extLst>
      <p:ext uri="{BB962C8B-B14F-4D97-AF65-F5344CB8AC3E}">
        <p14:creationId xmlns:p14="http://schemas.microsoft.com/office/powerpoint/2010/main" val="261926235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3342</TotalTime>
  <Words>2378</Words>
  <Application>Microsoft Macintosh PowerPoint</Application>
  <PresentationFormat>Personalizado</PresentationFormat>
  <Paragraphs>301</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Paez Flores</dc:creator>
  <cp:lastModifiedBy>JOHAN CORREA GIL</cp:lastModifiedBy>
  <cp:revision>4</cp:revision>
  <dcterms:created xsi:type="dcterms:W3CDTF">2023-06-26T16:26:10Z</dcterms:created>
  <dcterms:modified xsi:type="dcterms:W3CDTF">2023-07-26T23:52:51Z</dcterms:modified>
</cp:coreProperties>
</file>