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716000" cy="9144000"/>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8292WOaQlpJpAcnYs31rOzOkL4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236" y="60"/>
      </p:cViewPr>
      <p:guideLst>
        <p:guide orient="horz" pos="2880"/>
        <p:guide pos="43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e4bd08b0d4_0_1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1e4bd08b0d4_0_10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e4bd08b0d4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1e4bd08b0d4_0_1027: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e4bd08b0d4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1e4bd08b0d4_0_1050: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e4bd08b0d4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1e4bd08b0d4_0_10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4bd08b0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1e4bd08b0d4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e4bd08b0d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1e4bd08b0d4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e4bd08b0d4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1e4bd08b0d4_0_969: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e4bd08b0d4_0_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1e4bd08b0d4_0_988: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e4bd08b0d4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1e4bd08b0d4_0_10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e4bd08b0d4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1e4bd08b0d4_0_10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028700" y="1496484"/>
            <a:ext cx="11658600" cy="31834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714500" y="4802717"/>
            <a:ext cx="10287000" cy="22076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14" name="Google Shape;14;p6"/>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942975" y="486836"/>
            <a:ext cx="11830050"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57108" y="-579966"/>
            <a:ext cx="5801784" cy="118300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419711" y="2882636"/>
            <a:ext cx="7749117" cy="2957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418961" y="10849"/>
            <a:ext cx="7749117" cy="87010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942975" y="486836"/>
            <a:ext cx="11830050"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942975" y="2434167"/>
            <a:ext cx="118300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935832" y="2279653"/>
            <a:ext cx="11830050" cy="38036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000"/>
              <a:buFont typeface="Calibri"/>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935832" y="6119286"/>
            <a:ext cx="11830050" cy="20002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26" name="Google Shape;26;p8"/>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942975" y="486836"/>
            <a:ext cx="11830050"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942975" y="2434167"/>
            <a:ext cx="582930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943725" y="2434167"/>
            <a:ext cx="582930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944762" y="486836"/>
            <a:ext cx="11830050"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944763" y="2241551"/>
            <a:ext cx="5802510"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9" name="Google Shape;39;p10"/>
          <p:cNvSpPr txBox="1">
            <a:spLocks noGrp="1"/>
          </p:cNvSpPr>
          <p:nvPr>
            <p:ph type="body" idx="2"/>
          </p:nvPr>
        </p:nvSpPr>
        <p:spPr>
          <a:xfrm>
            <a:off x="944763" y="3340100"/>
            <a:ext cx="5802510"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943726" y="2241551"/>
            <a:ext cx="5831087"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1" name="Google Shape;41;p10"/>
          <p:cNvSpPr txBox="1">
            <a:spLocks noGrp="1"/>
          </p:cNvSpPr>
          <p:nvPr>
            <p:ph type="body" idx="4"/>
          </p:nvPr>
        </p:nvSpPr>
        <p:spPr>
          <a:xfrm>
            <a:off x="6943726" y="3340100"/>
            <a:ext cx="5831087"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942975" y="486836"/>
            <a:ext cx="11830050"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944762" y="609600"/>
            <a:ext cx="4423767"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831087" y="1316569"/>
            <a:ext cx="6943725" cy="6498167"/>
          </a:xfrm>
          <a:prstGeom prst="rect">
            <a:avLst/>
          </a:prstGeom>
          <a:noFill/>
          <a:ln>
            <a:noFill/>
          </a:ln>
        </p:spPr>
        <p:txBody>
          <a:bodyPr spcFirstLastPara="1" wrap="square" lIns="91425" tIns="45700" rIns="91425" bIns="45700" anchor="t" anchorCtr="0">
            <a:norm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7" name="Google Shape;57;p13"/>
          <p:cNvSpPr txBox="1">
            <a:spLocks noGrp="1"/>
          </p:cNvSpPr>
          <p:nvPr>
            <p:ph type="body" idx="2"/>
          </p:nvPr>
        </p:nvSpPr>
        <p:spPr>
          <a:xfrm>
            <a:off x="944762" y="2743200"/>
            <a:ext cx="4423767"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8" name="Google Shape;58;p13"/>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944762" y="609600"/>
            <a:ext cx="4423767"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831087" y="1316569"/>
            <a:ext cx="6943725" cy="6498167"/>
          </a:xfrm>
          <a:prstGeom prst="rect">
            <a:avLst/>
          </a:prstGeom>
          <a:noFill/>
          <a:ln>
            <a:noFill/>
          </a:ln>
        </p:spPr>
      </p:sp>
      <p:sp>
        <p:nvSpPr>
          <p:cNvPr id="64" name="Google Shape;64;p14"/>
          <p:cNvSpPr txBox="1">
            <a:spLocks noGrp="1"/>
          </p:cNvSpPr>
          <p:nvPr>
            <p:ph type="body" idx="1"/>
          </p:nvPr>
        </p:nvSpPr>
        <p:spPr>
          <a:xfrm>
            <a:off x="944762" y="2743200"/>
            <a:ext cx="4423767"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5" name="Google Shape;65;p14"/>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942975" y="486836"/>
            <a:ext cx="11830050" cy="17674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942975" y="2434167"/>
            <a:ext cx="11830050" cy="5801784"/>
          </a:xfrm>
          <a:prstGeom prst="rect">
            <a:avLst/>
          </a:prstGeom>
          <a:noFill/>
          <a:ln>
            <a:noFill/>
          </a:ln>
        </p:spPr>
        <p:txBody>
          <a:bodyPr spcFirstLastPara="1" wrap="square" lIns="91425" tIns="45700" rIns="91425" bIns="45700" anchor="t" anchorCtr="0">
            <a:norm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942975" y="8475136"/>
            <a:ext cx="308610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543425" y="8475136"/>
            <a:ext cx="4629150"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9686925" y="8475136"/>
            <a:ext cx="30861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5.jpg"/><Relationship Id="rId7"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5.jpg"/><Relationship Id="rId7"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5.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028700" y="1496484"/>
            <a:ext cx="11658600" cy="318346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8000"/>
              <a:buFont typeface="Calibri"/>
              <a:buNone/>
            </a:pPr>
            <a:endParaRPr/>
          </a:p>
        </p:txBody>
      </p:sp>
      <p:sp>
        <p:nvSpPr>
          <p:cNvPr id="85" name="Google Shape;85;p1"/>
          <p:cNvSpPr txBox="1">
            <a:spLocks noGrp="1"/>
          </p:cNvSpPr>
          <p:nvPr>
            <p:ph type="subTitle" idx="1"/>
          </p:nvPr>
        </p:nvSpPr>
        <p:spPr>
          <a:xfrm>
            <a:off x="1714500" y="4802717"/>
            <a:ext cx="10287000" cy="22076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endParaRPr/>
          </a:p>
        </p:txBody>
      </p:sp>
      <p:pic>
        <p:nvPicPr>
          <p:cNvPr id="86" name="Google Shape;86;p1"/>
          <p:cNvPicPr preferRelativeResize="0"/>
          <p:nvPr/>
        </p:nvPicPr>
        <p:blipFill rotWithShape="1">
          <a:blip r:embed="rId3">
            <a:alphaModFix/>
          </a:blip>
          <a:srcRect/>
          <a:stretch/>
        </p:blipFill>
        <p:spPr>
          <a:xfrm>
            <a:off x="7939" y="4206"/>
            <a:ext cx="13708061" cy="91397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e4bd08b0d4_0_1088"/>
          <p:cNvSpPr txBox="1">
            <a:spLocks noGrp="1"/>
          </p:cNvSpPr>
          <p:nvPr>
            <p:ph type="title"/>
          </p:nvPr>
        </p:nvSpPr>
        <p:spPr>
          <a:xfrm>
            <a:off x="942975" y="486836"/>
            <a:ext cx="11830200" cy="176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213" name="Google Shape;213;g1e4bd08b0d4_0_1088"/>
          <p:cNvPicPr preferRelativeResize="0">
            <a:picLocks noGrp="1"/>
          </p:cNvPicPr>
          <p:nvPr>
            <p:ph type="body" idx="1"/>
          </p:nvPr>
        </p:nvPicPr>
        <p:blipFill rotWithShape="1">
          <a:blip r:embed="rId3">
            <a:alphaModFix/>
          </a:blip>
          <a:srcRect/>
          <a:stretch/>
        </p:blipFill>
        <p:spPr>
          <a:xfrm>
            <a:off x="74" y="-601"/>
            <a:ext cx="13716000" cy="9145200"/>
          </a:xfrm>
          <a:prstGeom prst="rect">
            <a:avLst/>
          </a:prstGeom>
          <a:noFill/>
          <a:ln>
            <a:noFill/>
          </a:ln>
        </p:spPr>
      </p:pic>
      <p:pic>
        <p:nvPicPr>
          <p:cNvPr id="214" name="Google Shape;214;g1e4bd08b0d4_0_1088"/>
          <p:cNvPicPr preferRelativeResize="0"/>
          <p:nvPr/>
        </p:nvPicPr>
        <p:blipFill rotWithShape="1">
          <a:blip r:embed="rId4">
            <a:alphaModFix/>
          </a:blip>
          <a:srcRect t="70707" r="16261"/>
          <a:stretch/>
        </p:blipFill>
        <p:spPr>
          <a:xfrm flipH="1">
            <a:off x="8633252" y="6893425"/>
            <a:ext cx="4321247" cy="1511649"/>
          </a:xfrm>
          <a:prstGeom prst="rect">
            <a:avLst/>
          </a:prstGeom>
          <a:noFill/>
          <a:ln>
            <a:noFill/>
          </a:ln>
        </p:spPr>
      </p:pic>
      <p:pic>
        <p:nvPicPr>
          <p:cNvPr id="215" name="Google Shape;215;g1e4bd08b0d4_0_1088"/>
          <p:cNvPicPr preferRelativeResize="0"/>
          <p:nvPr/>
        </p:nvPicPr>
        <p:blipFill>
          <a:blip r:embed="rId5">
            <a:alphaModFix/>
          </a:blip>
          <a:stretch>
            <a:fillRect/>
          </a:stretch>
        </p:blipFill>
        <p:spPr>
          <a:xfrm>
            <a:off x="10984125" y="7684575"/>
            <a:ext cx="1741773" cy="568101"/>
          </a:xfrm>
          <a:prstGeom prst="rect">
            <a:avLst/>
          </a:prstGeom>
          <a:noFill/>
          <a:ln>
            <a:noFill/>
          </a:ln>
        </p:spPr>
      </p:pic>
      <p:pic>
        <p:nvPicPr>
          <p:cNvPr id="216" name="Google Shape;216;g1e4bd08b0d4_0_1088"/>
          <p:cNvPicPr preferRelativeResize="0"/>
          <p:nvPr/>
        </p:nvPicPr>
        <p:blipFill rotWithShape="1">
          <a:blip r:embed="rId6">
            <a:alphaModFix/>
          </a:blip>
          <a:srcRect/>
          <a:stretch/>
        </p:blipFill>
        <p:spPr>
          <a:xfrm>
            <a:off x="1112425" y="7521875"/>
            <a:ext cx="2582999" cy="686210"/>
          </a:xfrm>
          <a:prstGeom prst="rect">
            <a:avLst/>
          </a:prstGeom>
          <a:noFill/>
          <a:ln>
            <a:noFill/>
          </a:ln>
        </p:spPr>
      </p:pic>
      <p:sp>
        <p:nvSpPr>
          <p:cNvPr id="217" name="Google Shape;217;g1e4bd08b0d4_0_1088"/>
          <p:cNvSpPr/>
          <p:nvPr/>
        </p:nvSpPr>
        <p:spPr>
          <a:xfrm>
            <a:off x="3311100" y="1686025"/>
            <a:ext cx="7016398" cy="532800"/>
          </a:xfrm>
          <a:prstGeom prst="rect">
            <a:avLst/>
          </a:prstGeom>
        </p:spPr>
        <p:txBody>
          <a:bodyPr>
            <a:prstTxWarp prst="textPlain">
              <a:avLst/>
            </a:prstTxWarp>
          </a:bodyPr>
          <a:lstStyle/>
          <a:p>
            <a:pPr lvl="0" algn="ctr"/>
            <a:r>
              <a:rPr b="0" i="0">
                <a:ln>
                  <a:noFill/>
                </a:ln>
                <a:solidFill>
                  <a:srgbClr val="3C78D8"/>
                </a:solidFill>
                <a:latin typeface="Arial"/>
              </a:rPr>
              <a:t>Pronunciamientos</a:t>
            </a:r>
          </a:p>
        </p:txBody>
      </p:sp>
      <p:sp>
        <p:nvSpPr>
          <p:cNvPr id="218" name="Google Shape;218;g1e4bd08b0d4_0_1088"/>
          <p:cNvSpPr txBox="1"/>
          <p:nvPr/>
        </p:nvSpPr>
        <p:spPr>
          <a:xfrm>
            <a:off x="1679400" y="2665900"/>
            <a:ext cx="5178600" cy="3492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CO">
                <a:latin typeface="Calibri"/>
                <a:ea typeface="Calibri"/>
                <a:cs typeface="Calibri"/>
                <a:sym typeface="Calibri"/>
              </a:rPr>
              <a:t>                                                                                                                                                                                                                                                                                                                                                                                                                                                                                                                                                                                                                                                                                                                                                                                                                                                                                                                                                                                                              </a:t>
            </a:r>
            <a:endParaRPr>
              <a:latin typeface="Calibri"/>
              <a:ea typeface="Calibri"/>
              <a:cs typeface="Calibri"/>
              <a:sym typeface="Calibri"/>
            </a:endParaRPr>
          </a:p>
        </p:txBody>
      </p:sp>
      <p:pic>
        <p:nvPicPr>
          <p:cNvPr id="219" name="Google Shape;219;g1e4bd08b0d4_0_1088"/>
          <p:cNvPicPr preferRelativeResize="0"/>
          <p:nvPr/>
        </p:nvPicPr>
        <p:blipFill rotWithShape="1">
          <a:blip r:embed="rId7">
            <a:alphaModFix/>
          </a:blip>
          <a:srcRect l="22245" t="15250" r="24508" b="15959"/>
          <a:stretch/>
        </p:blipFill>
        <p:spPr>
          <a:xfrm>
            <a:off x="1623075" y="2589089"/>
            <a:ext cx="4709149" cy="4562525"/>
          </a:xfrm>
          <a:prstGeom prst="rect">
            <a:avLst/>
          </a:prstGeom>
          <a:noFill/>
          <a:ln>
            <a:noFill/>
          </a:ln>
        </p:spPr>
      </p:pic>
      <p:sp>
        <p:nvSpPr>
          <p:cNvPr id="220" name="Google Shape;220;g1e4bd08b0d4_0_1088"/>
          <p:cNvSpPr txBox="1"/>
          <p:nvPr/>
        </p:nvSpPr>
        <p:spPr>
          <a:xfrm>
            <a:off x="6697975" y="2816000"/>
            <a:ext cx="5178600" cy="4271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CO" sz="2600">
                <a:latin typeface="Calibri"/>
                <a:ea typeface="Calibri"/>
                <a:cs typeface="Calibri"/>
                <a:sym typeface="Calibri"/>
              </a:rPr>
              <a:t>En el marco de la presentación del Informe de gestión de la Secretaría de Hacienda, se preguntó por el avance de la estrategia de H2O para fortalecer el emprendimiento de jóvenes entre los 14 a 28 años en el que aún no se ha completado la entrega de Capital Semilla, invitando a la Administración a dar celeridad al proceso para escogencia de la ESAL.</a:t>
            </a:r>
            <a:endParaRPr sz="27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e4bd08b0d4_0_1027"/>
          <p:cNvSpPr txBox="1">
            <a:spLocks noGrp="1"/>
          </p:cNvSpPr>
          <p:nvPr>
            <p:ph type="title"/>
          </p:nvPr>
        </p:nvSpPr>
        <p:spPr>
          <a:xfrm>
            <a:off x="942975" y="486836"/>
            <a:ext cx="11830200" cy="176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226" name="Google Shape;226;g1e4bd08b0d4_0_1027"/>
          <p:cNvPicPr preferRelativeResize="0">
            <a:picLocks noGrp="1"/>
          </p:cNvPicPr>
          <p:nvPr>
            <p:ph type="body" idx="1"/>
          </p:nvPr>
        </p:nvPicPr>
        <p:blipFill rotWithShape="1">
          <a:blip r:embed="rId3">
            <a:alphaModFix/>
          </a:blip>
          <a:srcRect/>
          <a:stretch/>
        </p:blipFill>
        <p:spPr>
          <a:xfrm>
            <a:off x="74" y="-601"/>
            <a:ext cx="13716000" cy="9145200"/>
          </a:xfrm>
          <a:prstGeom prst="rect">
            <a:avLst/>
          </a:prstGeom>
          <a:noFill/>
          <a:ln>
            <a:noFill/>
          </a:ln>
        </p:spPr>
      </p:pic>
      <p:pic>
        <p:nvPicPr>
          <p:cNvPr id="227" name="Google Shape;227;g1e4bd08b0d4_0_1027"/>
          <p:cNvPicPr preferRelativeResize="0"/>
          <p:nvPr/>
        </p:nvPicPr>
        <p:blipFill rotWithShape="1">
          <a:blip r:embed="rId4">
            <a:alphaModFix/>
          </a:blip>
          <a:srcRect t="70707" r="16261"/>
          <a:stretch/>
        </p:blipFill>
        <p:spPr>
          <a:xfrm flipH="1">
            <a:off x="8633252" y="6893425"/>
            <a:ext cx="4321247" cy="1511649"/>
          </a:xfrm>
          <a:prstGeom prst="rect">
            <a:avLst/>
          </a:prstGeom>
          <a:noFill/>
          <a:ln>
            <a:noFill/>
          </a:ln>
        </p:spPr>
      </p:pic>
      <p:pic>
        <p:nvPicPr>
          <p:cNvPr id="228" name="Google Shape;228;g1e4bd08b0d4_0_1027"/>
          <p:cNvPicPr preferRelativeResize="0"/>
          <p:nvPr/>
        </p:nvPicPr>
        <p:blipFill>
          <a:blip r:embed="rId5">
            <a:alphaModFix/>
          </a:blip>
          <a:stretch>
            <a:fillRect/>
          </a:stretch>
        </p:blipFill>
        <p:spPr>
          <a:xfrm>
            <a:off x="11070278" y="7712675"/>
            <a:ext cx="1655624" cy="540000"/>
          </a:xfrm>
          <a:prstGeom prst="rect">
            <a:avLst/>
          </a:prstGeom>
          <a:noFill/>
          <a:ln>
            <a:noFill/>
          </a:ln>
        </p:spPr>
      </p:pic>
      <p:pic>
        <p:nvPicPr>
          <p:cNvPr id="229" name="Google Shape;229;g1e4bd08b0d4_0_1027"/>
          <p:cNvPicPr preferRelativeResize="0"/>
          <p:nvPr/>
        </p:nvPicPr>
        <p:blipFill rotWithShape="1">
          <a:blip r:embed="rId6">
            <a:alphaModFix/>
          </a:blip>
          <a:srcRect/>
          <a:stretch/>
        </p:blipFill>
        <p:spPr>
          <a:xfrm>
            <a:off x="1112425" y="7521875"/>
            <a:ext cx="2582999" cy="686210"/>
          </a:xfrm>
          <a:prstGeom prst="rect">
            <a:avLst/>
          </a:prstGeom>
          <a:noFill/>
          <a:ln>
            <a:noFill/>
          </a:ln>
        </p:spPr>
      </p:pic>
      <p:sp>
        <p:nvSpPr>
          <p:cNvPr id="230" name="Google Shape;230;g1e4bd08b0d4_0_1027"/>
          <p:cNvSpPr/>
          <p:nvPr/>
        </p:nvSpPr>
        <p:spPr>
          <a:xfrm>
            <a:off x="1285188" y="1714125"/>
            <a:ext cx="11181572" cy="5400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1155CC"/>
                </a:solidFill>
                <a:latin typeface="Arial"/>
              </a:rPr>
              <a:t>Conmemoración del Día Nacional de la Libertad Religiosa</a:t>
            </a:r>
          </a:p>
        </p:txBody>
      </p:sp>
      <p:pic>
        <p:nvPicPr>
          <p:cNvPr id="231" name="Google Shape;231;g1e4bd08b0d4_0_1027"/>
          <p:cNvPicPr preferRelativeResize="0"/>
          <p:nvPr/>
        </p:nvPicPr>
        <p:blipFill rotWithShape="1">
          <a:blip r:embed="rId7">
            <a:alphaModFix/>
          </a:blip>
          <a:srcRect t="19393" r="21507"/>
          <a:stretch/>
        </p:blipFill>
        <p:spPr>
          <a:xfrm>
            <a:off x="7969950" y="2665900"/>
            <a:ext cx="3424874" cy="2346649"/>
          </a:xfrm>
          <a:prstGeom prst="rect">
            <a:avLst/>
          </a:prstGeom>
          <a:noFill/>
          <a:ln>
            <a:noFill/>
          </a:ln>
        </p:spPr>
      </p:pic>
      <p:pic>
        <p:nvPicPr>
          <p:cNvPr id="232" name="Google Shape;232;g1e4bd08b0d4_0_1027"/>
          <p:cNvPicPr preferRelativeResize="0"/>
          <p:nvPr/>
        </p:nvPicPr>
        <p:blipFill rotWithShape="1">
          <a:blip r:embed="rId8">
            <a:alphaModFix/>
          </a:blip>
          <a:srcRect l="13237" r="29082"/>
          <a:stretch/>
        </p:blipFill>
        <p:spPr>
          <a:xfrm>
            <a:off x="7969942" y="5012550"/>
            <a:ext cx="3424883" cy="2672025"/>
          </a:xfrm>
          <a:prstGeom prst="rect">
            <a:avLst/>
          </a:prstGeom>
          <a:noFill/>
          <a:ln>
            <a:noFill/>
          </a:ln>
        </p:spPr>
      </p:pic>
      <p:sp>
        <p:nvSpPr>
          <p:cNvPr id="233" name="Google Shape;233;g1e4bd08b0d4_0_1027"/>
          <p:cNvSpPr txBox="1"/>
          <p:nvPr/>
        </p:nvSpPr>
        <p:spPr>
          <a:xfrm>
            <a:off x="1679525" y="2665900"/>
            <a:ext cx="6003900" cy="1039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CO" sz="2700" dirty="0">
                <a:latin typeface="Calibri"/>
                <a:ea typeface="Calibri"/>
                <a:cs typeface="Calibri"/>
                <a:sym typeface="Calibri"/>
              </a:rPr>
              <a:t>En Plenaria del Concejo se abrió un espacio a los líderes del sector religioso de la ciudad, en celebración del 4 de julio, Día Nacional de la Libertad Religiosa y de Cultos, quienes destacaron el aporte social que realiza el sector, contribuyendo a disminuir problemáticas sociales y construyendo tejido social, invitando a la Administración a trabajar de la mano con ellos.</a:t>
            </a:r>
            <a:endParaRPr sz="2700"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e4bd08b0d4_0_1050"/>
          <p:cNvSpPr txBox="1">
            <a:spLocks noGrp="1"/>
          </p:cNvSpPr>
          <p:nvPr>
            <p:ph type="title"/>
          </p:nvPr>
        </p:nvSpPr>
        <p:spPr>
          <a:xfrm>
            <a:off x="942975" y="486836"/>
            <a:ext cx="11830200" cy="176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239" name="Google Shape;239;g1e4bd08b0d4_0_1050"/>
          <p:cNvPicPr preferRelativeResize="0">
            <a:picLocks noGrp="1"/>
          </p:cNvPicPr>
          <p:nvPr>
            <p:ph type="body" idx="1"/>
          </p:nvPr>
        </p:nvPicPr>
        <p:blipFill rotWithShape="1">
          <a:blip r:embed="rId3">
            <a:alphaModFix/>
          </a:blip>
          <a:srcRect/>
          <a:stretch/>
        </p:blipFill>
        <p:spPr>
          <a:xfrm>
            <a:off x="74" y="-601"/>
            <a:ext cx="13716000" cy="9145200"/>
          </a:xfrm>
          <a:prstGeom prst="rect">
            <a:avLst/>
          </a:prstGeom>
          <a:noFill/>
          <a:ln>
            <a:noFill/>
          </a:ln>
        </p:spPr>
      </p:pic>
      <p:pic>
        <p:nvPicPr>
          <p:cNvPr id="240" name="Google Shape;240;g1e4bd08b0d4_0_1050"/>
          <p:cNvPicPr preferRelativeResize="0"/>
          <p:nvPr/>
        </p:nvPicPr>
        <p:blipFill rotWithShape="1">
          <a:blip r:embed="rId4">
            <a:alphaModFix/>
          </a:blip>
          <a:srcRect t="70707" r="16261"/>
          <a:stretch/>
        </p:blipFill>
        <p:spPr>
          <a:xfrm flipH="1">
            <a:off x="8633252" y="6893425"/>
            <a:ext cx="4321247" cy="1511649"/>
          </a:xfrm>
          <a:prstGeom prst="rect">
            <a:avLst/>
          </a:prstGeom>
          <a:noFill/>
          <a:ln>
            <a:noFill/>
          </a:ln>
        </p:spPr>
      </p:pic>
      <p:pic>
        <p:nvPicPr>
          <p:cNvPr id="241" name="Google Shape;241;g1e4bd08b0d4_0_1050"/>
          <p:cNvPicPr preferRelativeResize="0"/>
          <p:nvPr/>
        </p:nvPicPr>
        <p:blipFill>
          <a:blip r:embed="rId5">
            <a:alphaModFix/>
          </a:blip>
          <a:stretch>
            <a:fillRect/>
          </a:stretch>
        </p:blipFill>
        <p:spPr>
          <a:xfrm>
            <a:off x="11410000" y="7823475"/>
            <a:ext cx="1315901" cy="429200"/>
          </a:xfrm>
          <a:prstGeom prst="rect">
            <a:avLst/>
          </a:prstGeom>
          <a:noFill/>
          <a:ln>
            <a:noFill/>
          </a:ln>
        </p:spPr>
      </p:pic>
      <p:pic>
        <p:nvPicPr>
          <p:cNvPr id="242" name="Google Shape;242;g1e4bd08b0d4_0_1050"/>
          <p:cNvPicPr preferRelativeResize="0"/>
          <p:nvPr/>
        </p:nvPicPr>
        <p:blipFill rotWithShape="1">
          <a:blip r:embed="rId6">
            <a:alphaModFix/>
          </a:blip>
          <a:srcRect/>
          <a:stretch/>
        </p:blipFill>
        <p:spPr>
          <a:xfrm>
            <a:off x="1112425" y="7668076"/>
            <a:ext cx="2032673" cy="540000"/>
          </a:xfrm>
          <a:prstGeom prst="rect">
            <a:avLst/>
          </a:prstGeom>
          <a:noFill/>
          <a:ln>
            <a:noFill/>
          </a:ln>
        </p:spPr>
      </p:pic>
      <p:sp>
        <p:nvSpPr>
          <p:cNvPr id="243" name="Google Shape;243;g1e4bd08b0d4_0_1050"/>
          <p:cNvSpPr/>
          <p:nvPr/>
        </p:nvSpPr>
        <p:spPr>
          <a:xfrm>
            <a:off x="1285188" y="1714125"/>
            <a:ext cx="11181572" cy="3960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1155CC"/>
                </a:solidFill>
                <a:latin typeface="Arial"/>
              </a:rPr>
              <a:t>Conmemoración del Día Nacional de la Libertad Religiosa</a:t>
            </a:r>
          </a:p>
        </p:txBody>
      </p:sp>
      <p:pic>
        <p:nvPicPr>
          <p:cNvPr id="244" name="Google Shape;244;g1e4bd08b0d4_0_1050"/>
          <p:cNvPicPr preferRelativeResize="0"/>
          <p:nvPr/>
        </p:nvPicPr>
        <p:blipFill rotWithShape="1">
          <a:blip r:embed="rId7">
            <a:alphaModFix/>
          </a:blip>
          <a:srcRect b="20413"/>
          <a:stretch/>
        </p:blipFill>
        <p:spPr>
          <a:xfrm>
            <a:off x="1900125" y="2604213"/>
            <a:ext cx="3946876" cy="4713776"/>
          </a:xfrm>
          <a:prstGeom prst="rect">
            <a:avLst/>
          </a:prstGeom>
          <a:noFill/>
          <a:ln>
            <a:noFill/>
          </a:ln>
        </p:spPr>
      </p:pic>
      <p:sp>
        <p:nvSpPr>
          <p:cNvPr id="245" name="Google Shape;245;g1e4bd08b0d4_0_1050"/>
          <p:cNvSpPr txBox="1"/>
          <p:nvPr/>
        </p:nvSpPr>
        <p:spPr>
          <a:xfrm>
            <a:off x="6344825" y="2825825"/>
            <a:ext cx="5358300" cy="3934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CO" sz="3000" dirty="0">
                <a:latin typeface="Calibri"/>
                <a:ea typeface="Calibri"/>
                <a:cs typeface="Calibri"/>
                <a:sym typeface="Calibri"/>
              </a:rPr>
              <a:t>Participación en una importante agenda de eventos del Comité Intersectorial de Libertad Religiosa en el Distrito de Cartagena, en el marco de la celebración del Día Nacional de la Libertad Religiosa y de Cultos.</a:t>
            </a:r>
            <a:endParaRPr sz="30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e4bd08b0d4_0_1077"/>
          <p:cNvSpPr txBox="1">
            <a:spLocks noGrp="1"/>
          </p:cNvSpPr>
          <p:nvPr>
            <p:ph type="title"/>
          </p:nvPr>
        </p:nvSpPr>
        <p:spPr>
          <a:xfrm>
            <a:off x="942975" y="486836"/>
            <a:ext cx="11830200" cy="176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251" name="Google Shape;251;g1e4bd08b0d4_0_1077"/>
          <p:cNvPicPr preferRelativeResize="0">
            <a:picLocks noGrp="1"/>
          </p:cNvPicPr>
          <p:nvPr>
            <p:ph type="body" idx="1"/>
          </p:nvPr>
        </p:nvPicPr>
        <p:blipFill rotWithShape="1">
          <a:blip r:embed="rId3">
            <a:alphaModFix/>
          </a:blip>
          <a:srcRect/>
          <a:stretch/>
        </p:blipFill>
        <p:spPr>
          <a:xfrm>
            <a:off x="74" y="-601"/>
            <a:ext cx="13716000" cy="9145200"/>
          </a:xfrm>
          <a:prstGeom prst="rect">
            <a:avLst/>
          </a:prstGeom>
          <a:noFill/>
          <a:ln>
            <a:noFill/>
          </a:ln>
        </p:spPr>
      </p:pic>
      <p:pic>
        <p:nvPicPr>
          <p:cNvPr id="252" name="Google Shape;252;g1e4bd08b0d4_0_1077"/>
          <p:cNvPicPr preferRelativeResize="0"/>
          <p:nvPr/>
        </p:nvPicPr>
        <p:blipFill rotWithShape="1">
          <a:blip r:embed="rId4">
            <a:alphaModFix/>
          </a:blip>
          <a:srcRect t="70707" r="16261"/>
          <a:stretch/>
        </p:blipFill>
        <p:spPr>
          <a:xfrm flipH="1">
            <a:off x="8633252" y="6893425"/>
            <a:ext cx="4321247" cy="1511649"/>
          </a:xfrm>
          <a:prstGeom prst="rect">
            <a:avLst/>
          </a:prstGeom>
          <a:noFill/>
          <a:ln>
            <a:noFill/>
          </a:ln>
        </p:spPr>
      </p:pic>
      <p:pic>
        <p:nvPicPr>
          <p:cNvPr id="253" name="Google Shape;253;g1e4bd08b0d4_0_1077"/>
          <p:cNvPicPr preferRelativeResize="0"/>
          <p:nvPr/>
        </p:nvPicPr>
        <p:blipFill>
          <a:blip r:embed="rId5">
            <a:alphaModFix/>
          </a:blip>
          <a:stretch>
            <a:fillRect/>
          </a:stretch>
        </p:blipFill>
        <p:spPr>
          <a:xfrm>
            <a:off x="11410000" y="7823475"/>
            <a:ext cx="1315901" cy="429200"/>
          </a:xfrm>
          <a:prstGeom prst="rect">
            <a:avLst/>
          </a:prstGeom>
          <a:noFill/>
          <a:ln>
            <a:noFill/>
          </a:ln>
        </p:spPr>
      </p:pic>
      <p:pic>
        <p:nvPicPr>
          <p:cNvPr id="254" name="Google Shape;254;g1e4bd08b0d4_0_1077"/>
          <p:cNvPicPr preferRelativeResize="0"/>
          <p:nvPr/>
        </p:nvPicPr>
        <p:blipFill rotWithShape="1">
          <a:blip r:embed="rId6">
            <a:alphaModFix/>
          </a:blip>
          <a:srcRect/>
          <a:stretch/>
        </p:blipFill>
        <p:spPr>
          <a:xfrm>
            <a:off x="1112425" y="7668076"/>
            <a:ext cx="2032673" cy="540000"/>
          </a:xfrm>
          <a:prstGeom prst="rect">
            <a:avLst/>
          </a:prstGeom>
          <a:noFill/>
          <a:ln>
            <a:noFill/>
          </a:ln>
        </p:spPr>
      </p:pic>
      <p:sp>
        <p:nvSpPr>
          <p:cNvPr id="255" name="Google Shape;255;g1e4bd08b0d4_0_1077"/>
          <p:cNvSpPr/>
          <p:nvPr/>
        </p:nvSpPr>
        <p:spPr>
          <a:xfrm>
            <a:off x="2611913" y="1733200"/>
            <a:ext cx="8920790" cy="3852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1155CC"/>
                </a:solidFill>
                <a:latin typeface="Arial"/>
              </a:rPr>
              <a:t>Publicación en Medios de Comunicación</a:t>
            </a:r>
          </a:p>
        </p:txBody>
      </p:sp>
      <p:pic>
        <p:nvPicPr>
          <p:cNvPr id="256" name="Google Shape;256;g1e4bd08b0d4_0_1077"/>
          <p:cNvPicPr preferRelativeResize="0"/>
          <p:nvPr/>
        </p:nvPicPr>
        <p:blipFill>
          <a:blip r:embed="rId7">
            <a:alphaModFix/>
          </a:blip>
          <a:stretch>
            <a:fillRect/>
          </a:stretch>
        </p:blipFill>
        <p:spPr>
          <a:xfrm>
            <a:off x="2979125" y="2399375"/>
            <a:ext cx="3395674" cy="3395674"/>
          </a:xfrm>
          <a:prstGeom prst="rect">
            <a:avLst/>
          </a:prstGeom>
          <a:noFill/>
          <a:ln>
            <a:noFill/>
          </a:ln>
          <a:effectLst>
            <a:reflection endPos="30000" dist="38100" dir="5400000" fadeDir="5400012" sy="-100000" algn="bl" rotWithShape="0"/>
          </a:effectLst>
        </p:spPr>
      </p:pic>
      <p:pic>
        <p:nvPicPr>
          <p:cNvPr id="257" name="Google Shape;257;g1e4bd08b0d4_0_1077"/>
          <p:cNvPicPr preferRelativeResize="0"/>
          <p:nvPr/>
        </p:nvPicPr>
        <p:blipFill>
          <a:blip r:embed="rId8">
            <a:alphaModFix/>
          </a:blip>
          <a:stretch>
            <a:fillRect/>
          </a:stretch>
        </p:blipFill>
        <p:spPr>
          <a:xfrm>
            <a:off x="7214550" y="2548575"/>
            <a:ext cx="3395675" cy="3367376"/>
          </a:xfrm>
          <a:prstGeom prst="rect">
            <a:avLst/>
          </a:prstGeom>
          <a:noFill/>
          <a:ln>
            <a:noFill/>
          </a:ln>
          <a:effectLst>
            <a:reflection endPos="20000" dist="38100" dir="5400000" fadeDir="5400012" sy="-100000" algn="bl" rotWithShape="0"/>
          </a:effectLst>
        </p:spPr>
      </p:pic>
      <p:sp>
        <p:nvSpPr>
          <p:cNvPr id="258" name="Google Shape;258;g1e4bd08b0d4_0_1077"/>
          <p:cNvSpPr txBox="1"/>
          <p:nvPr/>
        </p:nvSpPr>
        <p:spPr>
          <a:xfrm>
            <a:off x="2677450" y="6451613"/>
            <a:ext cx="3999000" cy="82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2500" b="1">
                <a:latin typeface="Calibri"/>
                <a:ea typeface="Calibri"/>
                <a:cs typeface="Calibri"/>
                <a:sym typeface="Calibri"/>
              </a:rPr>
              <a:t>Columna de Opinión “Retos y logros  como Concejal”</a:t>
            </a:r>
            <a:endParaRPr sz="2500" b="1">
              <a:latin typeface="Calibri"/>
              <a:ea typeface="Calibri"/>
              <a:cs typeface="Calibri"/>
              <a:sym typeface="Calibri"/>
            </a:endParaRPr>
          </a:p>
        </p:txBody>
      </p:sp>
      <p:sp>
        <p:nvSpPr>
          <p:cNvPr id="259" name="Google Shape;259;g1e4bd08b0d4_0_1077"/>
          <p:cNvSpPr txBox="1"/>
          <p:nvPr/>
        </p:nvSpPr>
        <p:spPr>
          <a:xfrm>
            <a:off x="6828850" y="6424963"/>
            <a:ext cx="3999000" cy="82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sz="2500" b="1">
                <a:latin typeface="Calibri"/>
                <a:ea typeface="Calibri"/>
                <a:cs typeface="Calibri"/>
                <a:sym typeface="Calibri"/>
              </a:rPr>
              <a:t>Columna de Opinión “Casa de la Mujer”</a:t>
            </a:r>
            <a:endParaRPr sz="2500" b="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
          <p:cNvSpPr txBox="1">
            <a:spLocks noGrp="1"/>
          </p:cNvSpPr>
          <p:nvPr>
            <p:ph type="title"/>
          </p:nvPr>
        </p:nvSpPr>
        <p:spPr>
          <a:xfrm>
            <a:off x="942975" y="486836"/>
            <a:ext cx="11830050" cy="176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265" name="Google Shape;265;p4"/>
          <p:cNvPicPr preferRelativeResize="0">
            <a:picLocks noGrp="1"/>
          </p:cNvPicPr>
          <p:nvPr>
            <p:ph type="body" idx="1"/>
          </p:nvPr>
        </p:nvPicPr>
        <p:blipFill rotWithShape="1">
          <a:blip r:embed="rId3">
            <a:alphaModFix/>
          </a:blip>
          <a:srcRect/>
          <a:stretch/>
        </p:blipFill>
        <p:spPr>
          <a:xfrm>
            <a:off x="-1" y="-1"/>
            <a:ext cx="13716001" cy="9145089"/>
          </a:xfrm>
          <a:prstGeom prst="rect">
            <a:avLst/>
          </a:prstGeom>
          <a:noFill/>
          <a:ln>
            <a:noFill/>
          </a:ln>
        </p:spPr>
      </p:pic>
      <p:sp>
        <p:nvSpPr>
          <p:cNvPr id="266" name="Google Shape;266;p4"/>
          <p:cNvSpPr/>
          <p:nvPr/>
        </p:nvSpPr>
        <p:spPr>
          <a:xfrm>
            <a:off x="2525937" y="3337750"/>
            <a:ext cx="9250630" cy="17674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Montserrat;900"/>
              </a:rPr>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942975" y="486836"/>
            <a:ext cx="11830050" cy="176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92" name="Google Shape;92;p2"/>
          <p:cNvPicPr preferRelativeResize="0">
            <a:picLocks noGrp="1"/>
          </p:cNvPicPr>
          <p:nvPr>
            <p:ph type="body" idx="1"/>
          </p:nvPr>
        </p:nvPicPr>
        <p:blipFill rotWithShape="1">
          <a:blip r:embed="rId3">
            <a:alphaModFix/>
          </a:blip>
          <a:srcRect/>
          <a:stretch/>
        </p:blipFill>
        <p:spPr>
          <a:xfrm>
            <a:off x="-30693" y="-21553"/>
            <a:ext cx="13746693" cy="9165553"/>
          </a:xfrm>
          <a:prstGeom prst="rect">
            <a:avLst/>
          </a:prstGeom>
          <a:noFill/>
          <a:ln>
            <a:noFill/>
          </a:ln>
        </p:spPr>
      </p:pic>
      <p:sp>
        <p:nvSpPr>
          <p:cNvPr id="93" name="Google Shape;93;p2"/>
          <p:cNvSpPr/>
          <p:nvPr/>
        </p:nvSpPr>
        <p:spPr>
          <a:xfrm>
            <a:off x="2651750" y="1583874"/>
            <a:ext cx="84606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b="1" i="0" u="none" strike="noStrike" cap="none" dirty="0">
                <a:solidFill>
                  <a:srgbClr val="B8DBFF"/>
                </a:solidFill>
                <a:latin typeface="Calibri"/>
                <a:ea typeface="Calibri"/>
                <a:cs typeface="Calibri"/>
                <a:sym typeface="Calibri"/>
              </a:rPr>
              <a:t>Bancada del Partido Político MIRA</a:t>
            </a:r>
            <a:endParaRPr b="1" dirty="0"/>
          </a:p>
        </p:txBody>
      </p:sp>
      <p:pic>
        <p:nvPicPr>
          <p:cNvPr id="94" name="Google Shape;94;p2"/>
          <p:cNvPicPr preferRelativeResize="0"/>
          <p:nvPr/>
        </p:nvPicPr>
        <p:blipFill rotWithShape="1">
          <a:blip r:embed="rId4">
            <a:alphaModFix/>
          </a:blip>
          <a:srcRect/>
          <a:stretch/>
        </p:blipFill>
        <p:spPr>
          <a:xfrm>
            <a:off x="5029879" y="2254238"/>
            <a:ext cx="3704333" cy="4939110"/>
          </a:xfrm>
          <a:prstGeom prst="rect">
            <a:avLst/>
          </a:prstGeom>
          <a:noFill/>
          <a:ln>
            <a:noFill/>
          </a:ln>
          <a:effectLst>
            <a:outerShdw blurRad="292100" dist="139700" dir="2700000" algn="tl" rotWithShape="0">
              <a:srgbClr val="333333">
                <a:alpha val="64705"/>
              </a:srgbClr>
            </a:outerShdw>
          </a:effectLst>
        </p:spPr>
      </p:pic>
      <p:sp>
        <p:nvSpPr>
          <p:cNvPr id="95" name="Google Shape;95;p2"/>
          <p:cNvSpPr/>
          <p:nvPr/>
        </p:nvSpPr>
        <p:spPr>
          <a:xfrm>
            <a:off x="4990500" y="6413650"/>
            <a:ext cx="3860100" cy="11625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60" b="0" i="0" u="none" strike="noStrike" cap="none">
              <a:solidFill>
                <a:schemeClr val="lt1"/>
              </a:solidFill>
              <a:latin typeface="Calibri"/>
              <a:ea typeface="Calibri"/>
              <a:cs typeface="Calibri"/>
              <a:sym typeface="Calibri"/>
            </a:endParaRPr>
          </a:p>
        </p:txBody>
      </p:sp>
      <p:pic>
        <p:nvPicPr>
          <p:cNvPr id="96" name="Google Shape;96;p2"/>
          <p:cNvPicPr preferRelativeResize="0"/>
          <p:nvPr/>
        </p:nvPicPr>
        <p:blipFill rotWithShape="1">
          <a:blip r:embed="rId5">
            <a:alphaModFix/>
          </a:blip>
          <a:srcRect/>
          <a:stretch/>
        </p:blipFill>
        <p:spPr>
          <a:xfrm>
            <a:off x="5323811" y="6591399"/>
            <a:ext cx="3037669" cy="8070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942975" y="486836"/>
            <a:ext cx="11830050" cy="176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102" name="Google Shape;102;p3"/>
          <p:cNvPicPr preferRelativeResize="0">
            <a:picLocks noGrp="1"/>
          </p:cNvPicPr>
          <p:nvPr>
            <p:ph type="body" idx="1"/>
          </p:nvPr>
        </p:nvPicPr>
        <p:blipFill rotWithShape="1">
          <a:blip r:embed="rId3">
            <a:alphaModFix/>
          </a:blip>
          <a:srcRect/>
          <a:stretch/>
        </p:blipFill>
        <p:spPr>
          <a:xfrm>
            <a:off x="-1" y="-1"/>
            <a:ext cx="13716001" cy="9145089"/>
          </a:xfrm>
          <a:prstGeom prst="rect">
            <a:avLst/>
          </a:prstGeom>
          <a:noFill/>
          <a:ln>
            <a:noFill/>
          </a:ln>
        </p:spPr>
      </p:pic>
      <p:grpSp>
        <p:nvGrpSpPr>
          <p:cNvPr id="103" name="Google Shape;103;p3"/>
          <p:cNvGrpSpPr/>
          <p:nvPr/>
        </p:nvGrpSpPr>
        <p:grpSpPr>
          <a:xfrm>
            <a:off x="1715659" y="3869435"/>
            <a:ext cx="9783200" cy="2985880"/>
            <a:chOff x="280657" y="1993416"/>
            <a:chExt cx="8861594" cy="2388131"/>
          </a:xfrm>
        </p:grpSpPr>
        <p:sp>
          <p:nvSpPr>
            <p:cNvPr id="104" name="Google Shape;104;p3"/>
            <p:cNvSpPr/>
            <p:nvPr/>
          </p:nvSpPr>
          <p:spPr>
            <a:xfrm>
              <a:off x="1525190" y="2476247"/>
              <a:ext cx="2856383" cy="1905207"/>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p:nvPr/>
          </p:nvSpPr>
          <p:spPr>
            <a:xfrm>
              <a:off x="1982212" y="2476247"/>
              <a:ext cx="2399362" cy="1905207"/>
            </a:xfrm>
            <a:prstGeom prst="rect">
              <a:avLst/>
            </a:prstGeom>
            <a:noFill/>
            <a:ln>
              <a:noFill/>
            </a:ln>
          </p:spPr>
          <p:txBody>
            <a:bodyPr spcFirstLastPara="1" wrap="square" lIns="0" tIns="234675" rIns="234675" bIns="2346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s-CO" sz="3300" b="0" i="0" u="none" strike="noStrike" cap="none" dirty="0">
                  <a:solidFill>
                    <a:schemeClr val="dk1"/>
                  </a:solidFill>
                  <a:latin typeface="Calibri"/>
                  <a:ea typeface="Calibri"/>
                  <a:cs typeface="Calibri"/>
                  <a:sym typeface="Calibri"/>
                </a:rPr>
                <a:t>Comisión Primera o del Plan</a:t>
              </a:r>
              <a:endParaRPr dirty="0"/>
            </a:p>
          </p:txBody>
        </p:sp>
        <p:sp>
          <p:nvSpPr>
            <p:cNvPr id="106" name="Google Shape;106;p3"/>
            <p:cNvSpPr txBox="1"/>
            <p:nvPr/>
          </p:nvSpPr>
          <p:spPr>
            <a:xfrm>
              <a:off x="280657" y="1993416"/>
              <a:ext cx="1346511" cy="13465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800"/>
                <a:buFont typeface="Calibri"/>
                <a:buNone/>
              </a:pPr>
              <a:endParaRPr sz="3800" b="0" i="0" u="none" strike="noStrike" cap="none">
                <a:solidFill>
                  <a:schemeClr val="lt1"/>
                </a:solidFill>
                <a:latin typeface="Calibri"/>
                <a:ea typeface="Calibri"/>
                <a:cs typeface="Calibri"/>
                <a:sym typeface="Calibri"/>
              </a:endParaRPr>
            </a:p>
          </p:txBody>
        </p:sp>
        <p:sp>
          <p:nvSpPr>
            <p:cNvPr id="107" name="Google Shape;107;p3"/>
            <p:cNvSpPr/>
            <p:nvPr/>
          </p:nvSpPr>
          <p:spPr>
            <a:xfrm>
              <a:off x="6285830" y="2476247"/>
              <a:ext cx="2856383" cy="1905207"/>
            </a:xfrm>
            <a:prstGeom prst="rect">
              <a:avLst/>
            </a:prstGeom>
            <a:solidFill>
              <a:srgbClr val="D2E2CB">
                <a:alpha val="89803"/>
              </a:srgbClr>
            </a:solidFill>
            <a:ln w="12700" cap="flat" cmpd="sng">
              <a:solidFill>
                <a:srgbClr val="D2E2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txBox="1"/>
            <p:nvPr/>
          </p:nvSpPr>
          <p:spPr>
            <a:xfrm>
              <a:off x="6742851" y="2476247"/>
              <a:ext cx="2399400" cy="1905300"/>
            </a:xfrm>
            <a:prstGeom prst="rect">
              <a:avLst/>
            </a:prstGeom>
            <a:noFill/>
            <a:ln>
              <a:noFill/>
            </a:ln>
          </p:spPr>
          <p:txBody>
            <a:bodyPr spcFirstLastPara="1" wrap="square" lIns="0" tIns="234675" rIns="234675" bIns="2346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s-CO" sz="3300" b="0" i="0" u="none" strike="noStrike" cap="none">
                  <a:solidFill>
                    <a:schemeClr val="dk1"/>
                  </a:solidFill>
                  <a:latin typeface="Calibri"/>
                  <a:ea typeface="Calibri"/>
                  <a:cs typeface="Calibri"/>
                  <a:sym typeface="Calibri"/>
                </a:rPr>
                <a:t>Comisión de la Mujer</a:t>
              </a:r>
              <a:endParaRPr/>
            </a:p>
          </p:txBody>
        </p:sp>
      </p:grpSp>
      <p:pic>
        <p:nvPicPr>
          <p:cNvPr id="109" name="Google Shape;109;p3"/>
          <p:cNvPicPr preferRelativeResize="0"/>
          <p:nvPr/>
        </p:nvPicPr>
        <p:blipFill rotWithShape="1">
          <a:blip r:embed="rId4">
            <a:alphaModFix/>
          </a:blip>
          <a:srcRect/>
          <a:stretch/>
        </p:blipFill>
        <p:spPr>
          <a:xfrm>
            <a:off x="1229345" y="2838863"/>
            <a:ext cx="2346600" cy="2363700"/>
          </a:xfrm>
          <a:prstGeom prst="rect">
            <a:avLst/>
          </a:prstGeom>
          <a:noFill/>
          <a:ln>
            <a:noFill/>
          </a:ln>
        </p:spPr>
      </p:pic>
      <p:sp>
        <p:nvSpPr>
          <p:cNvPr id="110" name="Google Shape;110;p3"/>
          <p:cNvSpPr/>
          <p:nvPr/>
        </p:nvSpPr>
        <p:spPr>
          <a:xfrm>
            <a:off x="4733249" y="1833301"/>
            <a:ext cx="39000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71A1D9"/>
                </a:solidFill>
                <a:latin typeface="Calibri"/>
                <a:ea typeface="Calibri"/>
                <a:cs typeface="Calibri"/>
                <a:sym typeface="Calibri"/>
              </a:rPr>
              <a:t>COMISIONES</a:t>
            </a:r>
            <a:endParaRPr/>
          </a:p>
        </p:txBody>
      </p:sp>
      <p:pic>
        <p:nvPicPr>
          <p:cNvPr id="111" name="Google Shape;111;p3"/>
          <p:cNvPicPr preferRelativeResize="0"/>
          <p:nvPr/>
        </p:nvPicPr>
        <p:blipFill rotWithShape="1">
          <a:blip r:embed="rId5">
            <a:alphaModFix/>
          </a:blip>
          <a:srcRect l="27193"/>
          <a:stretch/>
        </p:blipFill>
        <p:spPr>
          <a:xfrm>
            <a:off x="7289350" y="2762647"/>
            <a:ext cx="2583000" cy="2363730"/>
          </a:xfrm>
          <a:prstGeom prst="rect">
            <a:avLst/>
          </a:prstGeom>
          <a:noFill/>
          <a:ln>
            <a:noFill/>
          </a:ln>
          <a:effectLst>
            <a:outerShdw blurRad="57150" algn="bl" rotWithShape="0">
              <a:srgbClr val="000000">
                <a:alpha val="50000"/>
              </a:srgbClr>
            </a:outerShdw>
          </a:effectLst>
        </p:spPr>
      </p:pic>
      <p:pic>
        <p:nvPicPr>
          <p:cNvPr id="112" name="Google Shape;112;p3"/>
          <p:cNvPicPr preferRelativeResize="0"/>
          <p:nvPr/>
        </p:nvPicPr>
        <p:blipFill rotWithShape="1">
          <a:blip r:embed="rId6">
            <a:alphaModFix/>
          </a:blip>
          <a:srcRect t="70707" r="16261"/>
          <a:stretch/>
        </p:blipFill>
        <p:spPr>
          <a:xfrm flipH="1">
            <a:off x="8633252" y="6893425"/>
            <a:ext cx="4321247" cy="1511649"/>
          </a:xfrm>
          <a:prstGeom prst="rect">
            <a:avLst/>
          </a:prstGeom>
          <a:noFill/>
          <a:ln>
            <a:noFill/>
          </a:ln>
        </p:spPr>
      </p:pic>
      <p:pic>
        <p:nvPicPr>
          <p:cNvPr id="113" name="Google Shape;113;p3"/>
          <p:cNvPicPr preferRelativeResize="0"/>
          <p:nvPr/>
        </p:nvPicPr>
        <p:blipFill>
          <a:blip r:embed="rId7">
            <a:alphaModFix/>
          </a:blip>
          <a:stretch>
            <a:fillRect/>
          </a:stretch>
        </p:blipFill>
        <p:spPr>
          <a:xfrm>
            <a:off x="10984125" y="7684575"/>
            <a:ext cx="1741773" cy="568101"/>
          </a:xfrm>
          <a:prstGeom prst="rect">
            <a:avLst/>
          </a:prstGeom>
          <a:noFill/>
          <a:ln>
            <a:noFill/>
          </a:ln>
        </p:spPr>
      </p:pic>
      <p:pic>
        <p:nvPicPr>
          <p:cNvPr id="114" name="Google Shape;114;p3"/>
          <p:cNvPicPr preferRelativeResize="0"/>
          <p:nvPr/>
        </p:nvPicPr>
        <p:blipFill rotWithShape="1">
          <a:blip r:embed="rId8">
            <a:alphaModFix/>
          </a:blip>
          <a:srcRect/>
          <a:stretch/>
        </p:blipFill>
        <p:spPr>
          <a:xfrm>
            <a:off x="1112425" y="7521875"/>
            <a:ext cx="2582999" cy="6862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e4bd08b0d4_0_5"/>
          <p:cNvSpPr txBox="1">
            <a:spLocks noGrp="1"/>
          </p:cNvSpPr>
          <p:nvPr>
            <p:ph type="title"/>
          </p:nvPr>
        </p:nvSpPr>
        <p:spPr>
          <a:xfrm>
            <a:off x="942975" y="486836"/>
            <a:ext cx="11830200" cy="176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120" name="Google Shape;120;g1e4bd08b0d4_0_5"/>
          <p:cNvPicPr preferRelativeResize="0">
            <a:picLocks noGrp="1"/>
          </p:cNvPicPr>
          <p:nvPr>
            <p:ph type="body" idx="1"/>
          </p:nvPr>
        </p:nvPicPr>
        <p:blipFill rotWithShape="1">
          <a:blip r:embed="rId3">
            <a:alphaModFix/>
          </a:blip>
          <a:srcRect/>
          <a:stretch/>
        </p:blipFill>
        <p:spPr>
          <a:xfrm>
            <a:off x="-1" y="-1"/>
            <a:ext cx="13716000" cy="9145200"/>
          </a:xfrm>
          <a:prstGeom prst="rect">
            <a:avLst/>
          </a:prstGeom>
          <a:noFill/>
          <a:ln>
            <a:noFill/>
          </a:ln>
        </p:spPr>
      </p:pic>
      <p:pic>
        <p:nvPicPr>
          <p:cNvPr id="121" name="Google Shape;121;g1e4bd08b0d4_0_5"/>
          <p:cNvPicPr preferRelativeResize="0"/>
          <p:nvPr/>
        </p:nvPicPr>
        <p:blipFill rotWithShape="1">
          <a:blip r:embed="rId4">
            <a:alphaModFix/>
          </a:blip>
          <a:srcRect t="70707" r="16261"/>
          <a:stretch/>
        </p:blipFill>
        <p:spPr>
          <a:xfrm flipH="1">
            <a:off x="8633252" y="6893425"/>
            <a:ext cx="4321247" cy="1511649"/>
          </a:xfrm>
          <a:prstGeom prst="rect">
            <a:avLst/>
          </a:prstGeom>
          <a:noFill/>
          <a:ln>
            <a:noFill/>
          </a:ln>
        </p:spPr>
      </p:pic>
      <p:pic>
        <p:nvPicPr>
          <p:cNvPr id="122" name="Google Shape;122;g1e4bd08b0d4_0_5"/>
          <p:cNvPicPr preferRelativeResize="0"/>
          <p:nvPr/>
        </p:nvPicPr>
        <p:blipFill>
          <a:blip r:embed="rId5">
            <a:alphaModFix/>
          </a:blip>
          <a:stretch>
            <a:fillRect/>
          </a:stretch>
        </p:blipFill>
        <p:spPr>
          <a:xfrm>
            <a:off x="10984125" y="7684575"/>
            <a:ext cx="1741773" cy="568101"/>
          </a:xfrm>
          <a:prstGeom prst="rect">
            <a:avLst/>
          </a:prstGeom>
          <a:noFill/>
          <a:ln>
            <a:noFill/>
          </a:ln>
        </p:spPr>
      </p:pic>
      <p:pic>
        <p:nvPicPr>
          <p:cNvPr id="123" name="Google Shape;123;g1e4bd08b0d4_0_5"/>
          <p:cNvPicPr preferRelativeResize="0"/>
          <p:nvPr/>
        </p:nvPicPr>
        <p:blipFill rotWithShape="1">
          <a:blip r:embed="rId6">
            <a:alphaModFix/>
          </a:blip>
          <a:srcRect/>
          <a:stretch/>
        </p:blipFill>
        <p:spPr>
          <a:xfrm>
            <a:off x="1112425" y="7521875"/>
            <a:ext cx="2582999" cy="686210"/>
          </a:xfrm>
          <a:prstGeom prst="rect">
            <a:avLst/>
          </a:prstGeom>
          <a:noFill/>
          <a:ln>
            <a:noFill/>
          </a:ln>
        </p:spPr>
      </p:pic>
      <p:sp>
        <p:nvSpPr>
          <p:cNvPr id="124" name="Google Shape;124;g1e4bd08b0d4_0_5"/>
          <p:cNvSpPr/>
          <p:nvPr/>
        </p:nvSpPr>
        <p:spPr>
          <a:xfrm>
            <a:off x="3727150" y="1678825"/>
            <a:ext cx="5600665" cy="5681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1155CC"/>
                </a:solidFill>
                <a:latin typeface="Arial"/>
              </a:rPr>
              <a:t>Comisión de la Mujer</a:t>
            </a:r>
          </a:p>
        </p:txBody>
      </p:sp>
      <p:sp>
        <p:nvSpPr>
          <p:cNvPr id="125" name="Google Shape;125;g1e4bd08b0d4_0_5"/>
          <p:cNvSpPr txBox="1"/>
          <p:nvPr/>
        </p:nvSpPr>
        <p:spPr>
          <a:xfrm>
            <a:off x="1360725" y="4901100"/>
            <a:ext cx="10994700" cy="2319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CO" sz="2700">
                <a:solidFill>
                  <a:schemeClr val="dk1"/>
                </a:solidFill>
                <a:latin typeface="Calibri"/>
                <a:ea typeface="Calibri"/>
                <a:cs typeface="Calibri"/>
                <a:sym typeface="Calibri"/>
              </a:rPr>
              <a:t>Durante este período desde la Comisión de la Mujer, participamos en la inauguración el 26 de junio, del espacio físico donde entró en funcionamiento la </a:t>
            </a:r>
            <a:r>
              <a:rPr lang="es-CO" sz="2700" b="1">
                <a:solidFill>
                  <a:schemeClr val="dk1"/>
                </a:solidFill>
                <a:latin typeface="Calibri"/>
                <a:ea typeface="Calibri"/>
                <a:cs typeface="Calibri"/>
                <a:sym typeface="Calibri"/>
              </a:rPr>
              <a:t>Casa de la Mujer.</a:t>
            </a:r>
            <a:r>
              <a:rPr lang="es-CO" sz="2700">
                <a:solidFill>
                  <a:schemeClr val="dk1"/>
                </a:solidFill>
                <a:latin typeface="Calibri"/>
                <a:ea typeface="Calibri"/>
                <a:cs typeface="Calibri"/>
                <a:sym typeface="Calibri"/>
              </a:rPr>
              <a:t> Acuerdo No. 111 que fue aprobado por esta Corporación en 2022, en la cual se materializa la oferta institucional de atención integral  para las mujeres del Distrito de Cartagena.</a:t>
            </a:r>
            <a:endParaRPr sz="2700">
              <a:solidFill>
                <a:schemeClr val="dk1"/>
              </a:solidFill>
              <a:latin typeface="Calibri"/>
              <a:ea typeface="Calibri"/>
              <a:cs typeface="Calibri"/>
              <a:sym typeface="Calibri"/>
            </a:endParaRPr>
          </a:p>
        </p:txBody>
      </p:sp>
      <p:pic>
        <p:nvPicPr>
          <p:cNvPr id="126" name="Google Shape;126;g1e4bd08b0d4_0_5"/>
          <p:cNvPicPr preferRelativeResize="0"/>
          <p:nvPr/>
        </p:nvPicPr>
        <p:blipFill>
          <a:blip r:embed="rId7">
            <a:alphaModFix/>
          </a:blip>
          <a:stretch>
            <a:fillRect/>
          </a:stretch>
        </p:blipFill>
        <p:spPr>
          <a:xfrm>
            <a:off x="1441150" y="2490538"/>
            <a:ext cx="3481148" cy="2319326"/>
          </a:xfrm>
          <a:prstGeom prst="rect">
            <a:avLst/>
          </a:prstGeom>
          <a:noFill/>
          <a:ln>
            <a:noFill/>
          </a:ln>
        </p:spPr>
      </p:pic>
      <p:pic>
        <p:nvPicPr>
          <p:cNvPr id="127" name="Google Shape;127;g1e4bd08b0d4_0_5"/>
          <p:cNvPicPr preferRelativeResize="0"/>
          <p:nvPr/>
        </p:nvPicPr>
        <p:blipFill>
          <a:blip r:embed="rId8">
            <a:alphaModFix/>
          </a:blip>
          <a:stretch>
            <a:fillRect/>
          </a:stretch>
        </p:blipFill>
        <p:spPr>
          <a:xfrm>
            <a:off x="5188601" y="2490538"/>
            <a:ext cx="3481152" cy="2319320"/>
          </a:xfrm>
          <a:prstGeom prst="rect">
            <a:avLst/>
          </a:prstGeom>
          <a:noFill/>
          <a:ln>
            <a:noFill/>
          </a:ln>
        </p:spPr>
      </p:pic>
      <p:pic>
        <p:nvPicPr>
          <p:cNvPr id="128" name="Google Shape;128;g1e4bd08b0d4_0_5"/>
          <p:cNvPicPr preferRelativeResize="0"/>
          <p:nvPr/>
        </p:nvPicPr>
        <p:blipFill rotWithShape="1">
          <a:blip r:embed="rId9">
            <a:alphaModFix/>
          </a:blip>
          <a:srcRect l="19813" t="22660"/>
          <a:stretch/>
        </p:blipFill>
        <p:spPr>
          <a:xfrm>
            <a:off x="8913175" y="2490550"/>
            <a:ext cx="3319024" cy="2319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e4bd08b0d4_0_27"/>
          <p:cNvSpPr txBox="1">
            <a:spLocks noGrp="1"/>
          </p:cNvSpPr>
          <p:nvPr>
            <p:ph type="title"/>
          </p:nvPr>
        </p:nvSpPr>
        <p:spPr>
          <a:xfrm>
            <a:off x="942975" y="486836"/>
            <a:ext cx="11830200" cy="176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134" name="Google Shape;134;g1e4bd08b0d4_0_27"/>
          <p:cNvPicPr preferRelativeResize="0">
            <a:picLocks noGrp="1"/>
          </p:cNvPicPr>
          <p:nvPr>
            <p:ph type="body" idx="1"/>
          </p:nvPr>
        </p:nvPicPr>
        <p:blipFill rotWithShape="1">
          <a:blip r:embed="rId3">
            <a:alphaModFix/>
          </a:blip>
          <a:srcRect/>
          <a:stretch/>
        </p:blipFill>
        <p:spPr>
          <a:xfrm>
            <a:off x="74" y="-601"/>
            <a:ext cx="13716000" cy="9145200"/>
          </a:xfrm>
          <a:prstGeom prst="rect">
            <a:avLst/>
          </a:prstGeom>
          <a:noFill/>
          <a:ln>
            <a:noFill/>
          </a:ln>
        </p:spPr>
      </p:pic>
      <p:pic>
        <p:nvPicPr>
          <p:cNvPr id="135" name="Google Shape;135;g1e4bd08b0d4_0_27"/>
          <p:cNvPicPr preferRelativeResize="0"/>
          <p:nvPr/>
        </p:nvPicPr>
        <p:blipFill rotWithShape="1">
          <a:blip r:embed="rId4">
            <a:alphaModFix/>
          </a:blip>
          <a:srcRect t="70707" r="16261"/>
          <a:stretch/>
        </p:blipFill>
        <p:spPr>
          <a:xfrm flipH="1">
            <a:off x="8633252" y="6893425"/>
            <a:ext cx="4321247" cy="1511649"/>
          </a:xfrm>
          <a:prstGeom prst="rect">
            <a:avLst/>
          </a:prstGeom>
          <a:noFill/>
          <a:ln>
            <a:noFill/>
          </a:ln>
        </p:spPr>
      </p:pic>
      <p:pic>
        <p:nvPicPr>
          <p:cNvPr id="136" name="Google Shape;136;g1e4bd08b0d4_0_27"/>
          <p:cNvPicPr preferRelativeResize="0"/>
          <p:nvPr/>
        </p:nvPicPr>
        <p:blipFill>
          <a:blip r:embed="rId5">
            <a:alphaModFix/>
          </a:blip>
          <a:stretch>
            <a:fillRect/>
          </a:stretch>
        </p:blipFill>
        <p:spPr>
          <a:xfrm>
            <a:off x="10984125" y="7684575"/>
            <a:ext cx="1741773" cy="568101"/>
          </a:xfrm>
          <a:prstGeom prst="rect">
            <a:avLst/>
          </a:prstGeom>
          <a:noFill/>
          <a:ln>
            <a:noFill/>
          </a:ln>
        </p:spPr>
      </p:pic>
      <p:pic>
        <p:nvPicPr>
          <p:cNvPr id="137" name="Google Shape;137;g1e4bd08b0d4_0_27"/>
          <p:cNvPicPr preferRelativeResize="0"/>
          <p:nvPr/>
        </p:nvPicPr>
        <p:blipFill rotWithShape="1">
          <a:blip r:embed="rId6">
            <a:alphaModFix/>
          </a:blip>
          <a:srcRect/>
          <a:stretch/>
        </p:blipFill>
        <p:spPr>
          <a:xfrm>
            <a:off x="1112425" y="7521875"/>
            <a:ext cx="2582999" cy="686210"/>
          </a:xfrm>
          <a:prstGeom prst="rect">
            <a:avLst/>
          </a:prstGeom>
          <a:noFill/>
          <a:ln>
            <a:noFill/>
          </a:ln>
        </p:spPr>
      </p:pic>
      <p:sp>
        <p:nvSpPr>
          <p:cNvPr id="138" name="Google Shape;138;g1e4bd08b0d4_0_27"/>
          <p:cNvSpPr/>
          <p:nvPr/>
        </p:nvSpPr>
        <p:spPr>
          <a:xfrm>
            <a:off x="4328919" y="1714125"/>
            <a:ext cx="5615994" cy="539999"/>
          </a:xfrm>
          <a:prstGeom prst="rect">
            <a:avLst/>
          </a:prstGeom>
        </p:spPr>
        <p:txBody>
          <a:bodyPr>
            <a:prstTxWarp prst="textPlain">
              <a:avLst/>
            </a:prstTxWarp>
          </a:bodyPr>
          <a:lstStyle/>
          <a:p>
            <a:pPr lvl="0" algn="ctr"/>
            <a:r>
              <a:rPr b="0" i="0">
                <a:ln>
                  <a:noFill/>
                </a:ln>
                <a:solidFill>
                  <a:srgbClr val="3C78D8"/>
                </a:solidFill>
                <a:latin typeface="Arial"/>
              </a:rPr>
              <a:t>Mesas de Trabajo</a:t>
            </a:r>
          </a:p>
        </p:txBody>
      </p:sp>
      <p:grpSp>
        <p:nvGrpSpPr>
          <p:cNvPr id="139" name="Google Shape;139;g1e4bd08b0d4_0_27"/>
          <p:cNvGrpSpPr/>
          <p:nvPr/>
        </p:nvGrpSpPr>
        <p:grpSpPr>
          <a:xfrm>
            <a:off x="1358551" y="2505841"/>
            <a:ext cx="10998932" cy="1906245"/>
            <a:chOff x="943723" y="3096473"/>
            <a:chExt cx="7257626" cy="676477"/>
          </a:xfrm>
        </p:grpSpPr>
        <p:sp>
          <p:nvSpPr>
            <p:cNvPr id="140" name="Google Shape;140;g1e4bd08b0d4_0_27"/>
            <p:cNvSpPr/>
            <p:nvPr/>
          </p:nvSpPr>
          <p:spPr>
            <a:xfrm>
              <a:off x="3344050" y="3096473"/>
              <a:ext cx="4857300" cy="674400"/>
            </a:xfrm>
            <a:prstGeom prst="rect">
              <a:avLst/>
            </a:prstGeom>
            <a:solidFill>
              <a:srgbClr val="0C58D3"/>
            </a:solidFill>
            <a:ln>
              <a:noFill/>
            </a:ln>
          </p:spPr>
          <p:txBody>
            <a:bodyPr spcFirstLastPara="1" wrap="square" lIns="137150" tIns="137150" rIns="137150" bIns="137150" anchor="t" anchorCtr="0">
              <a:noAutofit/>
            </a:bodyPr>
            <a:lstStyle/>
            <a:p>
              <a:pPr marL="685800" lvl="0" indent="0" algn="just" rtl="0">
                <a:lnSpc>
                  <a:spcPct val="115000"/>
                </a:lnSpc>
                <a:spcBef>
                  <a:spcPts val="0"/>
                </a:spcBef>
                <a:spcAft>
                  <a:spcPts val="0"/>
                </a:spcAft>
                <a:buNone/>
              </a:pPr>
              <a:r>
                <a:rPr lang="es-CO" sz="2300">
                  <a:solidFill>
                    <a:srgbClr val="FFFFFF"/>
                  </a:solidFill>
                  <a:latin typeface="Roboto"/>
                  <a:ea typeface="Roboto"/>
                  <a:cs typeface="Roboto"/>
                  <a:sym typeface="Roboto"/>
                </a:rPr>
                <a:t>Participación en el taller “La Política es Nuestra” organizada por el Instituto Republicano Internacional, para el liderazgo de las mujeres en los escenarios políticos.</a:t>
              </a:r>
              <a:endParaRPr sz="2300">
                <a:solidFill>
                  <a:srgbClr val="FFFFFF"/>
                </a:solidFill>
                <a:latin typeface="Roboto"/>
                <a:ea typeface="Roboto"/>
                <a:cs typeface="Roboto"/>
                <a:sym typeface="Roboto"/>
              </a:endParaRPr>
            </a:p>
          </p:txBody>
        </p:sp>
        <p:sp>
          <p:nvSpPr>
            <p:cNvPr id="141" name="Google Shape;141;g1e4bd08b0d4_0_27"/>
            <p:cNvSpPr/>
            <p:nvPr/>
          </p:nvSpPr>
          <p:spPr>
            <a:xfrm>
              <a:off x="943723" y="3098500"/>
              <a:ext cx="2379900" cy="674400"/>
            </a:xfrm>
            <a:prstGeom prst="rect">
              <a:avLst/>
            </a:prstGeom>
            <a:solidFill>
              <a:srgbClr val="0C58D3"/>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42" name="Google Shape;142;g1e4bd08b0d4_0_27"/>
            <p:cNvSpPr/>
            <p:nvPr/>
          </p:nvSpPr>
          <p:spPr>
            <a:xfrm>
              <a:off x="1632122" y="3098513"/>
              <a:ext cx="674400" cy="674400"/>
            </a:xfrm>
            <a:prstGeom prst="rtTriangle">
              <a:avLst/>
            </a:prstGeom>
            <a:solidFill>
              <a:srgbClr val="0E65F0"/>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43" name="Google Shape;143;g1e4bd08b0d4_0_27"/>
            <p:cNvSpPr/>
            <p:nvPr/>
          </p:nvSpPr>
          <p:spPr>
            <a:xfrm>
              <a:off x="943723" y="3098513"/>
              <a:ext cx="687600" cy="674400"/>
            </a:xfrm>
            <a:prstGeom prst="rtTriangle">
              <a:avLst/>
            </a:prstGeom>
            <a:solidFill>
              <a:srgbClr val="307BF3"/>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44" name="Google Shape;144;g1e4bd08b0d4_0_27"/>
            <p:cNvSpPr/>
            <p:nvPr/>
          </p:nvSpPr>
          <p:spPr>
            <a:xfrm>
              <a:off x="1210848" y="3098557"/>
              <a:ext cx="425700" cy="409200"/>
            </a:xfrm>
            <a:prstGeom prst="rect">
              <a:avLst/>
            </a:prstGeom>
            <a:noFill/>
            <a:ln>
              <a:noFill/>
            </a:ln>
          </p:spPr>
          <p:txBody>
            <a:bodyPr spcFirstLastPara="1" wrap="square" lIns="137150" tIns="137150" rIns="137150" bIns="137150" anchor="b" anchorCtr="0">
              <a:noAutofit/>
            </a:bodyPr>
            <a:lstStyle/>
            <a:p>
              <a:pPr marL="0" lvl="0" indent="0" algn="ctr" rtl="0">
                <a:spcBef>
                  <a:spcPts val="0"/>
                </a:spcBef>
                <a:spcAft>
                  <a:spcPts val="0"/>
                </a:spcAft>
                <a:buNone/>
              </a:pPr>
              <a:r>
                <a:rPr lang="es-CO" sz="2400">
                  <a:solidFill>
                    <a:srgbClr val="FFFFFF"/>
                  </a:solidFill>
                  <a:latin typeface="Roboto"/>
                  <a:ea typeface="Roboto"/>
                  <a:cs typeface="Roboto"/>
                  <a:sym typeface="Roboto"/>
                </a:rPr>
                <a:t>1</a:t>
              </a:r>
              <a:endParaRPr sz="2400">
                <a:solidFill>
                  <a:srgbClr val="FFFFFF"/>
                </a:solidFill>
                <a:latin typeface="Roboto"/>
                <a:ea typeface="Roboto"/>
                <a:cs typeface="Roboto"/>
                <a:sym typeface="Roboto"/>
              </a:endParaRPr>
            </a:p>
          </p:txBody>
        </p:sp>
        <p:sp>
          <p:nvSpPr>
            <p:cNvPr id="145" name="Google Shape;145;g1e4bd08b0d4_0_27"/>
            <p:cNvSpPr/>
            <p:nvPr/>
          </p:nvSpPr>
          <p:spPr>
            <a:xfrm>
              <a:off x="1704725" y="3098550"/>
              <a:ext cx="1488600" cy="6744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s-CO" sz="3000">
                  <a:solidFill>
                    <a:srgbClr val="FFFFFF"/>
                  </a:solidFill>
                  <a:latin typeface="Roboto"/>
                  <a:ea typeface="Roboto"/>
                  <a:cs typeface="Roboto"/>
                  <a:sym typeface="Roboto"/>
                </a:rPr>
                <a:t>La Política es Nuestra</a:t>
              </a:r>
              <a:endParaRPr sz="3000">
                <a:solidFill>
                  <a:srgbClr val="FFFFFF"/>
                </a:solidFill>
                <a:latin typeface="Roboto"/>
                <a:ea typeface="Roboto"/>
                <a:cs typeface="Roboto"/>
                <a:sym typeface="Roboto"/>
              </a:endParaRPr>
            </a:p>
          </p:txBody>
        </p:sp>
      </p:grpSp>
      <p:pic>
        <p:nvPicPr>
          <p:cNvPr id="146" name="Google Shape;146;g1e4bd08b0d4_0_27"/>
          <p:cNvPicPr preferRelativeResize="0"/>
          <p:nvPr/>
        </p:nvPicPr>
        <p:blipFill rotWithShape="1">
          <a:blip r:embed="rId7">
            <a:alphaModFix/>
          </a:blip>
          <a:srcRect t="46939" b="17738"/>
          <a:stretch/>
        </p:blipFill>
        <p:spPr>
          <a:xfrm>
            <a:off x="3986175" y="4663800"/>
            <a:ext cx="6301500" cy="2967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e4bd08b0d4_0_969"/>
          <p:cNvSpPr txBox="1">
            <a:spLocks noGrp="1"/>
          </p:cNvSpPr>
          <p:nvPr>
            <p:ph type="title"/>
          </p:nvPr>
        </p:nvSpPr>
        <p:spPr>
          <a:xfrm>
            <a:off x="942975" y="486836"/>
            <a:ext cx="11830200" cy="176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152" name="Google Shape;152;g1e4bd08b0d4_0_969"/>
          <p:cNvPicPr preferRelativeResize="0">
            <a:picLocks noGrp="1"/>
          </p:cNvPicPr>
          <p:nvPr>
            <p:ph type="body" idx="1"/>
          </p:nvPr>
        </p:nvPicPr>
        <p:blipFill rotWithShape="1">
          <a:blip r:embed="rId3">
            <a:alphaModFix/>
          </a:blip>
          <a:srcRect/>
          <a:stretch/>
        </p:blipFill>
        <p:spPr>
          <a:xfrm>
            <a:off x="74" y="-601"/>
            <a:ext cx="13716000" cy="9145200"/>
          </a:xfrm>
          <a:prstGeom prst="rect">
            <a:avLst/>
          </a:prstGeom>
          <a:noFill/>
          <a:ln>
            <a:noFill/>
          </a:ln>
        </p:spPr>
      </p:pic>
      <p:pic>
        <p:nvPicPr>
          <p:cNvPr id="153" name="Google Shape;153;g1e4bd08b0d4_0_969"/>
          <p:cNvPicPr preferRelativeResize="0"/>
          <p:nvPr/>
        </p:nvPicPr>
        <p:blipFill rotWithShape="1">
          <a:blip r:embed="rId4">
            <a:alphaModFix/>
          </a:blip>
          <a:srcRect t="70707" r="16261"/>
          <a:stretch/>
        </p:blipFill>
        <p:spPr>
          <a:xfrm flipH="1">
            <a:off x="8633252" y="6893425"/>
            <a:ext cx="4321247" cy="1511649"/>
          </a:xfrm>
          <a:prstGeom prst="rect">
            <a:avLst/>
          </a:prstGeom>
          <a:noFill/>
          <a:ln>
            <a:noFill/>
          </a:ln>
        </p:spPr>
      </p:pic>
      <p:pic>
        <p:nvPicPr>
          <p:cNvPr id="154" name="Google Shape;154;g1e4bd08b0d4_0_969"/>
          <p:cNvPicPr preferRelativeResize="0"/>
          <p:nvPr/>
        </p:nvPicPr>
        <p:blipFill>
          <a:blip r:embed="rId5">
            <a:alphaModFix/>
          </a:blip>
          <a:stretch>
            <a:fillRect/>
          </a:stretch>
        </p:blipFill>
        <p:spPr>
          <a:xfrm>
            <a:off x="10984125" y="7684575"/>
            <a:ext cx="1741773" cy="568101"/>
          </a:xfrm>
          <a:prstGeom prst="rect">
            <a:avLst/>
          </a:prstGeom>
          <a:noFill/>
          <a:ln>
            <a:noFill/>
          </a:ln>
        </p:spPr>
      </p:pic>
      <p:pic>
        <p:nvPicPr>
          <p:cNvPr id="155" name="Google Shape;155;g1e4bd08b0d4_0_969"/>
          <p:cNvPicPr preferRelativeResize="0"/>
          <p:nvPr/>
        </p:nvPicPr>
        <p:blipFill rotWithShape="1">
          <a:blip r:embed="rId6">
            <a:alphaModFix/>
          </a:blip>
          <a:srcRect/>
          <a:stretch/>
        </p:blipFill>
        <p:spPr>
          <a:xfrm>
            <a:off x="1112425" y="7521875"/>
            <a:ext cx="2582999" cy="686210"/>
          </a:xfrm>
          <a:prstGeom prst="rect">
            <a:avLst/>
          </a:prstGeom>
          <a:noFill/>
          <a:ln>
            <a:noFill/>
          </a:ln>
        </p:spPr>
      </p:pic>
      <p:sp>
        <p:nvSpPr>
          <p:cNvPr id="156" name="Google Shape;156;g1e4bd08b0d4_0_969"/>
          <p:cNvSpPr/>
          <p:nvPr/>
        </p:nvSpPr>
        <p:spPr>
          <a:xfrm>
            <a:off x="4328919" y="1714125"/>
            <a:ext cx="5615994" cy="539999"/>
          </a:xfrm>
          <a:prstGeom prst="rect">
            <a:avLst/>
          </a:prstGeom>
        </p:spPr>
        <p:txBody>
          <a:bodyPr>
            <a:prstTxWarp prst="textPlain">
              <a:avLst/>
            </a:prstTxWarp>
          </a:bodyPr>
          <a:lstStyle/>
          <a:p>
            <a:pPr lvl="0" algn="ctr"/>
            <a:r>
              <a:rPr b="0" i="0">
                <a:ln>
                  <a:noFill/>
                </a:ln>
                <a:solidFill>
                  <a:srgbClr val="3C78D8"/>
                </a:solidFill>
                <a:latin typeface="Arial"/>
              </a:rPr>
              <a:t>Mesas de Trabajo</a:t>
            </a:r>
          </a:p>
        </p:txBody>
      </p:sp>
      <p:grpSp>
        <p:nvGrpSpPr>
          <p:cNvPr id="157" name="Google Shape;157;g1e4bd08b0d4_0_969"/>
          <p:cNvGrpSpPr/>
          <p:nvPr/>
        </p:nvGrpSpPr>
        <p:grpSpPr>
          <a:xfrm>
            <a:off x="1358551" y="2505767"/>
            <a:ext cx="10998932" cy="2212757"/>
            <a:chOff x="943723" y="3096473"/>
            <a:chExt cx="7257626" cy="676477"/>
          </a:xfrm>
        </p:grpSpPr>
        <p:sp>
          <p:nvSpPr>
            <p:cNvPr id="158" name="Google Shape;158;g1e4bd08b0d4_0_969"/>
            <p:cNvSpPr/>
            <p:nvPr/>
          </p:nvSpPr>
          <p:spPr>
            <a:xfrm>
              <a:off x="3344050" y="3096473"/>
              <a:ext cx="4857300" cy="674400"/>
            </a:xfrm>
            <a:prstGeom prst="rect">
              <a:avLst/>
            </a:prstGeom>
            <a:solidFill>
              <a:srgbClr val="0C58D3"/>
            </a:solidFill>
            <a:ln>
              <a:noFill/>
            </a:ln>
          </p:spPr>
          <p:txBody>
            <a:bodyPr spcFirstLastPara="1" wrap="square" lIns="137150" tIns="137150" rIns="137150" bIns="137150" anchor="t" anchorCtr="0">
              <a:noAutofit/>
            </a:bodyPr>
            <a:lstStyle/>
            <a:p>
              <a:pPr marL="685800" lvl="0" indent="0" algn="just" rtl="0">
                <a:lnSpc>
                  <a:spcPct val="115000"/>
                </a:lnSpc>
                <a:spcBef>
                  <a:spcPts val="0"/>
                </a:spcBef>
                <a:spcAft>
                  <a:spcPts val="0"/>
                </a:spcAft>
                <a:buNone/>
              </a:pPr>
              <a:r>
                <a:rPr lang="es-CO" sz="2300" dirty="0">
                  <a:solidFill>
                    <a:srgbClr val="FFFFFF"/>
                  </a:solidFill>
                  <a:latin typeface="Roboto"/>
                  <a:ea typeface="Roboto"/>
                  <a:cs typeface="Roboto"/>
                  <a:sym typeface="Roboto"/>
                </a:rPr>
                <a:t>Participación en las mesas de trabajo con la Administración y la comunidad de Castillete, del bario Nuevo </a:t>
              </a:r>
              <a:r>
                <a:rPr lang="es-CO" sz="2300" dirty="0" err="1">
                  <a:solidFill>
                    <a:srgbClr val="FFFFFF"/>
                  </a:solidFill>
                  <a:latin typeface="Roboto"/>
                  <a:ea typeface="Roboto"/>
                  <a:cs typeface="Roboto"/>
                  <a:sym typeface="Roboto"/>
                </a:rPr>
                <a:t>Tesca</a:t>
              </a:r>
              <a:r>
                <a:rPr lang="es-CO" sz="2300" dirty="0">
                  <a:solidFill>
                    <a:srgbClr val="FFFFFF"/>
                  </a:solidFill>
                  <a:latin typeface="Roboto"/>
                  <a:ea typeface="Roboto"/>
                  <a:cs typeface="Roboto"/>
                  <a:sym typeface="Roboto"/>
                </a:rPr>
                <a:t>, ha realizado para la recuperación de la zona adyacente al canal Tabú, en la carrera 53 y convertirla en un Parque Lineal.</a:t>
              </a:r>
              <a:endParaRPr sz="2300" dirty="0">
                <a:solidFill>
                  <a:srgbClr val="FFFFFF"/>
                </a:solidFill>
                <a:latin typeface="Roboto"/>
                <a:ea typeface="Roboto"/>
                <a:cs typeface="Roboto"/>
                <a:sym typeface="Roboto"/>
              </a:endParaRPr>
            </a:p>
          </p:txBody>
        </p:sp>
        <p:sp>
          <p:nvSpPr>
            <p:cNvPr id="159" name="Google Shape;159;g1e4bd08b0d4_0_969"/>
            <p:cNvSpPr/>
            <p:nvPr/>
          </p:nvSpPr>
          <p:spPr>
            <a:xfrm>
              <a:off x="943723" y="3098500"/>
              <a:ext cx="2379900" cy="674400"/>
            </a:xfrm>
            <a:prstGeom prst="rect">
              <a:avLst/>
            </a:prstGeom>
            <a:solidFill>
              <a:srgbClr val="0C58D3"/>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60" name="Google Shape;160;g1e4bd08b0d4_0_969"/>
            <p:cNvSpPr/>
            <p:nvPr/>
          </p:nvSpPr>
          <p:spPr>
            <a:xfrm>
              <a:off x="1632122" y="3098513"/>
              <a:ext cx="674400" cy="674400"/>
            </a:xfrm>
            <a:prstGeom prst="rtTriangle">
              <a:avLst/>
            </a:prstGeom>
            <a:solidFill>
              <a:srgbClr val="0E65F0"/>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61" name="Google Shape;161;g1e4bd08b0d4_0_969"/>
            <p:cNvSpPr/>
            <p:nvPr/>
          </p:nvSpPr>
          <p:spPr>
            <a:xfrm>
              <a:off x="943723" y="3098513"/>
              <a:ext cx="687600" cy="674400"/>
            </a:xfrm>
            <a:prstGeom prst="rtTriangle">
              <a:avLst/>
            </a:prstGeom>
            <a:solidFill>
              <a:srgbClr val="307BF3"/>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62" name="Google Shape;162;g1e4bd08b0d4_0_969"/>
            <p:cNvSpPr/>
            <p:nvPr/>
          </p:nvSpPr>
          <p:spPr>
            <a:xfrm>
              <a:off x="1210848" y="3098557"/>
              <a:ext cx="425700" cy="409200"/>
            </a:xfrm>
            <a:prstGeom prst="rect">
              <a:avLst/>
            </a:prstGeom>
            <a:noFill/>
            <a:ln>
              <a:noFill/>
            </a:ln>
          </p:spPr>
          <p:txBody>
            <a:bodyPr spcFirstLastPara="1" wrap="square" lIns="137150" tIns="137150" rIns="137150" bIns="137150" anchor="b" anchorCtr="0">
              <a:noAutofit/>
            </a:bodyPr>
            <a:lstStyle/>
            <a:p>
              <a:pPr marL="0" lvl="0" indent="0" algn="ctr" rtl="0">
                <a:spcBef>
                  <a:spcPts val="0"/>
                </a:spcBef>
                <a:spcAft>
                  <a:spcPts val="0"/>
                </a:spcAft>
                <a:buNone/>
              </a:pPr>
              <a:r>
                <a:rPr lang="es-CO" sz="2400">
                  <a:solidFill>
                    <a:srgbClr val="FFFFFF"/>
                  </a:solidFill>
                  <a:latin typeface="Roboto"/>
                  <a:ea typeface="Roboto"/>
                  <a:cs typeface="Roboto"/>
                  <a:sym typeface="Roboto"/>
                </a:rPr>
                <a:t>2</a:t>
              </a:r>
              <a:endParaRPr sz="2400">
                <a:solidFill>
                  <a:srgbClr val="FFFFFF"/>
                </a:solidFill>
                <a:latin typeface="Roboto"/>
                <a:ea typeface="Roboto"/>
                <a:cs typeface="Roboto"/>
                <a:sym typeface="Roboto"/>
              </a:endParaRPr>
            </a:p>
          </p:txBody>
        </p:sp>
        <p:sp>
          <p:nvSpPr>
            <p:cNvPr id="163" name="Google Shape;163;g1e4bd08b0d4_0_969"/>
            <p:cNvSpPr/>
            <p:nvPr/>
          </p:nvSpPr>
          <p:spPr>
            <a:xfrm>
              <a:off x="1704725" y="3098550"/>
              <a:ext cx="1488600" cy="674400"/>
            </a:xfrm>
            <a:prstGeom prst="rect">
              <a:avLst/>
            </a:prstGeom>
            <a:noFill/>
            <a:ln>
              <a:noFill/>
            </a:ln>
          </p:spPr>
          <p:txBody>
            <a:bodyPr spcFirstLastPara="1" wrap="square" lIns="137150" tIns="137150" rIns="137150" bIns="137150" anchor="t" anchorCtr="0">
              <a:noAutofit/>
            </a:bodyPr>
            <a:lstStyle/>
            <a:p>
              <a:pPr marL="0" lvl="0" indent="0" algn="just" rtl="0">
                <a:spcBef>
                  <a:spcPts val="0"/>
                </a:spcBef>
                <a:spcAft>
                  <a:spcPts val="0"/>
                </a:spcAft>
                <a:buNone/>
              </a:pPr>
              <a:r>
                <a:rPr lang="es-CO" sz="2300">
                  <a:solidFill>
                    <a:srgbClr val="FFFFFF"/>
                  </a:solidFill>
                  <a:latin typeface="Roboto"/>
                  <a:ea typeface="Roboto"/>
                  <a:cs typeface="Roboto"/>
                  <a:sym typeface="Roboto"/>
                </a:rPr>
                <a:t>Mesa de trabajo con la comunidad de Castillete, Nuevo Tesca</a:t>
              </a:r>
              <a:endParaRPr sz="2300">
                <a:solidFill>
                  <a:srgbClr val="FFFFFF"/>
                </a:solidFill>
                <a:latin typeface="Roboto"/>
                <a:ea typeface="Roboto"/>
                <a:cs typeface="Roboto"/>
                <a:sym typeface="Roboto"/>
              </a:endParaRPr>
            </a:p>
          </p:txBody>
        </p:sp>
      </p:grpSp>
      <p:pic>
        <p:nvPicPr>
          <p:cNvPr id="164" name="Google Shape;164;g1e4bd08b0d4_0_969"/>
          <p:cNvPicPr preferRelativeResize="0"/>
          <p:nvPr/>
        </p:nvPicPr>
        <p:blipFill rotWithShape="1">
          <a:blip r:embed="rId7">
            <a:alphaModFix/>
          </a:blip>
          <a:srcRect t="34697" b="30317"/>
          <a:stretch/>
        </p:blipFill>
        <p:spPr>
          <a:xfrm>
            <a:off x="3088100" y="4844350"/>
            <a:ext cx="7792832" cy="2551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e4bd08b0d4_0_988"/>
          <p:cNvSpPr txBox="1">
            <a:spLocks noGrp="1"/>
          </p:cNvSpPr>
          <p:nvPr>
            <p:ph type="title"/>
          </p:nvPr>
        </p:nvSpPr>
        <p:spPr>
          <a:xfrm>
            <a:off x="942975" y="486836"/>
            <a:ext cx="11830200" cy="176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170" name="Google Shape;170;g1e4bd08b0d4_0_988"/>
          <p:cNvPicPr preferRelativeResize="0">
            <a:picLocks noGrp="1"/>
          </p:cNvPicPr>
          <p:nvPr>
            <p:ph type="body" idx="1"/>
          </p:nvPr>
        </p:nvPicPr>
        <p:blipFill rotWithShape="1">
          <a:blip r:embed="rId3">
            <a:alphaModFix/>
          </a:blip>
          <a:srcRect/>
          <a:stretch/>
        </p:blipFill>
        <p:spPr>
          <a:xfrm>
            <a:off x="74" y="-601"/>
            <a:ext cx="13716000" cy="9145200"/>
          </a:xfrm>
          <a:prstGeom prst="rect">
            <a:avLst/>
          </a:prstGeom>
          <a:noFill/>
          <a:ln>
            <a:noFill/>
          </a:ln>
        </p:spPr>
      </p:pic>
      <p:pic>
        <p:nvPicPr>
          <p:cNvPr id="171" name="Google Shape;171;g1e4bd08b0d4_0_988"/>
          <p:cNvPicPr preferRelativeResize="0"/>
          <p:nvPr/>
        </p:nvPicPr>
        <p:blipFill rotWithShape="1">
          <a:blip r:embed="rId4">
            <a:alphaModFix/>
          </a:blip>
          <a:srcRect t="70707" r="16261"/>
          <a:stretch/>
        </p:blipFill>
        <p:spPr>
          <a:xfrm flipH="1">
            <a:off x="8633252" y="6893425"/>
            <a:ext cx="4321247" cy="1511649"/>
          </a:xfrm>
          <a:prstGeom prst="rect">
            <a:avLst/>
          </a:prstGeom>
          <a:noFill/>
          <a:ln>
            <a:noFill/>
          </a:ln>
        </p:spPr>
      </p:pic>
      <p:pic>
        <p:nvPicPr>
          <p:cNvPr id="172" name="Google Shape;172;g1e4bd08b0d4_0_988"/>
          <p:cNvPicPr preferRelativeResize="0"/>
          <p:nvPr/>
        </p:nvPicPr>
        <p:blipFill>
          <a:blip r:embed="rId5">
            <a:alphaModFix/>
          </a:blip>
          <a:stretch>
            <a:fillRect/>
          </a:stretch>
        </p:blipFill>
        <p:spPr>
          <a:xfrm>
            <a:off x="10984125" y="7712675"/>
            <a:ext cx="1655624" cy="540000"/>
          </a:xfrm>
          <a:prstGeom prst="rect">
            <a:avLst/>
          </a:prstGeom>
          <a:noFill/>
          <a:ln>
            <a:noFill/>
          </a:ln>
        </p:spPr>
      </p:pic>
      <p:pic>
        <p:nvPicPr>
          <p:cNvPr id="173" name="Google Shape;173;g1e4bd08b0d4_0_988"/>
          <p:cNvPicPr preferRelativeResize="0"/>
          <p:nvPr/>
        </p:nvPicPr>
        <p:blipFill rotWithShape="1">
          <a:blip r:embed="rId6">
            <a:alphaModFix/>
          </a:blip>
          <a:srcRect/>
          <a:stretch/>
        </p:blipFill>
        <p:spPr>
          <a:xfrm>
            <a:off x="1112425" y="7668076"/>
            <a:ext cx="2032673" cy="540000"/>
          </a:xfrm>
          <a:prstGeom prst="rect">
            <a:avLst/>
          </a:prstGeom>
          <a:noFill/>
          <a:ln>
            <a:noFill/>
          </a:ln>
        </p:spPr>
      </p:pic>
      <p:sp>
        <p:nvSpPr>
          <p:cNvPr id="174" name="Google Shape;174;g1e4bd08b0d4_0_988"/>
          <p:cNvSpPr/>
          <p:nvPr/>
        </p:nvSpPr>
        <p:spPr>
          <a:xfrm>
            <a:off x="4328919" y="1714125"/>
            <a:ext cx="5615994" cy="539999"/>
          </a:xfrm>
          <a:prstGeom prst="rect">
            <a:avLst/>
          </a:prstGeom>
        </p:spPr>
        <p:txBody>
          <a:bodyPr>
            <a:prstTxWarp prst="textPlain">
              <a:avLst/>
            </a:prstTxWarp>
          </a:bodyPr>
          <a:lstStyle/>
          <a:p>
            <a:pPr lvl="0" algn="ctr"/>
            <a:r>
              <a:rPr b="0" i="0">
                <a:ln>
                  <a:noFill/>
                </a:ln>
                <a:solidFill>
                  <a:srgbClr val="3C78D8"/>
                </a:solidFill>
                <a:latin typeface="Arial"/>
              </a:rPr>
              <a:t>Mesas de Trabajo</a:t>
            </a:r>
          </a:p>
        </p:txBody>
      </p:sp>
      <p:grpSp>
        <p:nvGrpSpPr>
          <p:cNvPr id="175" name="Google Shape;175;g1e4bd08b0d4_0_988"/>
          <p:cNvGrpSpPr/>
          <p:nvPr/>
        </p:nvGrpSpPr>
        <p:grpSpPr>
          <a:xfrm>
            <a:off x="1358551" y="2505767"/>
            <a:ext cx="10998932" cy="2212757"/>
            <a:chOff x="943723" y="3096473"/>
            <a:chExt cx="7257626" cy="676477"/>
          </a:xfrm>
        </p:grpSpPr>
        <p:sp>
          <p:nvSpPr>
            <p:cNvPr id="176" name="Google Shape;176;g1e4bd08b0d4_0_988"/>
            <p:cNvSpPr/>
            <p:nvPr/>
          </p:nvSpPr>
          <p:spPr>
            <a:xfrm>
              <a:off x="3344050" y="3096473"/>
              <a:ext cx="4857300" cy="674400"/>
            </a:xfrm>
            <a:prstGeom prst="rect">
              <a:avLst/>
            </a:prstGeom>
            <a:solidFill>
              <a:srgbClr val="0C58D3"/>
            </a:solidFill>
            <a:ln>
              <a:noFill/>
            </a:ln>
          </p:spPr>
          <p:txBody>
            <a:bodyPr spcFirstLastPara="1" wrap="square" lIns="137150" tIns="137150" rIns="137150" bIns="137150" anchor="t" anchorCtr="0">
              <a:noAutofit/>
            </a:bodyPr>
            <a:lstStyle/>
            <a:p>
              <a:pPr marL="685800" lvl="0" indent="0" algn="just" rtl="0">
                <a:lnSpc>
                  <a:spcPct val="115000"/>
                </a:lnSpc>
                <a:spcBef>
                  <a:spcPts val="0"/>
                </a:spcBef>
                <a:spcAft>
                  <a:spcPts val="0"/>
                </a:spcAft>
                <a:buNone/>
              </a:pPr>
              <a:r>
                <a:rPr lang="es-CO" sz="2300" dirty="0">
                  <a:solidFill>
                    <a:srgbClr val="FFFFFF"/>
                  </a:solidFill>
                  <a:latin typeface="Roboto"/>
                  <a:ea typeface="Roboto"/>
                  <a:cs typeface="Roboto"/>
                  <a:sym typeface="Roboto"/>
                </a:rPr>
                <a:t>Participación en las mesas de trabajo con el Centro de Vida Bellavista del barrio 20 de julio, donde los adultos mayores expusieron sus problemáticas y se logro una mayor atención para ellos.</a:t>
              </a:r>
              <a:endParaRPr sz="2300" dirty="0">
                <a:solidFill>
                  <a:srgbClr val="FFFFFF"/>
                </a:solidFill>
                <a:latin typeface="Roboto"/>
                <a:ea typeface="Roboto"/>
                <a:cs typeface="Roboto"/>
                <a:sym typeface="Roboto"/>
              </a:endParaRPr>
            </a:p>
          </p:txBody>
        </p:sp>
        <p:sp>
          <p:nvSpPr>
            <p:cNvPr id="177" name="Google Shape;177;g1e4bd08b0d4_0_988"/>
            <p:cNvSpPr/>
            <p:nvPr/>
          </p:nvSpPr>
          <p:spPr>
            <a:xfrm>
              <a:off x="943723" y="3098500"/>
              <a:ext cx="2379900" cy="674400"/>
            </a:xfrm>
            <a:prstGeom prst="rect">
              <a:avLst/>
            </a:prstGeom>
            <a:solidFill>
              <a:srgbClr val="0C58D3"/>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78" name="Google Shape;178;g1e4bd08b0d4_0_988"/>
            <p:cNvSpPr/>
            <p:nvPr/>
          </p:nvSpPr>
          <p:spPr>
            <a:xfrm>
              <a:off x="1632122" y="3098513"/>
              <a:ext cx="674400" cy="674400"/>
            </a:xfrm>
            <a:prstGeom prst="rtTriangle">
              <a:avLst/>
            </a:prstGeom>
            <a:solidFill>
              <a:srgbClr val="0E65F0"/>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79" name="Google Shape;179;g1e4bd08b0d4_0_988"/>
            <p:cNvSpPr/>
            <p:nvPr/>
          </p:nvSpPr>
          <p:spPr>
            <a:xfrm>
              <a:off x="943723" y="3098513"/>
              <a:ext cx="687600" cy="674400"/>
            </a:xfrm>
            <a:prstGeom prst="rtTriangle">
              <a:avLst/>
            </a:prstGeom>
            <a:solidFill>
              <a:srgbClr val="307BF3"/>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80" name="Google Shape;180;g1e4bd08b0d4_0_988"/>
            <p:cNvSpPr/>
            <p:nvPr/>
          </p:nvSpPr>
          <p:spPr>
            <a:xfrm>
              <a:off x="1210848" y="3098557"/>
              <a:ext cx="425700" cy="409200"/>
            </a:xfrm>
            <a:prstGeom prst="rect">
              <a:avLst/>
            </a:prstGeom>
            <a:noFill/>
            <a:ln>
              <a:noFill/>
            </a:ln>
          </p:spPr>
          <p:txBody>
            <a:bodyPr spcFirstLastPara="1" wrap="square" lIns="137150" tIns="137150" rIns="137150" bIns="137150" anchor="b" anchorCtr="0">
              <a:noAutofit/>
            </a:bodyPr>
            <a:lstStyle/>
            <a:p>
              <a:pPr marL="0" lvl="0" indent="0" algn="ctr" rtl="0">
                <a:spcBef>
                  <a:spcPts val="0"/>
                </a:spcBef>
                <a:spcAft>
                  <a:spcPts val="0"/>
                </a:spcAft>
                <a:buNone/>
              </a:pPr>
              <a:r>
                <a:rPr lang="es-CO" sz="2400">
                  <a:solidFill>
                    <a:srgbClr val="FFFFFF"/>
                  </a:solidFill>
                  <a:latin typeface="Roboto"/>
                  <a:ea typeface="Roboto"/>
                  <a:cs typeface="Roboto"/>
                  <a:sym typeface="Roboto"/>
                </a:rPr>
                <a:t>3</a:t>
              </a:r>
              <a:endParaRPr sz="2400">
                <a:solidFill>
                  <a:srgbClr val="FFFFFF"/>
                </a:solidFill>
                <a:latin typeface="Roboto"/>
                <a:ea typeface="Roboto"/>
                <a:cs typeface="Roboto"/>
                <a:sym typeface="Roboto"/>
              </a:endParaRPr>
            </a:p>
          </p:txBody>
        </p:sp>
        <p:sp>
          <p:nvSpPr>
            <p:cNvPr id="181" name="Google Shape;181;g1e4bd08b0d4_0_988"/>
            <p:cNvSpPr/>
            <p:nvPr/>
          </p:nvSpPr>
          <p:spPr>
            <a:xfrm>
              <a:off x="1704725" y="3098550"/>
              <a:ext cx="1488600" cy="674400"/>
            </a:xfrm>
            <a:prstGeom prst="rect">
              <a:avLst/>
            </a:prstGeom>
            <a:noFill/>
            <a:ln>
              <a:noFill/>
            </a:ln>
          </p:spPr>
          <p:txBody>
            <a:bodyPr spcFirstLastPara="1" wrap="square" lIns="137150" tIns="137150" rIns="137150" bIns="137150" anchor="t" anchorCtr="0">
              <a:noAutofit/>
            </a:bodyPr>
            <a:lstStyle/>
            <a:p>
              <a:pPr marL="0" lvl="0" indent="0" algn="just" rtl="0">
                <a:spcBef>
                  <a:spcPts val="0"/>
                </a:spcBef>
                <a:spcAft>
                  <a:spcPts val="0"/>
                </a:spcAft>
                <a:buNone/>
              </a:pPr>
              <a:r>
                <a:rPr lang="es-CO" sz="2300">
                  <a:solidFill>
                    <a:srgbClr val="FFFFFF"/>
                  </a:solidFill>
                  <a:latin typeface="Roboto"/>
                  <a:ea typeface="Roboto"/>
                  <a:cs typeface="Roboto"/>
                  <a:sym typeface="Roboto"/>
                </a:rPr>
                <a:t>Mesa de trabajo Centro de Vida Bellavista</a:t>
              </a:r>
              <a:endParaRPr sz="2300">
                <a:solidFill>
                  <a:srgbClr val="FFFFFF"/>
                </a:solidFill>
                <a:latin typeface="Roboto"/>
                <a:ea typeface="Roboto"/>
                <a:cs typeface="Roboto"/>
                <a:sym typeface="Roboto"/>
              </a:endParaRPr>
            </a:p>
          </p:txBody>
        </p:sp>
      </p:grpSp>
      <p:pic>
        <p:nvPicPr>
          <p:cNvPr id="182" name="Google Shape;182;g1e4bd08b0d4_0_988"/>
          <p:cNvPicPr preferRelativeResize="0"/>
          <p:nvPr/>
        </p:nvPicPr>
        <p:blipFill>
          <a:blip r:embed="rId7">
            <a:alphaModFix/>
          </a:blip>
          <a:stretch>
            <a:fillRect/>
          </a:stretch>
        </p:blipFill>
        <p:spPr>
          <a:xfrm>
            <a:off x="2300225" y="4979637"/>
            <a:ext cx="4321251" cy="2427337"/>
          </a:xfrm>
          <a:prstGeom prst="rect">
            <a:avLst/>
          </a:prstGeom>
          <a:noFill/>
          <a:ln>
            <a:noFill/>
          </a:ln>
        </p:spPr>
      </p:pic>
      <p:pic>
        <p:nvPicPr>
          <p:cNvPr id="183" name="Google Shape;183;g1e4bd08b0d4_0_988"/>
          <p:cNvPicPr preferRelativeResize="0"/>
          <p:nvPr/>
        </p:nvPicPr>
        <p:blipFill>
          <a:blip r:embed="rId8">
            <a:alphaModFix/>
          </a:blip>
          <a:stretch>
            <a:fillRect/>
          </a:stretch>
        </p:blipFill>
        <p:spPr>
          <a:xfrm>
            <a:off x="6858004" y="5001938"/>
            <a:ext cx="4321270" cy="2427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e4bd08b0d4_0_1006"/>
          <p:cNvSpPr txBox="1">
            <a:spLocks noGrp="1"/>
          </p:cNvSpPr>
          <p:nvPr>
            <p:ph type="title"/>
          </p:nvPr>
        </p:nvSpPr>
        <p:spPr>
          <a:xfrm>
            <a:off x="942975" y="486836"/>
            <a:ext cx="11830200" cy="176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189" name="Google Shape;189;g1e4bd08b0d4_0_1006"/>
          <p:cNvPicPr preferRelativeResize="0">
            <a:picLocks noGrp="1"/>
          </p:cNvPicPr>
          <p:nvPr>
            <p:ph type="body" idx="1"/>
          </p:nvPr>
        </p:nvPicPr>
        <p:blipFill rotWithShape="1">
          <a:blip r:embed="rId3">
            <a:alphaModFix/>
          </a:blip>
          <a:srcRect/>
          <a:stretch/>
        </p:blipFill>
        <p:spPr>
          <a:xfrm>
            <a:off x="74" y="-601"/>
            <a:ext cx="13716000" cy="9145200"/>
          </a:xfrm>
          <a:prstGeom prst="rect">
            <a:avLst/>
          </a:prstGeom>
          <a:noFill/>
          <a:ln>
            <a:noFill/>
          </a:ln>
        </p:spPr>
      </p:pic>
      <p:pic>
        <p:nvPicPr>
          <p:cNvPr id="190" name="Google Shape;190;g1e4bd08b0d4_0_1006"/>
          <p:cNvPicPr preferRelativeResize="0"/>
          <p:nvPr/>
        </p:nvPicPr>
        <p:blipFill rotWithShape="1">
          <a:blip r:embed="rId4">
            <a:alphaModFix/>
          </a:blip>
          <a:srcRect t="70707" r="16261"/>
          <a:stretch/>
        </p:blipFill>
        <p:spPr>
          <a:xfrm flipH="1">
            <a:off x="8633252" y="6893425"/>
            <a:ext cx="4321247" cy="1511649"/>
          </a:xfrm>
          <a:prstGeom prst="rect">
            <a:avLst/>
          </a:prstGeom>
          <a:noFill/>
          <a:ln>
            <a:noFill/>
          </a:ln>
        </p:spPr>
      </p:pic>
      <p:pic>
        <p:nvPicPr>
          <p:cNvPr id="191" name="Google Shape;191;g1e4bd08b0d4_0_1006"/>
          <p:cNvPicPr preferRelativeResize="0"/>
          <p:nvPr/>
        </p:nvPicPr>
        <p:blipFill>
          <a:blip r:embed="rId5">
            <a:alphaModFix/>
          </a:blip>
          <a:stretch>
            <a:fillRect/>
          </a:stretch>
        </p:blipFill>
        <p:spPr>
          <a:xfrm>
            <a:off x="10984125" y="7684575"/>
            <a:ext cx="1741773" cy="568101"/>
          </a:xfrm>
          <a:prstGeom prst="rect">
            <a:avLst/>
          </a:prstGeom>
          <a:noFill/>
          <a:ln>
            <a:noFill/>
          </a:ln>
        </p:spPr>
      </p:pic>
      <p:pic>
        <p:nvPicPr>
          <p:cNvPr id="192" name="Google Shape;192;g1e4bd08b0d4_0_1006"/>
          <p:cNvPicPr preferRelativeResize="0"/>
          <p:nvPr/>
        </p:nvPicPr>
        <p:blipFill rotWithShape="1">
          <a:blip r:embed="rId6">
            <a:alphaModFix/>
          </a:blip>
          <a:srcRect/>
          <a:stretch/>
        </p:blipFill>
        <p:spPr>
          <a:xfrm>
            <a:off x="1112425" y="7521875"/>
            <a:ext cx="2582999" cy="686210"/>
          </a:xfrm>
          <a:prstGeom prst="rect">
            <a:avLst/>
          </a:prstGeom>
          <a:noFill/>
          <a:ln>
            <a:noFill/>
          </a:ln>
        </p:spPr>
      </p:pic>
      <p:sp>
        <p:nvSpPr>
          <p:cNvPr id="193" name="Google Shape;193;g1e4bd08b0d4_0_1006"/>
          <p:cNvSpPr/>
          <p:nvPr/>
        </p:nvSpPr>
        <p:spPr>
          <a:xfrm>
            <a:off x="4697375" y="1686025"/>
            <a:ext cx="4321245" cy="568100"/>
          </a:xfrm>
          <a:prstGeom prst="rect">
            <a:avLst/>
          </a:prstGeom>
        </p:spPr>
        <p:txBody>
          <a:bodyPr>
            <a:prstTxWarp prst="textPlain">
              <a:avLst/>
            </a:prstTxWarp>
          </a:bodyPr>
          <a:lstStyle/>
          <a:p>
            <a:pPr lvl="0" algn="ctr"/>
            <a:r>
              <a:rPr b="0" i="0">
                <a:ln>
                  <a:noFill/>
                </a:ln>
                <a:solidFill>
                  <a:srgbClr val="3C78D8"/>
                </a:solidFill>
                <a:latin typeface="Arial"/>
              </a:rPr>
              <a:t>Ponencias</a:t>
            </a:r>
          </a:p>
        </p:txBody>
      </p:sp>
      <p:sp>
        <p:nvSpPr>
          <p:cNvPr id="194" name="Google Shape;194;g1e4bd08b0d4_0_1006"/>
          <p:cNvSpPr txBox="1"/>
          <p:nvPr/>
        </p:nvSpPr>
        <p:spPr>
          <a:xfrm>
            <a:off x="5758325" y="2601875"/>
            <a:ext cx="6264900" cy="3943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CO" sz="2700">
                <a:latin typeface="Calibri"/>
                <a:ea typeface="Calibri"/>
                <a:cs typeface="Calibri"/>
                <a:sym typeface="Calibri"/>
              </a:rPr>
              <a:t>Se realizó participación como ponente del Proyecto de Acuerdo “Por medio del cual se establecen medidas para garantizar los derechos de los cuidadores familiares de personas con discapacidad y disfuncionalidad del Distrito de Cartagena y se dictan otras disposiciones” con ponencia positiva y fue aprobado en la Corporación, mediante Acuerdo No. 123 una importante iniciativa que exalta la  valiosa labor de los cuidadores.</a:t>
            </a:r>
            <a:endParaRPr sz="2700">
              <a:latin typeface="Calibri"/>
              <a:ea typeface="Calibri"/>
              <a:cs typeface="Calibri"/>
              <a:sym typeface="Calibri"/>
            </a:endParaRPr>
          </a:p>
        </p:txBody>
      </p:sp>
      <p:pic>
        <p:nvPicPr>
          <p:cNvPr id="195" name="Google Shape;195;g1e4bd08b0d4_0_1006"/>
          <p:cNvPicPr preferRelativeResize="0"/>
          <p:nvPr/>
        </p:nvPicPr>
        <p:blipFill rotWithShape="1">
          <a:blip r:embed="rId7">
            <a:alphaModFix/>
          </a:blip>
          <a:srcRect l="12585" t="8721" r="8506" b="12630"/>
          <a:stretch/>
        </p:blipFill>
        <p:spPr>
          <a:xfrm>
            <a:off x="1500503" y="2592124"/>
            <a:ext cx="3933173" cy="4301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e4bd08b0d4_0_1064"/>
          <p:cNvSpPr txBox="1">
            <a:spLocks noGrp="1"/>
          </p:cNvSpPr>
          <p:nvPr>
            <p:ph type="title"/>
          </p:nvPr>
        </p:nvSpPr>
        <p:spPr>
          <a:xfrm>
            <a:off x="942975" y="486836"/>
            <a:ext cx="11830200" cy="176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867"/>
              <a:buFont typeface="Calibri"/>
              <a:buNone/>
            </a:pPr>
            <a:endParaRPr/>
          </a:p>
        </p:txBody>
      </p:sp>
      <p:pic>
        <p:nvPicPr>
          <p:cNvPr id="201" name="Google Shape;201;g1e4bd08b0d4_0_1064"/>
          <p:cNvPicPr preferRelativeResize="0">
            <a:picLocks noGrp="1"/>
          </p:cNvPicPr>
          <p:nvPr>
            <p:ph type="body" idx="1"/>
          </p:nvPr>
        </p:nvPicPr>
        <p:blipFill rotWithShape="1">
          <a:blip r:embed="rId3">
            <a:alphaModFix/>
          </a:blip>
          <a:srcRect/>
          <a:stretch/>
        </p:blipFill>
        <p:spPr>
          <a:xfrm>
            <a:off x="74" y="-601"/>
            <a:ext cx="13716000" cy="9145200"/>
          </a:xfrm>
          <a:prstGeom prst="rect">
            <a:avLst/>
          </a:prstGeom>
          <a:noFill/>
          <a:ln>
            <a:noFill/>
          </a:ln>
        </p:spPr>
      </p:pic>
      <p:pic>
        <p:nvPicPr>
          <p:cNvPr id="202" name="Google Shape;202;g1e4bd08b0d4_0_1064"/>
          <p:cNvPicPr preferRelativeResize="0"/>
          <p:nvPr/>
        </p:nvPicPr>
        <p:blipFill rotWithShape="1">
          <a:blip r:embed="rId4">
            <a:alphaModFix/>
          </a:blip>
          <a:srcRect t="70707" r="16261"/>
          <a:stretch/>
        </p:blipFill>
        <p:spPr>
          <a:xfrm flipH="1">
            <a:off x="8633252" y="6893425"/>
            <a:ext cx="4321247" cy="1511649"/>
          </a:xfrm>
          <a:prstGeom prst="rect">
            <a:avLst/>
          </a:prstGeom>
          <a:noFill/>
          <a:ln>
            <a:noFill/>
          </a:ln>
        </p:spPr>
      </p:pic>
      <p:pic>
        <p:nvPicPr>
          <p:cNvPr id="203" name="Google Shape;203;g1e4bd08b0d4_0_1064"/>
          <p:cNvPicPr preferRelativeResize="0"/>
          <p:nvPr/>
        </p:nvPicPr>
        <p:blipFill>
          <a:blip r:embed="rId5">
            <a:alphaModFix/>
          </a:blip>
          <a:stretch>
            <a:fillRect/>
          </a:stretch>
        </p:blipFill>
        <p:spPr>
          <a:xfrm>
            <a:off x="10984125" y="7684575"/>
            <a:ext cx="1741773" cy="568101"/>
          </a:xfrm>
          <a:prstGeom prst="rect">
            <a:avLst/>
          </a:prstGeom>
          <a:noFill/>
          <a:ln>
            <a:noFill/>
          </a:ln>
        </p:spPr>
      </p:pic>
      <p:pic>
        <p:nvPicPr>
          <p:cNvPr id="204" name="Google Shape;204;g1e4bd08b0d4_0_1064"/>
          <p:cNvPicPr preferRelativeResize="0"/>
          <p:nvPr/>
        </p:nvPicPr>
        <p:blipFill rotWithShape="1">
          <a:blip r:embed="rId6">
            <a:alphaModFix/>
          </a:blip>
          <a:srcRect/>
          <a:stretch/>
        </p:blipFill>
        <p:spPr>
          <a:xfrm>
            <a:off x="1112425" y="7521875"/>
            <a:ext cx="2582999" cy="686210"/>
          </a:xfrm>
          <a:prstGeom prst="rect">
            <a:avLst/>
          </a:prstGeom>
          <a:noFill/>
          <a:ln>
            <a:noFill/>
          </a:ln>
        </p:spPr>
      </p:pic>
      <p:sp>
        <p:nvSpPr>
          <p:cNvPr id="205" name="Google Shape;205;g1e4bd08b0d4_0_1064"/>
          <p:cNvSpPr/>
          <p:nvPr/>
        </p:nvSpPr>
        <p:spPr>
          <a:xfrm>
            <a:off x="3311100" y="1686025"/>
            <a:ext cx="7016398" cy="532800"/>
          </a:xfrm>
          <a:prstGeom prst="rect">
            <a:avLst/>
          </a:prstGeom>
        </p:spPr>
        <p:txBody>
          <a:bodyPr>
            <a:prstTxWarp prst="textPlain">
              <a:avLst/>
            </a:prstTxWarp>
          </a:bodyPr>
          <a:lstStyle/>
          <a:p>
            <a:pPr lvl="0" algn="ctr"/>
            <a:r>
              <a:rPr b="0" i="0">
                <a:ln>
                  <a:noFill/>
                </a:ln>
                <a:solidFill>
                  <a:srgbClr val="3C78D8"/>
                </a:solidFill>
                <a:latin typeface="Arial"/>
              </a:rPr>
              <a:t>Pronunciamientos</a:t>
            </a:r>
          </a:p>
        </p:txBody>
      </p:sp>
      <p:pic>
        <p:nvPicPr>
          <p:cNvPr id="206" name="Google Shape;206;g1e4bd08b0d4_0_1064"/>
          <p:cNvPicPr preferRelativeResize="0"/>
          <p:nvPr/>
        </p:nvPicPr>
        <p:blipFill>
          <a:blip r:embed="rId7">
            <a:alphaModFix/>
          </a:blip>
          <a:stretch>
            <a:fillRect/>
          </a:stretch>
        </p:blipFill>
        <p:spPr>
          <a:xfrm>
            <a:off x="7245996" y="2973296"/>
            <a:ext cx="4804775" cy="3200950"/>
          </a:xfrm>
          <a:prstGeom prst="rect">
            <a:avLst/>
          </a:prstGeom>
          <a:noFill/>
          <a:ln>
            <a:noFill/>
          </a:ln>
        </p:spPr>
      </p:pic>
      <p:sp>
        <p:nvSpPr>
          <p:cNvPr id="207" name="Google Shape;207;g1e4bd08b0d4_0_1064"/>
          <p:cNvSpPr txBox="1"/>
          <p:nvPr/>
        </p:nvSpPr>
        <p:spPr>
          <a:xfrm>
            <a:off x="1679400" y="2665900"/>
            <a:ext cx="5178600" cy="3492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CO" sz="2800">
                <a:latin typeface="Calibri"/>
                <a:ea typeface="Calibri"/>
                <a:cs typeface="Calibri"/>
                <a:sym typeface="Calibri"/>
              </a:rPr>
              <a:t>En el marco de la presentación del informe de gestión de Distriseguridad se realizó pronunciamiento para que se mejoren las herramientas con las que cuentan los frentes de seguridad de los barrios para desplegar acciones que les permitan disminuir los niveles de inseguridad.  </a:t>
            </a:r>
            <a:r>
              <a:rPr lang="es-CO" sz="1900">
                <a:latin typeface="Calibri"/>
                <a:ea typeface="Calibri"/>
                <a:cs typeface="Calibri"/>
                <a:sym typeface="Calibri"/>
              </a:rPr>
              <a:t>   </a:t>
            </a:r>
            <a:r>
              <a:rPr lang="es-CO">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552</Words>
  <Application>Microsoft Office PowerPoint</Application>
  <PresentationFormat>Personalizado</PresentationFormat>
  <Paragraphs>33</Paragraphs>
  <Slides>14</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Calibri</vt:lpstr>
      <vt:lpstr>Montserrat;900</vt:lpstr>
      <vt:lpstr>Arial</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Cecilia Paez Flores</dc:creator>
  <cp:lastModifiedBy>Luz Karime Atencio Ortiz</cp:lastModifiedBy>
  <cp:revision>4</cp:revision>
  <dcterms:created xsi:type="dcterms:W3CDTF">2023-06-26T16:26:10Z</dcterms:created>
  <dcterms:modified xsi:type="dcterms:W3CDTF">2023-07-22T03:33:08Z</dcterms:modified>
</cp:coreProperties>
</file>